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mPRSettings.xml" ContentType="application/vnd.ms-powerpoint.pmPRSettin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3"/>
  </p:notesMasterIdLst>
  <p:sldIdLst>
    <p:sldId id="256" r:id="rId2"/>
    <p:sldId id="262" r:id="rId3"/>
    <p:sldId id="290" r:id="rId4"/>
    <p:sldId id="291" r:id="rId5"/>
    <p:sldId id="293" r:id="rId6"/>
    <p:sldId id="294" r:id="rId7"/>
    <p:sldId id="287" r:id="rId8"/>
    <p:sldId id="265" r:id="rId9"/>
    <p:sldId id="292" r:id="rId10"/>
    <p:sldId id="266" r:id="rId11"/>
    <p:sldId id="295" r:id="rId12"/>
    <p:sldId id="296" r:id="rId13"/>
    <p:sldId id="297" r:id="rId14"/>
    <p:sldId id="298" r:id="rId15"/>
    <p:sldId id="299" r:id="rId16"/>
    <p:sldId id="300" r:id="rId17"/>
    <p:sldId id="301" r:id="rId18"/>
    <p:sldId id="302" r:id="rId19"/>
    <p:sldId id="303" r:id="rId20"/>
    <p:sldId id="304" r:id="rId21"/>
    <p:sldId id="286" r:id="rId22"/>
  </p:sldIdLst>
  <p:sldSz cx="9144000" cy="5143500" type="screen16x9"/>
  <p:notesSz cx="6858000" cy="9144000"/>
  <p:defaultTextStyle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mPRSettings.xml>�<?xml version="1.0" encoding="UTF-8"?>
<!DOCTYPE plist PUBLIC "-//Apple Computer//DTD PLIST 1.0//EN" "http://www.apple.com/DTDs/PropertyList-1.0.dtd">
<plist version="1.0">
<dict>
	<key>com.apple.print.PageFormat.PMHorizontalRes</key>
	<dict>
		<key>com.apple.print.ticket.creator</key>
		<string>com.apple.printingmanager</string>
		<key>com.apple.print.ticket.itemArray</key>
		<array>
			<dict>
				<key>com.apple.print.PageFormat.PMHorizontalRes</key>
				<real>72</real>
				<key>com.apple.print.ticket.client</key>
				<string>com.apple.printingmanager</string>
				<key>com.apple.print.ticket.modDate</key>
				<date>2007-10-03T21:10:00Z</date>
				<key>com.apple.print.ticket.stateFlag</key>
				<integer>0</integer>
			</dict>
		</array>
	</dict>
	<key>com.apple.print.PageFormat.PMOrientation</key>
	<dict>
		<key>com.apple.print.ticket.creator</key>
		<string>com.apple.printingmanager</string>
		<key>com.apple.print.ticket.itemArray</key>
		<array>
			<dict>
				<key>com.apple.print.PageFormat.PMOrientation</key>
				<integer>1</integer>
				<key>com.apple.print.ticket.client</key>
				<string>com.apple.printingmanager</string>
				<key>com.apple.print.ticket.modDate</key>
				<date>2007-10-03T21:10:00Z</date>
				<key>com.apple.print.ticket.stateFlag</key>
				<integer>0</integer>
			</dict>
		</array>
	</dict>
	<key>com.apple.print.PageFormat.PMScaling</key>
	<dict>
		<key>com.apple.print.ticket.creator</key>
		<string>com.apple.printingmanager</string>
		<key>com.apple.print.ticket.itemArray</key>
		<array>
			<dict>
				<key>com.apple.print.PageFormat.PMScaling</key>
				<real>1</real>
				<key>com.apple.print.ticket.client</key>
				<string>com.apple.printingmanager</string>
				<key>com.apple.print.ticket.modDate</key>
				<date>2007-10-03T21:10:00Z</date>
				<key>com.apple.print.ticket.stateFlag</key>
				<integer>0</integer>
			</dict>
		</array>
	</dict>
	<key>com.apple.print.PageFormat.PMVerticalRes</key>
	<dict>
		<key>com.apple.print.ticket.creator</key>
		<string>com.apple.printingmanager</string>
		<key>com.apple.print.ticket.itemArray</key>
		<array>
			<dict>
				<key>com.apple.print.PageFormat.PMVerticalRes</key>
				<real>72</real>
				<key>com.apple.print.ticket.client</key>
				<string>com.apple.printingmanager</string>
				<key>com.apple.print.ticket.modDate</key>
				<date>2007-10-03T21:10:00Z</date>
				<key>com.apple.print.ticket.stateFlag</key>
				<integer>0</integer>
			</dict>
		</array>
	</dict>
	<key>com.apple.print.PageFormat.PMVerticalScaling</key>
	<dict>
		<key>com.apple.print.ticket.creator</key>
		<string>com.apple.printingmanager</string>
		<key>com.apple.print.ticket.itemArray</key>
		<array>
			<dict>
				<key>com.apple.print.PageFormat.PMVerticalScaling</key>
				<real>1</real>
				<key>com.apple.print.ticket.client</key>
				<string>com.apple.printingmanager</string>
				<key>com.apple.print.ticket.modDate</key>
				<date>2007-10-03T21:10:00Z</date>
				<key>com.apple.print.ticket.stateFlag</key>
				<integer>0</integer>
			</dict>
		</array>
	</dict>
	<key>com.apple.print.subTicket.paper_info_ticket</key>
	<dict>
		<key>com.apple.print.PageFormat.PMAdjustedPageRect</key>
		<dict>
			<key>com.apple.print.ticket.creator</key>
			<string>com.apple.printingmanager</string>
			<key>com.apple.print.ticket.itemArray</key>
			<array>
				<dict>
					<key>com.apple.print.PageFormat.PMAdjustedPageRect</key>
					<array>
						<real>0.0</real>
						<real>0.0</real>
						<real>734</real>
						<real>576</real>
					</array>
					<key>com.apple.print.ticket.client</key>
					<string>com.apple.printingmanager</string>
					<key>com.apple.print.ticket.modDate</key>
					<date>2007-10-03T21:10:00Z</date>
					<key>com.apple.print.ticket.stateFlag</key>
					<integer>0</integer>
				</dict>
			</array>
		</dict>
		<key>com.apple.print.PageFormat.PMAdjustedPaperRect</key>
		<dict>
			<key>com.apple.print.ticket.creator</key>
			<string>com.apple.printingmanager</string>
			<key>com.apple.print.ticket.itemArray</key>
			<array>
				<dict>
					<key>com.apple.print.PageFormat.PMAdjustedPaperRect</key>
					<array>
						<real>-18</real>
						<real>-18</real>
						<real>774</real>
						<real>594</real>
					</array>
					<key>com.apple.print.ticket.client</key>
					<string>com.apple.printingmanager</string>
					<key>com.apple.print.ticket.modDate</key>
					<date>2007-10-03T21:10:00Z</date>
					<key>com.apple.print.ticket.stateFlag</key>
					<integer>0</integer>
				</dict>
			</array>
		</dict>
		<key>com.apple.print.PaperInfo.PMPaperName</key>
		<dict>
			<key>com.apple.print.ticket.creator</key>
			<string>com.apple.print.pm.PostScript</string>
			<key>com.apple.print.ticket.itemArray</key>
			<array>
				<dict>
					<key>com.apple.print.PaperInfo.PMPaperName</key>
					<string>na-letter</string>
					<key>com.apple.print.ticket.client</key>
					<string>com.apple.print.pm.PostScript</string>
					<key>com.apple.print.ticket.modDate</key>
					<date>2003-07-01T17:49:36Z</date>
					<key>com.apple.print.ticket.stateFlag</key>
					<integer>1</integer>
				</dict>
			</array>
		</dict>
		<key>com.apple.print.PaperInfo.PMUnadjustedPageRect</key>
		<dict>
			<key>com.apple.print.ticket.creator</key>
			<string>com.apple.print.pm.PostScript</string>
			<key>com.apple.print.ticket.itemArray</key>
			<array>
				<dict>
					<key>com.apple.print.PaperInfo.PMUnadjustedPageRect</key>
					<array>
						<real>0.0</real>
						<real>0.0</real>
						<real>734</real>
						<real>576</real>
					</array>
					<key>com.apple.print.ticket.client</key>
					<string>com.apple.printingmanager</string>
					<key>com.apple.print.ticket.modDate</key>
					<date>2007-10-03T21:10:00Z</date>
					<key>com.apple.print.ticket.stateFlag</key>
					<integer>0</integer>
				</dict>
			</array>
		</dict>
		<key>com.apple.print.PaperInfo.PMUnadjustedPaperRect</key>
		<dict>
			<key>com.apple.print.ticket.creator</key>
			<string>com.apple.print.pm.PostScript</string>
			<key>com.apple.print.ticket.itemArray</key>
			<array>
				<dict>
					<key>com.apple.print.PaperInfo.PMUnadjustedPaperRect</key>
					<array>
						<real>-18</real>
						<real>-18</real>
						<real>774</real>
						<real>594</real>
					</array>
					<key>com.apple.print.ticket.client</key>
					<string>com.apple.printingmanager</string>
					<key>com.apple.print.ticket.modDate</key>
					<date>2007-10-03T21:10:00Z</date>
					<key>com.apple.print.ticket.stateFlag</key>
					<integer>0</integer>
				</dict>
			</array>
		</dict>
		<key>com.apple.print.PaperInfo.ppd.PMPaperName</key>
		<dict>
			<key>com.apple.print.ticket.creator</key>
			<string>com.apple.print.pm.PostScript</string>
			<key>com.apple.print.ticket.itemArray</key>
			<array>
				<dict>
					<key>com.apple.print.PaperInfo.ppd.PMPaperName</key>
					<string>US Letter</string>
					<key>com.apple.print.ticket.client</key>
					<string>com.apple.print.pm.PostScript</string>
					<key>com.apple.print.ticket.modDate</key>
					<date>2003-07-01T17:49:36Z</date>
					<key>com.apple.print.ticket.stateFlag</key>
					<integer>1</integer>
				</dict>
			</array>
		</dict>
		<key>com.apple.print.ticket.APIVersion</key>
		<string>00.20</string>
		<key>com.apple.print.ticket.privateLock</key>
		<false/>
		<key>com.apple.print.ticket.type</key>
		<string>com.apple.print.PaperInfoTicket</string>
	</dict>
	<key>com.apple.print.ticket.APIVersion</key>
	<string>00.20</string>
	<key>com.apple.print.ticket.privateLock</key>
	<false/>
	<key>com.apple.print.ticket.type</key>
	<string>com.apple.print.PageFormatTicket</string>
</dict>
</plist>
&<?xml version="1.0" encoding="UTF-8"?>
<!DOCTYPE plist PUBLIC "-//Apple Computer//DTD PLIST 1.0//EN" "http://www.apple.com/DTDs/PropertyList-1.0.dtd">
<plist version="1.0">
<dict>
	<key>com.apple.print.DocumentTicket.PMSpoolFormat</key>
	<dict>
		<key>com.apple.print.ticket.creator</key>
		<string>com.apple.printingmanager</string>
		<key>com.apple.print.ticket.itemArray</key>
		<array>
			<dict>
				<key>com.apple.print.DocumentTicket.PMSpoolFormat</key>
				<string>application/pdf</string>
				<key>com.apple.print.ticket.client</key>
				<string>com.apple.printingmanager</string>
				<key>com.apple.print.ticket.modDate</key>
				<date>2007-10-03T21:10:00Z</date>
				<key>com.apple.print.ticket.stateFlag</key>
				<integer>0</integer>
			</dict>
		</array>
	</dict>
	<key>com.apple.print.PrintSettings.PMColorMatchingMode</key>
	<dict>
		<key>com.apple.print.ticket.creator</key>
		<string>com.apple.printingmanager</string>
		<key>com.apple.print.ticket.itemArray</key>
		<array>
			<dict>
				<key>com.apple.print.PrintSettings.PMColorMatchingMode</key>
				<integer>0</integer>
				<key>com.apple.print.ticket.client</key>
				<string>com.apple.printingmanager</string>
				<key>com.apple.print.ticket.modDate</key>
				<date>2007-10-03T21:10:00Z</date>
				<key>com.apple.print.ticket.stateFlag</key>
				<integer>0</integer>
			</dict>
		</array>
	</dict>
	<key>com.apple.print.PrintSettings.PMColorSyncProfileID</key>
	<dict>
		<key>com.apple.print.ticket.creator</key>
		<string>com.apple.printingmanager</string>
		<key>com.apple.print.ticket.itemArray</key>
		<array>
			<dict>
				<key>com.apple.print.PrintSettings.PMColorSyncProfileID</key>
				<integer>1294</integer>
				<key>com.apple.print.ticket.client</key>
				<string>com.apple.printingmanager</string>
				<key>com.apple.print.ticket.modDate</key>
				<date>2007-10-03T21:10:00Z</date>
				<key>com.apple.print.ticket.stateFlag</key>
				<integer>0</integer>
			</dict>
		</array>
	</dict>
	<key>com.apple.print.PrintSettings.PMCopies</key>
	<dict>
		<key>com.apple.print.ticket.creator</key>
		<string>com.apple.printingmanager</string>
		<key>com.apple.print.ticket.itemArray</key>
		<array>
			<dict>
				<key>com.apple.print.PrintSettings.PMCopies</key>
				<integer>1</integer>
				<key>com.apple.print.ticket.client</key>
				<string>com.apple.printingmanager</string>
				<key>com.apple.print.ticket.modDate</key>
				<date>2007-10-03T21:10:00Z</date>
				<key>com.apple.print.ticket.stateFlag</key>
				<integer>0</integer>
			</dict>
		</array>
	</dict>
	<key>com.apple.print.PrintSettings.PMCopyCollate</key>
	<dict>
		<key>com.apple.print.ticket.creator</key>
		<string>com.apple.printingmanager</string>
		<key>com.apple.print.ticket.itemArray</key>
		<array>
			<dict>
				<key>com.apple.print.PrintSettings.PMCopyCollate</key>
				<true/>
				<key>com.apple.print.ticket.client</key>
				<string>com.apple.printingmanager</string>
				<key>com.apple.print.ticket.modDate</key>
				<date>2007-10-03T21:10:00Z</date>
				<key>com.apple.print.ticket.stateFlag</key>
				<integer>0</integer>
			</dict>
		</array>
	</dict>
	<key>com.apple.print.PrintSettings.PMFirstPage</key>
	<dict>
		<key>com.apple.print.ticket.creator</key>
		<string>com.apple.printingmanager</string>
		<key>com.apple.print.ticket.itemArray</key>
		<array>
			<dict>
				<key>com.apple.print.PrintSettings.PMFirstPage</key>
				<integer>1</integer>
				<key>com.apple.print.ticket.client</key>
				<string>com.apple.printingmanager</string>
				<key>com.apple.print.ticket.modDate</key>
				<date>2007-10-03T21:10:00Z</date>
				<key>com.apple.print.ticket.stateFlag</key>
				<integer>0</integer>
			</dict>
		</array>
	</dict>
	<key>com.apple.print.PrintSettings.PMLastPage</key>
	<dict>
		<key>com.apple.print.ticket.creator</key>
		<string>com.apple.printingmanager</string>
		<key>com.apple.print.ticket.itemArray</key>
		<array>
			<dict>
				<key>com.apple.print.PrintSettings.PMLastPage</key>
				<integer>2147483647</integer>
				<key>com.apple.print.ticket.client</key>
				<string>com.apple.printingmanager</string>
				<key>com.apple.print.ticket.modDate</key>
				<date>2007-10-03T21:10:00Z</date>
				<key>com.apple.print.ticket.stateFlag</key>
				<integer>0</integer>
			</dict>
		</array>
	</dict>
	<key>com.apple.print.PrintSettings.PMPageRange</key>
	<dict>
		<key>com.apple.print.ticket.creator</key>
		<string>com.apple.printingmanager</string>
		<key>com.apple.print.ticket.itemArray</key>
		<array>
			<dict>
				<key>com.apple.print.PrintSettings.PMPageRange</key>
				<array>
					<integer>1</integer>
					<integer>2147483647</integer>
				</array>
				<key>com.apple.print.ticket.client</key>
				<string>com.apple.printingmanager</string>
				<key>com.apple.print.ticket.modDate</key>
				<date>2007-10-03T21:10:00Z</date>
				<key>com.apple.print.ticket.stateFlag</key>
				<integer>0</integer>
			</dict>
		</array>
	</dict>
	<key>com.apple.print.ticket.APIVersion</key>
	<string>00.20</string>
	<key>com.apple.print.ticket.privateLock</key>
	<false/>
	<key>com.apple.print.ticket.type</key>
	<string>com.apple.print.PrintSettingsTicket</string>
</dict>
</plist>
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ACC3"/>
    <a:srgbClr val="79181C"/>
    <a:srgbClr val="1F2F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334" autoAdjust="0"/>
    <p:restoredTop sz="87611" autoAdjust="0"/>
  </p:normalViewPr>
  <p:slideViewPr>
    <p:cSldViewPr>
      <p:cViewPr>
        <p:scale>
          <a:sx n="100" d="100"/>
          <a:sy n="100" d="100"/>
        </p:scale>
        <p:origin x="1136" y="101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33" Type="http://schemas.openxmlformats.org/officeDocument/2006/relationships/pmPRSettings" Target="pmPRSetting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A8ADFD5B-A66C-449C-B6E8-FB716D07777D}" type="datetimeFigureOut">
              <a:rPr lang="en-US" smtClean="0"/>
              <a:pPr/>
              <a:t>10/17/17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CA5D3BF3-D352-46FC-8343-31F56E6730E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1059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1362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4202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Mediu</a:t>
            </a:r>
            <a:r>
              <a:rPr lang="en-US" dirty="0" smtClean="0"/>
              <a:t> de </a:t>
            </a:r>
            <a:r>
              <a:rPr lang="en-US" dirty="0" err="1" smtClean="0"/>
              <a:t>lucru</a:t>
            </a:r>
            <a:r>
              <a:rPr lang="en-US" dirty="0" smtClean="0"/>
              <a:t> rapid,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simplu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flexibil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ușor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automatizat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9872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0638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Multe</a:t>
            </a:r>
            <a:r>
              <a:rPr lang="en-US" dirty="0" smtClean="0"/>
              <a:t> </a:t>
            </a:r>
            <a:r>
              <a:rPr lang="en-US" dirty="0" err="1" smtClean="0"/>
              <a:t>preinstalate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9022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Multe</a:t>
            </a:r>
            <a:r>
              <a:rPr lang="en-US" dirty="0" smtClean="0"/>
              <a:t> </a:t>
            </a:r>
            <a:r>
              <a:rPr lang="en-US" dirty="0" err="1" smtClean="0"/>
              <a:t>preinstalate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3735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Multe</a:t>
            </a:r>
            <a:r>
              <a:rPr lang="en-US" dirty="0" smtClean="0"/>
              <a:t> </a:t>
            </a:r>
            <a:r>
              <a:rPr lang="en-US" dirty="0" err="1" smtClean="0"/>
              <a:t>preinstalate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0004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Multe</a:t>
            </a:r>
            <a:r>
              <a:rPr lang="en-US" dirty="0" smtClean="0"/>
              <a:t> </a:t>
            </a:r>
            <a:r>
              <a:rPr lang="en-US" dirty="0" err="1" smtClean="0"/>
              <a:t>preinstalate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5227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Multe</a:t>
            </a:r>
            <a:r>
              <a:rPr lang="en-US" dirty="0" smtClean="0"/>
              <a:t> </a:t>
            </a:r>
            <a:r>
              <a:rPr lang="en-US" dirty="0" err="1" smtClean="0"/>
              <a:t>preinstalate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827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Multe</a:t>
            </a:r>
            <a:r>
              <a:rPr lang="en-US" dirty="0" smtClean="0"/>
              <a:t> </a:t>
            </a:r>
            <a:r>
              <a:rPr lang="en-US" dirty="0" err="1" smtClean="0"/>
              <a:t>preinstalate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8459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Multe</a:t>
            </a:r>
            <a:r>
              <a:rPr lang="en-US" dirty="0" smtClean="0"/>
              <a:t> </a:t>
            </a:r>
            <a:r>
              <a:rPr lang="en-US" dirty="0" err="1" smtClean="0"/>
              <a:t>preinstalate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2137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Multe</a:t>
            </a:r>
            <a:r>
              <a:rPr lang="en-US" dirty="0" smtClean="0"/>
              <a:t> </a:t>
            </a:r>
            <a:r>
              <a:rPr lang="en-US" dirty="0" err="1" smtClean="0"/>
              <a:t>preinstalate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408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8025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1419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287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solidFill>
          <a:srgbClr val="1F2F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478274"/>
            <a:ext cx="9144000" cy="66522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-9144" y="4539996"/>
            <a:ext cx="2249424" cy="534924"/>
          </a:xfrm>
          <a:prstGeom prst="rect">
            <a:avLst/>
          </a:prstGeom>
          <a:solidFill>
            <a:srgbClr val="79181C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2359152" y="4533138"/>
            <a:ext cx="6784848" cy="534924"/>
          </a:xfrm>
          <a:prstGeom prst="rect">
            <a:avLst/>
          </a:prstGeom>
          <a:solidFill>
            <a:srgbClr val="92ACC3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4537528"/>
            <a:ext cx="6515100" cy="514350"/>
          </a:xfrm>
        </p:spPr>
        <p:txBody>
          <a:bodyPr anchor="ctr"/>
          <a:lstStyle>
            <a:lvl1pPr marL="0" indent="0" algn="l">
              <a:buNone/>
              <a:defRPr sz="2800">
                <a:solidFill>
                  <a:srgbClr val="FFFFFF"/>
                </a:solidFill>
                <a:latin typeface="Calibri"/>
                <a:cs typeface="Calibri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dirty="0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4551524"/>
            <a:ext cx="2057400" cy="51435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  <a:latin typeface="Calibri"/>
                <a:cs typeface="Calibri"/>
              </a:defRPr>
            </a:lvl1pPr>
          </a:lstStyle>
          <a:p>
            <a:fld id="{047E157E-8DCB-4F70-A0AF-5EB586A91DD4}" type="datetime1">
              <a:rPr lang="ro-RO" smtClean="0"/>
              <a:pPr/>
              <a:t>17.10.2017</a:t>
            </a:fld>
            <a:endParaRPr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177404"/>
            <a:ext cx="5867400" cy="273844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 algn="r"/>
            <a:endParaRPr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171450"/>
            <a:ext cx="838200" cy="28575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F82E0A0-C266-4798-8C8F-B9F91E9DA37E}" type="slidenum">
              <a:rPr>
                <a:solidFill>
                  <a:schemeClr val="tx2"/>
                </a:solidFill>
              </a:rPr>
              <a:pPr/>
              <a:t>‹#›</a:t>
            </a:fld>
            <a:endParaRPr dirty="0">
              <a:solidFill>
                <a:schemeClr val="tx2"/>
              </a:solidFill>
            </a:endParaRPr>
          </a:p>
        </p:txBody>
      </p:sp>
      <p:sp>
        <p:nvSpPr>
          <p:cNvPr id="12" name="Rectangle 11"/>
          <p:cNvSpPr>
            <a:spLocks noGrp="1"/>
          </p:cNvSpPr>
          <p:nvPr>
            <p:ph type="title"/>
          </p:nvPr>
        </p:nvSpPr>
        <p:spPr>
          <a:xfrm>
            <a:off x="2362200" y="2343150"/>
            <a:ext cx="6477000" cy="2038350"/>
          </a:xfrm>
        </p:spPr>
        <p:txBody>
          <a:bodyPr rtlCol="0" anchor="b"/>
          <a:lstStyle>
            <a:lvl1pPr>
              <a:defRPr cap="all" baseline="0">
                <a:latin typeface="Calibri"/>
                <a:cs typeface="Calibri"/>
              </a:defRPr>
            </a:lvl1pPr>
          </a:lstStyle>
          <a:p>
            <a:r>
              <a:rPr dirty="0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Click to edit Master title style</a:t>
            </a:r>
          </a:p>
        </p:txBody>
      </p:sp>
      <p:sp>
        <p:nvSpPr>
          <p:cNvPr id="3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06EA6-EFEA-4C30-9264-4F9291A5780D}" type="datetime1">
              <a:rPr lang="ro-RO"/>
              <a:pPr/>
              <a:t>17.10.2017</a:t>
            </a:fld>
            <a:endParaRPr/>
          </a:p>
        </p:txBody>
      </p:sp>
      <p:sp>
        <p:nvSpPr>
          <p:cNvPr id="4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8F82E0A0-C266-4798-8C8F-B9F91E9DA37E}" type="slidenum">
              <a:rPr sz="1400" b="1">
                <a:solidFill>
                  <a:srgbClr val="FFFFFF"/>
                </a:solidFill>
              </a:rPr>
              <a:pPr algn="ctr"/>
              <a:t>‹#›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sz="quarter" idx="13"/>
          </p:nvPr>
        </p:nvSpPr>
        <p:spPr>
          <a:xfrm>
            <a:off x="609600" y="1352550"/>
            <a:ext cx="8153400" cy="3276600"/>
          </a:xfrm>
        </p:spPr>
        <p:txBody>
          <a:bodyPr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7123113" cy="1254919"/>
          </a:xfrm>
        </p:spPr>
        <p:txBody>
          <a:bodyPr anchor="t"/>
          <a:lstStyle>
            <a:lvl1pPr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1143000"/>
            <a:ext cx="9144000" cy="8572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0" y="1200150"/>
            <a:ext cx="1295400" cy="7429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1371600" y="1200150"/>
            <a:ext cx="7772400" cy="7429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71600" y="1200150"/>
            <a:ext cx="7620000" cy="74295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F9F07-3BC7-4570-B054-79111B0A380C}" type="datetime1">
              <a:rPr lang="ro-RO"/>
              <a:pPr/>
              <a:t>17.10.2017</a:t>
            </a:fld>
            <a:endParaRPr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314450"/>
            <a:ext cx="1295400" cy="526257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 algn="ctr"/>
            <a:fld id="{8F82E0A0-C266-4798-8C8F-B9F91E9DA37E}" type="slidenum">
              <a:rPr sz="2400" b="1">
                <a:solidFill>
                  <a:srgbClr val="FFFFFF"/>
                </a:solidFill>
              </a:rPr>
              <a:pPr algn="ctr"/>
              <a:t>‹#›</a:t>
            </a:fld>
            <a:endParaRPr sz="2400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09600" y="1352551"/>
            <a:ext cx="3886200" cy="3268624"/>
          </a:xfrm>
        </p:spPr>
        <p:txBody>
          <a:bodyPr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844901" y="1352549"/>
            <a:ext cx="3886200" cy="3268625"/>
          </a:xfrm>
        </p:spPr>
        <p:txBody>
          <a:bodyPr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4606EA6-EFEA-4C30-9264-4F9291A5780D}" type="datetime1">
              <a:rPr lang="ro-RO"/>
              <a:pPr/>
              <a:t>17.10.2017</a:t>
            </a:fld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8F82E0A0-C266-4798-8C8F-B9F91E9DA37E}" type="slidenum">
              <a:rPr sz="1400" b="1">
                <a:solidFill>
                  <a:srgbClr val="FFFFFF"/>
                </a:solidFill>
              </a:rPr>
              <a:pPr algn="ctr"/>
              <a:t>‹#›</a:t>
            </a:fld>
            <a:endParaRPr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18110"/>
            <a:ext cx="8153400" cy="1005840"/>
          </a:xfrm>
        </p:spPr>
        <p:txBody>
          <a:bodyPr anchor="b"/>
          <a:lstStyle>
            <a:lvl1pPr>
              <a:defRPr/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919818"/>
            <a:ext cx="3886200" cy="2628900"/>
          </a:xfrm>
        </p:spPr>
        <p:txBody>
          <a:bodyPr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919818"/>
            <a:ext cx="3886200" cy="2628900"/>
          </a:xfrm>
        </p:spPr>
        <p:txBody>
          <a:bodyPr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4606EA6-EFEA-4C30-9264-4F9291A5780D}" type="datetime1">
              <a:rPr lang="ro-RO"/>
              <a:pPr/>
              <a:t>17.10.2017</a:t>
            </a:fld>
            <a:endParaRPr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8F82E0A0-C266-4798-8C8F-B9F91E9DA37E}" type="slidenum">
              <a:rPr sz="1400" b="1">
                <a:solidFill>
                  <a:srgbClr val="FFFFFF"/>
                </a:solidFill>
              </a:rPr>
              <a:pPr algn="ctr"/>
              <a:t>‹#›</a:t>
            </a:fld>
            <a:endParaRPr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609600" y="1362287"/>
            <a:ext cx="3886200" cy="530352"/>
          </a:xfrm>
          <a:solidFill>
            <a:schemeClr val="accent2"/>
          </a:solidFill>
        </p:spPr>
        <p:txBody>
          <a:bodyPr rtlCol="0" anchor="ctr"/>
          <a:lstStyle>
            <a:lvl1pPr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9"/>
          </p:nvPr>
        </p:nvSpPr>
        <p:spPr>
          <a:xfrm>
            <a:off x="4800600" y="1362287"/>
            <a:ext cx="3886200" cy="530352"/>
          </a:xfrm>
          <a:solidFill>
            <a:schemeClr val="accent4"/>
          </a:solidFill>
        </p:spPr>
        <p:txBody>
          <a:bodyPr rtlCol="0" anchor="ctr"/>
          <a:lstStyle>
            <a:lvl1pPr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ADB5D-B7A0-47E3-AD2D-B1A6F8614213}" type="datetime1">
              <a:rPr lang="ro-RO"/>
              <a:pPr/>
              <a:t>17.10.2017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3F7CB7D-F184-43C7-B6FD-03D728E1BBF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68126-03FC-49C0-B9B8-2B561CCC3D90}" type="datetime1">
              <a:rPr lang="ro-RO"/>
              <a:pPr/>
              <a:t>17.10.2017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4686300"/>
            <a:ext cx="533400" cy="28575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3F7CB7D-F184-43C7-B6FD-03D728E1BBFF}" type="slidenum">
              <a:rPr>
                <a:solidFill>
                  <a:schemeClr val="tx2"/>
                </a:solidFill>
              </a:rPr>
              <a:pPr/>
              <a:t>‹#›</a:t>
            </a:fld>
            <a:endParaRPr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</p:spPr>
        <p:txBody>
          <a:bodyPr anchor="b"/>
          <a:lstStyle>
            <a:lvl1pPr algn="l">
              <a:buNone/>
              <a:defRPr sz="4200" b="0"/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A8198-4617-485E-9585-4840B69DBBA6}" type="datetime1">
              <a:rPr lang="ro-RO"/>
              <a:pPr/>
              <a:t>17.10.2017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3F7CB7D-F184-43C7-B6FD-03D728E1BBFF}" type="slidenum">
              <a:rPr>
                <a:solidFill>
                  <a:srgbClr val="FFFFFF"/>
                </a:solidFill>
              </a:rPr>
              <a:pPr/>
              <a:t>‹#›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428750"/>
            <a:ext cx="1600200" cy="31242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2362200" y="1428750"/>
            <a:ext cx="6400800" cy="3200400"/>
          </a:xfrm>
        </p:spPr>
        <p:txBody>
          <a:bodyPr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solidFill>
          <a:srgbClr val="1F2F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57668" y="0"/>
            <a:ext cx="7586332" cy="3419856"/>
          </a:xfrm>
          <a:solidFill>
            <a:schemeClr val="tx2">
              <a:shade val="50000"/>
            </a:schemeClr>
          </a:solidFill>
          <a:ln>
            <a:noFill/>
          </a:ln>
        </p:spPr>
        <p:txBody>
          <a:bodyPr/>
          <a:lstStyle>
            <a:lvl1pPr>
              <a:buNone/>
              <a:defRPr sz="3200"/>
            </a:lvl1pPr>
          </a:lstStyle>
          <a:p>
            <a:r>
              <a:rPr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4114800"/>
            <a:ext cx="7315200" cy="51435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>
          <a:xfrm>
            <a:off x="-9144" y="3429000"/>
            <a:ext cx="9144000" cy="66522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-9144" y="3497580"/>
            <a:ext cx="1463040" cy="534924"/>
          </a:xfrm>
          <a:prstGeom prst="rect">
            <a:avLst/>
          </a:prstGeom>
          <a:solidFill>
            <a:srgbClr val="79181C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1545336" y="3490722"/>
            <a:ext cx="7589520" cy="534924"/>
          </a:xfrm>
          <a:prstGeom prst="rect">
            <a:avLst/>
          </a:prstGeom>
          <a:solidFill>
            <a:srgbClr val="92ACC3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543300"/>
            <a:ext cx="7315200" cy="4572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447800" y="0"/>
            <a:ext cx="100584" cy="515035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4686300"/>
            <a:ext cx="2667000" cy="273844"/>
          </a:xfrm>
        </p:spPr>
        <p:txBody>
          <a:bodyPr rtlCol="0"/>
          <a:lstStyle/>
          <a:p>
            <a:fld id="{E4606EA6-EFEA-4C30-9264-4F9291A5780D}" type="datetime1">
              <a:rPr lang="ro-RO"/>
              <a:pPr/>
              <a:t>17.10.2017</a:t>
            </a:fld>
            <a:endParaRPr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3500437"/>
            <a:ext cx="1447800" cy="497684"/>
          </a:xfrm>
        </p:spPr>
        <p:txBody>
          <a:bodyPr rtlCol="0"/>
          <a:lstStyle>
            <a:lvl1pPr>
              <a:defRPr sz="2800"/>
            </a:lvl1pPr>
          </a:lstStyle>
          <a:p>
            <a:pPr algn="ctr"/>
            <a:fld id="{8F82E0A0-C266-4798-8C8F-B9F91E9DA37E}" type="slidenum">
              <a:rPr sz="2800" b="1">
                <a:solidFill>
                  <a:srgbClr val="FFFFFF"/>
                </a:solidFill>
              </a:rPr>
              <a:pPr algn="ctr"/>
              <a:t>‹#›</a:t>
            </a:fld>
            <a:endParaRPr sz="280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4686155"/>
            <a:ext cx="4572000" cy="273844"/>
          </a:xfrm>
        </p:spPr>
        <p:txBody>
          <a:bodyPr rtlCol="0"/>
          <a:lstStyle/>
          <a:p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352550"/>
            <a:ext cx="8153400" cy="324231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4686300"/>
            <a:ext cx="2667000" cy="273844"/>
          </a:xfrm>
          <a:prstGeom prst="rect">
            <a:avLst/>
          </a:prstGeom>
        </p:spPr>
        <p:txBody>
          <a:bodyPr vert="horz" anchor="ctr" anchorCtr="0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fld id="{E4606EA6-EFEA-4C30-9264-4F9291A5780D}" type="datetime1">
              <a:rPr lang="ro-RO"/>
              <a:pPr/>
              <a:t>17.10.2017</a:t>
            </a:fld>
            <a:endParaRPr sz="140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1" y="4686155"/>
            <a:ext cx="5421083" cy="273844"/>
          </a:xfrm>
          <a:prstGeom prst="rect">
            <a:avLst/>
          </a:prstGeom>
        </p:spPr>
        <p:txBody>
          <a:bodyPr vert="horz" anchor="ctr"/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r>
              <a:rPr lang="x-none" dirty="0" smtClean="0"/>
              <a:t>geo-spatial.org</a:t>
            </a:r>
            <a:endParaRPr dirty="0"/>
          </a:p>
        </p:txBody>
      </p:sp>
      <p:sp>
        <p:nvSpPr>
          <p:cNvPr id="7" name="Rectangle 6"/>
          <p:cNvSpPr/>
          <p:nvPr/>
        </p:nvSpPr>
        <p:spPr>
          <a:xfrm>
            <a:off x="0" y="1095170"/>
            <a:ext cx="9144000" cy="24003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0" y="1129460"/>
            <a:ext cx="533400" cy="171450"/>
          </a:xfrm>
          <a:prstGeom prst="rect">
            <a:avLst/>
          </a:prstGeom>
          <a:solidFill>
            <a:srgbClr val="79181C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590550" y="1129460"/>
            <a:ext cx="8553450" cy="171450"/>
          </a:xfrm>
          <a:prstGeom prst="rect">
            <a:avLst/>
          </a:prstGeom>
          <a:solidFill>
            <a:srgbClr val="1F2F3C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123507"/>
            <a:ext cx="533400" cy="18335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>
              <a:defRPr sz="1400" b="1">
                <a:solidFill>
                  <a:srgbClr val="FFFFFF"/>
                </a:solidFill>
              </a:defRPr>
            </a:lvl1pPr>
          </a:lstStyle>
          <a:p>
            <a:pPr algn="ctr"/>
            <a:fld id="{8F82E0A0-C266-4798-8C8F-B9F91E9DA37E}" type="slidenum">
              <a:rPr sz="1400" b="1">
                <a:solidFill>
                  <a:srgbClr val="FFFFFF"/>
                </a:solidFill>
              </a:rPr>
              <a:pPr algn="ctr"/>
              <a:t>‹#›</a:t>
            </a:fld>
            <a:endParaRPr sz="1400" b="1">
              <a:solidFill>
                <a:srgbClr val="FFFFFF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dirty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rtl="0" eaLnBrk="1" latinLnBrk="0" hangingPunct="1">
        <a:spcBef>
          <a:spcPct val="0"/>
        </a:spcBef>
        <a:buNone/>
        <a:defRPr sz="4200" kern="1200">
          <a:solidFill>
            <a:schemeClr val="tx2"/>
          </a:solidFill>
          <a:latin typeface="Calibri"/>
          <a:ea typeface="+mj-ea"/>
          <a:cs typeface="Calibri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sz="2900" kern="1200">
          <a:solidFill>
            <a:schemeClr val="tx1"/>
          </a:solidFill>
          <a:latin typeface="Calibri"/>
          <a:ea typeface="+mn-ea"/>
          <a:cs typeface="Calibri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sz="2600" kern="1200">
          <a:solidFill>
            <a:schemeClr val="tx1"/>
          </a:solidFill>
          <a:latin typeface="Calibri"/>
          <a:ea typeface="+mn-ea"/>
          <a:cs typeface="Calibri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sz="2300" kern="1200">
          <a:solidFill>
            <a:schemeClr val="tx1"/>
          </a:solidFill>
          <a:latin typeface="Calibri"/>
          <a:ea typeface="+mn-ea"/>
          <a:cs typeface="Calibri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sz="2000" kern="1200">
          <a:solidFill>
            <a:schemeClr val="tx1"/>
          </a:solidFill>
          <a:latin typeface="Calibri"/>
          <a:ea typeface="+mn-ea"/>
          <a:cs typeface="Calibri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sz="2000" kern="1200">
          <a:solidFill>
            <a:schemeClr val="tx1"/>
          </a:solidFill>
          <a:latin typeface="Calibri"/>
          <a:ea typeface="+mn-ea"/>
          <a:cs typeface="Calibri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None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jp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14.png"/><Relationship Id="rId7" Type="http://schemas.openxmlformats.org/officeDocument/2006/relationships/image" Target="../media/image15.png"/><Relationship Id="rId8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>
          <a:xfrm>
            <a:off x="0" y="361950"/>
            <a:ext cx="8610600" cy="2038350"/>
          </a:xfrm>
        </p:spPr>
        <p:txBody>
          <a:bodyPr/>
          <a:lstStyle/>
          <a:p>
            <a:r>
              <a:rPr lang="en-US" cap="none" dirty="0" smtClean="0"/>
              <a:t>ETL </a:t>
            </a:r>
            <a:r>
              <a:rPr lang="en-US" cap="none" dirty="0" err="1" smtClean="0"/>
              <a:t>geospațial</a:t>
            </a:r>
            <a:r>
              <a:rPr lang="en-US" cap="none" dirty="0" smtClean="0"/>
              <a:t> </a:t>
            </a:r>
            <a:r>
              <a:rPr lang="en-US" cap="none" dirty="0" err="1" smtClean="0"/>
              <a:t>în</a:t>
            </a:r>
            <a:r>
              <a:rPr lang="en-US" cap="none" dirty="0" smtClean="0"/>
              <a:t> </a:t>
            </a:r>
            <a:r>
              <a:rPr lang="en-US" cap="none" dirty="0" err="1" smtClean="0"/>
              <a:t>linie</a:t>
            </a:r>
            <a:r>
              <a:rPr lang="en-US" cap="none" dirty="0" smtClean="0"/>
              <a:t> de </a:t>
            </a:r>
            <a:r>
              <a:rPr lang="en-US" cap="none" dirty="0" err="1" smtClean="0"/>
              <a:t>comandă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err="1" smtClean="0"/>
              <a:t>Seminarul</a:t>
            </a:r>
            <a:r>
              <a:rPr lang="en-US" dirty="0" smtClean="0"/>
              <a:t> "</a:t>
            </a:r>
            <a:r>
              <a:rPr lang="en-US" dirty="0" err="1" smtClean="0"/>
              <a:t>Soluţii</a:t>
            </a:r>
            <a:r>
              <a:rPr lang="en-US" dirty="0" smtClean="0"/>
              <a:t> open source </a:t>
            </a:r>
            <a:r>
              <a:rPr lang="en-US" dirty="0" err="1" smtClean="0"/>
              <a:t>pentru</a:t>
            </a:r>
            <a:r>
              <a:rPr lang="en-US" dirty="0" smtClean="0"/>
              <a:t> </a:t>
            </a:r>
            <a:r>
              <a:rPr lang="en-US" dirty="0" err="1" smtClean="0"/>
              <a:t>prelucrarea</a:t>
            </a:r>
            <a:r>
              <a:rPr lang="en-US" dirty="0" smtClean="0"/>
              <a:t> </a:t>
            </a:r>
            <a:r>
              <a:rPr lang="en-US" dirty="0" err="1" smtClean="0"/>
              <a:t>şi</a:t>
            </a:r>
            <a:r>
              <a:rPr lang="en-US" dirty="0" smtClean="0"/>
              <a:t> </a:t>
            </a:r>
            <a:r>
              <a:rPr lang="en-US" dirty="0" err="1" smtClean="0"/>
              <a:t>reprezentarea</a:t>
            </a:r>
            <a:r>
              <a:rPr lang="en-US" dirty="0" smtClean="0"/>
              <a:t> </a:t>
            </a:r>
            <a:r>
              <a:rPr lang="en-US" dirty="0" err="1" smtClean="0"/>
              <a:t>datelor</a:t>
            </a:r>
            <a:r>
              <a:rPr lang="en-US" dirty="0" smtClean="0"/>
              <a:t> </a:t>
            </a:r>
            <a:r>
              <a:rPr lang="en-US" dirty="0" err="1" smtClean="0"/>
              <a:t>geospaţiale</a:t>
            </a:r>
            <a:r>
              <a:rPr lang="en-US" dirty="0" smtClean="0"/>
              <a:t>", </a:t>
            </a:r>
            <a:r>
              <a:rPr lang="en-US" dirty="0" smtClean="0"/>
              <a:t>20-21 </a:t>
            </a:r>
            <a:r>
              <a:rPr lang="en-US" dirty="0" err="1" smtClean="0"/>
              <a:t>octombrie</a:t>
            </a:r>
            <a:r>
              <a:rPr lang="en-US" dirty="0" smtClean="0"/>
              <a:t> 2017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București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52400" y="2800350"/>
            <a:ext cx="8610600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chemeClr val="tx2"/>
                </a:solidFill>
                <a:latin typeface="Calibri"/>
                <a:cs typeface="Calibri"/>
              </a:rPr>
              <a:t>Vasile</a:t>
            </a:r>
            <a:r>
              <a:rPr lang="en-US" sz="2800" dirty="0" smtClean="0">
                <a:solidFill>
                  <a:schemeClr val="tx2"/>
                </a:solidFill>
                <a:latin typeface="Calibri"/>
                <a:cs typeface="Calibri"/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  <a:latin typeface="Calibri"/>
                <a:cs typeface="Calibri"/>
              </a:rPr>
              <a:t>Crăciunescu</a:t>
            </a:r>
            <a:endParaRPr lang="en-US" sz="2800" dirty="0" smtClean="0">
              <a:solidFill>
                <a:schemeClr val="tx2"/>
              </a:solidFill>
              <a:latin typeface="Calibri"/>
              <a:cs typeface="Calibri"/>
            </a:endParaRPr>
          </a:p>
          <a:p>
            <a:r>
              <a:rPr lang="en-US" sz="2300" dirty="0" err="1" smtClean="0">
                <a:solidFill>
                  <a:schemeClr val="tx2"/>
                </a:solidFill>
                <a:latin typeface="Calibri"/>
                <a:cs typeface="Calibri"/>
              </a:rPr>
              <a:t>Administrația</a:t>
            </a:r>
            <a:r>
              <a:rPr lang="en-US" sz="2300" dirty="0" smtClean="0">
                <a:solidFill>
                  <a:schemeClr val="tx2"/>
                </a:solidFill>
                <a:latin typeface="Calibri"/>
                <a:cs typeface="Calibri"/>
              </a:rPr>
              <a:t> </a:t>
            </a:r>
            <a:r>
              <a:rPr lang="en-US" sz="2300" dirty="0" err="1" smtClean="0">
                <a:solidFill>
                  <a:schemeClr val="tx2"/>
                </a:solidFill>
                <a:latin typeface="Calibri"/>
                <a:cs typeface="Calibri"/>
              </a:rPr>
              <a:t>Națională</a:t>
            </a:r>
            <a:r>
              <a:rPr lang="en-US" sz="2300" dirty="0" smtClean="0">
                <a:solidFill>
                  <a:schemeClr val="tx2"/>
                </a:solidFill>
                <a:latin typeface="Calibri"/>
                <a:cs typeface="Calibri"/>
              </a:rPr>
              <a:t> de </a:t>
            </a:r>
            <a:r>
              <a:rPr lang="en-US" sz="2300" dirty="0" err="1" smtClean="0">
                <a:solidFill>
                  <a:schemeClr val="tx2"/>
                </a:solidFill>
                <a:latin typeface="Calibri"/>
                <a:cs typeface="Calibri"/>
              </a:rPr>
              <a:t>Meteorologie</a:t>
            </a:r>
            <a:endParaRPr lang="en-US" sz="2300" dirty="0" smtClean="0">
              <a:solidFill>
                <a:schemeClr val="tx2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ETL?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856" y="2038350"/>
            <a:ext cx="6242887" cy="1981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ETL?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856" y="2038350"/>
            <a:ext cx="6242887" cy="1981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130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Acțiuni</a:t>
            </a:r>
            <a:r>
              <a:rPr lang="en-US" dirty="0" smtClean="0"/>
              <a:t> ETL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sz="quarter" idx="13"/>
          </p:nvPr>
        </p:nvSpPr>
        <p:spPr>
          <a:xfrm>
            <a:off x="228600" y="1428751"/>
            <a:ext cx="8458200" cy="3505199"/>
          </a:xfrm>
        </p:spPr>
        <p:txBody>
          <a:bodyPr>
            <a:normAutofit/>
          </a:bodyPr>
          <a:lstStyle/>
          <a:p>
            <a:pPr marL="274320" lvl="1"/>
            <a:r>
              <a:rPr lang="en-US" altLang="x-none" sz="2000" b="1" dirty="0" err="1" smtClean="0"/>
              <a:t>Curățare</a:t>
            </a:r>
            <a:r>
              <a:rPr lang="en-US" altLang="x-none" sz="2000" dirty="0" smtClean="0"/>
              <a:t> (</a:t>
            </a:r>
            <a:r>
              <a:rPr lang="en-US" altLang="x-none" sz="2000" dirty="0" err="1" smtClean="0"/>
              <a:t>eliminare</a:t>
            </a:r>
            <a:r>
              <a:rPr lang="en-US" altLang="x-none" sz="2000" dirty="0" smtClean="0"/>
              <a:t> </a:t>
            </a:r>
            <a:r>
              <a:rPr lang="en-US" altLang="x-none" sz="2000" dirty="0" err="1" smtClean="0"/>
              <a:t>erori</a:t>
            </a:r>
            <a:r>
              <a:rPr lang="en-US" altLang="x-none" sz="2000" dirty="0" smtClean="0"/>
              <a:t>);</a:t>
            </a:r>
          </a:p>
          <a:p>
            <a:pPr marL="274320" lvl="1"/>
            <a:r>
              <a:rPr lang="en-US" altLang="x-none" sz="2000" b="1" dirty="0" err="1" smtClean="0"/>
              <a:t>Combinare</a:t>
            </a:r>
            <a:r>
              <a:rPr lang="en-US" altLang="x-none" sz="2000" dirty="0" smtClean="0"/>
              <a:t> (</a:t>
            </a:r>
            <a:r>
              <a:rPr lang="en-US" altLang="x-none" sz="2000" dirty="0" err="1" smtClean="0"/>
              <a:t>geometrii</a:t>
            </a:r>
            <a:r>
              <a:rPr lang="en-US" altLang="x-none" sz="2000" dirty="0" smtClean="0"/>
              <a:t>, </a:t>
            </a:r>
            <a:r>
              <a:rPr lang="en-US" altLang="x-none" sz="2000" dirty="0" err="1" smtClean="0"/>
              <a:t>atribute</a:t>
            </a:r>
            <a:r>
              <a:rPr lang="en-US" altLang="x-none" sz="2000" dirty="0" smtClean="0"/>
              <a:t>);</a:t>
            </a:r>
          </a:p>
          <a:p>
            <a:pPr marL="274320" lvl="1"/>
            <a:r>
              <a:rPr lang="en-US" altLang="x-none" sz="2000" b="1" dirty="0" err="1" smtClean="0"/>
              <a:t>Verificare</a:t>
            </a:r>
            <a:r>
              <a:rPr lang="en-US" altLang="x-none" sz="2000" dirty="0" smtClean="0"/>
              <a:t> (</a:t>
            </a:r>
            <a:r>
              <a:rPr lang="en-US" altLang="x-none" sz="2000" dirty="0" err="1" smtClean="0"/>
              <a:t>comparații</a:t>
            </a:r>
            <a:r>
              <a:rPr lang="en-US" altLang="x-none" sz="2000" dirty="0" smtClean="0"/>
              <a:t> </a:t>
            </a:r>
            <a:r>
              <a:rPr lang="en-US" altLang="x-none" sz="2000" dirty="0" err="1" smtClean="0"/>
              <a:t>între</a:t>
            </a:r>
            <a:r>
              <a:rPr lang="en-US" altLang="x-none" sz="2000" dirty="0" smtClean="0"/>
              <a:t> diverse </a:t>
            </a:r>
            <a:r>
              <a:rPr lang="en-US" altLang="x-none" sz="2000" dirty="0" err="1" smtClean="0"/>
              <a:t>seturi</a:t>
            </a:r>
            <a:r>
              <a:rPr lang="en-US" altLang="x-none" sz="2000" dirty="0" smtClean="0"/>
              <a:t> de date </a:t>
            </a:r>
            <a:r>
              <a:rPr lang="en-US" altLang="x-none" sz="2000" dirty="0" err="1" smtClean="0"/>
              <a:t>pentru</a:t>
            </a:r>
            <a:r>
              <a:rPr lang="en-US" altLang="x-none" sz="2000" dirty="0" smtClean="0"/>
              <a:t> a </a:t>
            </a:r>
            <a:r>
              <a:rPr lang="en-US" altLang="x-none" sz="2000" dirty="0" err="1" smtClean="0"/>
              <a:t>evalua</a:t>
            </a:r>
            <a:r>
              <a:rPr lang="en-US" altLang="x-none" sz="2000" dirty="0" smtClean="0"/>
              <a:t> </a:t>
            </a:r>
            <a:r>
              <a:rPr lang="en-US" altLang="x-none" sz="2000" dirty="0" err="1" smtClean="0"/>
              <a:t>calitatea</a:t>
            </a:r>
            <a:r>
              <a:rPr lang="en-US" altLang="x-none" sz="2000" dirty="0" smtClean="0"/>
              <a:t>):</a:t>
            </a:r>
          </a:p>
          <a:p>
            <a:pPr marL="274320" lvl="1"/>
            <a:r>
              <a:rPr lang="en-US" altLang="x-none" sz="2000" b="1" dirty="0" err="1" smtClean="0"/>
              <a:t>Conversie</a:t>
            </a:r>
            <a:r>
              <a:rPr lang="en-US" altLang="x-none" sz="2000" dirty="0" smtClean="0"/>
              <a:t> (tip de </a:t>
            </a:r>
            <a:r>
              <a:rPr lang="en-US" altLang="x-none" sz="2000" dirty="0" err="1" smtClean="0"/>
              <a:t>geometrie</a:t>
            </a:r>
            <a:r>
              <a:rPr lang="en-US" altLang="x-none" sz="2000" dirty="0" smtClean="0"/>
              <a:t>, format de </a:t>
            </a:r>
            <a:r>
              <a:rPr lang="en-US" altLang="x-none" sz="2000" dirty="0" err="1" smtClean="0"/>
              <a:t>fișier</a:t>
            </a:r>
            <a:r>
              <a:rPr lang="en-US" altLang="x-none" sz="2000" dirty="0" smtClean="0"/>
              <a:t>/</a:t>
            </a:r>
            <a:r>
              <a:rPr lang="en-US" altLang="x-none" sz="2000" dirty="0" err="1" smtClean="0"/>
              <a:t>bază</a:t>
            </a:r>
            <a:r>
              <a:rPr lang="en-US" altLang="x-none" sz="2000" dirty="0" smtClean="0"/>
              <a:t> de date).</a:t>
            </a:r>
            <a:endParaRPr lang="en-US" altLang="x-none" sz="2000" dirty="0" smtClean="0"/>
          </a:p>
        </p:txBody>
      </p:sp>
    </p:spTree>
    <p:extLst>
      <p:ext uri="{BB962C8B-B14F-4D97-AF65-F5344CB8AC3E}">
        <p14:creationId xmlns:p14="http://schemas.microsoft.com/office/powerpoint/2010/main" val="127932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Instrumente</a:t>
            </a:r>
            <a:r>
              <a:rPr lang="en-US" dirty="0" smtClean="0"/>
              <a:t> ETL </a:t>
            </a:r>
            <a:r>
              <a:rPr lang="en-US" dirty="0" err="1" smtClean="0"/>
              <a:t>geospațial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sz="quarter" idx="13"/>
          </p:nvPr>
        </p:nvSpPr>
        <p:spPr>
          <a:xfrm>
            <a:off x="228600" y="1428751"/>
            <a:ext cx="8458200" cy="3505199"/>
          </a:xfrm>
        </p:spPr>
        <p:txBody>
          <a:bodyPr>
            <a:normAutofit/>
          </a:bodyPr>
          <a:lstStyle/>
          <a:p>
            <a:pPr marL="274320" lvl="1"/>
            <a:r>
              <a:rPr lang="en-US" altLang="x-none" sz="2000" b="1" dirty="0" smtClean="0">
                <a:solidFill>
                  <a:schemeClr val="accent3"/>
                </a:solidFill>
              </a:rPr>
              <a:t>FME</a:t>
            </a:r>
          </a:p>
          <a:p>
            <a:pPr marL="274320" lvl="1"/>
            <a:r>
              <a:rPr lang="en-US" sz="2000" b="1" dirty="0" err="1">
                <a:solidFill>
                  <a:srgbClr val="00B050"/>
                </a:solidFill>
              </a:rPr>
              <a:t>Talend</a:t>
            </a:r>
            <a:r>
              <a:rPr lang="en-US" sz="2000" b="1" dirty="0">
                <a:solidFill>
                  <a:srgbClr val="00B050"/>
                </a:solidFill>
              </a:rPr>
              <a:t> </a:t>
            </a:r>
            <a:r>
              <a:rPr lang="en-US" sz="2000" b="1" dirty="0" smtClean="0">
                <a:solidFill>
                  <a:srgbClr val="00B050"/>
                </a:solidFill>
              </a:rPr>
              <a:t>Spatial</a:t>
            </a:r>
          </a:p>
          <a:p>
            <a:pPr marL="274320" lvl="1"/>
            <a:r>
              <a:rPr lang="en-US" sz="2000" b="1" dirty="0" err="1" smtClean="0">
                <a:solidFill>
                  <a:srgbClr val="00B050"/>
                </a:solidFill>
              </a:rPr>
              <a:t>GeoKettle</a:t>
            </a:r>
            <a:endParaRPr lang="en-US" sz="2000" b="1" dirty="0" smtClean="0">
              <a:solidFill>
                <a:srgbClr val="00B050"/>
              </a:solidFill>
            </a:endParaRPr>
          </a:p>
          <a:p>
            <a:pPr marL="274320" lvl="1"/>
            <a:r>
              <a:rPr lang="en-US" sz="2000" b="1" dirty="0" smtClean="0">
                <a:solidFill>
                  <a:srgbClr val="00B050"/>
                </a:solidFill>
              </a:rPr>
              <a:t>HALE</a:t>
            </a:r>
          </a:p>
          <a:p>
            <a:pPr marL="274320" lvl="1"/>
            <a:r>
              <a:rPr lang="mr-IN" sz="2000" b="1" dirty="0" smtClean="0">
                <a:solidFill>
                  <a:srgbClr val="00B050"/>
                </a:solidFill>
              </a:rPr>
              <a:t>…</a:t>
            </a:r>
            <a:endParaRPr lang="en-US" sz="2000" b="1" dirty="0">
              <a:solidFill>
                <a:srgbClr val="00B050"/>
              </a:solidFill>
            </a:endParaRPr>
          </a:p>
          <a:p>
            <a:pPr marL="274320" lvl="1"/>
            <a:endParaRPr lang="en-US" altLang="x-none" sz="2000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1854470"/>
            <a:ext cx="5804217" cy="246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084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Linie</a:t>
            </a:r>
            <a:r>
              <a:rPr lang="en-US" dirty="0" smtClean="0"/>
              <a:t> de </a:t>
            </a:r>
            <a:r>
              <a:rPr lang="en-US" dirty="0" err="1" smtClean="0"/>
              <a:t>comandă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1352550"/>
            <a:ext cx="6057900" cy="355572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76200"/>
            <a:ext cx="5638800" cy="499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985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GDAL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sz="quarter" idx="13"/>
          </p:nvPr>
        </p:nvSpPr>
        <p:spPr>
          <a:xfrm>
            <a:off x="228600" y="1428751"/>
            <a:ext cx="6172200" cy="350519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x-none" sz="2000" dirty="0" smtClean="0"/>
              <a:t>GDAL/OGR </a:t>
            </a:r>
            <a:r>
              <a:rPr lang="en-US" altLang="x-none" sz="2000" dirty="0" err="1" smtClean="0"/>
              <a:t>reprezintă</a:t>
            </a:r>
            <a:r>
              <a:rPr lang="en-US" altLang="x-none" sz="2000" dirty="0" smtClean="0"/>
              <a:t> </a:t>
            </a:r>
            <a:r>
              <a:rPr lang="en-US" altLang="x-none" sz="2000" dirty="0" err="1" smtClean="0"/>
              <a:t>două</a:t>
            </a:r>
            <a:r>
              <a:rPr lang="en-US" altLang="x-none" sz="2000" dirty="0" smtClean="0"/>
              <a:t> din </a:t>
            </a:r>
            <a:r>
              <a:rPr lang="en-US" altLang="x-none" sz="2000" dirty="0" err="1" smtClean="0"/>
              <a:t>cele</a:t>
            </a:r>
            <a:r>
              <a:rPr lang="en-US" altLang="x-none" sz="2000" dirty="0" smtClean="0"/>
              <a:t> </a:t>
            </a:r>
            <a:r>
              <a:rPr lang="en-US" altLang="x-none" sz="2000" dirty="0" err="1" smtClean="0"/>
              <a:t>mai</a:t>
            </a:r>
            <a:r>
              <a:rPr lang="en-US" altLang="x-none" sz="2000" dirty="0" smtClean="0"/>
              <a:t> </a:t>
            </a:r>
            <a:r>
              <a:rPr lang="en-US" altLang="x-none" sz="2000" dirty="0" err="1" smtClean="0"/>
              <a:t>utilizate</a:t>
            </a:r>
            <a:r>
              <a:rPr lang="en-US" altLang="x-none" sz="2000" dirty="0" smtClean="0"/>
              <a:t> </a:t>
            </a:r>
            <a:r>
              <a:rPr lang="en-US" altLang="x-none" sz="2000" dirty="0" err="1" smtClean="0"/>
              <a:t>biblioteci</a:t>
            </a:r>
            <a:r>
              <a:rPr lang="en-US" altLang="x-none" sz="2000" dirty="0" smtClean="0"/>
              <a:t> </a:t>
            </a:r>
            <a:r>
              <a:rPr lang="en-US" altLang="x-none" sz="2000" dirty="0" smtClean="0"/>
              <a:t>din </a:t>
            </a:r>
            <a:r>
              <a:rPr lang="en-US" altLang="x-none" sz="2000" dirty="0" err="1" smtClean="0"/>
              <a:t>lumea</a:t>
            </a:r>
            <a:r>
              <a:rPr lang="en-US" altLang="x-none" sz="2000" dirty="0" smtClean="0"/>
              <a:t> open source GIS: </a:t>
            </a:r>
          </a:p>
          <a:p>
            <a:pPr marL="274320" lvl="1"/>
            <a:r>
              <a:rPr lang="en-US" altLang="x-none" sz="2000" dirty="0" smtClean="0"/>
              <a:t>GDAL </a:t>
            </a:r>
            <a:r>
              <a:rPr lang="en-US" altLang="x-none" sz="2000" dirty="0" err="1" smtClean="0"/>
              <a:t>este</a:t>
            </a:r>
            <a:r>
              <a:rPr lang="en-US" altLang="x-none" sz="2000" dirty="0" smtClean="0"/>
              <a:t> un translator </a:t>
            </a:r>
            <a:r>
              <a:rPr lang="en-US" altLang="x-none" sz="2000" dirty="0" err="1" smtClean="0"/>
              <a:t>ce</a:t>
            </a:r>
            <a:r>
              <a:rPr lang="en-US" altLang="x-none" sz="2000" dirty="0" smtClean="0"/>
              <a:t> “</a:t>
            </a:r>
            <a:r>
              <a:rPr lang="en-US" altLang="x-none" sz="2000" dirty="0" err="1" smtClean="0"/>
              <a:t>știe</a:t>
            </a:r>
            <a:r>
              <a:rPr lang="en-US" altLang="x-none" sz="2000" dirty="0" smtClean="0"/>
              <a:t>” </a:t>
            </a:r>
            <a:r>
              <a:rPr lang="en-US" altLang="x-none" sz="2000" dirty="0" err="1" smtClean="0"/>
              <a:t>să</a:t>
            </a:r>
            <a:r>
              <a:rPr lang="en-US" altLang="x-none" sz="2000" dirty="0" smtClean="0"/>
              <a:t> </a:t>
            </a:r>
            <a:r>
              <a:rPr lang="en-US" altLang="x-none" sz="2000" dirty="0" err="1" smtClean="0"/>
              <a:t>citească</a:t>
            </a:r>
            <a:r>
              <a:rPr lang="en-US" altLang="x-none" sz="2000" dirty="0" smtClean="0"/>
              <a:t> </a:t>
            </a:r>
            <a:r>
              <a:rPr lang="en-US" altLang="x-none" sz="2000" dirty="0" err="1" smtClean="0"/>
              <a:t>şi</a:t>
            </a:r>
            <a:r>
              <a:rPr lang="en-US" altLang="x-none" sz="2000" dirty="0" smtClean="0"/>
              <a:t> </a:t>
            </a:r>
            <a:r>
              <a:rPr lang="en-US" altLang="x-none" sz="2000" dirty="0" err="1" smtClean="0"/>
              <a:t>să</a:t>
            </a:r>
            <a:r>
              <a:rPr lang="en-US" altLang="x-none" sz="2000" dirty="0" smtClean="0"/>
              <a:t> </a:t>
            </a:r>
            <a:r>
              <a:rPr lang="en-US" altLang="x-none" sz="2000" dirty="0" err="1" smtClean="0"/>
              <a:t>scrie</a:t>
            </a:r>
            <a:r>
              <a:rPr lang="en-US" altLang="x-none" sz="2000" dirty="0" smtClean="0"/>
              <a:t> un </a:t>
            </a:r>
            <a:r>
              <a:rPr lang="en-US" altLang="x-none" sz="2000" dirty="0" err="1" smtClean="0"/>
              <a:t>număr</a:t>
            </a:r>
            <a:r>
              <a:rPr lang="en-US" altLang="x-none" sz="2000" dirty="0" smtClean="0"/>
              <a:t> </a:t>
            </a:r>
            <a:r>
              <a:rPr lang="en-US" altLang="x-none" sz="2000" dirty="0" err="1" smtClean="0"/>
              <a:t>impresionant</a:t>
            </a:r>
            <a:r>
              <a:rPr lang="en-US" altLang="x-none" sz="2000" dirty="0" smtClean="0"/>
              <a:t> de </a:t>
            </a:r>
            <a:r>
              <a:rPr lang="en-US" altLang="x-none" sz="2000" dirty="0" err="1" smtClean="0"/>
              <a:t>formate</a:t>
            </a:r>
            <a:r>
              <a:rPr lang="en-US" altLang="x-none" sz="2000" dirty="0" smtClean="0"/>
              <a:t> de date raster.</a:t>
            </a:r>
          </a:p>
          <a:p>
            <a:pPr marL="274320" lvl="1"/>
            <a:r>
              <a:rPr lang="en-US" altLang="x-none" sz="2000" dirty="0" smtClean="0"/>
              <a:t>OGR </a:t>
            </a:r>
            <a:r>
              <a:rPr lang="en-US" altLang="x-none" sz="2000" dirty="0" err="1" smtClean="0"/>
              <a:t>este</a:t>
            </a:r>
            <a:r>
              <a:rPr lang="en-US" altLang="x-none" sz="2000" dirty="0" smtClean="0"/>
              <a:t> o </a:t>
            </a:r>
            <a:r>
              <a:rPr lang="en-US" altLang="x-none" sz="2000" dirty="0" err="1" smtClean="0"/>
              <a:t>bibliotecă</a:t>
            </a:r>
            <a:r>
              <a:rPr lang="en-US" altLang="x-none" sz="2000" dirty="0" smtClean="0"/>
              <a:t> </a:t>
            </a:r>
            <a:r>
              <a:rPr lang="en-US" altLang="x-none" sz="2000" dirty="0" err="1" smtClean="0"/>
              <a:t>similară</a:t>
            </a:r>
            <a:r>
              <a:rPr lang="en-US" altLang="x-none" sz="2000" dirty="0" smtClean="0"/>
              <a:t> cu GDAL, </a:t>
            </a:r>
            <a:r>
              <a:rPr lang="en-US" altLang="x-none" sz="2000" dirty="0" err="1" smtClean="0"/>
              <a:t>dar</a:t>
            </a:r>
            <a:r>
              <a:rPr lang="en-US" altLang="x-none" sz="2000" dirty="0" smtClean="0"/>
              <a:t> </a:t>
            </a:r>
            <a:r>
              <a:rPr lang="en-US" altLang="x-none" sz="2000" dirty="0" err="1" smtClean="0"/>
              <a:t>concepută</a:t>
            </a:r>
            <a:r>
              <a:rPr lang="en-US" altLang="x-none" sz="2000" dirty="0" smtClean="0"/>
              <a:t> </a:t>
            </a:r>
            <a:r>
              <a:rPr lang="en-US" altLang="x-none" sz="2000" dirty="0" err="1" smtClean="0"/>
              <a:t>pentru</a:t>
            </a:r>
            <a:r>
              <a:rPr lang="en-US" altLang="x-none" sz="2000" dirty="0" smtClean="0"/>
              <a:t> </a:t>
            </a:r>
            <a:r>
              <a:rPr lang="en-US" altLang="x-none" sz="2000" dirty="0" err="1" smtClean="0"/>
              <a:t>manipularea</a:t>
            </a:r>
            <a:r>
              <a:rPr lang="en-US" altLang="x-none" sz="2000" dirty="0" smtClean="0"/>
              <a:t> </a:t>
            </a:r>
            <a:r>
              <a:rPr lang="en-US" altLang="x-none" sz="2000" dirty="0" err="1" smtClean="0"/>
              <a:t>datelelor</a:t>
            </a:r>
            <a:r>
              <a:rPr lang="en-US" altLang="x-none" sz="2000" dirty="0" smtClean="0"/>
              <a:t> </a:t>
            </a:r>
            <a:r>
              <a:rPr lang="en-US" altLang="x-none" sz="2000" dirty="0" err="1" smtClean="0"/>
              <a:t>vectoriale</a:t>
            </a:r>
            <a:r>
              <a:rPr lang="en-US" altLang="x-none" sz="2000" dirty="0" smtClean="0"/>
              <a:t>.</a:t>
            </a:r>
          </a:p>
          <a:p>
            <a:pPr marL="274320" lvl="1">
              <a:buNone/>
            </a:pPr>
            <a:r>
              <a:rPr lang="en-US" altLang="x-none" sz="2000" dirty="0" smtClean="0"/>
              <a:t>GDAL/OGR </a:t>
            </a:r>
            <a:r>
              <a:rPr lang="en-US" altLang="x-none" sz="2000" dirty="0" err="1" smtClean="0"/>
              <a:t>este</a:t>
            </a:r>
            <a:r>
              <a:rPr lang="en-US" altLang="x-none" sz="2000" dirty="0" smtClean="0"/>
              <a:t> </a:t>
            </a:r>
            <a:r>
              <a:rPr lang="en-US" altLang="x-none" sz="2000" dirty="0" err="1" smtClean="0"/>
              <a:t>folosit</a:t>
            </a:r>
            <a:r>
              <a:rPr lang="en-US" altLang="x-none" sz="2000" dirty="0" smtClean="0"/>
              <a:t> de </a:t>
            </a:r>
            <a:r>
              <a:rPr lang="en-US" altLang="x-none" sz="2000" dirty="0" err="1" smtClean="0"/>
              <a:t>numeroase</a:t>
            </a:r>
            <a:r>
              <a:rPr lang="en-US" altLang="x-none" sz="2000" dirty="0" smtClean="0"/>
              <a:t> de </a:t>
            </a:r>
            <a:r>
              <a:rPr lang="en-US" altLang="x-none" sz="2000" dirty="0" err="1" smtClean="0"/>
              <a:t>aplicaţii</a:t>
            </a:r>
            <a:r>
              <a:rPr lang="en-US" altLang="x-none" sz="2000" dirty="0" smtClean="0"/>
              <a:t>:</a:t>
            </a:r>
          </a:p>
          <a:p>
            <a:pPr marL="0" lvl="1" indent="0">
              <a:buNone/>
            </a:pPr>
            <a:r>
              <a:rPr lang="en-US" altLang="x-none" sz="2000" dirty="0" smtClean="0">
                <a:solidFill>
                  <a:schemeClr val="accent1"/>
                </a:solidFill>
              </a:rPr>
              <a:t>GRASS GIS, QGIS, SAGA GIS, </a:t>
            </a:r>
            <a:r>
              <a:rPr lang="en-US" altLang="x-none" sz="2000" dirty="0" err="1" smtClean="0">
                <a:solidFill>
                  <a:schemeClr val="accent1"/>
                </a:solidFill>
              </a:rPr>
              <a:t>OpenEV</a:t>
            </a:r>
            <a:r>
              <a:rPr lang="en-US" altLang="x-none" sz="2000" dirty="0" smtClean="0">
                <a:solidFill>
                  <a:schemeClr val="accent1"/>
                </a:solidFill>
              </a:rPr>
              <a:t>, </a:t>
            </a:r>
            <a:r>
              <a:rPr lang="en-US" altLang="x-none" sz="2000" dirty="0" err="1" smtClean="0">
                <a:solidFill>
                  <a:schemeClr val="accent1"/>
                </a:solidFill>
              </a:rPr>
              <a:t>gvSIG</a:t>
            </a:r>
            <a:r>
              <a:rPr lang="en-US" altLang="x-none" sz="2000" dirty="0" smtClean="0">
                <a:solidFill>
                  <a:schemeClr val="accent1"/>
                </a:solidFill>
              </a:rPr>
              <a:t>, ILWIS, </a:t>
            </a:r>
            <a:r>
              <a:rPr lang="en-US" altLang="x-none" sz="2000" dirty="0" err="1" smtClean="0">
                <a:solidFill>
                  <a:schemeClr val="accent1"/>
                </a:solidFill>
              </a:rPr>
              <a:t>MapWindow</a:t>
            </a:r>
            <a:r>
              <a:rPr lang="en-US" altLang="x-none" sz="2000" dirty="0" smtClean="0">
                <a:solidFill>
                  <a:schemeClr val="accent1"/>
                </a:solidFill>
              </a:rPr>
              <a:t>, OSSIM, GMT, VTP, </a:t>
            </a:r>
            <a:r>
              <a:rPr lang="en-US" altLang="x-none" sz="2000" dirty="0" err="1" smtClean="0">
                <a:solidFill>
                  <a:schemeClr val="accent1"/>
                </a:solidFill>
              </a:rPr>
              <a:t>Orfeo</a:t>
            </a:r>
            <a:r>
              <a:rPr lang="en-US" altLang="x-none" sz="2000" dirty="0" smtClean="0">
                <a:solidFill>
                  <a:schemeClr val="accent1"/>
                </a:solidFill>
              </a:rPr>
              <a:t> Toolbox, </a:t>
            </a:r>
            <a:r>
              <a:rPr lang="en-US" altLang="x-none" sz="2000" dirty="0" err="1" smtClean="0">
                <a:solidFill>
                  <a:schemeClr val="accent1"/>
                </a:solidFill>
              </a:rPr>
              <a:t>MapServer</a:t>
            </a:r>
            <a:r>
              <a:rPr lang="en-US" altLang="x-none" sz="2000" dirty="0" smtClean="0">
                <a:solidFill>
                  <a:schemeClr val="accent1"/>
                </a:solidFill>
              </a:rPr>
              <a:t>, </a:t>
            </a:r>
            <a:r>
              <a:rPr lang="en-US" altLang="x-none" sz="2000" dirty="0" err="1" smtClean="0">
                <a:solidFill>
                  <a:schemeClr val="accent1"/>
                </a:solidFill>
              </a:rPr>
              <a:t>GeoServer</a:t>
            </a:r>
            <a:r>
              <a:rPr lang="en-US" altLang="x-none" sz="2000" dirty="0" smtClean="0">
                <a:solidFill>
                  <a:schemeClr val="accent1"/>
                </a:solidFill>
              </a:rPr>
              <a:t>, </a:t>
            </a:r>
            <a:r>
              <a:rPr lang="en-US" altLang="x-none" sz="2000" dirty="0" err="1" smtClean="0">
                <a:solidFill>
                  <a:schemeClr val="accent1"/>
                </a:solidFill>
              </a:rPr>
              <a:t>MapGuide</a:t>
            </a:r>
            <a:r>
              <a:rPr lang="en-US" altLang="x-none" sz="2000" dirty="0" smtClean="0">
                <a:solidFill>
                  <a:schemeClr val="accent1"/>
                </a:solidFill>
              </a:rPr>
              <a:t>, </a:t>
            </a:r>
            <a:r>
              <a:rPr lang="en-US" altLang="x-none" sz="2000" dirty="0" err="1" smtClean="0">
                <a:solidFill>
                  <a:schemeClr val="accent1"/>
                </a:solidFill>
              </a:rPr>
              <a:t>Mapnik</a:t>
            </a:r>
            <a:r>
              <a:rPr lang="en-US" altLang="x-none" sz="2000" dirty="0" smtClean="0">
                <a:solidFill>
                  <a:srgbClr val="2DA2BF"/>
                </a:solidFill>
              </a:rPr>
              <a:t>,</a:t>
            </a:r>
            <a:r>
              <a:rPr lang="en-US" altLang="x-none" sz="2000" dirty="0" smtClean="0"/>
              <a:t> </a:t>
            </a:r>
            <a:r>
              <a:rPr lang="en-US" altLang="x-none" sz="2000" dirty="0" err="1" smtClean="0">
                <a:solidFill>
                  <a:schemeClr val="accent3">
                    <a:lumMod val="75000"/>
                  </a:schemeClr>
                </a:solidFill>
              </a:rPr>
              <a:t>ArcGIS</a:t>
            </a:r>
            <a:r>
              <a:rPr lang="en-US" altLang="x-none" sz="2000" dirty="0" smtClean="0">
                <a:solidFill>
                  <a:schemeClr val="accent3">
                    <a:lumMod val="75000"/>
                  </a:schemeClr>
                </a:solidFill>
              </a:rPr>
              <a:t>, IDRISI, Google Earth, IONIC Red Spider, </a:t>
            </a:r>
            <a:r>
              <a:rPr lang="en-US" altLang="x-none" sz="2000" dirty="0" err="1" smtClean="0">
                <a:solidFill>
                  <a:schemeClr val="accent3">
                    <a:lumMod val="75000"/>
                  </a:schemeClr>
                </a:solidFill>
              </a:rPr>
              <a:t>Leica</a:t>
            </a:r>
            <a:r>
              <a:rPr lang="en-US" altLang="x-none" sz="2000" dirty="0" smtClean="0">
                <a:solidFill>
                  <a:schemeClr val="accent3">
                    <a:lumMod val="75000"/>
                  </a:schemeClr>
                </a:solidFill>
              </a:rPr>
              <a:t> TITAN, FME, </a:t>
            </a:r>
            <a:r>
              <a:rPr lang="en-US" altLang="x-none" sz="2000" dirty="0" err="1" smtClean="0">
                <a:solidFill>
                  <a:schemeClr val="accent3">
                    <a:lumMod val="75000"/>
                  </a:schemeClr>
                </a:solidFill>
              </a:rPr>
              <a:t>Cadcorp</a:t>
            </a:r>
            <a:r>
              <a:rPr lang="en-US" altLang="x-none" sz="2000" dirty="0" smtClean="0">
                <a:solidFill>
                  <a:schemeClr val="accent3">
                    <a:lumMod val="75000"/>
                  </a:schemeClr>
                </a:solidFill>
              </a:rPr>
              <a:t> SIS, </a:t>
            </a:r>
            <a:r>
              <a:rPr lang="en-US" altLang="x-none" sz="2000" dirty="0" err="1" smtClean="0">
                <a:solidFill>
                  <a:schemeClr val="accent3">
                    <a:lumMod val="75000"/>
                  </a:schemeClr>
                </a:solidFill>
              </a:rPr>
              <a:t>TNTmips</a:t>
            </a:r>
            <a:r>
              <a:rPr lang="en-US" altLang="x-none" sz="2000" dirty="0" smtClean="0">
                <a:solidFill>
                  <a:schemeClr val="accent3">
                    <a:lumMod val="75000"/>
                  </a:schemeClr>
                </a:solidFill>
              </a:rPr>
              <a:t>.  </a:t>
            </a:r>
          </a:p>
        </p:txBody>
      </p:sp>
      <p:pic>
        <p:nvPicPr>
          <p:cNvPr id="5" name="Picture 4" descr="logo_gd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0" y="1391979"/>
            <a:ext cx="2033192" cy="2246571"/>
          </a:xfrm>
          <a:prstGeom prst="rect">
            <a:avLst/>
          </a:prstGeom>
        </p:spPr>
      </p:pic>
      <p:sp>
        <p:nvSpPr>
          <p:cNvPr id="7" name="Rectangle 2"/>
          <p:cNvSpPr txBox="1">
            <a:spLocks/>
          </p:cNvSpPr>
          <p:nvPr/>
        </p:nvSpPr>
        <p:spPr>
          <a:xfrm>
            <a:off x="7086600" y="3867150"/>
            <a:ext cx="1828800" cy="1085850"/>
          </a:xfrm>
          <a:prstGeom prst="rect">
            <a:avLst/>
          </a:prstGeom>
          <a:solidFill>
            <a:schemeClr val="accent2"/>
          </a:solidFill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txBody>
          <a:bodyPr vert="horz" lIns="137160" tIns="182880" rIns="137160" bIns="91440">
            <a:normAutofit fontScale="6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Autor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: Frank</a:t>
            </a:r>
            <a:r>
              <a:rPr kumimoji="0" lang="en-US" sz="1800" b="0" i="0" u="none" strike="noStrike" kern="1200" cap="none" spc="0" normalizeH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1800" b="0" i="0" u="none" strike="noStrike" kern="1200" cap="none" spc="0" normalizeH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Wormerdam</a:t>
            </a:r>
            <a:endParaRPr kumimoji="0" lang="en-US" sz="1800" b="0" i="0" u="none" strike="noStrike" kern="1200" cap="none" spc="0" normalizeH="0" noProof="0" dirty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lang="en-US" baseline="0" dirty="0" err="1" smtClean="0">
                <a:solidFill>
                  <a:schemeClr val="lt1"/>
                </a:solidFill>
                <a:latin typeface="Calibri"/>
                <a:cs typeface="Calibri"/>
              </a:rPr>
              <a:t>Limbaj</a:t>
            </a:r>
            <a:r>
              <a:rPr lang="en-US" baseline="0" dirty="0" smtClean="0">
                <a:solidFill>
                  <a:schemeClr val="lt1"/>
                </a:solidFill>
                <a:latin typeface="Calibri"/>
                <a:cs typeface="Calibri"/>
              </a:rPr>
              <a:t>:</a:t>
            </a:r>
            <a:r>
              <a:rPr lang="en-US" dirty="0" smtClean="0">
                <a:solidFill>
                  <a:schemeClr val="lt1"/>
                </a:solidFill>
                <a:latin typeface="Calibri"/>
                <a:cs typeface="Calibri"/>
              </a:rPr>
              <a:t> C++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Licență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:</a:t>
            </a:r>
            <a:r>
              <a:rPr kumimoji="0" lang="en-US" sz="1800" b="0" i="0" u="none" strike="noStrike" kern="1200" cap="none" spc="0" normalizeH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MIT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lang="en-US" baseline="0" dirty="0" smtClean="0">
                <a:solidFill>
                  <a:schemeClr val="lt1"/>
                </a:solidFill>
                <a:latin typeface="Calibri"/>
                <a:cs typeface="Calibri"/>
              </a:rPr>
              <a:t>WEB: </a:t>
            </a:r>
            <a:r>
              <a:rPr lang="en-US" baseline="0" dirty="0" err="1" smtClean="0">
                <a:solidFill>
                  <a:schemeClr val="lt1"/>
                </a:solidFill>
                <a:latin typeface="Calibri"/>
                <a:cs typeface="Calibri"/>
              </a:rPr>
              <a:t>www.gdal.org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5358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Componente</a:t>
            </a:r>
            <a:r>
              <a:rPr lang="en-US" dirty="0" smtClean="0"/>
              <a:t> GDAL/OGR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sz="quarter" idx="13"/>
          </p:nvPr>
        </p:nvSpPr>
        <p:spPr>
          <a:xfrm>
            <a:off x="228600" y="1428751"/>
            <a:ext cx="2057400" cy="350519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altLang="x-none" sz="2353" u="sng" dirty="0" smtClean="0"/>
              <a:t>GDAL</a:t>
            </a:r>
            <a:r>
              <a:rPr lang="en-US" altLang="x-none" sz="2353" dirty="0" smtClean="0"/>
              <a:t>: </a:t>
            </a:r>
          </a:p>
          <a:p>
            <a:pPr marL="274320" lvl="1"/>
            <a:r>
              <a:rPr lang="en-US" altLang="x-none" sz="2000" dirty="0" err="1" smtClean="0"/>
              <a:t>gdalinfo</a:t>
            </a:r>
            <a:endParaRPr lang="en-US" altLang="x-none" sz="2000" dirty="0" smtClean="0"/>
          </a:p>
          <a:p>
            <a:pPr marL="274320" lvl="1"/>
            <a:r>
              <a:rPr lang="en-US" altLang="x-none" sz="2000" dirty="0" err="1" smtClean="0"/>
              <a:t>gdal_translate</a:t>
            </a:r>
            <a:endParaRPr lang="en-US" altLang="x-none" sz="2000" dirty="0" smtClean="0"/>
          </a:p>
          <a:p>
            <a:pPr marL="274320" lvl="1"/>
            <a:r>
              <a:rPr lang="en-US" altLang="x-none" sz="2000" dirty="0" err="1" smtClean="0"/>
              <a:t>gdaladdo</a:t>
            </a:r>
            <a:endParaRPr lang="en-US" altLang="x-none" sz="2000" dirty="0" smtClean="0"/>
          </a:p>
          <a:p>
            <a:pPr marL="274320" lvl="1"/>
            <a:r>
              <a:rPr lang="en-US" altLang="x-none" sz="2000" dirty="0" err="1" smtClean="0"/>
              <a:t>gdalwarp</a:t>
            </a:r>
            <a:endParaRPr lang="en-US" altLang="x-none" sz="2000" dirty="0" smtClean="0"/>
          </a:p>
          <a:p>
            <a:pPr marL="274320" lvl="1"/>
            <a:r>
              <a:rPr lang="en-US" altLang="x-none" sz="2000" dirty="0" err="1" smtClean="0"/>
              <a:t>gdaltindex</a:t>
            </a:r>
            <a:endParaRPr lang="en-US" altLang="x-none" sz="2000" dirty="0" smtClean="0"/>
          </a:p>
          <a:p>
            <a:pPr marL="274320" lvl="1"/>
            <a:r>
              <a:rPr lang="en-US" altLang="x-none" sz="2000" dirty="0" err="1" smtClean="0"/>
              <a:t>gdalbuildvrt</a:t>
            </a:r>
            <a:endParaRPr lang="en-US" altLang="x-none" sz="2000" dirty="0" smtClean="0"/>
          </a:p>
          <a:p>
            <a:pPr marL="274320" lvl="1"/>
            <a:r>
              <a:rPr lang="en-US" altLang="x-none" sz="2000" dirty="0" err="1" smtClean="0"/>
              <a:t>gdal_contour</a:t>
            </a:r>
            <a:endParaRPr lang="en-US" altLang="x-none" sz="2000" dirty="0" smtClean="0"/>
          </a:p>
          <a:p>
            <a:pPr marL="274320" lvl="1"/>
            <a:r>
              <a:rPr lang="en-US" altLang="x-none" sz="2000" dirty="0" err="1" smtClean="0"/>
              <a:t>gdaldem</a:t>
            </a:r>
            <a:endParaRPr lang="en-US" altLang="x-none" sz="2000" dirty="0" smtClean="0"/>
          </a:p>
          <a:p>
            <a:pPr marL="274320" lvl="1"/>
            <a:r>
              <a:rPr lang="en-US" altLang="x-none" sz="2000" dirty="0" smtClean="0"/>
              <a:t>rgb2pct.py</a:t>
            </a:r>
          </a:p>
          <a:p>
            <a:pPr marL="274320" lvl="1"/>
            <a:r>
              <a:rPr lang="en-US" altLang="x-none" sz="2000" dirty="0" smtClean="0"/>
              <a:t>pct2rgb.py</a:t>
            </a:r>
          </a:p>
        </p:txBody>
      </p:sp>
      <p:pic>
        <p:nvPicPr>
          <p:cNvPr id="8" name="Picture 7" descr="view_icon-25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600" y="2724150"/>
            <a:ext cx="2564994" cy="2564994"/>
          </a:xfrm>
          <a:prstGeom prst="rect">
            <a:avLst/>
          </a:prstGeom>
        </p:spPr>
      </p:pic>
      <p:sp>
        <p:nvSpPr>
          <p:cNvPr id="10" name="Rectangle 5"/>
          <p:cNvSpPr>
            <a:spLocks noGrp="1"/>
          </p:cNvSpPr>
          <p:nvPr>
            <p:ph sz="quarter" idx="13"/>
          </p:nvPr>
        </p:nvSpPr>
        <p:spPr>
          <a:xfrm>
            <a:off x="4800600" y="1428750"/>
            <a:ext cx="2057400" cy="35051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x-none" sz="2000" u="sng" dirty="0" smtClean="0"/>
              <a:t>OGR</a:t>
            </a:r>
            <a:r>
              <a:rPr lang="en-US" altLang="x-none" sz="2000" dirty="0" smtClean="0"/>
              <a:t>: </a:t>
            </a:r>
          </a:p>
          <a:p>
            <a:pPr marL="274320" lvl="1"/>
            <a:r>
              <a:rPr lang="en-US" altLang="x-none" sz="1700" dirty="0" err="1" smtClean="0"/>
              <a:t>ogrinfo</a:t>
            </a:r>
            <a:endParaRPr lang="en-US" altLang="x-none" sz="1700" dirty="0" smtClean="0"/>
          </a:p>
          <a:p>
            <a:pPr marL="274320" lvl="1"/>
            <a:r>
              <a:rPr lang="en-US" altLang="x-none" sz="1700" dirty="0" smtClean="0"/>
              <a:t>ogr2ogr</a:t>
            </a:r>
          </a:p>
          <a:p>
            <a:pPr marL="274320" lvl="1"/>
            <a:r>
              <a:rPr lang="en-US" altLang="x-none" sz="1700" dirty="0" err="1" smtClean="0"/>
              <a:t>ogrtindex</a:t>
            </a:r>
            <a:endParaRPr lang="en-US" altLang="x-none" sz="1700" dirty="0" smtClean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2" name="Rectangle 5"/>
          <p:cNvSpPr>
            <a:spLocks noGrp="1"/>
          </p:cNvSpPr>
          <p:nvPr>
            <p:ph sz="quarter" idx="13"/>
          </p:nvPr>
        </p:nvSpPr>
        <p:spPr>
          <a:xfrm>
            <a:off x="2590800" y="1428750"/>
            <a:ext cx="2057400" cy="3714750"/>
          </a:xfrm>
        </p:spPr>
        <p:txBody>
          <a:bodyPr>
            <a:normAutofit fontScale="85000" lnSpcReduction="20000"/>
          </a:bodyPr>
          <a:lstStyle/>
          <a:p>
            <a:pPr marL="274320" lvl="1"/>
            <a:r>
              <a:rPr lang="en-US" altLang="x-none" sz="2000" dirty="0" smtClean="0"/>
              <a:t>gdal2tiles.py</a:t>
            </a:r>
          </a:p>
          <a:p>
            <a:pPr marL="274320" lvl="1"/>
            <a:r>
              <a:rPr lang="en-US" altLang="x-none" sz="2000" dirty="0" err="1" smtClean="0"/>
              <a:t>gdal_merge.py</a:t>
            </a:r>
            <a:endParaRPr lang="en-US" altLang="x-none" sz="2000" dirty="0" smtClean="0"/>
          </a:p>
          <a:p>
            <a:pPr marL="274320" lvl="1"/>
            <a:r>
              <a:rPr lang="en-US" altLang="x-none" sz="2000" dirty="0" err="1" smtClean="0"/>
              <a:t>gdal_rasterize</a:t>
            </a:r>
            <a:endParaRPr lang="en-US" altLang="x-none" sz="2000" dirty="0" smtClean="0"/>
          </a:p>
          <a:p>
            <a:pPr marL="274320" lvl="1"/>
            <a:r>
              <a:rPr lang="en-US" altLang="x-none" sz="2000" dirty="0" err="1" smtClean="0"/>
              <a:t>gdaltransform</a:t>
            </a:r>
            <a:endParaRPr lang="en-US" altLang="x-none" sz="2000" dirty="0" smtClean="0"/>
          </a:p>
          <a:p>
            <a:pPr marL="274320" lvl="1"/>
            <a:r>
              <a:rPr lang="en-US" altLang="x-none" sz="2000" dirty="0" err="1" smtClean="0"/>
              <a:t>nearblack</a:t>
            </a:r>
            <a:endParaRPr lang="en-US" altLang="x-none" sz="2000" dirty="0" smtClean="0"/>
          </a:p>
          <a:p>
            <a:pPr marL="274320" lvl="1"/>
            <a:r>
              <a:rPr lang="en-US" altLang="x-none" sz="2000" dirty="0" err="1" smtClean="0"/>
              <a:t>gdal_retile.py</a:t>
            </a:r>
            <a:endParaRPr lang="en-US" altLang="x-none" sz="2000" dirty="0" smtClean="0"/>
          </a:p>
          <a:p>
            <a:pPr marL="274320" lvl="1"/>
            <a:r>
              <a:rPr lang="en-US" altLang="x-none" sz="2000" dirty="0" err="1" smtClean="0"/>
              <a:t>gdal_grid</a:t>
            </a:r>
            <a:endParaRPr lang="en-US" altLang="x-none" sz="2000" dirty="0" smtClean="0"/>
          </a:p>
          <a:p>
            <a:pPr marL="274320" lvl="1"/>
            <a:r>
              <a:rPr lang="en-US" altLang="x-none" sz="2000" dirty="0" err="1" smtClean="0"/>
              <a:t>gdal_proximity.py</a:t>
            </a:r>
            <a:endParaRPr lang="en-US" altLang="x-none" sz="2000" dirty="0" smtClean="0"/>
          </a:p>
          <a:p>
            <a:pPr marL="274320" lvl="1"/>
            <a:r>
              <a:rPr lang="en-US" altLang="x-none" sz="2000" dirty="0" err="1" smtClean="0"/>
              <a:t>gdal_polygonize.py</a:t>
            </a:r>
            <a:endParaRPr lang="en-US" altLang="x-none" sz="2000" dirty="0" smtClean="0"/>
          </a:p>
          <a:p>
            <a:pPr marL="274320" lvl="1"/>
            <a:r>
              <a:rPr lang="en-US" altLang="x-none" sz="2000" dirty="0" err="1" smtClean="0"/>
              <a:t>gdal_sieve.py</a:t>
            </a:r>
            <a:endParaRPr lang="en-US" altLang="x-none" sz="2000" dirty="0" smtClean="0"/>
          </a:p>
          <a:p>
            <a:pPr marL="274320" lvl="1"/>
            <a:r>
              <a:rPr lang="en-US" altLang="x-none" sz="2000" dirty="0" err="1" smtClean="0"/>
              <a:t>gdal_fillnodata.py</a:t>
            </a:r>
            <a:endParaRPr lang="en-US" altLang="x-none" sz="2000" dirty="0" smtClean="0"/>
          </a:p>
          <a:p>
            <a:pPr marL="274320" lvl="1"/>
            <a:r>
              <a:rPr lang="en-US" altLang="x-none" sz="2000" dirty="0" err="1" smtClean="0"/>
              <a:t>gdal-config</a:t>
            </a:r>
            <a:endParaRPr lang="en-US" altLang="x-none" sz="2000" dirty="0" smtClean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Utilitare</a:t>
            </a:r>
            <a:r>
              <a:rPr lang="en-US" dirty="0" smtClean="0"/>
              <a:t> </a:t>
            </a:r>
            <a:r>
              <a:rPr lang="en-US" dirty="0" err="1" smtClean="0"/>
              <a:t>linie</a:t>
            </a:r>
            <a:r>
              <a:rPr lang="en-US" dirty="0" smtClean="0"/>
              <a:t> de </a:t>
            </a:r>
            <a:r>
              <a:rPr lang="en-US" dirty="0" err="1" smtClean="0"/>
              <a:t>comandă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sz="quarter" idx="13"/>
          </p:nvPr>
        </p:nvSpPr>
        <p:spPr>
          <a:xfrm>
            <a:off x="228600" y="1428751"/>
            <a:ext cx="1905000" cy="3505199"/>
          </a:xfrm>
        </p:spPr>
        <p:txBody>
          <a:bodyPr>
            <a:normAutofit/>
          </a:bodyPr>
          <a:lstStyle/>
          <a:p>
            <a:pPr marL="274320" lvl="1"/>
            <a:r>
              <a:rPr lang="en-US" altLang="x-none" sz="2000" dirty="0" err="1" smtClean="0"/>
              <a:t>sed</a:t>
            </a:r>
            <a:endParaRPr lang="en-US" altLang="x-none" sz="2000" dirty="0" smtClean="0"/>
          </a:p>
          <a:p>
            <a:pPr marL="274320" lvl="1"/>
            <a:r>
              <a:rPr lang="en-US" altLang="x-none" sz="2000" dirty="0" err="1" smtClean="0"/>
              <a:t>awk</a:t>
            </a:r>
            <a:endParaRPr lang="en-US" altLang="x-none" sz="2000" dirty="0" smtClean="0"/>
          </a:p>
          <a:p>
            <a:pPr marL="274320" lvl="1"/>
            <a:r>
              <a:rPr lang="en-US" sz="2000" dirty="0" err="1" smtClean="0"/>
              <a:t>csvkit</a:t>
            </a:r>
            <a:endParaRPr lang="en-US" sz="2000" dirty="0" smtClean="0"/>
          </a:p>
          <a:p>
            <a:pPr marL="274320" lvl="1"/>
            <a:r>
              <a:rPr lang="en-US" altLang="x-none" sz="2000" dirty="0" err="1" smtClean="0"/>
              <a:t>mdbtools</a:t>
            </a:r>
            <a:endParaRPr lang="en-US" altLang="x-none" sz="2000" dirty="0" smtClean="0"/>
          </a:p>
          <a:p>
            <a:pPr marL="274320" lvl="1"/>
            <a:r>
              <a:rPr lang="en-US" altLang="x-none" sz="2000" dirty="0" smtClean="0"/>
              <a:t>curl</a:t>
            </a:r>
          </a:p>
          <a:p>
            <a:pPr marL="274320" lvl="1"/>
            <a:r>
              <a:rPr lang="en-US" altLang="x-none" sz="2000" dirty="0" smtClean="0"/>
              <a:t>zip</a:t>
            </a:r>
          </a:p>
          <a:p>
            <a:pPr marL="274320" lvl="1"/>
            <a:r>
              <a:rPr lang="en-US" sz="2000" dirty="0" smtClean="0"/>
              <a:t>sqlite3</a:t>
            </a:r>
            <a:endParaRPr lang="en-US" altLang="x-none" sz="2000" dirty="0" smtClean="0"/>
          </a:p>
        </p:txBody>
      </p:sp>
    </p:spTree>
    <p:extLst>
      <p:ext uri="{BB962C8B-B14F-4D97-AF65-F5344CB8AC3E}">
        <p14:creationId xmlns:p14="http://schemas.microsoft.com/office/powerpoint/2010/main" val="166940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Studiu</a:t>
            </a:r>
            <a:r>
              <a:rPr lang="en-US" dirty="0" smtClean="0"/>
              <a:t> de </a:t>
            </a:r>
            <a:r>
              <a:rPr lang="en-US" dirty="0" err="1" smtClean="0"/>
              <a:t>caz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0"/>
            <a:ext cx="1003862" cy="5143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55" y="-6350"/>
            <a:ext cx="4084745" cy="5143500"/>
          </a:xfrm>
          <a:prstGeom prst="rect">
            <a:avLst/>
          </a:prstGeom>
        </p:spPr>
      </p:pic>
      <p:sp>
        <p:nvSpPr>
          <p:cNvPr id="9" name="Rectangle 5"/>
          <p:cNvSpPr>
            <a:spLocks noGrp="1"/>
          </p:cNvSpPr>
          <p:nvPr>
            <p:ph sz="quarter" idx="13"/>
          </p:nvPr>
        </p:nvSpPr>
        <p:spPr>
          <a:xfrm>
            <a:off x="5029200" y="2038350"/>
            <a:ext cx="2057400" cy="1676400"/>
          </a:xfrm>
        </p:spPr>
        <p:txBody>
          <a:bodyPr>
            <a:normAutofit/>
          </a:bodyPr>
          <a:lstStyle/>
          <a:p>
            <a:pPr marL="274320" lvl="1"/>
            <a:r>
              <a:rPr lang="en-US" altLang="x-none" sz="2000" dirty="0" smtClean="0"/>
              <a:t>ANCPI</a:t>
            </a:r>
          </a:p>
          <a:p>
            <a:pPr marL="274320" lvl="1"/>
            <a:r>
              <a:rPr lang="en-US" altLang="x-none" sz="2000" dirty="0" smtClean="0"/>
              <a:t>MDRAP</a:t>
            </a:r>
          </a:p>
          <a:p>
            <a:pPr marL="274320" lvl="1"/>
            <a:r>
              <a:rPr lang="en-US" altLang="x-none" sz="2000" dirty="0" smtClean="0"/>
              <a:t>INS</a:t>
            </a:r>
          </a:p>
          <a:p>
            <a:pPr marL="274320" lvl="1"/>
            <a:r>
              <a:rPr lang="en-US" altLang="x-none" sz="2000" dirty="0" err="1" smtClean="0"/>
              <a:t>data.gov.ro</a:t>
            </a:r>
            <a:endParaRPr lang="en-US" altLang="x-none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Datele</a:t>
            </a:r>
            <a:r>
              <a:rPr lang="en-US" dirty="0" smtClean="0"/>
              <a:t> UAT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sz="quarter" idx="13"/>
          </p:nvPr>
        </p:nvSpPr>
        <p:spPr>
          <a:xfrm>
            <a:off x="228600" y="1428751"/>
            <a:ext cx="8077200" cy="3505199"/>
          </a:xfrm>
        </p:spPr>
        <p:txBody>
          <a:bodyPr>
            <a:normAutofit/>
          </a:bodyPr>
          <a:lstStyle/>
          <a:p>
            <a:pPr marL="274320" lvl="1"/>
            <a:r>
              <a:rPr lang="en-US" altLang="x-none" sz="2000" dirty="0" err="1" smtClean="0"/>
              <a:t>Geometrie</a:t>
            </a:r>
            <a:r>
              <a:rPr lang="en-US" altLang="x-none" sz="2000" dirty="0" smtClean="0"/>
              <a:t> + </a:t>
            </a:r>
            <a:r>
              <a:rPr lang="en-US" altLang="x-none" sz="2000" dirty="0" err="1" smtClean="0"/>
              <a:t>atribute</a:t>
            </a:r>
            <a:r>
              <a:rPr lang="en-US" altLang="x-none" sz="2000" dirty="0" smtClean="0"/>
              <a:t> ANCPI</a:t>
            </a:r>
          </a:p>
          <a:p>
            <a:pPr marL="274320" lvl="1"/>
            <a:r>
              <a:rPr lang="en-US" altLang="x-none" sz="2000" dirty="0" smtClean="0"/>
              <a:t>SIRUTA </a:t>
            </a:r>
            <a:r>
              <a:rPr lang="en-US" altLang="x-none" sz="2000" dirty="0" err="1"/>
              <a:t>r</a:t>
            </a:r>
            <a:r>
              <a:rPr lang="en-US" altLang="x-none" sz="2000" dirty="0" err="1" smtClean="0"/>
              <a:t>egiuni</a:t>
            </a:r>
            <a:r>
              <a:rPr lang="en-US" altLang="x-none" sz="2000" dirty="0" smtClean="0"/>
              <a:t> de </a:t>
            </a:r>
            <a:r>
              <a:rPr lang="en-US" altLang="x-none" sz="2000" dirty="0" err="1" smtClean="0"/>
              <a:t>dezvoltare</a:t>
            </a:r>
            <a:r>
              <a:rPr lang="en-US" altLang="x-none" sz="2000" dirty="0" smtClean="0"/>
              <a:t> INS</a:t>
            </a:r>
          </a:p>
          <a:p>
            <a:pPr marL="274320" lvl="1"/>
            <a:r>
              <a:rPr lang="en-US" altLang="x-none" sz="2000" dirty="0" smtClean="0"/>
              <a:t>SIRUTA </a:t>
            </a:r>
            <a:r>
              <a:rPr lang="en-US" altLang="x-none" sz="2000" dirty="0" err="1" smtClean="0"/>
              <a:t>județe</a:t>
            </a:r>
            <a:r>
              <a:rPr lang="en-US" altLang="x-none" sz="2000" dirty="0" smtClean="0"/>
              <a:t> INS</a:t>
            </a:r>
          </a:p>
          <a:p>
            <a:pPr marL="274320" lvl="1"/>
            <a:r>
              <a:rPr lang="en-US" altLang="x-none" sz="2000" dirty="0" err="1" smtClean="0"/>
              <a:t>Populație</a:t>
            </a:r>
            <a:r>
              <a:rPr lang="en-US" altLang="x-none" sz="2000" dirty="0" smtClean="0"/>
              <a:t> 2011-2015 MDRAP</a:t>
            </a:r>
          </a:p>
          <a:p>
            <a:pPr marL="274320" lvl="1"/>
            <a:r>
              <a:rPr lang="en-US" altLang="x-none" sz="2000" dirty="0" smtClean="0"/>
              <a:t>SIRUTA </a:t>
            </a:r>
            <a:r>
              <a:rPr lang="en-US" altLang="x-none" sz="2000" dirty="0" err="1" smtClean="0"/>
              <a:t>localități</a:t>
            </a:r>
            <a:r>
              <a:rPr lang="en-US" altLang="x-none" sz="2000" dirty="0" smtClean="0"/>
              <a:t> INS</a:t>
            </a:r>
            <a:endParaRPr lang="en-US" altLang="x-none" sz="2000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549" y="1352550"/>
            <a:ext cx="5000452" cy="35052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2135331"/>
            <a:ext cx="5410200" cy="18530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00" y="1352550"/>
            <a:ext cx="3784600" cy="3568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603" y="1460501"/>
            <a:ext cx="3252194" cy="34099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988" y="1339849"/>
            <a:ext cx="3517509" cy="34861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615" y="1333499"/>
            <a:ext cx="3839385" cy="4426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776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2"/>
                </a:solidFill>
              </a:rPr>
              <a:t>Important!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sz="quarter" idx="13"/>
          </p:nvPr>
        </p:nvSpPr>
        <p:spPr>
          <a:xfrm>
            <a:off x="228600" y="1428751"/>
            <a:ext cx="8686800" cy="3505199"/>
          </a:xfrm>
        </p:spPr>
        <p:txBody>
          <a:bodyPr>
            <a:normAutofit/>
          </a:bodyPr>
          <a:lstStyle/>
          <a:p>
            <a:pPr marL="274320" lvl="1"/>
            <a:r>
              <a:rPr lang="en-US" altLang="x-none" sz="2400" dirty="0" err="1" smtClean="0"/>
              <a:t>Asupra</a:t>
            </a:r>
            <a:r>
              <a:rPr lang="en-US" altLang="x-none" sz="2400" dirty="0" smtClean="0"/>
              <a:t> </a:t>
            </a:r>
            <a:r>
              <a:rPr lang="en-US" altLang="x-none" sz="2400" dirty="0" err="1" smtClean="0"/>
              <a:t>fișierelor</a:t>
            </a:r>
            <a:r>
              <a:rPr lang="en-US" altLang="x-none" sz="2400" dirty="0" smtClean="0"/>
              <a:t> de </a:t>
            </a:r>
            <a:r>
              <a:rPr lang="en-US" altLang="x-none" sz="2400" dirty="0" err="1" smtClean="0"/>
              <a:t>intrare</a:t>
            </a:r>
            <a:r>
              <a:rPr lang="en-US" altLang="x-none" sz="2400" dirty="0" smtClean="0"/>
              <a:t> nu se face </a:t>
            </a:r>
            <a:r>
              <a:rPr lang="en-US" altLang="x-none" sz="2400" dirty="0" err="1" smtClean="0"/>
              <a:t>nici</a:t>
            </a:r>
            <a:r>
              <a:rPr lang="en-US" altLang="x-none" sz="2400" dirty="0" smtClean="0"/>
              <a:t> o </a:t>
            </a:r>
            <a:r>
              <a:rPr lang="en-US" altLang="x-none" sz="2400" dirty="0" err="1" smtClean="0"/>
              <a:t>modificare</a:t>
            </a:r>
            <a:r>
              <a:rPr lang="en-US" altLang="x-none" sz="2400" dirty="0" smtClean="0"/>
              <a:t> </a:t>
            </a:r>
            <a:r>
              <a:rPr lang="en-US" altLang="x-none" sz="2400" dirty="0" err="1" smtClean="0"/>
              <a:t>manuală</a:t>
            </a:r>
            <a:r>
              <a:rPr lang="en-US" altLang="x-none" sz="2400" dirty="0"/>
              <a:t>.</a:t>
            </a:r>
            <a:r>
              <a:rPr lang="en-US" altLang="x-none" sz="2400" dirty="0" smtClean="0"/>
              <a:t>  </a:t>
            </a:r>
            <a:endParaRPr lang="en-US" altLang="x-none" sz="2400" dirty="0" smtClean="0"/>
          </a:p>
        </p:txBody>
      </p:sp>
    </p:spTree>
    <p:extLst>
      <p:ext uri="{BB962C8B-B14F-4D97-AF65-F5344CB8AC3E}">
        <p14:creationId xmlns:p14="http://schemas.microsoft.com/office/powerpoint/2010/main" val="173528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534400" cy="100584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Pasul</a:t>
            </a:r>
            <a:r>
              <a:rPr lang="en-US" dirty="0" smtClean="0"/>
              <a:t> 1a: </a:t>
            </a:r>
            <a:r>
              <a:rPr lang="en-US" dirty="0" err="1" smtClean="0"/>
              <a:t>prelucrarea</a:t>
            </a:r>
            <a:r>
              <a:rPr lang="en-US" dirty="0" smtClean="0"/>
              <a:t> </a:t>
            </a:r>
            <a:r>
              <a:rPr lang="en-US" dirty="0" err="1" smtClean="0"/>
              <a:t>datelor</a:t>
            </a:r>
            <a:r>
              <a:rPr lang="en-US" dirty="0" smtClean="0"/>
              <a:t> de </a:t>
            </a:r>
            <a:r>
              <a:rPr lang="en-US" dirty="0" err="1" smtClean="0"/>
              <a:t>intrare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7350"/>
            <a:ext cx="9144000" cy="3129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446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534400" cy="100584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Pasul</a:t>
            </a:r>
            <a:r>
              <a:rPr lang="en-US" dirty="0" smtClean="0"/>
              <a:t> 1b: </a:t>
            </a:r>
            <a:r>
              <a:rPr lang="en-US" dirty="0" err="1" smtClean="0"/>
              <a:t>prelucrarea</a:t>
            </a:r>
            <a:r>
              <a:rPr lang="en-US" dirty="0" smtClean="0"/>
              <a:t> </a:t>
            </a:r>
            <a:r>
              <a:rPr lang="en-US" dirty="0" err="1" smtClean="0"/>
              <a:t>datelor</a:t>
            </a:r>
            <a:r>
              <a:rPr lang="en-US" dirty="0" smtClean="0"/>
              <a:t> de </a:t>
            </a:r>
            <a:r>
              <a:rPr lang="en-US" dirty="0" err="1" smtClean="0"/>
              <a:t>intrare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000"/>
            <a:ext cx="9144000" cy="463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152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534400" cy="1005840"/>
          </a:xfrm>
        </p:spPr>
        <p:txBody>
          <a:bodyPr>
            <a:normAutofit/>
          </a:bodyPr>
          <a:lstStyle/>
          <a:p>
            <a:r>
              <a:rPr lang="en-US" dirty="0" err="1" smtClean="0"/>
              <a:t>Pasul</a:t>
            </a:r>
            <a:r>
              <a:rPr lang="en-US" dirty="0" smtClean="0"/>
              <a:t> 2: </a:t>
            </a:r>
            <a:r>
              <a:rPr lang="en-US" dirty="0" err="1" smtClean="0"/>
              <a:t>combinarea</a:t>
            </a:r>
            <a:r>
              <a:rPr lang="en-US" dirty="0" smtClean="0"/>
              <a:t> </a:t>
            </a:r>
            <a:r>
              <a:rPr lang="en-US" dirty="0" err="1" smtClean="0"/>
              <a:t>datelor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62150"/>
            <a:ext cx="9144000" cy="236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581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534400" cy="1005840"/>
          </a:xfrm>
        </p:spPr>
        <p:txBody>
          <a:bodyPr>
            <a:normAutofit/>
          </a:bodyPr>
          <a:lstStyle/>
          <a:p>
            <a:r>
              <a:rPr lang="en-US" dirty="0" err="1" smtClean="0"/>
              <a:t>Pasul</a:t>
            </a:r>
            <a:r>
              <a:rPr lang="en-US" dirty="0" smtClean="0"/>
              <a:t> 3: </a:t>
            </a:r>
            <a:r>
              <a:rPr lang="en-US" dirty="0" err="1" smtClean="0"/>
              <a:t>exportul</a:t>
            </a:r>
            <a:r>
              <a:rPr lang="en-US" dirty="0" smtClean="0"/>
              <a:t> </a:t>
            </a:r>
            <a:r>
              <a:rPr lang="en-US" dirty="0" err="1" smtClean="0"/>
              <a:t>datelor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7350"/>
            <a:ext cx="9144000" cy="3206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334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534400" cy="1005840"/>
          </a:xfrm>
        </p:spPr>
        <p:txBody>
          <a:bodyPr>
            <a:normAutofit/>
          </a:bodyPr>
          <a:lstStyle/>
          <a:p>
            <a:r>
              <a:rPr lang="en-US" dirty="0" err="1" smtClean="0"/>
              <a:t>Pasul</a:t>
            </a:r>
            <a:r>
              <a:rPr lang="en-US" dirty="0" smtClean="0"/>
              <a:t> 4: </a:t>
            </a:r>
            <a:r>
              <a:rPr lang="en-US" dirty="0" err="1" smtClean="0"/>
              <a:t>publicarea</a:t>
            </a:r>
            <a:r>
              <a:rPr lang="en-US" dirty="0" smtClean="0"/>
              <a:t> </a:t>
            </a:r>
            <a:r>
              <a:rPr lang="en-US" dirty="0" err="1" smtClean="0"/>
              <a:t>datelor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09750"/>
            <a:ext cx="9144000" cy="2981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438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534400" cy="1005840"/>
          </a:xfrm>
        </p:spPr>
        <p:txBody>
          <a:bodyPr>
            <a:normAutofit/>
          </a:bodyPr>
          <a:lstStyle/>
          <a:p>
            <a:r>
              <a:rPr lang="en-US" dirty="0" err="1" smtClean="0"/>
              <a:t>Pasul</a:t>
            </a:r>
            <a:r>
              <a:rPr lang="en-US" dirty="0" smtClean="0"/>
              <a:t> x: ETL date UAT </a:t>
            </a:r>
            <a:r>
              <a:rPr lang="en-US" dirty="0" err="1" smtClean="0"/>
              <a:t>polilinie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5900"/>
            <a:ext cx="9144000" cy="46898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500" y="558800"/>
            <a:ext cx="6972300" cy="402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15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534400" cy="1005840"/>
          </a:xfrm>
        </p:spPr>
        <p:txBody>
          <a:bodyPr>
            <a:normAutofit/>
          </a:bodyPr>
          <a:lstStyle/>
          <a:p>
            <a:r>
              <a:rPr lang="en-US" dirty="0" err="1" smtClean="0"/>
              <a:t>Rularea</a:t>
            </a:r>
            <a:r>
              <a:rPr lang="en-US" dirty="0" smtClean="0"/>
              <a:t> </a:t>
            </a:r>
            <a:r>
              <a:rPr lang="en-US" dirty="0" err="1" smtClean="0"/>
              <a:t>scriptului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650" y="1352550"/>
            <a:ext cx="6210300" cy="3645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2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534400" cy="1005840"/>
          </a:xfrm>
        </p:spPr>
        <p:txBody>
          <a:bodyPr>
            <a:normAutofit/>
          </a:bodyPr>
          <a:lstStyle/>
          <a:p>
            <a:r>
              <a:rPr lang="en-US" dirty="0" err="1" smtClean="0"/>
              <a:t>Alte</a:t>
            </a:r>
            <a:r>
              <a:rPr lang="en-US" dirty="0" smtClean="0"/>
              <a:t> </a:t>
            </a:r>
            <a:r>
              <a:rPr lang="en-US" dirty="0" err="1" smtClean="0"/>
              <a:t>exemple</a:t>
            </a:r>
            <a:r>
              <a:rPr lang="en-US" dirty="0" smtClean="0"/>
              <a:t>. </a:t>
            </a:r>
            <a:r>
              <a:rPr lang="en-US" dirty="0" err="1" smtClean="0"/>
              <a:t>Github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617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2F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type="body" sz="half" idx="2"/>
          </p:nvPr>
        </p:nvSpPr>
        <p:spPr>
          <a:xfrm>
            <a:off x="1600200" y="4114800"/>
            <a:ext cx="7315200" cy="666750"/>
          </a:xfrm>
        </p:spPr>
        <p:txBody>
          <a:bodyPr>
            <a:normAutofit/>
          </a:bodyPr>
          <a:lstStyle/>
          <a:p>
            <a:r>
              <a:rPr lang="en-US" dirty="0" err="1" smtClean="0"/>
              <a:t>Întrebări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Vă</a:t>
            </a:r>
            <a:r>
              <a:rPr lang="en-US" dirty="0" smtClean="0"/>
              <a:t> </a:t>
            </a:r>
            <a:r>
              <a:rPr lang="en-US" dirty="0" err="1" smtClean="0"/>
              <a:t>mulțumesc</a:t>
            </a:r>
            <a:r>
              <a:rPr lang="en-US" dirty="0" smtClean="0"/>
              <a:t> </a:t>
            </a:r>
            <a:r>
              <a:rPr lang="en-US" dirty="0" err="1" smtClean="0"/>
              <a:t>pentru</a:t>
            </a:r>
            <a:r>
              <a:rPr lang="en-US" dirty="0" smtClean="0"/>
              <a:t> </a:t>
            </a:r>
            <a:r>
              <a:rPr lang="en-US" dirty="0" err="1" smtClean="0"/>
              <a:t>atenție</a:t>
            </a:r>
            <a:r>
              <a:rPr lang="en-US" dirty="0" smtClean="0"/>
              <a:t>!</a:t>
            </a:r>
            <a:endParaRPr lang="en-US" dirty="0"/>
          </a:p>
        </p:txBody>
      </p:sp>
      <p:pic>
        <p:nvPicPr>
          <p:cNvPr id="8" name="j0178459.jpg"/>
          <p:cNvPicPr>
            <a:picLocks noGrp="1" noChangeAspect="1"/>
          </p:cNvPicPr>
          <p:nvPr>
            <p:ph type="pic" idx="1"/>
          </p:nvPr>
        </p:nvPicPr>
        <p:blipFill>
          <a:blip r:embed="rId3"/>
          <a:stretch>
            <a:fillRect/>
          </a:stretch>
        </p:blipFill>
        <p:spPr>
          <a:xfrm>
            <a:off x="1557668" y="1880"/>
            <a:ext cx="7586332" cy="3416096"/>
          </a:xfrm>
        </p:spPr>
      </p:pic>
      <p:sp>
        <p:nvSpPr>
          <p:cNvPr id="5" name="TextBox 4"/>
          <p:cNvSpPr txBox="1"/>
          <p:nvPr/>
        </p:nvSpPr>
        <p:spPr>
          <a:xfrm>
            <a:off x="527126" y="3562350"/>
            <a:ext cx="6158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Final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descreen Presentatio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5000"/>
                <a:satMod val="150000"/>
              </a:schemeClr>
            </a:gs>
            <a:gs pos="35000">
              <a:schemeClr val="phClr">
                <a:shade val="60000"/>
                <a:satMod val="150000"/>
              </a:schemeClr>
            </a:gs>
            <a:gs pos="100000">
              <a:schemeClr val="phClr">
                <a:tint val="97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Widescreen Presentation.potx</Template>
  <TotalTime>0</TotalTime>
  <Words>393</Words>
  <Application>Microsoft Macintosh PowerPoint</Application>
  <PresentationFormat>On-screen Show (16:9)</PresentationFormat>
  <Paragraphs>118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Calibri</vt:lpstr>
      <vt:lpstr>Tw Cen MT</vt:lpstr>
      <vt:lpstr>Wingdings</vt:lpstr>
      <vt:lpstr>Wingdings 2</vt:lpstr>
      <vt:lpstr>Widescreen Presentation</vt:lpstr>
      <vt:lpstr>ETL geospațial în linie de comandă</vt:lpstr>
      <vt:lpstr>ETL?</vt:lpstr>
      <vt:lpstr>ETL?</vt:lpstr>
      <vt:lpstr>Acțiuni ETL</vt:lpstr>
      <vt:lpstr>Instrumente ETL geospațial</vt:lpstr>
      <vt:lpstr>Linie de comandă</vt:lpstr>
      <vt:lpstr>GDAL</vt:lpstr>
      <vt:lpstr>Componente GDAL/OGR</vt:lpstr>
      <vt:lpstr>Utilitare linie de comandă </vt:lpstr>
      <vt:lpstr>Studiu de caz</vt:lpstr>
      <vt:lpstr>Datele UAT</vt:lpstr>
      <vt:lpstr>Important!</vt:lpstr>
      <vt:lpstr>Pasul 1a: prelucrarea datelor de intrare</vt:lpstr>
      <vt:lpstr>Pasul 1b: prelucrarea datelor de intrare</vt:lpstr>
      <vt:lpstr>Pasul 2: combinarea datelor</vt:lpstr>
      <vt:lpstr>Pasul 3: exportul datelor</vt:lpstr>
      <vt:lpstr>Pasul 4: publicarea datelor</vt:lpstr>
      <vt:lpstr>Pasul x: ETL date UAT polilinie</vt:lpstr>
      <vt:lpstr>Rularea scriptului</vt:lpstr>
      <vt:lpstr>Alte exemple. Github</vt:lpstr>
      <vt:lpstr>Vă mulțumesc pentru atenție!</vt:lpstr>
    </vt:vector>
  </TitlesOfParts>
  <Manager/>
  <Company>Meteo Romania</Company>
  <LinksUpToDate>false</LinksUpToDate>
  <SharedDoc>false</SharedDoc>
  <HyperlinkBase/>
  <HyperlinksChanged>false</HyperlinksChanged>
  <AppVersion>15.0039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Vasile Craciunescu</dc:creator>
  <cp:keywords/>
  <dc:description/>
  <cp:lastModifiedBy/>
  <cp:revision>1</cp:revision>
  <dcterms:created xsi:type="dcterms:W3CDTF">2010-04-12T07:18:55Z</dcterms:created>
  <dcterms:modified xsi:type="dcterms:W3CDTF">2017-10-20T13:03:36Z</dcterms:modified>
  <cp:category/>
</cp:coreProperties>
</file>