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8" r:id="rId3"/>
    <p:sldId id="257" r:id="rId4"/>
    <p:sldId id="258" r:id="rId5"/>
    <p:sldId id="259" r:id="rId6"/>
    <p:sldId id="260" r:id="rId7"/>
    <p:sldId id="261" r:id="rId8"/>
    <p:sldId id="263" r:id="rId9"/>
    <p:sldId id="262" r:id="rId10"/>
    <p:sldId id="265" r:id="rId11"/>
    <p:sldId id="266" r:id="rId12"/>
    <p:sldId id="268" r:id="rId13"/>
    <p:sldId id="267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7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707" autoAdjust="0"/>
  </p:normalViewPr>
  <p:slideViewPr>
    <p:cSldViewPr snapToGrid="0">
      <p:cViewPr>
        <p:scale>
          <a:sx n="100" d="100"/>
          <a:sy n="100" d="100"/>
        </p:scale>
        <p:origin x="420" y="-10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C9A9F0A-9066-4A83-B49B-BCFC7631C139}" type="doc">
      <dgm:prSet loTypeId="urn:microsoft.com/office/officeart/2005/8/layout/hProcess9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B3EB6DFE-1869-428D-96ED-2F2F34F18770}">
      <dgm:prSet phldrT="[Text]"/>
      <dgm:spPr/>
      <dgm:t>
        <a:bodyPr/>
        <a:lstStyle/>
        <a:p>
          <a:r>
            <a:rPr lang="ro-RO" dirty="0" smtClean="0"/>
            <a:t>Browser Web</a:t>
          </a:r>
          <a:endParaRPr lang="en-US" dirty="0"/>
        </a:p>
      </dgm:t>
    </dgm:pt>
    <dgm:pt modelId="{F2C16FA7-0800-4ABE-8069-84DB933A08A2}" type="parTrans" cxnId="{23CDB7FA-A2A6-4851-9D0C-8AFA0BD71B45}">
      <dgm:prSet/>
      <dgm:spPr/>
      <dgm:t>
        <a:bodyPr/>
        <a:lstStyle/>
        <a:p>
          <a:endParaRPr lang="en-US"/>
        </a:p>
      </dgm:t>
    </dgm:pt>
    <dgm:pt modelId="{FF8B9D1B-9543-41F7-91CB-0C48F36E6472}" type="sibTrans" cxnId="{23CDB7FA-A2A6-4851-9D0C-8AFA0BD71B45}">
      <dgm:prSet/>
      <dgm:spPr/>
      <dgm:t>
        <a:bodyPr/>
        <a:lstStyle/>
        <a:p>
          <a:endParaRPr lang="en-US"/>
        </a:p>
      </dgm:t>
    </dgm:pt>
    <dgm:pt modelId="{4B041D5C-1221-4991-8F17-6CA6F3295026}">
      <dgm:prSet phldrT="[Text]"/>
      <dgm:spPr/>
      <dgm:t>
        <a:bodyPr/>
        <a:lstStyle/>
        <a:p>
          <a:r>
            <a:rPr lang="ro-RO" dirty="0" smtClean="0"/>
            <a:t>Internet,nu local</a:t>
          </a:r>
          <a:endParaRPr lang="en-US" dirty="0"/>
        </a:p>
      </dgm:t>
    </dgm:pt>
    <dgm:pt modelId="{2027CEB6-9357-45B2-921C-235A1DCEE30B}" type="parTrans" cxnId="{59F1DA1C-D481-4F4E-ACB4-E98D4E84B2DF}">
      <dgm:prSet/>
      <dgm:spPr/>
      <dgm:t>
        <a:bodyPr/>
        <a:lstStyle/>
        <a:p>
          <a:endParaRPr lang="en-US"/>
        </a:p>
      </dgm:t>
    </dgm:pt>
    <dgm:pt modelId="{5516986F-1BFF-446A-892F-A078EE89B0C2}" type="sibTrans" cxnId="{59F1DA1C-D481-4F4E-ACB4-E98D4E84B2DF}">
      <dgm:prSet/>
      <dgm:spPr/>
      <dgm:t>
        <a:bodyPr/>
        <a:lstStyle/>
        <a:p>
          <a:endParaRPr lang="en-US"/>
        </a:p>
      </dgm:t>
    </dgm:pt>
    <dgm:pt modelId="{AD541CA6-9117-43C4-99B7-7D0CE77843FD}">
      <dgm:prSet phldrT="[Text]"/>
      <dgm:spPr/>
      <dgm:t>
        <a:bodyPr/>
        <a:lstStyle/>
        <a:p>
          <a:r>
            <a:rPr lang="ro-RO" dirty="0" smtClean="0"/>
            <a:t>Router</a:t>
          </a:r>
          <a:endParaRPr lang="en-US" dirty="0"/>
        </a:p>
      </dgm:t>
    </dgm:pt>
    <dgm:pt modelId="{247CE4E3-2B05-4E75-9151-414D7034D72E}" type="parTrans" cxnId="{A697978F-DCAC-4BF2-81B6-71C4064D4DF7}">
      <dgm:prSet/>
      <dgm:spPr/>
      <dgm:t>
        <a:bodyPr/>
        <a:lstStyle/>
        <a:p>
          <a:endParaRPr lang="en-US"/>
        </a:p>
      </dgm:t>
    </dgm:pt>
    <dgm:pt modelId="{FEECBAE4-B2DA-4E15-98D7-5EB2B46CB7F5}" type="sibTrans" cxnId="{A697978F-DCAC-4BF2-81B6-71C4064D4DF7}">
      <dgm:prSet/>
      <dgm:spPr/>
      <dgm:t>
        <a:bodyPr/>
        <a:lstStyle/>
        <a:p>
          <a:endParaRPr lang="en-US"/>
        </a:p>
      </dgm:t>
    </dgm:pt>
    <dgm:pt modelId="{E2B2188D-38FE-4E1A-A01D-DC42DC4BB045}">
      <dgm:prSet phldrT="[Text]"/>
      <dgm:spPr/>
      <dgm:t>
        <a:bodyPr/>
        <a:lstStyle/>
        <a:p>
          <a:r>
            <a:rPr lang="ro-RO" dirty="0" smtClean="0"/>
            <a:t>IP public</a:t>
          </a:r>
          <a:endParaRPr lang="en-US" dirty="0"/>
        </a:p>
      </dgm:t>
    </dgm:pt>
    <dgm:pt modelId="{2AEC70A5-10DB-4573-AC48-8108E66D9AE0}" type="parTrans" cxnId="{C0B5AD35-D665-4A2E-B1DF-E3AB1F6D4D08}">
      <dgm:prSet/>
      <dgm:spPr/>
      <dgm:t>
        <a:bodyPr/>
        <a:lstStyle/>
        <a:p>
          <a:endParaRPr lang="en-US"/>
        </a:p>
      </dgm:t>
    </dgm:pt>
    <dgm:pt modelId="{7548967A-6655-46E8-BFF6-2EF9B25CDCF0}" type="sibTrans" cxnId="{C0B5AD35-D665-4A2E-B1DF-E3AB1F6D4D08}">
      <dgm:prSet/>
      <dgm:spPr/>
      <dgm:t>
        <a:bodyPr/>
        <a:lstStyle/>
        <a:p>
          <a:endParaRPr lang="en-US"/>
        </a:p>
      </dgm:t>
    </dgm:pt>
    <dgm:pt modelId="{C9F48341-F1F0-4C71-B46E-2B9B7F1EB58D}">
      <dgm:prSet phldrT="[Text]"/>
      <dgm:spPr/>
      <dgm:t>
        <a:bodyPr/>
        <a:lstStyle/>
        <a:p>
          <a:r>
            <a:rPr lang="ro-RO" dirty="0" smtClean="0"/>
            <a:t>Redirecționare</a:t>
          </a:r>
          <a:endParaRPr lang="en-US" dirty="0"/>
        </a:p>
      </dgm:t>
    </dgm:pt>
    <dgm:pt modelId="{677A9F06-DFC5-4936-86D2-A7DF4DCE9714}" type="parTrans" cxnId="{927D0629-3946-485B-8E20-733963A48625}">
      <dgm:prSet/>
      <dgm:spPr/>
      <dgm:t>
        <a:bodyPr/>
        <a:lstStyle/>
        <a:p>
          <a:endParaRPr lang="en-US"/>
        </a:p>
      </dgm:t>
    </dgm:pt>
    <dgm:pt modelId="{F046566B-6E7C-4823-B554-88E73353FBF1}" type="sibTrans" cxnId="{927D0629-3946-485B-8E20-733963A48625}">
      <dgm:prSet/>
      <dgm:spPr/>
      <dgm:t>
        <a:bodyPr/>
        <a:lstStyle/>
        <a:p>
          <a:endParaRPr lang="en-US"/>
        </a:p>
      </dgm:t>
    </dgm:pt>
    <dgm:pt modelId="{70642525-F654-47F5-935B-2F32D45483F8}">
      <dgm:prSet phldrT="[Text]"/>
      <dgm:spPr/>
      <dgm:t>
        <a:bodyPr/>
        <a:lstStyle/>
        <a:p>
          <a:r>
            <a:rPr lang="ro-RO" dirty="0" smtClean="0"/>
            <a:t>Raspberry Pi</a:t>
          </a:r>
          <a:endParaRPr lang="en-US" dirty="0"/>
        </a:p>
      </dgm:t>
    </dgm:pt>
    <dgm:pt modelId="{3C2D38BD-AE94-4BAB-9AB2-9C971FB173DD}" type="parTrans" cxnId="{10D6FBB4-D80F-4ACB-9D77-04FCAD704B33}">
      <dgm:prSet/>
      <dgm:spPr/>
      <dgm:t>
        <a:bodyPr/>
        <a:lstStyle/>
        <a:p>
          <a:endParaRPr lang="en-US"/>
        </a:p>
      </dgm:t>
    </dgm:pt>
    <dgm:pt modelId="{7D4DB732-F2FF-4489-AD51-C3D0A4C87AA7}" type="sibTrans" cxnId="{10D6FBB4-D80F-4ACB-9D77-04FCAD704B33}">
      <dgm:prSet/>
      <dgm:spPr/>
      <dgm:t>
        <a:bodyPr/>
        <a:lstStyle/>
        <a:p>
          <a:endParaRPr lang="en-US"/>
        </a:p>
      </dgm:t>
    </dgm:pt>
    <dgm:pt modelId="{D043E7F5-67A7-4DC1-8A59-D2089BD7C855}">
      <dgm:prSet phldrT="[Text]"/>
      <dgm:spPr/>
      <dgm:t>
        <a:bodyPr/>
        <a:lstStyle/>
        <a:p>
          <a:r>
            <a:rPr lang="ro-RO" dirty="0" smtClean="0"/>
            <a:t>Tomcat :8080</a:t>
          </a:r>
          <a:endParaRPr lang="en-US" dirty="0"/>
        </a:p>
      </dgm:t>
    </dgm:pt>
    <dgm:pt modelId="{053166E1-8DF8-4FEB-A7FC-EC4591A6E5E1}" type="parTrans" cxnId="{18814CFE-A795-4CA3-B473-F823350B1F99}">
      <dgm:prSet/>
      <dgm:spPr/>
      <dgm:t>
        <a:bodyPr/>
        <a:lstStyle/>
        <a:p>
          <a:endParaRPr lang="en-US"/>
        </a:p>
      </dgm:t>
    </dgm:pt>
    <dgm:pt modelId="{88DC6AE4-3B72-4C5B-AC28-B1E0E2F6F752}" type="sibTrans" cxnId="{18814CFE-A795-4CA3-B473-F823350B1F99}">
      <dgm:prSet/>
      <dgm:spPr/>
      <dgm:t>
        <a:bodyPr/>
        <a:lstStyle/>
        <a:p>
          <a:endParaRPr lang="en-US"/>
        </a:p>
      </dgm:t>
    </dgm:pt>
    <dgm:pt modelId="{ACD2116B-FAB1-4999-9366-51AE9B813A9F}">
      <dgm:prSet phldrT="[Text]"/>
      <dgm:spPr/>
      <dgm:t>
        <a:bodyPr/>
        <a:lstStyle/>
        <a:p>
          <a:r>
            <a:rPr lang="ro-RO" dirty="0" smtClean="0"/>
            <a:t>Alte porturi com.</a:t>
          </a:r>
          <a:endParaRPr lang="en-US" dirty="0"/>
        </a:p>
      </dgm:t>
    </dgm:pt>
    <dgm:pt modelId="{02910E69-A2BE-49BF-9CF1-793898DCEC6B}" type="parTrans" cxnId="{E6FDD94C-0FAC-451C-87CA-54E0A3F63A39}">
      <dgm:prSet/>
      <dgm:spPr/>
      <dgm:t>
        <a:bodyPr/>
        <a:lstStyle/>
        <a:p>
          <a:endParaRPr lang="en-US"/>
        </a:p>
      </dgm:t>
    </dgm:pt>
    <dgm:pt modelId="{8A99758C-85F7-41E3-AD70-FC16D095ACAF}" type="sibTrans" cxnId="{E6FDD94C-0FAC-451C-87CA-54E0A3F63A39}">
      <dgm:prSet/>
      <dgm:spPr/>
      <dgm:t>
        <a:bodyPr/>
        <a:lstStyle/>
        <a:p>
          <a:endParaRPr lang="en-US"/>
        </a:p>
      </dgm:t>
    </dgm:pt>
    <dgm:pt modelId="{C90C6D03-FEBC-4BA6-8057-A7FDEE89146F}">
      <dgm:prSet phldrT="[Text]"/>
      <dgm:spPr/>
      <dgm:t>
        <a:bodyPr/>
        <a:lstStyle/>
        <a:p>
          <a:r>
            <a:rPr lang="ro-RO" dirty="0" smtClean="0"/>
            <a:t>Addres</a:t>
          </a:r>
          <a:endParaRPr lang="en-US" dirty="0"/>
        </a:p>
      </dgm:t>
    </dgm:pt>
    <dgm:pt modelId="{3AC29F1B-5139-4BF0-ACD8-CD93DA16EA07}" type="parTrans" cxnId="{93E61E14-FEBB-430D-8FEB-F59CFAF55468}">
      <dgm:prSet/>
      <dgm:spPr/>
      <dgm:t>
        <a:bodyPr/>
        <a:lstStyle/>
        <a:p>
          <a:endParaRPr lang="en-US"/>
        </a:p>
      </dgm:t>
    </dgm:pt>
    <dgm:pt modelId="{BCA8827F-C717-43A0-B988-71D61DC8E92D}" type="sibTrans" cxnId="{93E61E14-FEBB-430D-8FEB-F59CFAF55468}">
      <dgm:prSet/>
      <dgm:spPr/>
      <dgm:t>
        <a:bodyPr/>
        <a:lstStyle/>
        <a:p>
          <a:endParaRPr lang="en-US"/>
        </a:p>
      </dgm:t>
    </dgm:pt>
    <dgm:pt modelId="{DA98D7E8-41DA-4385-9DBE-88464BA9B979}" type="pres">
      <dgm:prSet presAssocID="{1C9A9F0A-9066-4A83-B49B-BCFC7631C139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38B30C1-E47D-4AD1-BF63-CC92275605DD}" type="pres">
      <dgm:prSet presAssocID="{1C9A9F0A-9066-4A83-B49B-BCFC7631C139}" presName="arrow" presStyleLbl="bgShp" presStyleIdx="0" presStyleCnt="1"/>
      <dgm:spPr/>
    </dgm:pt>
    <dgm:pt modelId="{F5E63405-5E99-4A73-BD2A-10EE0B189047}" type="pres">
      <dgm:prSet presAssocID="{1C9A9F0A-9066-4A83-B49B-BCFC7631C139}" presName="linearProcess" presStyleCnt="0"/>
      <dgm:spPr/>
    </dgm:pt>
    <dgm:pt modelId="{BECABA58-D183-40F0-B987-970BB61FBDF4}" type="pres">
      <dgm:prSet presAssocID="{B3EB6DFE-1869-428D-96ED-2F2F34F18770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321AC2-965E-4A5F-8732-AC67559E82D9}" type="pres">
      <dgm:prSet presAssocID="{FF8B9D1B-9543-41F7-91CB-0C48F36E6472}" presName="sibTrans" presStyleCnt="0"/>
      <dgm:spPr/>
    </dgm:pt>
    <dgm:pt modelId="{0DE50665-8FEB-485C-A754-862C0CD2CFF6}" type="pres">
      <dgm:prSet presAssocID="{AD541CA6-9117-43C4-99B7-7D0CE77843FD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1F86C8B-4948-42F0-9B39-6D0E2C79B8E1}" type="pres">
      <dgm:prSet presAssocID="{FEECBAE4-B2DA-4E15-98D7-5EB2B46CB7F5}" presName="sibTrans" presStyleCnt="0"/>
      <dgm:spPr/>
    </dgm:pt>
    <dgm:pt modelId="{E3D74778-FCD9-443F-8C72-A0523D6E92C5}" type="pres">
      <dgm:prSet presAssocID="{70642525-F654-47F5-935B-2F32D45483F8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3E61E14-FEBB-430D-8FEB-F59CFAF55468}" srcId="{B3EB6DFE-1869-428D-96ED-2F2F34F18770}" destId="{C90C6D03-FEBC-4BA6-8057-A7FDEE89146F}" srcOrd="1" destOrd="0" parTransId="{3AC29F1B-5139-4BF0-ACD8-CD93DA16EA07}" sibTransId="{BCA8827F-C717-43A0-B988-71D61DC8E92D}"/>
    <dgm:cxn modelId="{C1E00AC8-BB4F-45A4-A608-FC009DD5BE12}" type="presOf" srcId="{70642525-F654-47F5-935B-2F32D45483F8}" destId="{E3D74778-FCD9-443F-8C72-A0523D6E92C5}" srcOrd="0" destOrd="0" presId="urn:microsoft.com/office/officeart/2005/8/layout/hProcess9"/>
    <dgm:cxn modelId="{927D0629-3946-485B-8E20-733963A48625}" srcId="{AD541CA6-9117-43C4-99B7-7D0CE77843FD}" destId="{C9F48341-F1F0-4C71-B46E-2B9B7F1EB58D}" srcOrd="1" destOrd="0" parTransId="{677A9F06-DFC5-4936-86D2-A7DF4DCE9714}" sibTransId="{F046566B-6E7C-4823-B554-88E73353FBF1}"/>
    <dgm:cxn modelId="{44AB4636-C2A2-4766-9EAE-5C78A7F503AD}" type="presOf" srcId="{4B041D5C-1221-4991-8F17-6CA6F3295026}" destId="{BECABA58-D183-40F0-B987-970BB61FBDF4}" srcOrd="0" destOrd="1" presId="urn:microsoft.com/office/officeart/2005/8/layout/hProcess9"/>
    <dgm:cxn modelId="{1C0CADE8-3039-47BA-B175-1854D0CECBAC}" type="presOf" srcId="{B3EB6DFE-1869-428D-96ED-2F2F34F18770}" destId="{BECABA58-D183-40F0-B987-970BB61FBDF4}" srcOrd="0" destOrd="0" presId="urn:microsoft.com/office/officeart/2005/8/layout/hProcess9"/>
    <dgm:cxn modelId="{99533DFD-DA8F-4212-9DB3-49F5A1C140F9}" type="presOf" srcId="{1C9A9F0A-9066-4A83-B49B-BCFC7631C139}" destId="{DA98D7E8-41DA-4385-9DBE-88464BA9B979}" srcOrd="0" destOrd="0" presId="urn:microsoft.com/office/officeart/2005/8/layout/hProcess9"/>
    <dgm:cxn modelId="{C0B5AD35-D665-4A2E-B1DF-E3AB1F6D4D08}" srcId="{AD541CA6-9117-43C4-99B7-7D0CE77843FD}" destId="{E2B2188D-38FE-4E1A-A01D-DC42DC4BB045}" srcOrd="0" destOrd="0" parTransId="{2AEC70A5-10DB-4573-AC48-8108E66D9AE0}" sibTransId="{7548967A-6655-46E8-BFF6-2EF9B25CDCF0}"/>
    <dgm:cxn modelId="{A921A005-6E64-44A3-85A3-6E2F502D75A1}" type="presOf" srcId="{E2B2188D-38FE-4E1A-A01D-DC42DC4BB045}" destId="{0DE50665-8FEB-485C-A754-862C0CD2CFF6}" srcOrd="0" destOrd="1" presId="urn:microsoft.com/office/officeart/2005/8/layout/hProcess9"/>
    <dgm:cxn modelId="{FD14D392-05DA-4BDB-91C8-B5375422C751}" type="presOf" srcId="{D043E7F5-67A7-4DC1-8A59-D2089BD7C855}" destId="{E3D74778-FCD9-443F-8C72-A0523D6E92C5}" srcOrd="0" destOrd="1" presId="urn:microsoft.com/office/officeart/2005/8/layout/hProcess9"/>
    <dgm:cxn modelId="{59F1DA1C-D481-4F4E-ACB4-E98D4E84B2DF}" srcId="{B3EB6DFE-1869-428D-96ED-2F2F34F18770}" destId="{4B041D5C-1221-4991-8F17-6CA6F3295026}" srcOrd="0" destOrd="0" parTransId="{2027CEB6-9357-45B2-921C-235A1DCEE30B}" sibTransId="{5516986F-1BFF-446A-892F-A078EE89B0C2}"/>
    <dgm:cxn modelId="{E6FDD94C-0FAC-451C-87CA-54E0A3F63A39}" srcId="{70642525-F654-47F5-935B-2F32D45483F8}" destId="{ACD2116B-FAB1-4999-9366-51AE9B813A9F}" srcOrd="1" destOrd="0" parTransId="{02910E69-A2BE-49BF-9CF1-793898DCEC6B}" sibTransId="{8A99758C-85F7-41E3-AD70-FC16D095ACAF}"/>
    <dgm:cxn modelId="{E011EA12-48D3-46B5-A5B4-262C70B08F6F}" type="presOf" srcId="{C9F48341-F1F0-4C71-B46E-2B9B7F1EB58D}" destId="{0DE50665-8FEB-485C-A754-862C0CD2CFF6}" srcOrd="0" destOrd="2" presId="urn:microsoft.com/office/officeart/2005/8/layout/hProcess9"/>
    <dgm:cxn modelId="{10D6FBB4-D80F-4ACB-9D77-04FCAD704B33}" srcId="{1C9A9F0A-9066-4A83-B49B-BCFC7631C139}" destId="{70642525-F654-47F5-935B-2F32D45483F8}" srcOrd="2" destOrd="0" parTransId="{3C2D38BD-AE94-4BAB-9AB2-9C971FB173DD}" sibTransId="{7D4DB732-F2FF-4489-AD51-C3D0A4C87AA7}"/>
    <dgm:cxn modelId="{A697978F-DCAC-4BF2-81B6-71C4064D4DF7}" srcId="{1C9A9F0A-9066-4A83-B49B-BCFC7631C139}" destId="{AD541CA6-9117-43C4-99B7-7D0CE77843FD}" srcOrd="1" destOrd="0" parTransId="{247CE4E3-2B05-4E75-9151-414D7034D72E}" sibTransId="{FEECBAE4-B2DA-4E15-98D7-5EB2B46CB7F5}"/>
    <dgm:cxn modelId="{FFF5ED91-B110-4C35-86AF-0256ED928564}" type="presOf" srcId="{AD541CA6-9117-43C4-99B7-7D0CE77843FD}" destId="{0DE50665-8FEB-485C-A754-862C0CD2CFF6}" srcOrd="0" destOrd="0" presId="urn:microsoft.com/office/officeart/2005/8/layout/hProcess9"/>
    <dgm:cxn modelId="{03B92119-BED8-4FC7-8845-EE046AEB55E5}" type="presOf" srcId="{C90C6D03-FEBC-4BA6-8057-A7FDEE89146F}" destId="{BECABA58-D183-40F0-B987-970BB61FBDF4}" srcOrd="0" destOrd="2" presId="urn:microsoft.com/office/officeart/2005/8/layout/hProcess9"/>
    <dgm:cxn modelId="{23CDB7FA-A2A6-4851-9D0C-8AFA0BD71B45}" srcId="{1C9A9F0A-9066-4A83-B49B-BCFC7631C139}" destId="{B3EB6DFE-1869-428D-96ED-2F2F34F18770}" srcOrd="0" destOrd="0" parTransId="{F2C16FA7-0800-4ABE-8069-84DB933A08A2}" sibTransId="{FF8B9D1B-9543-41F7-91CB-0C48F36E6472}"/>
    <dgm:cxn modelId="{B957818B-88F5-4E25-AC41-4DC4EFF28825}" type="presOf" srcId="{ACD2116B-FAB1-4999-9366-51AE9B813A9F}" destId="{E3D74778-FCD9-443F-8C72-A0523D6E92C5}" srcOrd="0" destOrd="2" presId="urn:microsoft.com/office/officeart/2005/8/layout/hProcess9"/>
    <dgm:cxn modelId="{18814CFE-A795-4CA3-B473-F823350B1F99}" srcId="{70642525-F654-47F5-935B-2F32D45483F8}" destId="{D043E7F5-67A7-4DC1-8A59-D2089BD7C855}" srcOrd="0" destOrd="0" parTransId="{053166E1-8DF8-4FEB-A7FC-EC4591A6E5E1}" sibTransId="{88DC6AE4-3B72-4C5B-AC28-B1E0E2F6F752}"/>
    <dgm:cxn modelId="{3AD137BF-DA92-4C68-AC1D-FA57E0682201}" type="presParOf" srcId="{DA98D7E8-41DA-4385-9DBE-88464BA9B979}" destId="{D38B30C1-E47D-4AD1-BF63-CC92275605DD}" srcOrd="0" destOrd="0" presId="urn:microsoft.com/office/officeart/2005/8/layout/hProcess9"/>
    <dgm:cxn modelId="{F1DB7A25-963D-4C99-8EDD-607EF851175C}" type="presParOf" srcId="{DA98D7E8-41DA-4385-9DBE-88464BA9B979}" destId="{F5E63405-5E99-4A73-BD2A-10EE0B189047}" srcOrd="1" destOrd="0" presId="urn:microsoft.com/office/officeart/2005/8/layout/hProcess9"/>
    <dgm:cxn modelId="{94A505EC-0D61-483A-8350-FC0D0A2A52EA}" type="presParOf" srcId="{F5E63405-5E99-4A73-BD2A-10EE0B189047}" destId="{BECABA58-D183-40F0-B987-970BB61FBDF4}" srcOrd="0" destOrd="0" presId="urn:microsoft.com/office/officeart/2005/8/layout/hProcess9"/>
    <dgm:cxn modelId="{689F7FEF-B7BA-4D68-A282-EDC2903A76D7}" type="presParOf" srcId="{F5E63405-5E99-4A73-BD2A-10EE0B189047}" destId="{25321AC2-965E-4A5F-8732-AC67559E82D9}" srcOrd="1" destOrd="0" presId="urn:microsoft.com/office/officeart/2005/8/layout/hProcess9"/>
    <dgm:cxn modelId="{CE3B45C8-26F5-4E46-AE7C-BC8A3C4C860C}" type="presParOf" srcId="{F5E63405-5E99-4A73-BD2A-10EE0B189047}" destId="{0DE50665-8FEB-485C-A754-862C0CD2CFF6}" srcOrd="2" destOrd="0" presId="urn:microsoft.com/office/officeart/2005/8/layout/hProcess9"/>
    <dgm:cxn modelId="{1581D2A1-B1E4-4535-AA85-BF5368BBEE9E}" type="presParOf" srcId="{F5E63405-5E99-4A73-BD2A-10EE0B189047}" destId="{81F86C8B-4948-42F0-9B39-6D0E2C79B8E1}" srcOrd="3" destOrd="0" presId="urn:microsoft.com/office/officeart/2005/8/layout/hProcess9"/>
    <dgm:cxn modelId="{708B799D-AC0D-459B-9CC0-BD20D62B2B60}" type="presParOf" srcId="{F5E63405-5E99-4A73-BD2A-10EE0B189047}" destId="{E3D74778-FCD9-443F-8C72-A0523D6E92C5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8B30C1-E47D-4AD1-BF63-CC92275605DD}">
      <dsp:nvSpPr>
        <dsp:cNvPr id="0" name=""/>
        <dsp:cNvSpPr/>
      </dsp:nvSpPr>
      <dsp:spPr>
        <a:xfrm>
          <a:off x="619505" y="0"/>
          <a:ext cx="7021068" cy="3452430"/>
        </a:xfrm>
        <a:prstGeom prst="rightArrow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CABA58-D183-40F0-B987-970BB61FBDF4}">
      <dsp:nvSpPr>
        <dsp:cNvPr id="0" name=""/>
        <dsp:cNvSpPr/>
      </dsp:nvSpPr>
      <dsp:spPr>
        <a:xfrm>
          <a:off x="211543" y="1035729"/>
          <a:ext cx="2478024" cy="1380972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400" kern="1200" dirty="0" smtClean="0"/>
            <a:t>Browser Web</a:t>
          </a:r>
          <a:endParaRPr lang="en-US" sz="24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1900" kern="1200" dirty="0" smtClean="0"/>
            <a:t>Internet,nu local</a:t>
          </a:r>
          <a:endParaRPr lang="en-US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1900" kern="1200" dirty="0" smtClean="0"/>
            <a:t>Addres</a:t>
          </a:r>
          <a:endParaRPr lang="en-US" sz="1900" kern="1200" dirty="0"/>
        </a:p>
      </dsp:txBody>
      <dsp:txXfrm>
        <a:off x="278956" y="1103142"/>
        <a:ext cx="2343198" cy="1246146"/>
      </dsp:txXfrm>
    </dsp:sp>
    <dsp:sp modelId="{0DE50665-8FEB-485C-A754-862C0CD2CFF6}">
      <dsp:nvSpPr>
        <dsp:cNvPr id="0" name=""/>
        <dsp:cNvSpPr/>
      </dsp:nvSpPr>
      <dsp:spPr>
        <a:xfrm>
          <a:off x="2891027" y="1035729"/>
          <a:ext cx="2478024" cy="1380972"/>
        </a:xfrm>
        <a:prstGeom prst="roundRect">
          <a:avLst/>
        </a:prstGeom>
        <a:solidFill>
          <a:schemeClr val="accent5">
            <a:hueOff val="-3676672"/>
            <a:satOff val="-5114"/>
            <a:lumOff val="-196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400" kern="1200" dirty="0" smtClean="0"/>
            <a:t>Router</a:t>
          </a:r>
          <a:endParaRPr lang="en-US" sz="24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1900" kern="1200" dirty="0" smtClean="0"/>
            <a:t>IP public</a:t>
          </a:r>
          <a:endParaRPr lang="en-US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1900" kern="1200" dirty="0" smtClean="0"/>
            <a:t>Redirecționare</a:t>
          </a:r>
          <a:endParaRPr lang="en-US" sz="1900" kern="1200" dirty="0"/>
        </a:p>
      </dsp:txBody>
      <dsp:txXfrm>
        <a:off x="2958440" y="1103142"/>
        <a:ext cx="2343198" cy="1246146"/>
      </dsp:txXfrm>
    </dsp:sp>
    <dsp:sp modelId="{E3D74778-FCD9-443F-8C72-A0523D6E92C5}">
      <dsp:nvSpPr>
        <dsp:cNvPr id="0" name=""/>
        <dsp:cNvSpPr/>
      </dsp:nvSpPr>
      <dsp:spPr>
        <a:xfrm>
          <a:off x="5570512" y="1035729"/>
          <a:ext cx="2478024" cy="1380972"/>
        </a:xfrm>
        <a:prstGeom prst="roundRect">
          <a:avLst/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400" kern="1200" dirty="0" smtClean="0"/>
            <a:t>Raspberry Pi</a:t>
          </a:r>
          <a:endParaRPr lang="en-US" sz="24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1900" kern="1200" dirty="0" smtClean="0"/>
            <a:t>Tomcat :8080</a:t>
          </a:r>
          <a:endParaRPr lang="en-US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1900" kern="1200" dirty="0" smtClean="0"/>
            <a:t>Alte porturi com.</a:t>
          </a:r>
          <a:endParaRPr lang="en-US" sz="1900" kern="1200" dirty="0"/>
        </a:p>
      </dsp:txBody>
      <dsp:txXfrm>
        <a:off x="5637925" y="1103142"/>
        <a:ext cx="2343198" cy="12461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599DA-5AA0-48A3-89C6-305811E4A7A6}" type="datetimeFigureOut">
              <a:rPr lang="en-US" smtClean="0"/>
              <a:t>10/20/2017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0C8D8-6FE4-4FC8-B966-857D47FC2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36397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599DA-5AA0-48A3-89C6-305811E4A7A6}" type="datetimeFigureOut">
              <a:rPr lang="en-US" smtClean="0"/>
              <a:t>10/20/2017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0C8D8-6FE4-4FC8-B966-857D47FC2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632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599DA-5AA0-48A3-89C6-305811E4A7A6}" type="datetimeFigureOut">
              <a:rPr lang="en-US" smtClean="0"/>
              <a:t>10/20/2017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0C8D8-6FE4-4FC8-B966-857D47FC2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45315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599DA-5AA0-48A3-89C6-305811E4A7A6}" type="datetimeFigureOut">
              <a:rPr lang="en-US" smtClean="0"/>
              <a:t>10/20/2017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0C8D8-6FE4-4FC8-B966-857D47FC2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87377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599DA-5AA0-48A3-89C6-305811E4A7A6}" type="datetimeFigureOut">
              <a:rPr lang="en-US" smtClean="0"/>
              <a:t>10/20/2017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0C8D8-6FE4-4FC8-B966-857D47FC2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99250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599DA-5AA0-48A3-89C6-305811E4A7A6}" type="datetimeFigureOut">
              <a:rPr lang="en-US" smtClean="0"/>
              <a:t>10/20/2017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0C8D8-6FE4-4FC8-B966-857D47FC2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63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599DA-5AA0-48A3-89C6-305811E4A7A6}" type="datetimeFigureOut">
              <a:rPr lang="en-US" smtClean="0"/>
              <a:t>10/20/2017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0C8D8-6FE4-4FC8-B966-857D47FC2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68411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599DA-5AA0-48A3-89C6-305811E4A7A6}" type="datetimeFigureOut">
              <a:rPr lang="en-US" smtClean="0"/>
              <a:t>10/20/2017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0C8D8-6FE4-4FC8-B966-857D47FC2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32363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599DA-5AA0-48A3-89C6-305811E4A7A6}" type="datetimeFigureOut">
              <a:rPr lang="en-US" smtClean="0"/>
              <a:t>10/20/2017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0C8D8-6FE4-4FC8-B966-857D47FC2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42100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599DA-5AA0-48A3-89C6-305811E4A7A6}" type="datetimeFigureOut">
              <a:rPr lang="en-US" smtClean="0"/>
              <a:t>10/20/2017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0C8D8-6FE4-4FC8-B966-857D47FC2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0109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599DA-5AA0-48A3-89C6-305811E4A7A6}" type="datetimeFigureOut">
              <a:rPr lang="en-US" smtClean="0"/>
              <a:t>10/20/2017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0C8D8-6FE4-4FC8-B966-857D47FC2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54873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B599DA-5AA0-48A3-89C6-305811E4A7A6}" type="datetimeFigureOut">
              <a:rPr lang="en-US" smtClean="0"/>
              <a:t>10/20/2017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A0C8D8-6FE4-4FC8-B966-857D47FC2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2562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raspberrypi.org/learning/software-guide/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www.raspberrypi.org/documentation/configuration/wireless/wireless-cli.md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localhost:8080/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hyperlink" Target="http://sourceforge.net/projects/geoserver/files/GeoServer/2.12.0/geoserver-2.12.0-war.zip" TargetMode="External"/><Relationship Id="rId7" Type="http://schemas.openxmlformats.org/officeDocument/2006/relationships/image" Target="../media/image1.png"/><Relationship Id="rId2" Type="http://schemas.openxmlformats.org/officeDocument/2006/relationships/hyperlink" Target="http://geoserver.org/release/stable/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png"/><Relationship Id="rId5" Type="http://schemas.openxmlformats.org/officeDocument/2006/relationships/hyperlink" Target="http://192.168.0.55:8080/geoserver/" TargetMode="External"/><Relationship Id="rId4" Type="http://schemas.openxmlformats.org/officeDocument/2006/relationships/hyperlink" Target="http://localhost:8080/geoserver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2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192.168.0.1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192.168.0.1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188.27.173.253/geoserver/web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pigeoserver.go.ro/geoserver/web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hyperlink" Target="http://pigeoserver.go.ro/app1/" TargetMode="Externa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055688"/>
            <a:ext cx="7772400" cy="2387600"/>
          </a:xfrm>
        </p:spPr>
        <p:txBody>
          <a:bodyPr>
            <a:normAutofit/>
          </a:bodyPr>
          <a:lstStyle/>
          <a:p>
            <a:r>
              <a:rPr lang="ro-RO" sz="7200" b="1" dirty="0" smtClean="0">
                <a:solidFill>
                  <a:srgbClr val="CC0000"/>
                </a:solidFill>
              </a:rPr>
              <a:t>PI - </a:t>
            </a:r>
            <a:r>
              <a:rPr lang="en-US" sz="7200" b="1" dirty="0" smtClean="0">
                <a:solidFill>
                  <a:schemeClr val="accent1"/>
                </a:solidFill>
              </a:rPr>
              <a:t>G</a:t>
            </a:r>
            <a:r>
              <a:rPr lang="ro-RO" sz="7200" b="1" dirty="0" smtClean="0">
                <a:solidFill>
                  <a:schemeClr val="accent1"/>
                </a:solidFill>
              </a:rPr>
              <a:t>EOSERVER</a:t>
            </a:r>
            <a:endParaRPr lang="en-US" sz="7200" b="1" dirty="0">
              <a:solidFill>
                <a:schemeClr val="accent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2525" y="3887788"/>
            <a:ext cx="6858000" cy="1655762"/>
          </a:xfrm>
        </p:spPr>
        <p:txBody>
          <a:bodyPr>
            <a:normAutofit/>
          </a:bodyPr>
          <a:lstStyle/>
          <a:p>
            <a:r>
              <a:rPr lang="ro-RO" sz="3600" b="1" dirty="0" smtClean="0">
                <a:solidFill>
                  <a:schemeClr val="accent1"/>
                </a:solidFill>
              </a:rPr>
              <a:t>o</a:t>
            </a:r>
            <a:r>
              <a:rPr lang="en-US" sz="3600" b="1" dirty="0" smtClean="0">
                <a:solidFill>
                  <a:schemeClr val="accent1"/>
                </a:solidFill>
              </a:rPr>
              <a:t>pen</a:t>
            </a:r>
            <a:r>
              <a:rPr lang="ro-RO" sz="3600" b="1" dirty="0" smtClean="0">
                <a:solidFill>
                  <a:schemeClr val="accent1"/>
                </a:solidFill>
              </a:rPr>
              <a:t> </a:t>
            </a:r>
            <a:r>
              <a:rPr lang="en-US" sz="3600" b="1" dirty="0" smtClean="0">
                <a:solidFill>
                  <a:schemeClr val="accent1"/>
                </a:solidFill>
              </a:rPr>
              <a:t>source </a:t>
            </a:r>
            <a:r>
              <a:rPr lang="ro-RO" sz="3600" b="1" dirty="0" smtClean="0"/>
              <a:t>pi </a:t>
            </a:r>
            <a:r>
              <a:rPr lang="en-US" sz="3600" b="1" dirty="0" smtClean="0">
                <a:solidFill>
                  <a:srgbClr val="CC0000"/>
                </a:solidFill>
              </a:rPr>
              <a:t>open </a:t>
            </a:r>
            <a:r>
              <a:rPr lang="en-US" sz="3600" b="1" dirty="0">
                <a:solidFill>
                  <a:srgbClr val="CC0000"/>
                </a:solidFill>
              </a:rPr>
              <a:t>hardware</a:t>
            </a:r>
            <a:endParaRPr lang="en-US" sz="3600" dirty="0">
              <a:solidFill>
                <a:srgbClr val="CC000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0" y="58738"/>
            <a:ext cx="2793651" cy="92698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3415" y="195877"/>
            <a:ext cx="2798064" cy="65270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125" y="6372225"/>
            <a:ext cx="87058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dirty="0" smtClean="0"/>
              <a:t>SORIN </a:t>
            </a:r>
            <a:r>
              <a:rPr lang="ro-RO" b="1" dirty="0" smtClean="0"/>
              <a:t>RUSU </a:t>
            </a:r>
            <a:r>
              <a:rPr lang="ro-RO" dirty="0" smtClean="0"/>
              <a:t>| Seminariile geo-spatial.org | 2017.octombrie.19</a:t>
            </a:r>
            <a:endParaRPr lang="ro-RO" b="1" dirty="0" smtClean="0"/>
          </a:p>
        </p:txBody>
      </p:sp>
    </p:spTree>
    <p:extLst>
      <p:ext uri="{BB962C8B-B14F-4D97-AF65-F5344CB8AC3E}">
        <p14:creationId xmlns:p14="http://schemas.microsoft.com/office/powerpoint/2010/main" val="3654345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817" y="365126"/>
            <a:ext cx="8830492" cy="1325563"/>
          </a:xfrm>
        </p:spPr>
        <p:txBody>
          <a:bodyPr/>
          <a:lstStyle/>
          <a:p>
            <a:pPr algn="ctr"/>
            <a:r>
              <a:rPr lang="ro-RO" sz="4800" b="1" dirty="0" smtClean="0"/>
              <a:t>Raspberry Pi – open hardware SBC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56322"/>
            <a:ext cx="9144000" cy="442494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" y="6309360"/>
            <a:ext cx="1653435" cy="548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5635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" y="38100"/>
            <a:ext cx="1653435" cy="5486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0402" y="6536055"/>
            <a:ext cx="1175973" cy="274320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247650" y="866775"/>
            <a:ext cx="4267200" cy="49530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o-RO" sz="3200" b="1" dirty="0" smtClean="0">
                <a:solidFill>
                  <a:srgbClr val="CC0000"/>
                </a:solidFill>
              </a:rPr>
              <a:t>Server GIS Local</a:t>
            </a:r>
          </a:p>
          <a:p>
            <a:pPr marL="0" lvl="1" indent="0" fontAlgn="base">
              <a:buNone/>
            </a:pPr>
            <a:r>
              <a:rPr lang="en-US" b="1" dirty="0" smtClean="0"/>
              <a:t>Install </a:t>
            </a:r>
            <a:r>
              <a:rPr lang="en-US" b="1" dirty="0"/>
              <a:t>Linux on </a:t>
            </a:r>
            <a:r>
              <a:rPr lang="en-US" b="1" dirty="0" smtClean="0"/>
              <a:t>Pi</a:t>
            </a:r>
            <a:endParaRPr lang="ro-RO" b="1" dirty="0" smtClean="0"/>
          </a:p>
          <a:p>
            <a:pPr marL="342900" lvl="2" indent="-342900" fontAlgn="base">
              <a:buFont typeface="Wingdings" panose="05000000000000000000" pitchFamily="2" charset="2"/>
              <a:buChar char="ü"/>
            </a:pPr>
            <a:r>
              <a:rPr lang="ro-RO" sz="1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Install Rasbian</a:t>
            </a:r>
          </a:p>
          <a:p>
            <a:pPr marL="342900" lvl="2" indent="-342900" fontAlgn="base">
              <a:buFont typeface="Wingdings" panose="05000000000000000000" pitchFamily="2" charset="2"/>
              <a:buChar char="ü"/>
            </a:pPr>
            <a:r>
              <a:rPr lang="ro-RO" sz="1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Configurare rețea</a:t>
            </a:r>
          </a:p>
          <a:p>
            <a:pPr marL="0" lvl="1" indent="0" fontAlgn="base">
              <a:buNone/>
            </a:pPr>
            <a:r>
              <a:rPr lang="ro-RO" b="1" dirty="0" smtClean="0"/>
              <a:t>Configurare Linux</a:t>
            </a:r>
          </a:p>
          <a:p>
            <a:pPr marL="342900" lvl="2" indent="-342900" fontAlgn="base">
              <a:buFont typeface="Wingdings" panose="05000000000000000000" pitchFamily="2" charset="2"/>
              <a:buChar char="ü"/>
            </a:pPr>
            <a:r>
              <a:rPr lang="ro-RO" sz="1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User &amp; pass</a:t>
            </a:r>
          </a:p>
          <a:p>
            <a:pPr marL="342900" lvl="2" indent="-342900" fontAlgn="base">
              <a:buFont typeface="Wingdings" panose="05000000000000000000" pitchFamily="2" charset="2"/>
              <a:buChar char="ü"/>
            </a:pPr>
            <a:r>
              <a:rPr lang="ro-RO" sz="1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VNC &amp; File Manager</a:t>
            </a:r>
          </a:p>
          <a:p>
            <a:pPr marL="0" lvl="1" indent="0" fontAlgn="base">
              <a:buNone/>
            </a:pPr>
            <a:r>
              <a:rPr lang="ro-RO" b="1" dirty="0" smtClean="0"/>
              <a:t>Tomcat + Geoserver</a:t>
            </a:r>
          </a:p>
          <a:p>
            <a:pPr marL="342900" lvl="2" indent="-342900" fontAlgn="base">
              <a:buFont typeface="Wingdings" panose="05000000000000000000" pitchFamily="2" charset="2"/>
              <a:buChar char="ü"/>
            </a:pPr>
            <a:r>
              <a:rPr lang="ro-RO" sz="1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APT-GET</a:t>
            </a:r>
          </a:p>
          <a:p>
            <a:pPr marL="342900" lvl="2" indent="-342900" fontAlgn="base">
              <a:buFont typeface="Wingdings" panose="05000000000000000000" pitchFamily="2" charset="2"/>
              <a:buChar char="ü"/>
            </a:pPr>
            <a:r>
              <a:rPr lang="ro-RO" sz="1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Tomcat 8</a:t>
            </a:r>
          </a:p>
          <a:p>
            <a:pPr marL="342900" lvl="2" indent="-342900" fontAlgn="base">
              <a:buFont typeface="Wingdings" panose="05000000000000000000" pitchFamily="2" charset="2"/>
              <a:buChar char="ü"/>
            </a:pPr>
            <a:r>
              <a:rPr lang="ro-RO" sz="1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CHMOD</a:t>
            </a:r>
          </a:p>
          <a:p>
            <a:pPr marL="342900" lvl="2" indent="-342900" fontAlgn="base">
              <a:buFont typeface="Wingdings" panose="05000000000000000000" pitchFamily="2" charset="2"/>
              <a:buChar char="ü"/>
            </a:pPr>
            <a:r>
              <a:rPr lang="ro-RO" sz="1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Geoserver</a:t>
            </a:r>
          </a:p>
          <a:p>
            <a:pPr marL="342900" lvl="2" indent="-342900" fontAlgn="base">
              <a:buFont typeface="Wingdings" panose="05000000000000000000" pitchFamily="2" charset="2"/>
              <a:buChar char="ü"/>
            </a:pPr>
            <a:r>
              <a:rPr lang="ro-RO" sz="1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Service start</a:t>
            </a:r>
          </a:p>
          <a:p>
            <a:pPr marL="0" lvl="2" indent="0" fontAlgn="base">
              <a:buNone/>
            </a:pPr>
            <a:r>
              <a:rPr lang="ro-RO" sz="2400" b="1" dirty="0" smtClean="0"/>
              <a:t>Rezultate intermediare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4629150" y="923925"/>
            <a:ext cx="4076700" cy="50292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o-RO" sz="3200" b="1" dirty="0" smtClean="0">
                <a:solidFill>
                  <a:srgbClr val="CC0000"/>
                </a:solidFill>
              </a:rPr>
              <a:t>Server GIS din Internet</a:t>
            </a:r>
          </a:p>
          <a:p>
            <a:pPr marL="0" indent="0">
              <a:buNone/>
            </a:pPr>
            <a:r>
              <a:rPr lang="ro-RO" sz="2400" b="1" dirty="0" smtClean="0"/>
              <a:t>Acces după IPv4</a:t>
            </a:r>
            <a:endParaRPr lang="en-US" b="1" dirty="0"/>
          </a:p>
          <a:p>
            <a:pPr marL="342900" lvl="2" indent="-342900" fontAlgn="base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Router DHCP</a:t>
            </a:r>
          </a:p>
          <a:p>
            <a:pPr marL="342900" lvl="2" indent="-342900" fontAlgn="base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Router Port Forwarding</a:t>
            </a:r>
          </a:p>
          <a:p>
            <a:pPr marL="0" indent="0">
              <a:buNone/>
            </a:pPr>
            <a:r>
              <a:rPr lang="ro-RO" sz="2400" b="1" dirty="0" smtClean="0"/>
              <a:t>Acces </a:t>
            </a:r>
            <a:r>
              <a:rPr lang="en-US" sz="2400" b="1" dirty="0" smtClean="0"/>
              <a:t>cu </a:t>
            </a:r>
            <a:r>
              <a:rPr lang="en-US" sz="2400" b="1" dirty="0" err="1"/>
              <a:t>nume</a:t>
            </a:r>
            <a:r>
              <a:rPr lang="en-US" sz="2400" b="1" dirty="0"/>
              <a:t> </a:t>
            </a:r>
            <a:r>
              <a:rPr lang="en-US" sz="2400" b="1" dirty="0" err="1"/>
              <a:t>și</a:t>
            </a:r>
            <a:r>
              <a:rPr lang="en-US" sz="2400" b="1" dirty="0"/>
              <a:t> </a:t>
            </a:r>
            <a:r>
              <a:rPr lang="en-US" sz="2400" b="1" dirty="0" err="1" smtClean="0"/>
              <a:t>domeniu</a:t>
            </a:r>
            <a:endParaRPr lang="en-US" b="1" dirty="0"/>
          </a:p>
          <a:p>
            <a:pPr marL="342900" lvl="2" indent="-342900" fontAlgn="base">
              <a:buFont typeface="Wingdings" panose="05000000000000000000" pitchFamily="2" charset="2"/>
              <a:buChar char="ü"/>
            </a:pPr>
            <a:r>
              <a:rPr lang="en-US" sz="2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RDS -&gt; DNS </a:t>
            </a:r>
            <a:r>
              <a:rPr lang="en-US" sz="22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pe</a:t>
            </a:r>
            <a:r>
              <a:rPr lang="en-US" sz="2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GO.RO</a:t>
            </a:r>
          </a:p>
          <a:p>
            <a:pPr marL="342900" lvl="2" indent="-342900" fontAlgn="base">
              <a:buFont typeface="Wingdings" panose="05000000000000000000" pitchFamily="2" charset="2"/>
              <a:buChar char="ü"/>
            </a:pPr>
            <a:r>
              <a:rPr lang="en-US" sz="22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DynamicDNS</a:t>
            </a:r>
            <a:r>
              <a:rPr lang="en-US" sz="2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-&gt;</a:t>
            </a:r>
            <a:r>
              <a:rPr lang="en-US" sz="2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no-ip.com</a:t>
            </a:r>
            <a:endParaRPr lang="ro-RO" sz="22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indent="0">
              <a:buNone/>
            </a:pPr>
            <a:r>
              <a:rPr lang="ro-RO" sz="2400" b="1" dirty="0" smtClean="0"/>
              <a:t>Rezultate intermediare</a:t>
            </a:r>
          </a:p>
          <a:p>
            <a:pPr marL="0" indent="0">
              <a:buNone/>
            </a:pPr>
            <a:endParaRPr lang="ro-RO" sz="2400" b="1" dirty="0" smtClean="0"/>
          </a:p>
          <a:p>
            <a:pPr marL="0" indent="0">
              <a:buNone/>
            </a:pPr>
            <a:r>
              <a:rPr lang="ro-RO" b="1" dirty="0" smtClean="0">
                <a:solidFill>
                  <a:srgbClr val="CC0000"/>
                </a:solidFill>
              </a:rPr>
              <a:t>Ultimele retușuri</a:t>
            </a:r>
          </a:p>
          <a:p>
            <a:pPr marL="0" indent="0">
              <a:buNone/>
            </a:pPr>
            <a:r>
              <a:rPr lang="ro-RO" b="1" dirty="0" smtClean="0">
                <a:solidFill>
                  <a:srgbClr val="CC0000"/>
                </a:solidFill>
              </a:rPr>
              <a:t>Concluzii</a:t>
            </a:r>
          </a:p>
          <a:p>
            <a:pPr marL="0" indent="0">
              <a:buNone/>
            </a:pP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3813481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38124" y="1266824"/>
            <a:ext cx="4162425" cy="5286375"/>
          </a:xfrm>
        </p:spPr>
        <p:txBody>
          <a:bodyPr/>
          <a:lstStyle/>
          <a:p>
            <a:r>
              <a:rPr lang="ro-RO" b="1" dirty="0" smtClean="0"/>
              <a:t>Necesar HW</a:t>
            </a:r>
          </a:p>
          <a:p>
            <a:pPr lvl="1"/>
            <a:r>
              <a:rPr lang="ro-RO" dirty="0" smtClean="0"/>
              <a:t>1 x Raspberry PI</a:t>
            </a:r>
          </a:p>
          <a:p>
            <a:pPr lvl="1"/>
            <a:r>
              <a:rPr lang="ro-RO" dirty="0" smtClean="0"/>
              <a:t>1 x card SD (min. 8Gb)</a:t>
            </a:r>
          </a:p>
          <a:p>
            <a:pPr lvl="1"/>
            <a:r>
              <a:rPr lang="ro-RO" dirty="0" smtClean="0"/>
              <a:t>1 x mouse/keyb. </a:t>
            </a:r>
          </a:p>
          <a:p>
            <a:pPr lvl="1"/>
            <a:r>
              <a:rPr lang="ro-RO" dirty="0" smtClean="0"/>
              <a:t>1 x cablue HDMI</a:t>
            </a:r>
          </a:p>
          <a:p>
            <a:pPr lvl="1"/>
            <a:r>
              <a:rPr lang="ro-RO" dirty="0" smtClean="0"/>
              <a:t>1 x monitor HDMI input</a:t>
            </a:r>
          </a:p>
          <a:p>
            <a:pPr lvl="1"/>
            <a:r>
              <a:rPr lang="ro-RO" dirty="0" smtClean="0"/>
              <a:t>1 x charger microUSB</a:t>
            </a:r>
          </a:p>
          <a:p>
            <a:r>
              <a:rPr lang="ro-RO" b="1" dirty="0" smtClean="0"/>
              <a:t>NOOBS </a:t>
            </a:r>
          </a:p>
          <a:p>
            <a:pPr marL="0" indent="0">
              <a:buNone/>
            </a:pPr>
            <a:r>
              <a:rPr lang="ro-RO" sz="2000" dirty="0">
                <a:hlinkClick r:id="rId2"/>
              </a:rPr>
              <a:t>https://www.raspberrypi.org/learning/software-guide</a:t>
            </a:r>
            <a:r>
              <a:rPr lang="ro-RO" sz="2000" dirty="0" smtClean="0">
                <a:hlinkClick r:id="rId2"/>
              </a:rPr>
              <a:t>/</a:t>
            </a:r>
            <a:r>
              <a:rPr lang="ro-RO" sz="2000" dirty="0" smtClean="0"/>
              <a:t>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 smtClean="0"/>
              <a:t>Timp</a:t>
            </a:r>
            <a:r>
              <a:rPr lang="en-US" dirty="0" smtClean="0"/>
              <a:t> </a:t>
            </a:r>
            <a:r>
              <a:rPr lang="ro-RO" dirty="0" smtClean="0"/>
              <a:t>total &lt; 1</a:t>
            </a:r>
            <a:r>
              <a:rPr lang="en-US" dirty="0" smtClean="0"/>
              <a:t>h</a:t>
            </a:r>
            <a:endParaRPr lang="ro-RO" dirty="0" smtClean="0"/>
          </a:p>
          <a:p>
            <a:endParaRPr lang="ro-RO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238124" y="180974"/>
            <a:ext cx="416242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3200" b="1" dirty="0" smtClean="0">
                <a:solidFill>
                  <a:srgbClr val="CC0000"/>
                </a:solidFill>
              </a:rPr>
              <a:t>Instalare Linux </a:t>
            </a:r>
          </a:p>
          <a:p>
            <a:r>
              <a:rPr lang="ro-RO" sz="3200" b="1" dirty="0" smtClean="0">
                <a:solidFill>
                  <a:srgbClr val="CC0000"/>
                </a:solidFill>
              </a:rPr>
              <a:t>    </a:t>
            </a:r>
            <a:r>
              <a:rPr lang="en-US" sz="3200" dirty="0" smtClean="0">
                <a:solidFill>
                  <a:srgbClr val="CC0000"/>
                </a:solidFill>
              </a:rPr>
              <a:t>Install </a:t>
            </a:r>
            <a:r>
              <a:rPr lang="en-US" sz="3200" dirty="0" err="1" smtClean="0">
                <a:solidFill>
                  <a:srgbClr val="CC0000"/>
                </a:solidFill>
              </a:rPr>
              <a:t>Rasbian</a:t>
            </a:r>
            <a:endParaRPr lang="en-US" sz="3200" dirty="0">
              <a:solidFill>
                <a:srgbClr val="CC0000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12549"/>
          <a:stretch/>
        </p:blipFill>
        <p:spPr>
          <a:xfrm>
            <a:off x="5356400" y="2323790"/>
            <a:ext cx="3763408" cy="1938236"/>
          </a:xfrm>
          <a:prstGeom prst="rect">
            <a:avLst/>
          </a:prstGeom>
          <a:ln w="28575">
            <a:solidFill>
              <a:srgbClr val="CC0000"/>
            </a:solidFill>
          </a:ln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0999" y="23861"/>
            <a:ext cx="3788639" cy="2135139"/>
          </a:xfrm>
          <a:prstGeom prst="rect">
            <a:avLst/>
          </a:prstGeom>
          <a:ln w="28575">
            <a:solidFill>
              <a:srgbClr val="CC0000"/>
            </a:solidFill>
          </a:ln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64696" y="4388637"/>
            <a:ext cx="3763408" cy="2443654"/>
          </a:xfrm>
          <a:prstGeom prst="rect">
            <a:avLst/>
          </a:prstGeom>
          <a:ln w="28575">
            <a:solidFill>
              <a:srgbClr val="CC0000"/>
            </a:solidFill>
          </a:ln>
        </p:spPr>
      </p:pic>
      <p:sp>
        <p:nvSpPr>
          <p:cNvPr id="13" name="Down Arrow 12"/>
          <p:cNvSpPr/>
          <p:nvPr/>
        </p:nvSpPr>
        <p:spPr>
          <a:xfrm>
            <a:off x="8635999" y="1972828"/>
            <a:ext cx="423333" cy="448733"/>
          </a:xfrm>
          <a:prstGeom prst="downArrow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Down Arrow 13"/>
          <p:cNvSpPr/>
          <p:nvPr/>
        </p:nvSpPr>
        <p:spPr>
          <a:xfrm>
            <a:off x="8635999" y="4071444"/>
            <a:ext cx="423333" cy="448733"/>
          </a:xfrm>
          <a:prstGeom prst="downArrow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24" y="6309360"/>
            <a:ext cx="1653435" cy="548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894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38124" y="1266824"/>
            <a:ext cx="4162425" cy="528637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o-RO" b="1" dirty="0" smtClean="0"/>
              <a:t>Pe cablu </a:t>
            </a:r>
            <a:r>
              <a:rPr lang="ro-RO" dirty="0" smtClean="0"/>
              <a:t>&gt; acces imediat</a:t>
            </a:r>
          </a:p>
          <a:p>
            <a:pPr marL="0" indent="0">
              <a:buNone/>
            </a:pPr>
            <a:r>
              <a:rPr lang="ro-RO" b="1" dirty="0" smtClean="0"/>
              <a:t>Wifi </a:t>
            </a:r>
            <a:r>
              <a:rPr lang="ro-RO" dirty="0" smtClean="0"/>
              <a:t>&gt; probleme, poate...</a:t>
            </a:r>
          </a:p>
          <a:p>
            <a:pPr marL="228600" lvl="1"/>
            <a:r>
              <a:rPr lang="ro-RO" dirty="0">
                <a:hlinkClick r:id="rId2"/>
              </a:rPr>
              <a:t>https://</a:t>
            </a:r>
            <a:r>
              <a:rPr lang="ro-RO" dirty="0" smtClean="0">
                <a:hlinkClick r:id="rId2"/>
              </a:rPr>
              <a:t>www.raspberrypi.org/documentation/configuration/wireless/wireless-cli.md</a:t>
            </a:r>
            <a:r>
              <a:rPr lang="ro-RO" dirty="0" smtClean="0"/>
              <a:t> </a:t>
            </a:r>
          </a:p>
          <a:p>
            <a:r>
              <a:rPr lang="ro-RO" sz="2000" dirty="0" smtClean="0"/>
              <a:t>Scan rețele wifi</a:t>
            </a:r>
          </a:p>
          <a:p>
            <a:pPr marL="0" indent="0">
              <a:buNone/>
            </a:pPr>
            <a:r>
              <a:rPr lang="en-US" sz="1600" dirty="0" err="1" smtClean="0">
                <a:latin typeface="Courier" pitchFamily="49" charset="0"/>
              </a:rPr>
              <a:t>sudo</a:t>
            </a:r>
            <a:r>
              <a:rPr lang="en-US" sz="1600" dirty="0" smtClean="0">
                <a:latin typeface="Courier" pitchFamily="49" charset="0"/>
              </a:rPr>
              <a:t> </a:t>
            </a:r>
            <a:r>
              <a:rPr lang="en-US" sz="1600" dirty="0" err="1">
                <a:latin typeface="Courier" pitchFamily="49" charset="0"/>
              </a:rPr>
              <a:t>iwlist</a:t>
            </a:r>
            <a:r>
              <a:rPr lang="en-US" sz="1600" dirty="0">
                <a:latin typeface="Courier" pitchFamily="49" charset="0"/>
              </a:rPr>
              <a:t> wlan0 </a:t>
            </a:r>
            <a:r>
              <a:rPr lang="en-US" sz="1600" dirty="0" smtClean="0">
                <a:latin typeface="Courier" pitchFamily="49" charset="0"/>
              </a:rPr>
              <a:t>scan</a:t>
            </a:r>
            <a:endParaRPr lang="ro-RO" sz="1600" dirty="0" smtClean="0">
              <a:latin typeface="Courier" pitchFamily="49" charset="0"/>
            </a:endParaRPr>
          </a:p>
          <a:p>
            <a:r>
              <a:rPr lang="ro-RO" sz="2000" dirty="0" smtClean="0"/>
              <a:t>Se</a:t>
            </a:r>
            <a:r>
              <a:rPr lang="ro-RO" sz="1800" dirty="0" smtClean="0"/>
              <a:t> editează fișierul de config WiFi </a:t>
            </a:r>
          </a:p>
          <a:p>
            <a:pPr marL="0" indent="0">
              <a:buNone/>
            </a:pPr>
            <a:r>
              <a:rPr lang="en-US" sz="1600" dirty="0" err="1" smtClean="0">
                <a:latin typeface="Courier" pitchFamily="49" charset="0"/>
              </a:rPr>
              <a:t>sudo</a:t>
            </a:r>
            <a:r>
              <a:rPr lang="en-US" sz="1600" dirty="0" smtClean="0">
                <a:latin typeface="Courier" pitchFamily="49" charset="0"/>
              </a:rPr>
              <a:t> </a:t>
            </a:r>
            <a:r>
              <a:rPr lang="en-US" sz="1600" dirty="0" err="1">
                <a:latin typeface="Courier" pitchFamily="49" charset="0"/>
              </a:rPr>
              <a:t>nano</a:t>
            </a:r>
            <a:r>
              <a:rPr lang="en-US" sz="1600" dirty="0">
                <a:latin typeface="Courier" pitchFamily="49" charset="0"/>
              </a:rPr>
              <a:t> /</a:t>
            </a:r>
            <a:r>
              <a:rPr lang="en-US" sz="1600" dirty="0" err="1" smtClean="0">
                <a:latin typeface="Courier" pitchFamily="49" charset="0"/>
              </a:rPr>
              <a:t>etc</a:t>
            </a:r>
            <a:r>
              <a:rPr lang="en-US" sz="1600" dirty="0" smtClean="0">
                <a:latin typeface="Courier" pitchFamily="49" charset="0"/>
              </a:rPr>
              <a:t>/</a:t>
            </a:r>
            <a:r>
              <a:rPr lang="en-US" sz="1600" dirty="0" err="1" smtClean="0">
                <a:latin typeface="Courier" pitchFamily="49" charset="0"/>
              </a:rPr>
              <a:t>wpa_supplicant</a:t>
            </a:r>
            <a:r>
              <a:rPr lang="en-US" sz="1600" dirty="0" smtClean="0">
                <a:latin typeface="Courier" pitchFamily="49" charset="0"/>
              </a:rPr>
              <a:t>/</a:t>
            </a:r>
            <a:r>
              <a:rPr lang="en-US" sz="1600" dirty="0" err="1" smtClean="0">
                <a:latin typeface="Courier" pitchFamily="49" charset="0"/>
              </a:rPr>
              <a:t>wpa_supplicant.conf</a:t>
            </a:r>
            <a:endParaRPr lang="ro-RO" sz="1600" dirty="0" smtClean="0">
              <a:latin typeface="Courier" pitchFamily="49" charset="0"/>
            </a:endParaRPr>
          </a:p>
          <a:p>
            <a:pPr marL="228600" lvl="1"/>
            <a:r>
              <a:rPr lang="ro-RO" sz="1800" dirty="0" smtClean="0"/>
              <a:t>Se adaugă id wifi și se salvează fișierul</a:t>
            </a:r>
          </a:p>
          <a:p>
            <a:pPr marL="0" lvl="1" indent="0">
              <a:buNone/>
            </a:pPr>
            <a:r>
              <a:rPr lang="en-US" sz="1600" dirty="0" smtClean="0">
                <a:latin typeface="Courier" pitchFamily="49" charset="0"/>
              </a:rPr>
              <a:t>network={</a:t>
            </a:r>
            <a:r>
              <a:rPr lang="en-US" sz="1600" dirty="0" err="1" smtClean="0">
                <a:latin typeface="Courier" pitchFamily="49" charset="0"/>
              </a:rPr>
              <a:t>ssid</a:t>
            </a:r>
            <a:r>
              <a:rPr lang="en-US" sz="1600" dirty="0">
                <a:latin typeface="Courier" pitchFamily="49" charset="0"/>
              </a:rPr>
              <a:t>="</a:t>
            </a:r>
            <a:r>
              <a:rPr lang="en-US" sz="1600" dirty="0" smtClean="0">
                <a:latin typeface="Courier" pitchFamily="49" charset="0"/>
              </a:rPr>
              <a:t>Home_2.4GHz„</a:t>
            </a:r>
            <a:endParaRPr lang="ro-RO" sz="1600" dirty="0" smtClean="0">
              <a:latin typeface="Courier" pitchFamily="49" charset="0"/>
            </a:endParaRPr>
          </a:p>
          <a:p>
            <a:pPr marL="0" lvl="1" indent="0">
              <a:buNone/>
            </a:pPr>
            <a:r>
              <a:rPr lang="en-US" sz="1600" dirty="0">
                <a:latin typeface="Courier" pitchFamily="49" charset="0"/>
              </a:rPr>
              <a:t> </a:t>
            </a:r>
            <a:r>
              <a:rPr lang="en-US" sz="1600" dirty="0" err="1">
                <a:latin typeface="Courier" pitchFamily="49" charset="0"/>
              </a:rPr>
              <a:t>psk</a:t>
            </a:r>
            <a:r>
              <a:rPr lang="en-US" sz="1600" dirty="0">
                <a:latin typeface="Courier" pitchFamily="49" charset="0"/>
              </a:rPr>
              <a:t>="password</a:t>
            </a:r>
            <a:r>
              <a:rPr lang="en-US" sz="1600" dirty="0" smtClean="0">
                <a:latin typeface="Courier" pitchFamily="49" charset="0"/>
              </a:rPr>
              <a:t>"}</a:t>
            </a:r>
            <a:endParaRPr lang="en-US" sz="1600" dirty="0">
              <a:latin typeface="Courier" pitchFamily="49" charset="0"/>
            </a:endParaRPr>
          </a:p>
          <a:p>
            <a:pPr marL="228600" lvl="1"/>
            <a:r>
              <a:rPr lang="ro-RO" sz="1800" dirty="0" smtClean="0"/>
              <a:t>Reinițializare client wifi</a:t>
            </a:r>
            <a:endParaRPr lang="ro-RO" sz="2000" dirty="0" smtClean="0"/>
          </a:p>
          <a:p>
            <a:pPr marL="0" lvl="1" indent="0">
              <a:buNone/>
            </a:pPr>
            <a:r>
              <a:rPr lang="ro-RO" sz="1600" dirty="0" smtClean="0"/>
              <a:t>s</a:t>
            </a:r>
            <a:r>
              <a:rPr lang="en-US" sz="1600" dirty="0" smtClean="0">
                <a:latin typeface="Courier" pitchFamily="49" charset="0"/>
              </a:rPr>
              <a:t>udo </a:t>
            </a:r>
            <a:r>
              <a:rPr lang="en-US" sz="1600" dirty="0" err="1" smtClean="0">
                <a:latin typeface="Courier" pitchFamily="49" charset="0"/>
              </a:rPr>
              <a:t>wpa_cli</a:t>
            </a:r>
            <a:r>
              <a:rPr lang="ro-RO" sz="1600" dirty="0">
                <a:latin typeface="Courier" pitchFamily="49" charset="0"/>
              </a:rPr>
              <a:t> </a:t>
            </a:r>
            <a:r>
              <a:rPr lang="en-US" sz="1600" dirty="0" smtClean="0">
                <a:latin typeface="Courier" pitchFamily="49" charset="0"/>
              </a:rPr>
              <a:t>reconfigure</a:t>
            </a:r>
            <a:endParaRPr lang="ro-RO" sz="1600" dirty="0" smtClean="0">
              <a:latin typeface="Courier" pitchFamily="49" charset="0"/>
            </a:endParaRPr>
          </a:p>
          <a:p>
            <a:pPr marL="285750" lvl="1" indent="-285750"/>
            <a:r>
              <a:rPr lang="ro-RO" sz="1800" dirty="0" smtClean="0"/>
              <a:t>Adresa IP pi </a:t>
            </a:r>
            <a:r>
              <a:rPr lang="ro-RO" sz="1600" dirty="0" smtClean="0">
                <a:latin typeface="Courier" pitchFamily="49" charset="0"/>
              </a:rPr>
              <a:t>ifconfig wlan0</a:t>
            </a:r>
          </a:p>
        </p:txBody>
      </p:sp>
      <p:pic>
        <p:nvPicPr>
          <p:cNvPr id="1026" name="Picture 2" descr="https://lh6.googleusercontent.com/8tF8Qvqhfu0uC4ljN1y4WkJNK6Uctq5P0WbIw6EHd7xJfDjSUCC0p5K9nfa0VYeB9LtkIO6D6AVz4s4mRQeR9QUd9L2_A67D7H2zBVJmFEHwml7hJdgwLYZJjsgrqtW2hV1hCxMs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35" b="26777"/>
          <a:stretch/>
        </p:blipFill>
        <p:spPr bwMode="auto">
          <a:xfrm>
            <a:off x="4804025" y="1"/>
            <a:ext cx="4339975" cy="218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5899678" y="600074"/>
            <a:ext cx="1382185" cy="15614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8" name="Picture 4" descr="https://lh6.googleusercontent.com/cC1xwAxd1OSgj-YJgwEwAXfNRc40OzJ27vJhmV9ZAaroyNcrFF1pRB0ueNWCfCanUg2ktD56gPsbUt3n3eViXOegI_-7TqKew-hCpCwUCSWQ-PFA3WApgPibyUTfbAToUtjVhKXN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12" b="31840"/>
          <a:stretch/>
        </p:blipFill>
        <p:spPr bwMode="auto">
          <a:xfrm>
            <a:off x="4799580" y="2246792"/>
            <a:ext cx="4356551" cy="202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lh5.googleusercontent.com/329brdO2h5bkMF7WV6ydGoep3uCC-qOhwVSTXroS5ONof5rUAUdaHFF6S1OSB1Li1XEoNehXjhhu2HRn3jBkMEHpAgkrjS3-ixIKhF6zZAojObcFV0_0QS4VtWJTtqvE980uvIM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801802" y="4354991"/>
            <a:ext cx="4344420" cy="2503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14"/>
          <p:cNvSpPr/>
          <p:nvPr/>
        </p:nvSpPr>
        <p:spPr>
          <a:xfrm>
            <a:off x="5947303" y="902715"/>
            <a:ext cx="1096435" cy="154561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242453" y="3055367"/>
            <a:ext cx="1167872" cy="194249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5885923" y="2838450"/>
            <a:ext cx="957789" cy="16772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/>
          <p:cNvSpPr/>
          <p:nvPr/>
        </p:nvSpPr>
        <p:spPr>
          <a:xfrm>
            <a:off x="7356583" y="4842510"/>
            <a:ext cx="1772177" cy="20955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238124" y="120014"/>
            <a:ext cx="416242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3200" b="1" dirty="0" smtClean="0">
                <a:solidFill>
                  <a:srgbClr val="CC0000"/>
                </a:solidFill>
              </a:rPr>
              <a:t>Instalare Linux </a:t>
            </a:r>
          </a:p>
          <a:p>
            <a:r>
              <a:rPr lang="ro-RO" sz="3200" b="1" dirty="0" smtClean="0">
                <a:solidFill>
                  <a:srgbClr val="CC0000"/>
                </a:solidFill>
              </a:rPr>
              <a:t>    </a:t>
            </a:r>
            <a:r>
              <a:rPr lang="ro-RO" sz="3200" dirty="0" smtClean="0">
                <a:solidFill>
                  <a:srgbClr val="CC0000"/>
                </a:solidFill>
              </a:rPr>
              <a:t>Configurare rețea</a:t>
            </a:r>
            <a:endParaRPr lang="en-US" sz="3200" dirty="0">
              <a:solidFill>
                <a:srgbClr val="CC0000"/>
              </a:solidFill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48471"/>
            <a:ext cx="1653435" cy="548640"/>
          </a:xfrm>
          <a:prstGeom prst="rect">
            <a:avLst/>
          </a:prstGeom>
        </p:spPr>
      </p:pic>
      <p:sp>
        <p:nvSpPr>
          <p:cNvPr id="21" name="Down Arrow 20"/>
          <p:cNvSpPr/>
          <p:nvPr/>
        </p:nvSpPr>
        <p:spPr>
          <a:xfrm>
            <a:off x="5030785" y="1968502"/>
            <a:ext cx="423333" cy="448733"/>
          </a:xfrm>
          <a:prstGeom prst="downArrow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Down Arrow 21"/>
          <p:cNvSpPr/>
          <p:nvPr/>
        </p:nvSpPr>
        <p:spPr>
          <a:xfrm>
            <a:off x="5030786" y="4076385"/>
            <a:ext cx="423333" cy="448733"/>
          </a:xfrm>
          <a:prstGeom prst="downArrow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3339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238124" y="120014"/>
            <a:ext cx="41624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3200" b="1" dirty="0" smtClean="0">
                <a:solidFill>
                  <a:srgbClr val="CC0000"/>
                </a:solidFill>
              </a:rPr>
              <a:t>Configurare Linux </a:t>
            </a:r>
          </a:p>
        </p:txBody>
      </p:sp>
      <p:pic>
        <p:nvPicPr>
          <p:cNvPr id="2050" name="Picture 2" descr="https://lh4.googleusercontent.com/kZcEWj42MigAxb7wkm3a-ZFBo_xk0r8ULjdAgWYADmMHarM_Xybfhl4Pko301gAHDyJ_4U5yz4M7G9RNMpwOL5fKt_N4jeKMPp2aqnKPeRT8WBuuf5XjPADJYBED-xkOTtRJDLj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86"/>
          <a:stretch/>
        </p:blipFill>
        <p:spPr bwMode="auto">
          <a:xfrm>
            <a:off x="4371628" y="0"/>
            <a:ext cx="4772373" cy="3358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lh5.googleusercontent.com/_GH7dNjH2eSlUmXLgWCQPW2Mc4M3PxfJWOAyeHiGacEabrArKTUwimr4MU1UD8N3ZsMlmNXX5boKmxXDyeyGUcA1Bq6qg45L9iokxSKZu2EGRFlpVJYAsJhnyUo4FpWnAorVK0X9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56"/>
          <a:stretch/>
        </p:blipFill>
        <p:spPr bwMode="auto">
          <a:xfrm>
            <a:off x="4371628" y="3501796"/>
            <a:ext cx="4772372" cy="3356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Content Placeholder 2"/>
          <p:cNvSpPr>
            <a:spLocks noGrp="1"/>
          </p:cNvSpPr>
          <p:nvPr>
            <p:ph sz="half" idx="1"/>
          </p:nvPr>
        </p:nvSpPr>
        <p:spPr>
          <a:xfrm>
            <a:off x="238124" y="1266824"/>
            <a:ext cx="4162425" cy="5286375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ro-RO" b="1" dirty="0" smtClean="0"/>
              <a:t>User &amp; password</a:t>
            </a:r>
          </a:p>
          <a:p>
            <a:pPr marL="0" indent="0" fontAlgn="base">
              <a:buNone/>
            </a:pPr>
            <a:r>
              <a:rPr lang="ro-RO" sz="2200" dirty="0" smtClean="0"/>
              <a:t>D</a:t>
            </a:r>
            <a:r>
              <a:rPr lang="en-US" sz="2200" dirty="0" err="1" smtClean="0"/>
              <a:t>efault</a:t>
            </a:r>
            <a:r>
              <a:rPr lang="ro-RO" sz="2200" dirty="0" smtClean="0"/>
              <a:t>:</a:t>
            </a:r>
            <a:r>
              <a:rPr lang="en-US" sz="2200" dirty="0" smtClean="0"/>
              <a:t> pi/raspberry</a:t>
            </a:r>
            <a:endParaRPr lang="ro-RO" sz="2200" dirty="0"/>
          </a:p>
          <a:p>
            <a:pPr marL="0" indent="0" fontAlgn="base">
              <a:buNone/>
            </a:pPr>
            <a:r>
              <a:rPr lang="en-US" sz="1600" dirty="0" smtClean="0"/>
              <a:t>Start/Preferences/</a:t>
            </a:r>
            <a:r>
              <a:rPr lang="en-US" sz="1600" dirty="0" err="1" smtClean="0"/>
              <a:t>RaspberryPiConfiguration</a:t>
            </a:r>
            <a:endParaRPr lang="ro-RO" sz="1600" dirty="0"/>
          </a:p>
          <a:p>
            <a:pPr marL="0" indent="0" fontAlgn="base">
              <a:buNone/>
            </a:pPr>
            <a:r>
              <a:rPr lang="ro-RO" sz="1600" dirty="0"/>
              <a:t> </a:t>
            </a:r>
            <a:r>
              <a:rPr lang="ro-RO" sz="1600" dirty="0" smtClean="0"/>
              <a:t>   System Tab/ Change Password...</a:t>
            </a:r>
            <a:endParaRPr lang="en-US" sz="1200" dirty="0"/>
          </a:p>
          <a:p>
            <a:pPr marL="0" indent="0">
              <a:lnSpc>
                <a:spcPct val="150000"/>
              </a:lnSpc>
              <a:buNone/>
            </a:pPr>
            <a:r>
              <a:rPr lang="ro-RO" b="1" dirty="0" smtClean="0"/>
              <a:t>Start VNC Server</a:t>
            </a:r>
          </a:p>
          <a:p>
            <a:pPr marL="0" indent="0" fontAlgn="base">
              <a:buNone/>
            </a:pPr>
            <a:r>
              <a:rPr lang="en-US" sz="1600" dirty="0"/>
              <a:t>Start/Preferences/</a:t>
            </a:r>
            <a:r>
              <a:rPr lang="en-US" sz="1600" dirty="0" err="1"/>
              <a:t>RaspberryPiConfiguration</a:t>
            </a:r>
            <a:endParaRPr lang="ro-RO" sz="1600" dirty="0"/>
          </a:p>
          <a:p>
            <a:pPr marL="0" indent="0" fontAlgn="base">
              <a:buNone/>
            </a:pPr>
            <a:r>
              <a:rPr lang="ro-RO" sz="1600" dirty="0"/>
              <a:t>    </a:t>
            </a:r>
            <a:r>
              <a:rPr lang="ro-RO" sz="1600" dirty="0" smtClean="0"/>
              <a:t>Interfaces/ VNC Enabled</a:t>
            </a:r>
            <a:endParaRPr lang="en-US" sz="1600" dirty="0"/>
          </a:p>
          <a:p>
            <a:pPr marL="0" indent="0">
              <a:lnSpc>
                <a:spcPct val="150000"/>
              </a:lnSpc>
              <a:buNone/>
            </a:pPr>
            <a:r>
              <a:rPr lang="ro-RO" b="1" dirty="0" smtClean="0">
                <a:solidFill>
                  <a:schemeClr val="bg1"/>
                </a:solidFill>
              </a:rPr>
              <a:t>File Manager (admin)</a:t>
            </a:r>
          </a:p>
          <a:p>
            <a:pPr marL="0" indent="0">
              <a:buNone/>
            </a:pPr>
            <a:r>
              <a:rPr lang="ro-RO" sz="1600" dirty="0" smtClean="0">
                <a:solidFill>
                  <a:schemeClr val="bg1"/>
                </a:solidFill>
              </a:rPr>
              <a:t>Start/Accessories/File Manager/Properties</a:t>
            </a:r>
          </a:p>
          <a:p>
            <a:pPr marL="0" indent="0">
              <a:buNone/>
            </a:pPr>
            <a:r>
              <a:rPr lang="ro-RO" sz="1600" dirty="0" smtClean="0">
                <a:solidFill>
                  <a:schemeClr val="bg1"/>
                </a:solidFill>
              </a:rPr>
              <a:t>    Desktop Entry Tab/ Command</a:t>
            </a:r>
          </a:p>
          <a:p>
            <a:pPr marL="0" indent="0">
              <a:buNone/>
            </a:pPr>
            <a:r>
              <a:rPr lang="ro-RO" sz="1600" dirty="0" smtClean="0">
                <a:solidFill>
                  <a:schemeClr val="bg1"/>
                </a:solidFill>
              </a:rPr>
              <a:t>    Adaugam sudo la comandă</a:t>
            </a:r>
          </a:p>
          <a:p>
            <a:pPr marL="0" indent="0">
              <a:buNone/>
            </a:pPr>
            <a:endParaRPr lang="ro-RO" sz="1600" dirty="0" smtClean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48471"/>
            <a:ext cx="1653435" cy="548640"/>
          </a:xfrm>
          <a:prstGeom prst="rect">
            <a:avLst/>
          </a:prstGeom>
        </p:spPr>
      </p:pic>
      <p:sp>
        <p:nvSpPr>
          <p:cNvPr id="22" name="Down Arrow 21"/>
          <p:cNvSpPr/>
          <p:nvPr/>
        </p:nvSpPr>
        <p:spPr>
          <a:xfrm rot="16200000">
            <a:off x="3962583" y="1454988"/>
            <a:ext cx="423333" cy="448733"/>
          </a:xfrm>
          <a:prstGeom prst="downArrow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Down Arrow 22"/>
          <p:cNvSpPr/>
          <p:nvPr/>
        </p:nvSpPr>
        <p:spPr>
          <a:xfrm rot="16200000">
            <a:off x="3962583" y="3918989"/>
            <a:ext cx="423333" cy="448733"/>
          </a:xfrm>
          <a:prstGeom prst="downArrow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5156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38124" y="1266824"/>
            <a:ext cx="4162425" cy="5286375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ro-RO" b="1" dirty="0" smtClean="0"/>
              <a:t>User &amp; password</a:t>
            </a:r>
          </a:p>
          <a:p>
            <a:pPr marL="0" indent="0" fontAlgn="base">
              <a:buNone/>
            </a:pPr>
            <a:r>
              <a:rPr lang="ro-RO" sz="2200" dirty="0" smtClean="0"/>
              <a:t>D</a:t>
            </a:r>
            <a:r>
              <a:rPr lang="en-US" sz="2200" dirty="0" err="1" smtClean="0"/>
              <a:t>efault</a:t>
            </a:r>
            <a:r>
              <a:rPr lang="ro-RO" sz="2200" dirty="0" smtClean="0"/>
              <a:t>:</a:t>
            </a:r>
            <a:r>
              <a:rPr lang="en-US" sz="2200" dirty="0" smtClean="0"/>
              <a:t> pi/raspberry</a:t>
            </a:r>
            <a:endParaRPr lang="ro-RO" sz="2200" dirty="0"/>
          </a:p>
          <a:p>
            <a:pPr marL="0" indent="0" fontAlgn="base">
              <a:buNone/>
            </a:pPr>
            <a:r>
              <a:rPr lang="en-US" sz="1600" dirty="0" smtClean="0"/>
              <a:t>Start/Preferences/</a:t>
            </a:r>
            <a:r>
              <a:rPr lang="en-US" sz="1600" dirty="0" err="1" smtClean="0"/>
              <a:t>RaspberryPiConfiguration</a:t>
            </a:r>
            <a:endParaRPr lang="ro-RO" sz="1600" dirty="0"/>
          </a:p>
          <a:p>
            <a:pPr marL="0" indent="0" fontAlgn="base">
              <a:buNone/>
            </a:pPr>
            <a:r>
              <a:rPr lang="ro-RO" sz="1600" dirty="0"/>
              <a:t> </a:t>
            </a:r>
            <a:r>
              <a:rPr lang="ro-RO" sz="1600" dirty="0" smtClean="0"/>
              <a:t>   System Tab/ Change Password...</a:t>
            </a:r>
            <a:endParaRPr lang="en-US" sz="1200" dirty="0"/>
          </a:p>
          <a:p>
            <a:pPr marL="0" indent="0">
              <a:lnSpc>
                <a:spcPct val="150000"/>
              </a:lnSpc>
              <a:buNone/>
            </a:pPr>
            <a:r>
              <a:rPr lang="ro-RO" b="1" dirty="0" smtClean="0"/>
              <a:t>Start VNC Server</a:t>
            </a:r>
          </a:p>
          <a:p>
            <a:pPr marL="0" indent="0" fontAlgn="base">
              <a:buNone/>
            </a:pPr>
            <a:r>
              <a:rPr lang="en-US" sz="1600" dirty="0"/>
              <a:t>Start/Preferences/</a:t>
            </a:r>
            <a:r>
              <a:rPr lang="en-US" sz="1600" dirty="0" err="1"/>
              <a:t>RaspberryPiConfiguration</a:t>
            </a:r>
            <a:endParaRPr lang="ro-RO" sz="1600" dirty="0"/>
          </a:p>
          <a:p>
            <a:pPr marL="0" indent="0" fontAlgn="base">
              <a:buNone/>
            </a:pPr>
            <a:r>
              <a:rPr lang="ro-RO" sz="1600" dirty="0"/>
              <a:t>    </a:t>
            </a:r>
            <a:r>
              <a:rPr lang="ro-RO" sz="1600" dirty="0" smtClean="0"/>
              <a:t>Interfaces/ VNC Enabled</a:t>
            </a:r>
            <a:endParaRPr lang="en-US" sz="1600" dirty="0"/>
          </a:p>
          <a:p>
            <a:pPr marL="0" indent="0">
              <a:lnSpc>
                <a:spcPct val="150000"/>
              </a:lnSpc>
              <a:buNone/>
            </a:pPr>
            <a:r>
              <a:rPr lang="ro-RO" b="1" dirty="0" smtClean="0"/>
              <a:t>File Manager </a:t>
            </a:r>
            <a:r>
              <a:rPr lang="ro-RO" dirty="0" smtClean="0"/>
              <a:t>(admin)</a:t>
            </a:r>
          </a:p>
          <a:p>
            <a:pPr marL="0" indent="0">
              <a:buNone/>
            </a:pPr>
            <a:r>
              <a:rPr lang="ro-RO" sz="1600" dirty="0" smtClean="0"/>
              <a:t>Start/Accessories/File Manager/Properties</a:t>
            </a:r>
          </a:p>
          <a:p>
            <a:pPr marL="0" indent="0">
              <a:buNone/>
            </a:pPr>
            <a:r>
              <a:rPr lang="ro-RO" sz="1600" dirty="0" smtClean="0"/>
              <a:t>    Desktop Entry Tab/ Command</a:t>
            </a:r>
          </a:p>
          <a:p>
            <a:pPr marL="0" indent="0">
              <a:buNone/>
            </a:pPr>
            <a:r>
              <a:rPr lang="ro-RO" sz="1600" dirty="0" smtClean="0"/>
              <a:t>    Adaugam sudo la comandă</a:t>
            </a:r>
          </a:p>
          <a:p>
            <a:pPr marL="0" indent="0">
              <a:buNone/>
            </a:pPr>
            <a:endParaRPr lang="ro-RO" sz="1600" dirty="0" smtClean="0"/>
          </a:p>
        </p:txBody>
      </p:sp>
      <p:sp>
        <p:nvSpPr>
          <p:cNvPr id="19" name="TextBox 18"/>
          <p:cNvSpPr txBox="1"/>
          <p:nvPr/>
        </p:nvSpPr>
        <p:spPr>
          <a:xfrm>
            <a:off x="238124" y="120014"/>
            <a:ext cx="41624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3200" b="1" dirty="0" smtClean="0">
                <a:solidFill>
                  <a:srgbClr val="CC0000"/>
                </a:solidFill>
              </a:rPr>
              <a:t>Configurare Linux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t="7018"/>
          <a:stretch/>
        </p:blipFill>
        <p:spPr>
          <a:xfrm>
            <a:off x="4643978" y="0"/>
            <a:ext cx="4500022" cy="338119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t="6635"/>
          <a:stretch/>
        </p:blipFill>
        <p:spPr>
          <a:xfrm>
            <a:off x="4643978" y="3462866"/>
            <a:ext cx="4500021" cy="339513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48471"/>
            <a:ext cx="1653435" cy="548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258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7359" cy="682625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945466" y="98162"/>
            <a:ext cx="3437467" cy="200157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o-RO" dirty="0" smtClean="0">
                <a:solidFill>
                  <a:srgbClr val="CC0000"/>
                </a:solidFill>
              </a:rPr>
              <a:t>1 x </a:t>
            </a:r>
            <a:r>
              <a:rPr lang="ro-RO" dirty="0" err="1" smtClean="0">
                <a:solidFill>
                  <a:srgbClr val="CC0000"/>
                </a:solidFill>
              </a:rPr>
              <a:t>Raspberry</a:t>
            </a:r>
            <a:r>
              <a:rPr lang="ro-RO" dirty="0" smtClean="0">
                <a:solidFill>
                  <a:srgbClr val="CC0000"/>
                </a:solidFill>
              </a:rPr>
              <a:t> PI model B, v2</a:t>
            </a:r>
          </a:p>
          <a:p>
            <a:r>
              <a:rPr lang="ro-RO" dirty="0" smtClean="0">
                <a:solidFill>
                  <a:schemeClr val="accent1"/>
                </a:solidFill>
              </a:rPr>
              <a:t>1 x </a:t>
            </a:r>
            <a:r>
              <a:rPr lang="ro-RO" dirty="0" err="1" smtClean="0">
                <a:solidFill>
                  <a:schemeClr val="accent1"/>
                </a:solidFill>
              </a:rPr>
              <a:t>stick</a:t>
            </a:r>
            <a:r>
              <a:rPr lang="ro-RO" dirty="0" smtClean="0">
                <a:solidFill>
                  <a:schemeClr val="accent1"/>
                </a:solidFill>
              </a:rPr>
              <a:t> memorie 32 Gb </a:t>
            </a:r>
          </a:p>
          <a:p>
            <a:r>
              <a:rPr lang="ro-RO" dirty="0" smtClean="0">
                <a:solidFill>
                  <a:schemeClr val="bg1">
                    <a:lumMod val="50000"/>
                  </a:schemeClr>
                </a:solidFill>
              </a:rPr>
              <a:t>1 x cablu </a:t>
            </a:r>
            <a:r>
              <a:rPr lang="ro-RO" dirty="0" err="1" smtClean="0">
                <a:solidFill>
                  <a:schemeClr val="bg1">
                    <a:lumMod val="50000"/>
                  </a:schemeClr>
                </a:solidFill>
              </a:rPr>
              <a:t>microUSB</a:t>
            </a:r>
            <a:r>
              <a:rPr lang="ro-RO" dirty="0" smtClean="0">
                <a:solidFill>
                  <a:schemeClr val="bg1">
                    <a:lumMod val="50000"/>
                  </a:schemeClr>
                </a:solidFill>
              </a:rPr>
              <a:t> 20cm</a:t>
            </a:r>
          </a:p>
          <a:p>
            <a:r>
              <a:rPr lang="ro-RO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1 x cablu </a:t>
            </a:r>
            <a:r>
              <a:rPr lang="ro-RO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rețea 20cm/adaptor </a:t>
            </a:r>
            <a:r>
              <a:rPr lang="ro-RO" dirty="0" err="1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WiFi</a:t>
            </a:r>
            <a:endParaRPr lang="ro-RO" dirty="0" smtClean="0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r>
              <a:rPr lang="ro-RO" dirty="0" smtClean="0">
                <a:solidFill>
                  <a:srgbClr val="00B050"/>
                </a:solidFill>
              </a:rPr>
              <a:t>1 x router wireless cu port USB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491066" y="829733"/>
            <a:ext cx="3522134" cy="4461934"/>
            <a:chOff x="491066" y="829733"/>
            <a:chExt cx="3522134" cy="4461934"/>
          </a:xfrm>
        </p:grpSpPr>
        <p:cxnSp>
          <p:nvCxnSpPr>
            <p:cNvPr id="19" name="Straight Connector 18"/>
            <p:cNvCxnSpPr/>
            <p:nvPr/>
          </p:nvCxnSpPr>
          <p:spPr>
            <a:xfrm flipH="1">
              <a:off x="550333" y="829733"/>
              <a:ext cx="3462867" cy="389467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20"/>
            <p:cNvCxnSpPr/>
            <p:nvPr/>
          </p:nvCxnSpPr>
          <p:spPr>
            <a:xfrm flipH="1">
              <a:off x="491066" y="1227667"/>
              <a:ext cx="42334" cy="4064000"/>
            </a:xfrm>
            <a:prstGeom prst="straightConnector1">
              <a:avLst/>
            </a:prstGeom>
            <a:ln w="38100">
              <a:solidFill>
                <a:schemeClr val="accent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Group 29"/>
          <p:cNvGrpSpPr/>
          <p:nvPr/>
        </p:nvGrpSpPr>
        <p:grpSpPr>
          <a:xfrm>
            <a:off x="2878666" y="1098948"/>
            <a:ext cx="2116667" cy="3767667"/>
            <a:chOff x="2929466" y="1117600"/>
            <a:chExt cx="2116667" cy="3767667"/>
          </a:xfrm>
        </p:grpSpPr>
        <p:cxnSp>
          <p:nvCxnSpPr>
            <p:cNvPr id="24" name="Straight Connector 23"/>
            <p:cNvCxnSpPr/>
            <p:nvPr/>
          </p:nvCxnSpPr>
          <p:spPr>
            <a:xfrm flipH="1">
              <a:off x="2929466" y="1117600"/>
              <a:ext cx="1168402" cy="524933"/>
            </a:xfrm>
            <a:prstGeom prst="line">
              <a:avLst/>
            </a:prstGeom>
            <a:ln w="381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Arrow Connector 25"/>
            <p:cNvCxnSpPr/>
            <p:nvPr/>
          </p:nvCxnSpPr>
          <p:spPr>
            <a:xfrm>
              <a:off x="2929466" y="1643591"/>
              <a:ext cx="0" cy="3241676"/>
            </a:xfrm>
            <a:prstGeom prst="straightConnector1">
              <a:avLst/>
            </a:prstGeom>
            <a:ln w="38100">
              <a:solidFill>
                <a:schemeClr val="bg1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Arrow Connector 27"/>
            <p:cNvCxnSpPr/>
            <p:nvPr/>
          </p:nvCxnSpPr>
          <p:spPr>
            <a:xfrm>
              <a:off x="2929466" y="1642533"/>
              <a:ext cx="2116667" cy="2294467"/>
            </a:xfrm>
            <a:prstGeom prst="straightConnector1">
              <a:avLst/>
            </a:prstGeom>
            <a:ln w="38100">
              <a:solidFill>
                <a:schemeClr val="bg1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2" name="Straight Arrow Connector 11"/>
          <p:cNvCxnSpPr/>
          <p:nvPr/>
        </p:nvCxnSpPr>
        <p:spPr>
          <a:xfrm flipH="1">
            <a:off x="1845733" y="592667"/>
            <a:ext cx="2167467" cy="4927600"/>
          </a:xfrm>
          <a:prstGeom prst="straightConnector1">
            <a:avLst/>
          </a:prstGeom>
          <a:ln w="38100">
            <a:solidFill>
              <a:srgbClr val="CC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>
            <a:off x="6942667" y="1718733"/>
            <a:ext cx="651933" cy="3147882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2" name="Group 41"/>
          <p:cNvGrpSpPr/>
          <p:nvPr/>
        </p:nvGrpSpPr>
        <p:grpSpPr>
          <a:xfrm>
            <a:off x="1109133" y="1397000"/>
            <a:ext cx="2904067" cy="3826933"/>
            <a:chOff x="1109133" y="1397000"/>
            <a:chExt cx="2904067" cy="3826933"/>
          </a:xfrm>
        </p:grpSpPr>
        <p:cxnSp>
          <p:nvCxnSpPr>
            <p:cNvPr id="39" name="Straight Connector 38"/>
            <p:cNvCxnSpPr/>
            <p:nvPr/>
          </p:nvCxnSpPr>
          <p:spPr>
            <a:xfrm flipH="1">
              <a:off x="1126067" y="1397000"/>
              <a:ext cx="2887133" cy="1286933"/>
            </a:xfrm>
            <a:prstGeom prst="line">
              <a:avLst/>
            </a:prstGeom>
            <a:ln w="381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Arrow Connector 40"/>
            <p:cNvCxnSpPr/>
            <p:nvPr/>
          </p:nvCxnSpPr>
          <p:spPr>
            <a:xfrm>
              <a:off x="1109133" y="2692400"/>
              <a:ext cx="160867" cy="2531533"/>
            </a:xfrm>
            <a:prstGeom prst="straightConnector1">
              <a:avLst/>
            </a:prstGeom>
            <a:ln w="38100">
              <a:solidFill>
                <a:srgbClr val="FFC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52084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5249" y="1371602"/>
            <a:ext cx="4282017" cy="4480510"/>
          </a:xfrm>
        </p:spPr>
        <p:txBody>
          <a:bodyPr/>
          <a:lstStyle/>
          <a:p>
            <a:pPr marL="0" indent="0">
              <a:buNone/>
            </a:pPr>
            <a:r>
              <a:rPr lang="ro-RO" b="1" dirty="0" err="1" smtClean="0"/>
              <a:t>Heedless</a:t>
            </a:r>
            <a:r>
              <a:rPr lang="ro-RO" b="1" dirty="0" smtClean="0"/>
              <a:t> server</a:t>
            </a:r>
          </a:p>
          <a:p>
            <a:pPr marL="0" indent="0">
              <a:buNone/>
            </a:pPr>
            <a:r>
              <a:rPr lang="ro-RO" sz="2200" dirty="0" smtClean="0"/>
              <a:t>Instalare VNC </a:t>
            </a:r>
            <a:r>
              <a:rPr lang="ro-RO" sz="2200" dirty="0" err="1" smtClean="0"/>
              <a:t>Viewer</a:t>
            </a:r>
            <a:r>
              <a:rPr lang="ro-RO" sz="2200" dirty="0" smtClean="0"/>
              <a:t> pe PC</a:t>
            </a:r>
          </a:p>
          <a:p>
            <a:pPr marL="0" indent="0">
              <a:buNone/>
            </a:pPr>
            <a:r>
              <a:rPr lang="ro-RO" sz="2200" dirty="0" smtClean="0"/>
              <a:t>Conectare la IP rețea (</a:t>
            </a:r>
            <a:r>
              <a:rPr lang="ro-RO" sz="2200" dirty="0" err="1" smtClean="0"/>
              <a:t>ifconfig</a:t>
            </a:r>
            <a:r>
              <a:rPr lang="ro-RO" sz="2200" dirty="0" smtClean="0"/>
              <a:t>)</a:t>
            </a:r>
          </a:p>
          <a:p>
            <a:pPr marL="0" indent="0">
              <a:buNone/>
            </a:pPr>
            <a:r>
              <a:rPr lang="ro-RO" sz="2200" dirty="0" smtClean="0"/>
              <a:t>Desktop virtual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0" y="3164543"/>
            <a:ext cx="4377266" cy="313580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48471"/>
            <a:ext cx="1653435" cy="548640"/>
          </a:xfrm>
          <a:prstGeom prst="rect">
            <a:avLst/>
          </a:prstGeom>
        </p:spPr>
      </p:pic>
      <p:sp>
        <p:nvSpPr>
          <p:cNvPr id="8" name="Content Placeholder 2"/>
          <p:cNvSpPr txBox="1">
            <a:spLocks/>
          </p:cNvSpPr>
          <p:nvPr/>
        </p:nvSpPr>
        <p:spPr>
          <a:xfrm>
            <a:off x="4694141" y="251934"/>
            <a:ext cx="4282017" cy="64088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b="1" dirty="0" smtClean="0"/>
              <a:t>Rețetă gătit </a:t>
            </a:r>
            <a:r>
              <a:rPr lang="ro-RO" b="1" dirty="0" err="1" smtClean="0"/>
              <a:t>Tomcat</a:t>
            </a:r>
            <a:endParaRPr lang="ro-RO" b="1" dirty="0"/>
          </a:p>
          <a:p>
            <a:pPr>
              <a:buFont typeface="Wingdings" panose="05000000000000000000" pitchFamily="2" charset="2"/>
              <a:buChar char="Ø"/>
            </a:pPr>
            <a:r>
              <a:rPr lang="ro-RO" sz="2200" dirty="0" smtClean="0"/>
              <a:t>deschidem Terminalul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ro-RO" sz="1800" dirty="0" smtClean="0">
                <a:cs typeface="Courier New" panose="02070309020205020404" pitchFamily="49" charset="0"/>
              </a:rPr>
              <a:t>(opt): </a:t>
            </a:r>
            <a:r>
              <a:rPr lang="ro-RO" sz="1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sudo</a:t>
            </a:r>
            <a:r>
              <a:rPr lang="ro-RO" sz="1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o-RO" sz="1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rpi</a:t>
            </a:r>
            <a:r>
              <a:rPr lang="ro-RO" sz="1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-update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ro-RO" sz="1800" dirty="0" smtClean="0"/>
              <a:t>posibil </a:t>
            </a:r>
            <a:r>
              <a:rPr lang="ro-RO" sz="1800" dirty="0" err="1" smtClean="0"/>
              <a:t>restart</a:t>
            </a:r>
            <a:r>
              <a:rPr lang="ro-RO" sz="1800" dirty="0" smtClean="0"/>
              <a:t> de pi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o-RO" sz="22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sudo</a:t>
            </a:r>
            <a:r>
              <a:rPr lang="ro-RO" sz="22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apt-get update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ro-RO" sz="1800" dirty="0" smtClean="0"/>
              <a:t>actualizare listă pachete disponibile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o-RO" sz="22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sudo</a:t>
            </a:r>
            <a:r>
              <a:rPr lang="ro-RO" sz="22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apt-get upgrade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ro-RO" sz="1800" dirty="0" smtClean="0"/>
              <a:t>actualizează pachetele instalate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o-RO" sz="1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sudo</a:t>
            </a:r>
            <a:r>
              <a:rPr lang="ro-RO" sz="1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apt-get </a:t>
            </a:r>
            <a:r>
              <a:rPr lang="ro-RO" sz="1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install</a:t>
            </a:r>
            <a:r>
              <a:rPr lang="ro-RO" sz="1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tomcat8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ro-RO" sz="1800" dirty="0" smtClean="0"/>
              <a:t>Java este necesar; </a:t>
            </a:r>
            <a:r>
              <a:rPr lang="ro-RO" sz="1800" dirty="0" err="1" smtClean="0"/>
              <a:t>Rasbian</a:t>
            </a:r>
            <a:r>
              <a:rPr lang="ro-RO" sz="1800" dirty="0" smtClean="0"/>
              <a:t> – </a:t>
            </a:r>
            <a:r>
              <a:rPr lang="ro-RO" sz="1800" dirty="0" err="1" smtClean="0"/>
              <a:t>preinst</a:t>
            </a:r>
            <a:r>
              <a:rPr lang="ro-RO" sz="1800" dirty="0" smtClean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o-RO" sz="2200" dirty="0" smtClean="0"/>
              <a:t>Pornire, oprire, repornire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ro-RO" sz="17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sudo</a:t>
            </a:r>
            <a:r>
              <a:rPr lang="ro-RO" sz="17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service tomcat8 start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ro-RO" sz="1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sudo</a:t>
            </a:r>
            <a:r>
              <a:rPr lang="ro-RO" sz="1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service tomcat8 stop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ro-RO" sz="16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sudo</a:t>
            </a:r>
            <a:r>
              <a:rPr lang="ro-RO" sz="16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service tomcat8 </a:t>
            </a:r>
            <a:r>
              <a:rPr lang="ro-RO" sz="16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restart</a:t>
            </a:r>
            <a:endParaRPr lang="ro-RO" sz="1600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o-RO" sz="2200" dirty="0" smtClean="0"/>
              <a:t>Pornim </a:t>
            </a:r>
            <a:r>
              <a:rPr lang="ro-RO" sz="2200" dirty="0" err="1" smtClean="0"/>
              <a:t>Chromium</a:t>
            </a:r>
            <a:endParaRPr lang="ro-RO" sz="2200" dirty="0" smtClean="0"/>
          </a:p>
          <a:p>
            <a:pPr lvl="1">
              <a:buFont typeface="Wingdings" panose="05000000000000000000" pitchFamily="2" charset="2"/>
              <a:buChar char="Ø"/>
            </a:pPr>
            <a:r>
              <a:rPr lang="ro-RO" sz="1800" dirty="0" smtClean="0"/>
              <a:t>accesăm </a:t>
            </a:r>
            <a:r>
              <a:rPr lang="ro-RO" sz="1800" dirty="0" smtClean="0">
                <a:hlinkClick r:id="rId4"/>
              </a:rPr>
              <a:t>http://localhost:8080/</a:t>
            </a:r>
            <a:r>
              <a:rPr lang="ro-RO" sz="1800" dirty="0" smtClean="0"/>
              <a:t>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ro-RO" sz="1800" dirty="0" err="1" smtClean="0"/>
              <a:t>Localhost</a:t>
            </a:r>
            <a:r>
              <a:rPr lang="ro-RO" sz="1800" dirty="0" smtClean="0"/>
              <a:t> = 127.0.0.1 = </a:t>
            </a:r>
            <a:r>
              <a:rPr lang="ro-RO" sz="1800" dirty="0" err="1" smtClean="0"/>
              <a:t>ifconfig</a:t>
            </a:r>
            <a:r>
              <a:rPr lang="ro-RO" sz="1800" dirty="0" smtClean="0"/>
              <a:t> IP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38124" y="180974"/>
            <a:ext cx="416242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3200" b="1" dirty="0" err="1" smtClean="0">
                <a:solidFill>
                  <a:srgbClr val="CC0000"/>
                </a:solidFill>
              </a:rPr>
              <a:t>Tomcat</a:t>
            </a:r>
            <a:r>
              <a:rPr lang="ro-RO" sz="3200" b="1" dirty="0" smtClean="0">
                <a:solidFill>
                  <a:srgbClr val="CC0000"/>
                </a:solidFill>
              </a:rPr>
              <a:t> &amp; </a:t>
            </a:r>
            <a:r>
              <a:rPr lang="ro-RO" sz="3200" b="1" dirty="0" err="1" smtClean="0">
                <a:solidFill>
                  <a:srgbClr val="CC0000"/>
                </a:solidFill>
              </a:rPr>
              <a:t>Geoserver</a:t>
            </a:r>
            <a:r>
              <a:rPr lang="ro-RO" sz="3200" b="1" dirty="0" smtClean="0">
                <a:solidFill>
                  <a:srgbClr val="CC0000"/>
                </a:solidFill>
              </a:rPr>
              <a:t> </a:t>
            </a:r>
          </a:p>
          <a:p>
            <a:r>
              <a:rPr lang="ro-RO" sz="2800" dirty="0" smtClean="0">
                <a:solidFill>
                  <a:srgbClr val="CC0000"/>
                </a:solidFill>
              </a:rPr>
              <a:t>   </a:t>
            </a:r>
            <a:r>
              <a:rPr lang="ro-RO" sz="2800" dirty="0" err="1" smtClean="0">
                <a:solidFill>
                  <a:srgbClr val="CC0000"/>
                </a:solidFill>
              </a:rPr>
              <a:t>Remote-access</a:t>
            </a:r>
            <a:r>
              <a:rPr lang="ro-RO" sz="2800" dirty="0" smtClean="0">
                <a:solidFill>
                  <a:srgbClr val="CC0000"/>
                </a:solidFill>
              </a:rPr>
              <a:t> &amp; </a:t>
            </a:r>
            <a:r>
              <a:rPr lang="ro-RO" sz="2800" dirty="0" err="1" smtClean="0">
                <a:solidFill>
                  <a:srgbClr val="CC0000"/>
                </a:solidFill>
              </a:rPr>
              <a:t>Tomcat</a:t>
            </a:r>
            <a:endParaRPr lang="en-US" sz="2800" dirty="0">
              <a:solidFill>
                <a:srgbClr val="CC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8475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2"/>
          <p:cNvSpPr txBox="1">
            <a:spLocks/>
          </p:cNvSpPr>
          <p:nvPr/>
        </p:nvSpPr>
        <p:spPr>
          <a:xfrm>
            <a:off x="4694141" y="251934"/>
            <a:ext cx="4360212" cy="68122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b="1" dirty="0" smtClean="0"/>
              <a:t>Rețetă </a:t>
            </a:r>
            <a:r>
              <a:rPr lang="ro-RO" b="1" dirty="0" err="1" smtClean="0"/>
              <a:t>Geoserver</a:t>
            </a:r>
            <a:endParaRPr lang="ro-RO" b="1" dirty="0"/>
          </a:p>
          <a:p>
            <a:pPr>
              <a:buFont typeface="Wingdings" panose="05000000000000000000" pitchFamily="2" charset="2"/>
              <a:buChar char="Ø"/>
            </a:pPr>
            <a:r>
              <a:rPr lang="ro-RO" sz="2200" dirty="0" smtClean="0"/>
              <a:t>Deschidem </a:t>
            </a:r>
            <a:r>
              <a:rPr lang="ro-RO" sz="2200" dirty="0" err="1" smtClean="0"/>
              <a:t>Chromium</a:t>
            </a:r>
            <a:endParaRPr lang="ro-RO" sz="22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ro-RO" sz="2200" dirty="0" err="1" smtClean="0"/>
              <a:t>Geoserver</a:t>
            </a:r>
            <a:r>
              <a:rPr lang="ro-RO" sz="2200" dirty="0" smtClean="0"/>
              <a:t> dorit 2.11 – 2.12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ro-RO" sz="1800" dirty="0">
                <a:hlinkClick r:id="rId2"/>
              </a:rPr>
              <a:t>http://geoserver.org/release/stable</a:t>
            </a:r>
            <a:r>
              <a:rPr lang="ro-RO" sz="1800" dirty="0" smtClean="0">
                <a:hlinkClick r:id="rId2"/>
              </a:rPr>
              <a:t>/</a:t>
            </a:r>
            <a:r>
              <a:rPr lang="ro-RO" sz="1800" dirty="0" smtClean="0"/>
              <a:t>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ro-RO" sz="1800" dirty="0">
                <a:hlinkClick r:id="rId3"/>
              </a:rPr>
              <a:t>http://</a:t>
            </a:r>
            <a:r>
              <a:rPr lang="ro-RO" sz="1800" dirty="0" smtClean="0">
                <a:hlinkClick r:id="rId3"/>
              </a:rPr>
              <a:t>sourceforge.net/projects/geoserver/files/GeoServer/2.12.0/geoserver-2.12.0-war.zip</a:t>
            </a:r>
            <a:r>
              <a:rPr lang="ro-RO" sz="1800" dirty="0" smtClean="0"/>
              <a:t>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o-RO" sz="2200" dirty="0" smtClean="0"/>
              <a:t>Deschidem file manager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ro-RO" sz="1800" dirty="0" smtClean="0"/>
              <a:t>„extract </a:t>
            </a:r>
            <a:r>
              <a:rPr lang="ro-RO" sz="1800" dirty="0" err="1" smtClean="0"/>
              <a:t>here</a:t>
            </a:r>
            <a:r>
              <a:rPr lang="ro-RO" sz="1800" dirty="0" smtClean="0"/>
              <a:t>” &gt; ZIP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ro-RO" sz="1800" dirty="0" err="1" smtClean="0"/>
              <a:t>cut</a:t>
            </a:r>
            <a:r>
              <a:rPr lang="ro-RO" sz="1800" dirty="0" smtClean="0"/>
              <a:t> WAR file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ro-RO" sz="1800" dirty="0" smtClean="0"/>
              <a:t>var/</a:t>
            </a:r>
            <a:r>
              <a:rPr lang="ro-RO" sz="1800" dirty="0" err="1" smtClean="0"/>
              <a:t>lib</a:t>
            </a:r>
            <a:r>
              <a:rPr lang="ro-RO" sz="1800" dirty="0" smtClean="0"/>
              <a:t>/tomcat8/</a:t>
            </a:r>
            <a:r>
              <a:rPr lang="ro-RO" sz="1800" dirty="0" err="1" smtClean="0"/>
              <a:t>webapps</a:t>
            </a:r>
            <a:r>
              <a:rPr lang="ro-RO" sz="1800" dirty="0" smtClean="0"/>
              <a:t>/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ro-RO" sz="1800" dirty="0" smtClean="0"/>
              <a:t>paste file(s)</a:t>
            </a:r>
            <a:endParaRPr lang="ro-RO" sz="1800" dirty="0"/>
          </a:p>
          <a:p>
            <a:pPr>
              <a:buFont typeface="Wingdings" panose="05000000000000000000" pitchFamily="2" charset="2"/>
              <a:buChar char="Ø"/>
            </a:pPr>
            <a:r>
              <a:rPr lang="ro-RO" sz="2200" dirty="0"/>
              <a:t>Î</a:t>
            </a:r>
            <a:r>
              <a:rPr lang="ro-RO" sz="2200" dirty="0" smtClean="0"/>
              <a:t>n terminal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ro-RO" sz="1800" dirty="0" err="1" smtClean="0"/>
              <a:t>sudo</a:t>
            </a:r>
            <a:r>
              <a:rPr lang="ro-RO" sz="1800" dirty="0" smtClean="0"/>
              <a:t> service tomcat8 </a:t>
            </a:r>
            <a:r>
              <a:rPr lang="ro-RO" sz="1800" dirty="0" err="1" smtClean="0"/>
              <a:t>restart</a:t>
            </a:r>
            <a:endParaRPr lang="ro-RO" sz="1800" dirty="0" smtClean="0"/>
          </a:p>
          <a:p>
            <a:pPr lvl="1">
              <a:buFont typeface="Wingdings" panose="05000000000000000000" pitchFamily="2" charset="2"/>
              <a:buChar char="Ø"/>
            </a:pPr>
            <a:r>
              <a:rPr lang="ro-RO" sz="1800" dirty="0" err="1" smtClean="0"/>
              <a:t>deploy</a:t>
            </a:r>
            <a:r>
              <a:rPr lang="ro-RO" sz="1800" dirty="0" smtClean="0"/>
              <a:t> </a:t>
            </a:r>
            <a:r>
              <a:rPr lang="ro-RO" sz="1800" dirty="0" err="1" smtClean="0"/>
              <a:t>Geoserver</a:t>
            </a:r>
            <a:r>
              <a:rPr lang="ro-RO" sz="1800" dirty="0" smtClean="0"/>
              <a:t> pe </a:t>
            </a:r>
            <a:r>
              <a:rPr lang="ro-RO" sz="1800" dirty="0" err="1" smtClean="0"/>
              <a:t>Tomcat</a:t>
            </a:r>
            <a:endParaRPr lang="ro-RO" sz="1400" dirty="0"/>
          </a:p>
          <a:p>
            <a:pPr lvl="1">
              <a:buFont typeface="Wingdings" panose="05000000000000000000" pitchFamily="2" charset="2"/>
              <a:buChar char="Ø"/>
            </a:pPr>
            <a:r>
              <a:rPr lang="ro-RO" sz="1800" dirty="0" err="1" smtClean="0"/>
              <a:t>restart</a:t>
            </a:r>
            <a:r>
              <a:rPr lang="ro-RO" sz="1800" dirty="0" smtClean="0"/>
              <a:t> 1-2 minute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o-RO" sz="2200" dirty="0"/>
              <a:t>Pornim </a:t>
            </a:r>
            <a:r>
              <a:rPr lang="ro-RO" sz="2200" dirty="0" err="1"/>
              <a:t>Chromium</a:t>
            </a:r>
            <a:endParaRPr lang="ro-RO" sz="2200" dirty="0"/>
          </a:p>
          <a:p>
            <a:pPr lvl="1">
              <a:buFont typeface="Wingdings" panose="05000000000000000000" pitchFamily="2" charset="2"/>
              <a:buChar char="Ø"/>
            </a:pPr>
            <a:r>
              <a:rPr lang="ro-RO" sz="1800" dirty="0" smtClean="0">
                <a:hlinkClick r:id="rId4"/>
              </a:rPr>
              <a:t>http://localhost:8080/geoserver/</a:t>
            </a:r>
            <a:r>
              <a:rPr lang="ro-RO" sz="1800" dirty="0" smtClean="0"/>
              <a:t>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ro-RO" sz="1800" dirty="0" smtClean="0">
                <a:hlinkClick r:id="rId5"/>
              </a:rPr>
              <a:t>http://192.168.0.55:8080/geoserver/</a:t>
            </a:r>
            <a:r>
              <a:rPr lang="ro-RO" sz="1800" dirty="0" smtClean="0"/>
              <a:t>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9513" y="251934"/>
            <a:ext cx="416242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3200" b="1" dirty="0" err="1" smtClean="0">
                <a:solidFill>
                  <a:srgbClr val="CC0000"/>
                </a:solidFill>
              </a:rPr>
              <a:t>Tomcat</a:t>
            </a:r>
            <a:r>
              <a:rPr lang="ro-RO" sz="3200" b="1" dirty="0" smtClean="0">
                <a:solidFill>
                  <a:srgbClr val="CC0000"/>
                </a:solidFill>
              </a:rPr>
              <a:t> &amp; </a:t>
            </a:r>
            <a:r>
              <a:rPr lang="ro-RO" sz="3200" b="1" dirty="0" err="1" smtClean="0">
                <a:solidFill>
                  <a:srgbClr val="CC0000"/>
                </a:solidFill>
              </a:rPr>
              <a:t>Geoserver</a:t>
            </a:r>
            <a:r>
              <a:rPr lang="ro-RO" sz="3200" b="1" dirty="0" smtClean="0">
                <a:solidFill>
                  <a:srgbClr val="CC0000"/>
                </a:solidFill>
              </a:rPr>
              <a:t> </a:t>
            </a:r>
          </a:p>
          <a:p>
            <a:r>
              <a:rPr lang="ro-RO" sz="2800" dirty="0" smtClean="0">
                <a:solidFill>
                  <a:srgbClr val="CC0000"/>
                </a:solidFill>
              </a:rPr>
              <a:t>     Deploy Geoserver</a:t>
            </a:r>
            <a:endParaRPr lang="en-US" sz="2800" dirty="0">
              <a:solidFill>
                <a:srgbClr val="CC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6"/>
          <a:srcRect t="1" b="47699"/>
          <a:stretch/>
        </p:blipFill>
        <p:spPr>
          <a:xfrm>
            <a:off x="0" y="1307970"/>
            <a:ext cx="4572000" cy="259043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48471"/>
            <a:ext cx="1653435" cy="54864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8"/>
          <a:srcRect b="34791"/>
          <a:stretch/>
        </p:blipFill>
        <p:spPr>
          <a:xfrm>
            <a:off x="0" y="3921283"/>
            <a:ext cx="4572000" cy="2409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098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48471"/>
            <a:ext cx="1653435" cy="548640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4356765" y="697913"/>
            <a:ext cx="4695797" cy="5650558"/>
            <a:chOff x="3683726" y="245987"/>
            <a:chExt cx="5251270" cy="6318971"/>
          </a:xfrm>
        </p:grpSpPr>
        <p:sp>
          <p:nvSpPr>
            <p:cNvPr id="5" name="Rectangle 4"/>
            <p:cNvSpPr/>
            <p:nvPr/>
          </p:nvSpPr>
          <p:spPr>
            <a:xfrm>
              <a:off x="3683726" y="483325"/>
              <a:ext cx="5251270" cy="6081633"/>
            </a:xfrm>
            <a:prstGeom prst="rect">
              <a:avLst/>
            </a:prstGeom>
            <a:ln>
              <a:solidFill>
                <a:srgbClr val="CC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026" name="Picture 2" descr="https://www.adafruit.com/includes/templates/adafruit2013/images/little_pi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02369" y="245987"/>
              <a:ext cx="4284432" cy="389493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0" name="Picture 6" descr="Imagini pentru geoserver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2361" y="4490971"/>
              <a:ext cx="1909751" cy="19097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2" name="Picture 8" descr="Imagini pentru tomcat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91723" y="4581748"/>
              <a:ext cx="2632066" cy="17547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Cross 9"/>
            <p:cNvSpPr/>
            <p:nvPr/>
          </p:nvSpPr>
          <p:spPr>
            <a:xfrm>
              <a:off x="6146227" y="3890587"/>
              <a:ext cx="805368" cy="774377"/>
            </a:xfrm>
            <a:prstGeom prst="plus">
              <a:avLst>
                <a:gd name="adj" fmla="val 33434"/>
              </a:avLst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rgbClr val="CC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139513" y="251934"/>
            <a:ext cx="41624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3200" b="1" dirty="0" smtClean="0">
                <a:solidFill>
                  <a:srgbClr val="CC0000"/>
                </a:solidFill>
              </a:rPr>
              <a:t>Rezultate intermediare</a:t>
            </a:r>
            <a:endParaRPr lang="en-US" sz="2800" dirty="0">
              <a:solidFill>
                <a:srgbClr val="CC0000"/>
              </a:solidFill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50179" y="910145"/>
            <a:ext cx="4153074" cy="54383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ro-RO" sz="1800" dirty="0" smtClean="0"/>
          </a:p>
        </p:txBody>
      </p:sp>
      <p:sp>
        <p:nvSpPr>
          <p:cNvPr id="13" name="TextBox 12"/>
          <p:cNvSpPr txBox="1"/>
          <p:nvPr/>
        </p:nvSpPr>
        <p:spPr>
          <a:xfrm>
            <a:off x="74198" y="928150"/>
            <a:ext cx="4285680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800" b="1" dirty="0" smtClean="0"/>
              <a:t>„PC” GIS low-power</a:t>
            </a:r>
          </a:p>
          <a:p>
            <a:r>
              <a:rPr lang="ro-RO" sz="2800" dirty="0" smtClean="0"/>
              <a:t>  qCPU, 1Gb RAM, 40 Gb</a:t>
            </a:r>
          </a:p>
          <a:p>
            <a:r>
              <a:rPr lang="ro-RO" sz="2800" b="1" i="1" dirty="0" smtClean="0"/>
              <a:t>  </a:t>
            </a:r>
            <a:r>
              <a:rPr lang="ro-RO" sz="2800" b="1" i="1" dirty="0" smtClean="0"/>
              <a:t>1-4W</a:t>
            </a:r>
            <a:r>
              <a:rPr lang="ro-RO" sz="2800" dirty="0" smtClean="0"/>
              <a:t> </a:t>
            </a:r>
            <a:r>
              <a:rPr lang="ro-RO" sz="2800" dirty="0" smtClean="0"/>
              <a:t>vs 60W vs 450W</a:t>
            </a:r>
          </a:p>
          <a:p>
            <a:endParaRPr lang="ro-RO" sz="2800" dirty="0"/>
          </a:p>
          <a:p>
            <a:r>
              <a:rPr lang="ro-RO" sz="2800" dirty="0" smtClean="0"/>
              <a:t>Stabil, compact, discret</a:t>
            </a:r>
          </a:p>
          <a:p>
            <a:r>
              <a:rPr lang="ro-RO" sz="2800" dirty="0" smtClean="0"/>
              <a:t>Nu prea puternic</a:t>
            </a:r>
          </a:p>
          <a:p>
            <a:r>
              <a:rPr lang="ro-RO" sz="2800" dirty="0" smtClean="0"/>
              <a:t>Server web Tomcat</a:t>
            </a:r>
          </a:p>
          <a:p>
            <a:r>
              <a:rPr lang="ro-RO" sz="2800" dirty="0" smtClean="0"/>
              <a:t>Server GIS FOSS </a:t>
            </a:r>
          </a:p>
          <a:p>
            <a:pPr marL="509588" lvl="1" indent="-457200">
              <a:buFont typeface="Arial" panose="020B0604020202020204" pitchFamily="34" charset="0"/>
              <a:buChar char="•"/>
            </a:pPr>
            <a:r>
              <a:rPr lang="ro-RO" sz="2400" dirty="0" smtClean="0"/>
              <a:t>Publicare Servicii</a:t>
            </a:r>
          </a:p>
          <a:p>
            <a:pPr marL="509588" lvl="1" indent="-457200">
              <a:buFont typeface="Arial" panose="020B0604020202020204" pitchFamily="34" charset="0"/>
              <a:buChar char="•"/>
            </a:pPr>
            <a:r>
              <a:rPr lang="ro-RO" sz="2400" dirty="0" smtClean="0"/>
              <a:t>WMS, WFS...</a:t>
            </a:r>
          </a:p>
          <a:p>
            <a:pPr marL="509588" lvl="1" indent="-457200">
              <a:buFont typeface="Arial" panose="020B0604020202020204" pitchFamily="34" charset="0"/>
              <a:buChar char="•"/>
            </a:pPr>
            <a:r>
              <a:rPr lang="ro-RO" sz="2400" dirty="0" smtClean="0"/>
              <a:t>Host aplicații GIS</a:t>
            </a:r>
          </a:p>
          <a:p>
            <a:pPr marL="509588" lvl="1" indent="-457200">
              <a:buFont typeface="Arial" panose="020B0604020202020204" pitchFamily="34" charset="0"/>
              <a:buChar char="•"/>
            </a:pPr>
            <a:endParaRPr lang="ro-RO" sz="2400" dirty="0"/>
          </a:p>
          <a:p>
            <a:pPr marL="52388" lvl="1"/>
            <a:r>
              <a:rPr lang="ro-RO" sz="2400" b="1" dirty="0">
                <a:solidFill>
                  <a:srgbClr val="CC0000"/>
                </a:solidFill>
              </a:rPr>
              <a:t>Accesibil </a:t>
            </a:r>
            <a:r>
              <a:rPr lang="ro-RO" sz="2400" b="1" dirty="0" smtClean="0">
                <a:solidFill>
                  <a:srgbClr val="CC0000"/>
                </a:solidFill>
              </a:rPr>
              <a:t>din rețea, momentan!!</a:t>
            </a:r>
          </a:p>
        </p:txBody>
      </p:sp>
    </p:spTree>
    <p:extLst>
      <p:ext uri="{BB962C8B-B14F-4D97-AF65-F5344CB8AC3E}">
        <p14:creationId xmlns:p14="http://schemas.microsoft.com/office/powerpoint/2010/main" val="540386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39513" y="251934"/>
            <a:ext cx="416242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3200" b="1" dirty="0" smtClean="0">
                <a:solidFill>
                  <a:srgbClr val="CC0000"/>
                </a:solidFill>
              </a:rPr>
              <a:t>Server GIS din Internet</a:t>
            </a:r>
          </a:p>
          <a:p>
            <a:r>
              <a:rPr lang="ro-RO" sz="3200" b="1" dirty="0">
                <a:solidFill>
                  <a:srgbClr val="CC0000"/>
                </a:solidFill>
              </a:rPr>
              <a:t> </a:t>
            </a:r>
            <a:r>
              <a:rPr lang="ro-RO" sz="3200" b="1" dirty="0" smtClean="0">
                <a:solidFill>
                  <a:srgbClr val="CC0000"/>
                </a:solidFill>
              </a:rPr>
              <a:t>   </a:t>
            </a:r>
            <a:r>
              <a:rPr lang="ro-RO" sz="3200" dirty="0" smtClean="0">
                <a:solidFill>
                  <a:srgbClr val="CC0000"/>
                </a:solidFill>
              </a:rPr>
              <a:t>Acces cu IPv4</a:t>
            </a:r>
            <a:endParaRPr lang="en-US" sz="2800" dirty="0">
              <a:solidFill>
                <a:srgbClr val="CC0000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48471"/>
            <a:ext cx="1653435" cy="54864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513" y="1407530"/>
            <a:ext cx="8756293" cy="1759572"/>
          </a:xfrm>
          <a:prstGeom prst="rect">
            <a:avLst/>
          </a:prstGeom>
        </p:spPr>
      </p:pic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775020604"/>
              </p:ext>
            </p:extLst>
          </p:nvPr>
        </p:nvGraphicFramePr>
        <p:xfrm>
          <a:off x="635726" y="3036473"/>
          <a:ext cx="8260080" cy="34524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7" name="Rounded Rectangle 6"/>
          <p:cNvSpPr/>
          <p:nvPr/>
        </p:nvSpPr>
        <p:spPr>
          <a:xfrm>
            <a:off x="3435532" y="3555808"/>
            <a:ext cx="2690948" cy="233554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3646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3204" y="2955422"/>
            <a:ext cx="6711559" cy="3856096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39513" y="251934"/>
            <a:ext cx="48082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3200" b="1" dirty="0" smtClean="0">
                <a:solidFill>
                  <a:srgbClr val="CC0000"/>
                </a:solidFill>
              </a:rPr>
              <a:t>Server GIS din Internet</a:t>
            </a:r>
          </a:p>
          <a:p>
            <a:r>
              <a:rPr lang="ro-RO" sz="3200" b="1" dirty="0">
                <a:solidFill>
                  <a:srgbClr val="CC0000"/>
                </a:solidFill>
              </a:rPr>
              <a:t> </a:t>
            </a:r>
            <a:r>
              <a:rPr lang="ro-RO" sz="3200" b="1" dirty="0" smtClean="0">
                <a:solidFill>
                  <a:srgbClr val="CC0000"/>
                </a:solidFill>
              </a:rPr>
              <a:t>   </a:t>
            </a:r>
            <a:r>
              <a:rPr lang="ro-RO" sz="3200" dirty="0" smtClean="0">
                <a:solidFill>
                  <a:srgbClr val="CC0000"/>
                </a:solidFill>
              </a:rPr>
              <a:t>Adrese și home network</a:t>
            </a:r>
            <a:endParaRPr lang="en-US" sz="2800" dirty="0">
              <a:solidFill>
                <a:srgbClr val="CC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4198" y="1360231"/>
            <a:ext cx="42856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400" b="1" dirty="0" smtClean="0"/>
              <a:t>1 IP = 1 PC</a:t>
            </a:r>
          </a:p>
          <a:p>
            <a:r>
              <a:rPr lang="ro-RO" sz="2400" dirty="0" smtClean="0"/>
              <a:t>Două tipuri de adrese IP:</a:t>
            </a:r>
          </a:p>
          <a:p>
            <a:r>
              <a:rPr lang="ro-RO" sz="2400" dirty="0" smtClean="0"/>
              <a:t> (private) Router: 192.168.....</a:t>
            </a:r>
          </a:p>
          <a:p>
            <a:r>
              <a:rPr lang="ro-RO" sz="2400" dirty="0" smtClean="0"/>
              <a:t> (publice) ISP: 54.67.182.12</a:t>
            </a:r>
          </a:p>
        </p:txBody>
      </p:sp>
      <p:sp>
        <p:nvSpPr>
          <p:cNvPr id="6" name="Rectangle 5"/>
          <p:cNvSpPr/>
          <p:nvPr/>
        </p:nvSpPr>
        <p:spPr>
          <a:xfrm>
            <a:off x="5039247" y="222071"/>
            <a:ext cx="3964075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o-RO" sz="2200" dirty="0" smtClean="0"/>
              <a:t>Cunoscând </a:t>
            </a:r>
            <a:r>
              <a:rPr lang="ro-RO" sz="2200" dirty="0"/>
              <a:t>adresa IP publică</a:t>
            </a:r>
          </a:p>
          <a:p>
            <a:r>
              <a:rPr lang="ro-RO" sz="2200" dirty="0"/>
              <a:t>   putem ajunge la router</a:t>
            </a:r>
          </a:p>
          <a:p>
            <a:endParaRPr lang="ro-RO" sz="2200" dirty="0" smtClean="0"/>
          </a:p>
          <a:p>
            <a:r>
              <a:rPr lang="ro-RO" sz="2200" dirty="0" smtClean="0"/>
              <a:t>Router </a:t>
            </a:r>
            <a:r>
              <a:rPr lang="ro-RO" sz="2200" dirty="0"/>
              <a:t>trebuie configurat</a:t>
            </a:r>
          </a:p>
          <a:p>
            <a:r>
              <a:rPr lang="ro-RO" sz="2200" dirty="0"/>
              <a:t>   să facă legătura la Rasberry </a:t>
            </a:r>
            <a:r>
              <a:rPr lang="ro-RO" sz="2200" dirty="0" smtClean="0"/>
              <a:t>PI</a:t>
            </a:r>
          </a:p>
          <a:p>
            <a:r>
              <a:rPr lang="ro-RO" sz="2200" dirty="0"/>
              <a:t> </a:t>
            </a:r>
            <a:r>
              <a:rPr lang="ro-RO" sz="2200" dirty="0" smtClean="0"/>
              <a:t>  Raspberry PI să aibă IP fix</a:t>
            </a:r>
            <a:endParaRPr lang="ro-RO" sz="2200" dirty="0"/>
          </a:p>
          <a:p>
            <a:r>
              <a:rPr lang="ro-RO" sz="2200" dirty="0"/>
              <a:t>   să deschidem niște porturi</a:t>
            </a:r>
          </a:p>
          <a:p>
            <a:r>
              <a:rPr lang="ro-RO" sz="2200" dirty="0"/>
              <a:t>     Tomcat(+Geoserver), VNC,SSH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48471"/>
            <a:ext cx="1653435" cy="548640"/>
          </a:xfrm>
          <a:prstGeom prst="rect">
            <a:avLst/>
          </a:prstGeom>
        </p:spPr>
      </p:pic>
      <p:pic>
        <p:nvPicPr>
          <p:cNvPr id="2052" name="Picture 4" descr="Imagini pentru internet browser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46" y="3919793"/>
            <a:ext cx="1987422" cy="1987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ight Arrow 6"/>
          <p:cNvSpPr/>
          <p:nvPr/>
        </p:nvSpPr>
        <p:spPr>
          <a:xfrm>
            <a:off x="1957894" y="4691435"/>
            <a:ext cx="470263" cy="444138"/>
          </a:xfrm>
          <a:prstGeom prst="rightArrow">
            <a:avLst/>
          </a:prstGeom>
          <a:ln>
            <a:solidFill>
              <a:srgbClr val="CC000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4272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39513" y="251934"/>
            <a:ext cx="48082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3200" b="1" dirty="0" smtClean="0">
                <a:solidFill>
                  <a:srgbClr val="CC0000"/>
                </a:solidFill>
              </a:rPr>
              <a:t>Server GIS din Internet</a:t>
            </a:r>
          </a:p>
          <a:p>
            <a:r>
              <a:rPr lang="ro-RO" sz="3200" b="1" dirty="0">
                <a:solidFill>
                  <a:srgbClr val="CC0000"/>
                </a:solidFill>
              </a:rPr>
              <a:t> </a:t>
            </a:r>
            <a:r>
              <a:rPr lang="ro-RO" sz="3200" b="1" dirty="0" smtClean="0">
                <a:solidFill>
                  <a:srgbClr val="CC0000"/>
                </a:solidFill>
              </a:rPr>
              <a:t>   </a:t>
            </a:r>
            <a:r>
              <a:rPr lang="ro-RO" sz="3200" dirty="0" smtClean="0">
                <a:solidFill>
                  <a:srgbClr val="CC0000"/>
                </a:solidFill>
              </a:rPr>
              <a:t>Configurări router I</a:t>
            </a:r>
            <a:endParaRPr lang="en-US" sz="2800" dirty="0">
              <a:solidFill>
                <a:srgbClr val="CC0000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48471"/>
            <a:ext cx="1653435" cy="54864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65639" y="1568235"/>
            <a:ext cx="4285680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800" b="1" dirty="0" smtClean="0"/>
              <a:t>Interfața de administrare</a:t>
            </a:r>
          </a:p>
          <a:p>
            <a:r>
              <a:rPr lang="ro-RO" sz="2800" dirty="0" smtClean="0"/>
              <a:t>   </a:t>
            </a:r>
            <a:r>
              <a:rPr lang="ro-RO" sz="2800" dirty="0" smtClean="0">
                <a:hlinkClick r:id="rId3"/>
              </a:rPr>
              <a:t>http://192.168.0.1</a:t>
            </a:r>
            <a:r>
              <a:rPr lang="ro-RO" sz="2800" dirty="0" smtClean="0"/>
              <a:t> </a:t>
            </a:r>
          </a:p>
          <a:p>
            <a:r>
              <a:rPr lang="ro-RO" sz="2800" dirty="0"/>
              <a:t> </a:t>
            </a:r>
            <a:r>
              <a:rPr lang="ro-RO" sz="2800" dirty="0" smtClean="0"/>
              <a:t>  </a:t>
            </a:r>
          </a:p>
          <a:p>
            <a:r>
              <a:rPr lang="ro-RO" sz="2800" dirty="0" smtClean="0"/>
              <a:t>Asignare IP fix &gt; Pi</a:t>
            </a:r>
          </a:p>
          <a:p>
            <a:r>
              <a:rPr lang="ro-RO" sz="2400" dirty="0" smtClean="0"/>
              <a:t>    DHCP/Address Reservation</a:t>
            </a:r>
          </a:p>
          <a:p>
            <a:r>
              <a:rPr lang="ro-RO" sz="2400" dirty="0" smtClean="0"/>
              <a:t>    New Address Reservation</a:t>
            </a:r>
          </a:p>
          <a:p>
            <a:r>
              <a:rPr lang="ro-RO" sz="2400" dirty="0"/>
              <a:t> </a:t>
            </a:r>
            <a:r>
              <a:rPr lang="ro-RO" sz="2400" dirty="0" smtClean="0"/>
              <a:t>   MAC Pi (hwaddr)</a:t>
            </a:r>
          </a:p>
          <a:p>
            <a:r>
              <a:rPr lang="ro-RO" sz="2400" dirty="0" smtClean="0"/>
              <a:t>      </a:t>
            </a:r>
            <a:r>
              <a:rPr lang="ro-RO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ifconfig lan0</a:t>
            </a:r>
            <a:r>
              <a:rPr lang="ro-RO" sz="2400" dirty="0" smtClean="0"/>
              <a:t>  </a:t>
            </a:r>
          </a:p>
          <a:p>
            <a:r>
              <a:rPr lang="ro-RO" sz="2400" dirty="0"/>
              <a:t>    </a:t>
            </a:r>
            <a:r>
              <a:rPr lang="ro-RO" sz="2400" dirty="0" smtClean="0"/>
              <a:t>De găsit IP-urile nedinamice</a:t>
            </a:r>
          </a:p>
          <a:p>
            <a:r>
              <a:rPr lang="ro-RO" sz="2400" dirty="0"/>
              <a:t> </a:t>
            </a:r>
            <a:r>
              <a:rPr lang="ro-RO" sz="2400" dirty="0" smtClean="0"/>
              <a:t>   Se asignează un IP </a:t>
            </a:r>
          </a:p>
          <a:p>
            <a:endParaRPr lang="ro-RO" sz="2400" dirty="0"/>
          </a:p>
          <a:p>
            <a:r>
              <a:rPr lang="ro-RO" sz="2400" b="1" dirty="0" smtClean="0"/>
              <a:t>c7:35:ce:fd:8e:a1 &gt; 192.168.0.55  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05570" y="182882"/>
            <a:ext cx="4938429" cy="253419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67577" y="3058558"/>
            <a:ext cx="4963359" cy="83417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54513" y="4137876"/>
            <a:ext cx="4976423" cy="1655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286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39513" y="251934"/>
            <a:ext cx="48082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3200" b="1" dirty="0" smtClean="0">
                <a:solidFill>
                  <a:srgbClr val="CC0000"/>
                </a:solidFill>
              </a:rPr>
              <a:t>Server GIS din Internet</a:t>
            </a:r>
          </a:p>
          <a:p>
            <a:r>
              <a:rPr lang="ro-RO" sz="3200" b="1" dirty="0">
                <a:solidFill>
                  <a:srgbClr val="CC0000"/>
                </a:solidFill>
              </a:rPr>
              <a:t> </a:t>
            </a:r>
            <a:r>
              <a:rPr lang="ro-RO" sz="3200" b="1" dirty="0" smtClean="0">
                <a:solidFill>
                  <a:srgbClr val="CC0000"/>
                </a:solidFill>
              </a:rPr>
              <a:t>   </a:t>
            </a:r>
            <a:r>
              <a:rPr lang="ro-RO" sz="3200" dirty="0" smtClean="0">
                <a:solidFill>
                  <a:srgbClr val="CC0000"/>
                </a:solidFill>
              </a:rPr>
              <a:t>Configurări router II</a:t>
            </a:r>
            <a:endParaRPr lang="en-US" sz="2800" dirty="0">
              <a:solidFill>
                <a:srgbClr val="CC0000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48471"/>
            <a:ext cx="1653435" cy="54864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1946" y="1542109"/>
            <a:ext cx="428568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800" b="1" dirty="0" smtClean="0"/>
              <a:t>Interfața de administrare</a:t>
            </a:r>
          </a:p>
          <a:p>
            <a:r>
              <a:rPr lang="ro-RO" sz="2800" dirty="0" smtClean="0"/>
              <a:t>   </a:t>
            </a:r>
            <a:r>
              <a:rPr lang="ro-RO" sz="2800" dirty="0" smtClean="0">
                <a:hlinkClick r:id="rId3"/>
              </a:rPr>
              <a:t>http://192.168.0.1</a:t>
            </a:r>
            <a:r>
              <a:rPr lang="ro-RO" sz="2800" dirty="0" smtClean="0"/>
              <a:t> </a:t>
            </a:r>
          </a:p>
          <a:p>
            <a:r>
              <a:rPr lang="ro-RO" sz="2800" dirty="0"/>
              <a:t> </a:t>
            </a:r>
            <a:r>
              <a:rPr lang="ro-RO" sz="2800" dirty="0" smtClean="0"/>
              <a:t>  </a:t>
            </a:r>
          </a:p>
          <a:p>
            <a:r>
              <a:rPr lang="ro-RO" sz="2800" dirty="0" smtClean="0"/>
              <a:t>Forwarding</a:t>
            </a:r>
          </a:p>
          <a:p>
            <a:r>
              <a:rPr lang="ro-RO" sz="2800" dirty="0"/>
              <a:t> </a:t>
            </a:r>
            <a:r>
              <a:rPr lang="ro-RO" sz="2800" dirty="0" smtClean="0"/>
              <a:t>  Virtual Servers</a:t>
            </a:r>
          </a:p>
          <a:p>
            <a:endParaRPr lang="ro-RO" sz="2800" dirty="0" smtClean="0"/>
          </a:p>
          <a:p>
            <a:r>
              <a:rPr lang="ro-RO" sz="2800" dirty="0" smtClean="0"/>
              <a:t>Redirecționarea </a:t>
            </a:r>
          </a:p>
          <a:p>
            <a:r>
              <a:rPr lang="ro-RO" sz="2800" dirty="0" smtClean="0"/>
              <a:t>  Către 192.168.0.55</a:t>
            </a:r>
          </a:p>
          <a:p>
            <a:r>
              <a:rPr lang="ro-RO" sz="2800" dirty="0" smtClean="0"/>
              <a:t>  Tomcat:8080  &gt; 80 </a:t>
            </a:r>
          </a:p>
          <a:p>
            <a:r>
              <a:rPr lang="ro-RO" sz="2800" dirty="0" smtClean="0"/>
              <a:t>  VNC:5900       &gt; 590</a:t>
            </a:r>
          </a:p>
          <a:p>
            <a:r>
              <a:rPr lang="ro-RO" sz="2800" dirty="0"/>
              <a:t> </a:t>
            </a:r>
            <a:r>
              <a:rPr lang="ro-RO" sz="2800" dirty="0" smtClean="0"/>
              <a:t> SSH:22            &gt; 220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r="31715"/>
          <a:stretch/>
        </p:blipFill>
        <p:spPr>
          <a:xfrm>
            <a:off x="3488192" y="2057366"/>
            <a:ext cx="5655808" cy="4656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547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39513" y="251934"/>
            <a:ext cx="48082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3200" b="1" dirty="0" smtClean="0">
                <a:solidFill>
                  <a:srgbClr val="CC0000"/>
                </a:solidFill>
              </a:rPr>
              <a:t>Server GIS din Internet</a:t>
            </a:r>
          </a:p>
          <a:p>
            <a:r>
              <a:rPr lang="ro-RO" sz="3200" b="1" dirty="0">
                <a:solidFill>
                  <a:srgbClr val="CC0000"/>
                </a:solidFill>
              </a:rPr>
              <a:t> </a:t>
            </a:r>
            <a:r>
              <a:rPr lang="ro-RO" sz="3200" b="1" dirty="0" smtClean="0">
                <a:solidFill>
                  <a:srgbClr val="CC0000"/>
                </a:solidFill>
              </a:rPr>
              <a:t>   </a:t>
            </a:r>
            <a:r>
              <a:rPr lang="ro-RO" sz="3200" dirty="0" smtClean="0">
                <a:solidFill>
                  <a:srgbClr val="CC0000"/>
                </a:solidFill>
              </a:rPr>
              <a:t>Acces după IP public</a:t>
            </a:r>
            <a:endParaRPr lang="en-US" sz="2800" dirty="0">
              <a:solidFill>
                <a:srgbClr val="CC0000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48471"/>
            <a:ext cx="1653435" cy="54864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39513" y="1329152"/>
            <a:ext cx="88999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800" b="1" dirty="0" smtClean="0"/>
              <a:t>Serverul este live</a:t>
            </a:r>
            <a:r>
              <a:rPr lang="ro-RO" sz="2800" dirty="0" smtClean="0"/>
              <a:t>, dar ISP schimbă IP-urile publice f. des !</a:t>
            </a:r>
            <a:endParaRPr lang="ro-RO" sz="2800" b="1" dirty="0" smtClean="0"/>
          </a:p>
          <a:p>
            <a:r>
              <a:rPr lang="ro-RO" sz="2800" dirty="0" smtClean="0">
                <a:hlinkClick r:id="rId3"/>
              </a:rPr>
              <a:t>http</a:t>
            </a:r>
            <a:r>
              <a:rPr lang="ro-RO" sz="2800" dirty="0">
                <a:hlinkClick r:id="rId3"/>
              </a:rPr>
              <a:t>://188.27.173.253/geoserver/web</a:t>
            </a:r>
            <a:r>
              <a:rPr lang="ro-RO" sz="2800" dirty="0" smtClean="0">
                <a:hlinkClick r:id="rId3"/>
              </a:rPr>
              <a:t>/</a:t>
            </a:r>
            <a:r>
              <a:rPr lang="ro-RO" sz="2800" dirty="0" smtClean="0"/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670109"/>
            <a:ext cx="9144000" cy="4177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431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39513" y="251934"/>
            <a:ext cx="48082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3200" b="1" dirty="0" smtClean="0">
                <a:solidFill>
                  <a:srgbClr val="CC0000"/>
                </a:solidFill>
              </a:rPr>
              <a:t>Server GIS din Internet</a:t>
            </a:r>
          </a:p>
          <a:p>
            <a:r>
              <a:rPr lang="ro-RO" sz="3200" b="1" dirty="0">
                <a:solidFill>
                  <a:srgbClr val="CC0000"/>
                </a:solidFill>
              </a:rPr>
              <a:t> </a:t>
            </a:r>
            <a:r>
              <a:rPr lang="ro-RO" sz="3200" b="1" dirty="0" smtClean="0">
                <a:solidFill>
                  <a:srgbClr val="CC0000"/>
                </a:solidFill>
              </a:rPr>
              <a:t>   </a:t>
            </a:r>
            <a:r>
              <a:rPr lang="ro-RO" sz="3200" dirty="0" smtClean="0">
                <a:solidFill>
                  <a:srgbClr val="CC0000"/>
                </a:solidFill>
              </a:rPr>
              <a:t>Acces după nume</a:t>
            </a:r>
            <a:endParaRPr lang="en-US" sz="2800" dirty="0">
              <a:solidFill>
                <a:srgbClr val="CC0000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48471"/>
            <a:ext cx="1653435" cy="54864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9189" y="1498971"/>
            <a:ext cx="445443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400" dirty="0" smtClean="0"/>
              <a:t>RDS-RCS &gt; DNS Dynamic automat</a:t>
            </a:r>
          </a:p>
          <a:p>
            <a:r>
              <a:rPr lang="ro-RO" sz="2400" dirty="0" smtClean="0"/>
              <a:t>   Admin Servicii / Fiberlink</a:t>
            </a:r>
          </a:p>
          <a:p>
            <a:r>
              <a:rPr lang="ro-RO" sz="2400" dirty="0"/>
              <a:t> </a:t>
            </a:r>
            <a:r>
              <a:rPr lang="ro-RO" sz="2400" dirty="0" smtClean="0"/>
              <a:t>  DNS Dinamic</a:t>
            </a:r>
            <a:r>
              <a:rPr lang="ro-RO" sz="2400" dirty="0"/>
              <a:t> </a:t>
            </a:r>
            <a:r>
              <a:rPr lang="ro-RO" sz="2400" dirty="0" smtClean="0"/>
              <a:t>/ Edit</a:t>
            </a:r>
          </a:p>
          <a:p>
            <a:r>
              <a:rPr lang="ro-RO" sz="2400" dirty="0" smtClean="0"/>
              <a:t>   1 domeniu per user</a:t>
            </a:r>
          </a:p>
          <a:p>
            <a:r>
              <a:rPr lang="ro-RO" sz="2400" dirty="0"/>
              <a:t> </a:t>
            </a:r>
            <a:r>
              <a:rPr lang="ro-RO" sz="2400" dirty="0" smtClean="0"/>
              <a:t>  NUMEDOMENIU.GO.RO</a:t>
            </a:r>
          </a:p>
          <a:p>
            <a:endParaRPr lang="ro-RO" sz="2400" dirty="0"/>
          </a:p>
          <a:p>
            <a:r>
              <a:rPr lang="ro-RO" sz="2400" dirty="0" smtClean="0"/>
              <a:t>Servicii DNS Dinamic din web</a:t>
            </a:r>
          </a:p>
          <a:p>
            <a:r>
              <a:rPr lang="ro-RO" sz="2400" dirty="0"/>
              <a:t> </a:t>
            </a:r>
            <a:r>
              <a:rPr lang="ro-RO" sz="2400" dirty="0" smtClean="0"/>
              <a:t>  no-ip.com  &gt; NUME.DDNS.NET</a:t>
            </a:r>
          </a:p>
          <a:p>
            <a:r>
              <a:rPr lang="ro-RO" sz="2400" dirty="0"/>
              <a:t> </a:t>
            </a:r>
            <a:r>
              <a:rPr lang="ro-RO" sz="2400" dirty="0" smtClean="0"/>
              <a:t>  3 domenii per user</a:t>
            </a:r>
          </a:p>
          <a:p>
            <a:r>
              <a:rPr lang="ro-RO" sz="2400" dirty="0"/>
              <a:t> </a:t>
            </a:r>
            <a:r>
              <a:rPr lang="ro-RO" sz="2400" dirty="0" smtClean="0"/>
              <a:t>  login pe router, acasă</a:t>
            </a:r>
          </a:p>
          <a:p>
            <a:r>
              <a:rPr lang="ro-RO" sz="2400" dirty="0"/>
              <a:t> </a:t>
            </a:r>
            <a:r>
              <a:rPr lang="ro-RO" sz="2400" dirty="0" smtClean="0"/>
              <a:t>  trebuie client local update IP</a:t>
            </a:r>
          </a:p>
          <a:p>
            <a:r>
              <a:rPr lang="ro-RO" sz="2400" dirty="0"/>
              <a:t> </a:t>
            </a:r>
            <a:r>
              <a:rPr lang="ro-RO" sz="2400" dirty="0" smtClean="0"/>
              <a:t>  tutoriale ++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47806" y="9861"/>
            <a:ext cx="4196194" cy="235575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8209" y="2429958"/>
            <a:ext cx="4235791" cy="238147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/>
          <a:srcRect b="17854"/>
          <a:stretch/>
        </p:blipFill>
        <p:spPr>
          <a:xfrm>
            <a:off x="4908209" y="4888830"/>
            <a:ext cx="4235383" cy="1956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857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39513" y="251934"/>
            <a:ext cx="48082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3200" b="1" dirty="0" smtClean="0">
                <a:solidFill>
                  <a:srgbClr val="CC0000"/>
                </a:solidFill>
              </a:rPr>
              <a:t>Server GIS din Internet</a:t>
            </a:r>
          </a:p>
          <a:p>
            <a:r>
              <a:rPr lang="ro-RO" sz="3200" b="1" dirty="0">
                <a:solidFill>
                  <a:srgbClr val="CC0000"/>
                </a:solidFill>
              </a:rPr>
              <a:t> </a:t>
            </a:r>
            <a:r>
              <a:rPr lang="ro-RO" sz="3200" b="1" dirty="0" smtClean="0">
                <a:solidFill>
                  <a:srgbClr val="CC0000"/>
                </a:solidFill>
              </a:rPr>
              <a:t>   </a:t>
            </a:r>
            <a:r>
              <a:rPr lang="ro-RO" sz="3200" dirty="0" smtClean="0">
                <a:solidFill>
                  <a:srgbClr val="CC0000"/>
                </a:solidFill>
              </a:rPr>
              <a:t>Acces după IP nume</a:t>
            </a:r>
            <a:endParaRPr lang="en-US" sz="2800" dirty="0">
              <a:solidFill>
                <a:srgbClr val="CC0000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48471"/>
            <a:ext cx="1653435" cy="54864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39513" y="1329152"/>
            <a:ext cx="8899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800" dirty="0" smtClean="0">
                <a:hlinkClick r:id="rId3"/>
              </a:rPr>
              <a:t>http://pigeoserver.go.ro/geoserver/web/</a:t>
            </a:r>
            <a:r>
              <a:rPr lang="ro-RO" sz="2800" dirty="0" smtClean="0"/>
              <a:t>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05" y="2152316"/>
            <a:ext cx="9144000" cy="4705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625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39513" y="251934"/>
            <a:ext cx="48082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3200" b="1" dirty="0" smtClean="0">
                <a:solidFill>
                  <a:srgbClr val="CC0000"/>
                </a:solidFill>
              </a:rPr>
              <a:t>De ce server la tine acasă?</a:t>
            </a:r>
            <a:endParaRPr lang="en-US" sz="2800" dirty="0">
              <a:solidFill>
                <a:srgbClr val="CC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39513" y="924202"/>
            <a:ext cx="8899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800" dirty="0" smtClean="0">
                <a:hlinkClick r:id="rId2"/>
              </a:rPr>
              <a:t>http://pigeoserver.go.ro/app1/</a:t>
            </a:r>
            <a:r>
              <a:rPr lang="ro-RO" sz="2800" dirty="0" smtClean="0"/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34915"/>
            <a:ext cx="9144000" cy="5140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112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39513" y="251934"/>
            <a:ext cx="48082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3200" b="1" dirty="0" smtClean="0">
                <a:solidFill>
                  <a:srgbClr val="CC0000"/>
                </a:solidFill>
              </a:rPr>
              <a:t>Ultimele retușuri</a:t>
            </a:r>
            <a:endParaRPr lang="en-US" sz="2800" dirty="0">
              <a:solidFill>
                <a:srgbClr val="CC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0" y="836709"/>
            <a:ext cx="9026434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800" b="1" dirty="0" smtClean="0"/>
              <a:t>Configurare Linux</a:t>
            </a:r>
          </a:p>
          <a:p>
            <a:r>
              <a:rPr lang="ro-RO" sz="2400" dirty="0" smtClean="0"/>
              <a:t>scos comanda SUDO de la File Manager</a:t>
            </a:r>
          </a:p>
          <a:p>
            <a:r>
              <a:rPr lang="ro-RO" sz="2400" dirty="0" smtClean="0"/>
              <a:t>de verificat drepturi folder </a:t>
            </a:r>
            <a:r>
              <a:rPr lang="ro-RO" sz="2400" b="1" i="1" dirty="0" smtClean="0"/>
              <a:t>var/lib/tomcat8/webapps</a:t>
            </a:r>
          </a:p>
          <a:p>
            <a:endParaRPr lang="ro-RO" sz="2800" b="1" dirty="0"/>
          </a:p>
          <a:p>
            <a:r>
              <a:rPr lang="ro-RO" sz="2800" b="1" dirty="0" smtClean="0"/>
              <a:t>Configurare Geoserver</a:t>
            </a:r>
          </a:p>
          <a:p>
            <a:r>
              <a:rPr lang="ro-RO" sz="2800" dirty="0" smtClean="0"/>
              <a:t>schimbat admin/geoserver</a:t>
            </a:r>
          </a:p>
          <a:p>
            <a:r>
              <a:rPr lang="ro-RO" sz="2800" dirty="0" smtClean="0"/>
              <a:t>criptare passwords, dezactiare WFS-T</a:t>
            </a:r>
          </a:p>
          <a:p>
            <a:r>
              <a:rPr lang="ro-RO" sz="2800" dirty="0" smtClean="0"/>
              <a:t>personalizare CSS/logo Geoserver</a:t>
            </a:r>
          </a:p>
          <a:p>
            <a:r>
              <a:rPr lang="ro-RO" sz="2800" dirty="0" smtClean="0"/>
              <a:t>dezactivare 20+ layere predefinite</a:t>
            </a:r>
          </a:p>
          <a:p>
            <a:r>
              <a:rPr lang="ro-RO" sz="2800" dirty="0" smtClean="0"/>
              <a:t>publicăm ceva personal</a:t>
            </a:r>
          </a:p>
          <a:p>
            <a:endParaRPr lang="ro-RO" sz="2800" dirty="0"/>
          </a:p>
          <a:p>
            <a:r>
              <a:rPr lang="ro-RO" sz="2800" b="1" dirty="0" smtClean="0"/>
              <a:t>Router</a:t>
            </a:r>
          </a:p>
          <a:p>
            <a:r>
              <a:rPr lang="ro-RO" sz="2800" dirty="0" smtClean="0"/>
              <a:t>Redirecționare port-uri ff. 80 &gt; 8090, 490 &gt; 5900, 440 &gt; 22</a:t>
            </a:r>
          </a:p>
        </p:txBody>
      </p:sp>
      <p:pic>
        <p:nvPicPr>
          <p:cNvPr id="6146" name="Picture 2" descr="http://actionecommerce.com/wp-content/uploads/2014/01/Testing-Your-eCommerce-Store-e139120500211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1308" y="2135778"/>
            <a:ext cx="3572692" cy="3572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7300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39513" y="251934"/>
            <a:ext cx="48082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3200" b="1" dirty="0" smtClean="0">
                <a:solidFill>
                  <a:srgbClr val="CC0000"/>
                </a:solidFill>
              </a:rPr>
              <a:t>Concluzii</a:t>
            </a:r>
            <a:endParaRPr lang="en-US" sz="2800" dirty="0">
              <a:solidFill>
                <a:srgbClr val="CC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09008" y="1228599"/>
            <a:ext cx="8647611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800" dirty="0" smtClean="0"/>
              <a:t>1 Server GIS ~ 100-250 RON (OLX, Pi ~ 100 RON)</a:t>
            </a: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ro-RO" sz="2800" dirty="0" smtClean="0"/>
              <a:t>Consumator mic, stabil</a:t>
            </a: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ro-RO" sz="2800" dirty="0" smtClean="0"/>
              <a:t>Totul Open: HW &amp; SW</a:t>
            </a: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ro-RO" sz="2800" dirty="0" smtClean="0"/>
              <a:t>Limitat, dar versatil</a:t>
            </a:r>
          </a:p>
          <a:p>
            <a:r>
              <a:rPr lang="ro-RO" sz="2800" dirty="0" smtClean="0"/>
              <a:t>DIY at home, se poate reproduce și cu orice PC</a:t>
            </a:r>
          </a:p>
          <a:p>
            <a:endParaRPr lang="ro-RO" sz="2800" dirty="0" smtClean="0"/>
          </a:p>
          <a:p>
            <a:r>
              <a:rPr lang="ro-RO" sz="2800" dirty="0" smtClean="0"/>
              <a:t>Cunoștințe operare Linux, nivel debutant</a:t>
            </a:r>
          </a:p>
          <a:p>
            <a:r>
              <a:rPr lang="ro-RO" sz="2800" dirty="0" smtClean="0"/>
              <a:t>Răbdare cu partea de rețelistică</a:t>
            </a:r>
          </a:p>
          <a:p>
            <a:endParaRPr lang="ro-RO" sz="2800" dirty="0"/>
          </a:p>
          <a:p>
            <a:pPr algn="ctr"/>
            <a:r>
              <a:rPr lang="ro-RO" sz="3200" b="1" dirty="0" smtClean="0">
                <a:solidFill>
                  <a:srgbClr val="CC0000"/>
                </a:solidFill>
              </a:rPr>
              <a:t>100% </a:t>
            </a:r>
            <a:r>
              <a:rPr lang="ro-RO" sz="3200" b="1" dirty="0" smtClean="0">
                <a:solidFill>
                  <a:srgbClr val="CC0000"/>
                </a:solidFill>
              </a:rPr>
              <a:t>Realizabil acasă</a:t>
            </a:r>
            <a:endParaRPr lang="ro-RO" sz="3200" b="1" dirty="0" smtClean="0">
              <a:solidFill>
                <a:srgbClr val="CC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0" y="6282082"/>
            <a:ext cx="2468880" cy="57591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26480"/>
            <a:ext cx="2322449" cy="770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669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415</TotalTime>
  <Words>906</Words>
  <Application>Microsoft Office PowerPoint</Application>
  <PresentationFormat>On-screen Show (4:3)</PresentationFormat>
  <Paragraphs>241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8" baseType="lpstr">
      <vt:lpstr>Arial</vt:lpstr>
      <vt:lpstr>Calibri</vt:lpstr>
      <vt:lpstr>Calibri Light</vt:lpstr>
      <vt:lpstr>Courier</vt:lpstr>
      <vt:lpstr>Courier New</vt:lpstr>
      <vt:lpstr>Wingdings</vt:lpstr>
      <vt:lpstr>Office Theme</vt:lpstr>
      <vt:lpstr>PI - GEOSERVER</vt:lpstr>
      <vt:lpstr>Raspberry Pi – open hardware SBC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PI - GEOSERVER</dc:title>
  <dc:creator>Sorin Rusu</dc:creator>
  <cp:lastModifiedBy>Sorin RUSU</cp:lastModifiedBy>
  <cp:revision>38</cp:revision>
  <dcterms:created xsi:type="dcterms:W3CDTF">2017-10-19T13:31:01Z</dcterms:created>
  <dcterms:modified xsi:type="dcterms:W3CDTF">2017-10-20T11:52:45Z</dcterms:modified>
</cp:coreProperties>
</file>