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64" r:id="rId3"/>
    <p:sldId id="261" r:id="rId4"/>
    <p:sldId id="262" r:id="rId5"/>
    <p:sldId id="260" r:id="rId6"/>
    <p:sldId id="263" r:id="rId7"/>
    <p:sldId id="268" r:id="rId8"/>
    <p:sldId id="265" r:id="rId9"/>
    <p:sldId id="266" r:id="rId10"/>
    <p:sldId id="267" r:id="rId11"/>
    <p:sldId id="271" r:id="rId12"/>
    <p:sldId id="270" r:id="rId13"/>
    <p:sldId id="274" r:id="rId14"/>
    <p:sldId id="273" r:id="rId15"/>
    <p:sldId id="272"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B6A6A"/>
    <a:srgbClr val="DDDCE0"/>
    <a:srgbClr val="E2E2EA"/>
    <a:srgbClr val="D2D6C8"/>
    <a:srgbClr val="DFE8ED"/>
    <a:srgbClr val="CCDAE2"/>
    <a:srgbClr val="EFF1F5"/>
    <a:srgbClr val="FAF0E6"/>
    <a:srgbClr val="2E2E2E"/>
    <a:srgbClr val="47474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5" d="100"/>
          <a:sy n="75" d="100"/>
        </p:scale>
        <p:origin x="540" y="66"/>
      </p:cViewPr>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FF2220D0-BFD4-4978-A5BD-B45F896F4E97}" type="datetimeFigureOut">
              <a:rPr lang="en-US" smtClean="0"/>
              <a:t>10/19/2017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5B29357-535D-454C-8D7C-8C7DEA8709BA}" type="slidenum">
              <a:rPr lang="en-US" smtClean="0"/>
              <a:t>‹#›</a:t>
            </a:fld>
            <a:endParaRPr lang="en-US"/>
          </a:p>
        </p:txBody>
      </p:sp>
    </p:spTree>
    <p:extLst>
      <p:ext uri="{BB962C8B-B14F-4D97-AF65-F5344CB8AC3E}">
        <p14:creationId xmlns:p14="http://schemas.microsoft.com/office/powerpoint/2010/main" val="9815719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F2220D0-BFD4-4978-A5BD-B45F896F4E97}" type="datetimeFigureOut">
              <a:rPr lang="en-US" smtClean="0"/>
              <a:t>10/19/2017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5B29357-535D-454C-8D7C-8C7DEA8709BA}" type="slidenum">
              <a:rPr lang="en-US" smtClean="0"/>
              <a:t>‹#›</a:t>
            </a:fld>
            <a:endParaRPr lang="en-US"/>
          </a:p>
        </p:txBody>
      </p:sp>
    </p:spTree>
    <p:extLst>
      <p:ext uri="{BB962C8B-B14F-4D97-AF65-F5344CB8AC3E}">
        <p14:creationId xmlns:p14="http://schemas.microsoft.com/office/powerpoint/2010/main" val="21087241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F2220D0-BFD4-4978-A5BD-B45F896F4E97}" type="datetimeFigureOut">
              <a:rPr lang="en-US" smtClean="0"/>
              <a:t>10/19/2017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5B29357-535D-454C-8D7C-8C7DEA8709BA}" type="slidenum">
              <a:rPr lang="en-US" smtClean="0"/>
              <a:t>‹#›</a:t>
            </a:fld>
            <a:endParaRPr lang="en-US"/>
          </a:p>
        </p:txBody>
      </p:sp>
    </p:spTree>
    <p:extLst>
      <p:ext uri="{BB962C8B-B14F-4D97-AF65-F5344CB8AC3E}">
        <p14:creationId xmlns:p14="http://schemas.microsoft.com/office/powerpoint/2010/main" val="2793665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FF2220D0-BFD4-4978-A5BD-B45F896F4E97}" type="datetimeFigureOut">
              <a:rPr lang="en-US" smtClean="0"/>
              <a:t>10/19/2017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5B29357-535D-454C-8D7C-8C7DEA8709BA}" type="slidenum">
              <a:rPr lang="en-US" smtClean="0"/>
              <a:t>‹#›</a:t>
            </a:fld>
            <a:endParaRPr lang="en-US"/>
          </a:p>
        </p:txBody>
      </p:sp>
    </p:spTree>
    <p:extLst>
      <p:ext uri="{BB962C8B-B14F-4D97-AF65-F5344CB8AC3E}">
        <p14:creationId xmlns:p14="http://schemas.microsoft.com/office/powerpoint/2010/main" val="21018675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FF2220D0-BFD4-4978-A5BD-B45F896F4E97}" type="datetimeFigureOut">
              <a:rPr lang="en-US" smtClean="0"/>
              <a:t>10/19/2017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5B29357-535D-454C-8D7C-8C7DEA8709BA}" type="slidenum">
              <a:rPr lang="en-US" smtClean="0"/>
              <a:t>‹#›</a:t>
            </a:fld>
            <a:endParaRPr lang="en-US"/>
          </a:p>
        </p:txBody>
      </p:sp>
    </p:spTree>
    <p:extLst>
      <p:ext uri="{BB962C8B-B14F-4D97-AF65-F5344CB8AC3E}">
        <p14:creationId xmlns:p14="http://schemas.microsoft.com/office/powerpoint/2010/main" val="7165366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FF2220D0-BFD4-4978-A5BD-B45F896F4E97}" type="datetimeFigureOut">
              <a:rPr lang="en-US" smtClean="0"/>
              <a:t>10/19/2017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5B29357-535D-454C-8D7C-8C7DEA8709BA}" type="slidenum">
              <a:rPr lang="en-US" smtClean="0"/>
              <a:t>‹#›</a:t>
            </a:fld>
            <a:endParaRPr lang="en-US"/>
          </a:p>
        </p:txBody>
      </p:sp>
    </p:spTree>
    <p:extLst>
      <p:ext uri="{BB962C8B-B14F-4D97-AF65-F5344CB8AC3E}">
        <p14:creationId xmlns:p14="http://schemas.microsoft.com/office/powerpoint/2010/main" val="26796279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F2220D0-BFD4-4978-A5BD-B45F896F4E97}" type="datetimeFigureOut">
              <a:rPr lang="en-US" smtClean="0"/>
              <a:t>10/19/2017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5B29357-535D-454C-8D7C-8C7DEA8709BA}" type="slidenum">
              <a:rPr lang="en-US" smtClean="0"/>
              <a:t>‹#›</a:t>
            </a:fld>
            <a:endParaRPr lang="en-US"/>
          </a:p>
        </p:txBody>
      </p:sp>
    </p:spTree>
    <p:extLst>
      <p:ext uri="{BB962C8B-B14F-4D97-AF65-F5344CB8AC3E}">
        <p14:creationId xmlns:p14="http://schemas.microsoft.com/office/powerpoint/2010/main" val="19995262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F2220D0-BFD4-4978-A5BD-B45F896F4E97}" type="datetimeFigureOut">
              <a:rPr lang="en-US" smtClean="0"/>
              <a:t>10/19/2017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5B29357-535D-454C-8D7C-8C7DEA8709BA}" type="slidenum">
              <a:rPr lang="en-US" smtClean="0"/>
              <a:t>‹#›</a:t>
            </a:fld>
            <a:endParaRPr lang="en-US"/>
          </a:p>
        </p:txBody>
      </p:sp>
    </p:spTree>
    <p:extLst>
      <p:ext uri="{BB962C8B-B14F-4D97-AF65-F5344CB8AC3E}">
        <p14:creationId xmlns:p14="http://schemas.microsoft.com/office/powerpoint/2010/main" val="38136896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F2220D0-BFD4-4978-A5BD-B45F896F4E97}" type="datetimeFigureOut">
              <a:rPr lang="en-US" smtClean="0"/>
              <a:t>10/19/2017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5B29357-535D-454C-8D7C-8C7DEA8709BA}" type="slidenum">
              <a:rPr lang="en-US" smtClean="0"/>
              <a:t>‹#›</a:t>
            </a:fld>
            <a:endParaRPr lang="en-US"/>
          </a:p>
        </p:txBody>
      </p:sp>
    </p:spTree>
    <p:extLst>
      <p:ext uri="{BB962C8B-B14F-4D97-AF65-F5344CB8AC3E}">
        <p14:creationId xmlns:p14="http://schemas.microsoft.com/office/powerpoint/2010/main" val="17804482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F2220D0-BFD4-4978-A5BD-B45F896F4E97}" type="datetimeFigureOut">
              <a:rPr lang="en-US" smtClean="0"/>
              <a:t>10/19/2017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5B29357-535D-454C-8D7C-8C7DEA8709BA}" type="slidenum">
              <a:rPr lang="en-US" smtClean="0"/>
              <a:t>‹#›</a:t>
            </a:fld>
            <a:endParaRPr lang="en-US"/>
          </a:p>
        </p:txBody>
      </p:sp>
    </p:spTree>
    <p:extLst>
      <p:ext uri="{BB962C8B-B14F-4D97-AF65-F5344CB8AC3E}">
        <p14:creationId xmlns:p14="http://schemas.microsoft.com/office/powerpoint/2010/main" val="29572863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F2220D0-BFD4-4978-A5BD-B45F896F4E97}" type="datetimeFigureOut">
              <a:rPr lang="en-US" smtClean="0"/>
              <a:t>10/19/2017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5B29357-535D-454C-8D7C-8C7DEA8709BA}" type="slidenum">
              <a:rPr lang="en-US" smtClean="0"/>
              <a:t>‹#›</a:t>
            </a:fld>
            <a:endParaRPr lang="en-US"/>
          </a:p>
        </p:txBody>
      </p:sp>
    </p:spTree>
    <p:extLst>
      <p:ext uri="{BB962C8B-B14F-4D97-AF65-F5344CB8AC3E}">
        <p14:creationId xmlns:p14="http://schemas.microsoft.com/office/powerpoint/2010/main" val="10016667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F2220D0-BFD4-4978-A5BD-B45F896F4E97}" type="datetimeFigureOut">
              <a:rPr lang="en-US" smtClean="0"/>
              <a:t>10/19/2017</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5B29357-535D-454C-8D7C-8C7DEA8709BA}" type="slidenum">
              <a:rPr lang="en-US" smtClean="0"/>
              <a:t>‹#›</a:t>
            </a:fld>
            <a:endParaRPr lang="en-US"/>
          </a:p>
        </p:txBody>
      </p:sp>
    </p:spTree>
    <p:extLst>
      <p:ext uri="{BB962C8B-B14F-4D97-AF65-F5344CB8AC3E}">
        <p14:creationId xmlns:p14="http://schemas.microsoft.com/office/powerpoint/2010/main" val="428845873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gif"/></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jpg"/></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9.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png"/><Relationship Id="rId1" Type="http://schemas.openxmlformats.org/officeDocument/2006/relationships/slideLayout" Target="../slideLayouts/slideLayout2.xml"/><Relationship Id="rId5" Type="http://schemas.openxmlformats.org/officeDocument/2006/relationships/image" Target="../media/image26.jpeg"/><Relationship Id="rId4" Type="http://schemas.openxmlformats.org/officeDocument/2006/relationships/image" Target="../media/image25.jpeg"/></Relationships>
</file>

<file path=ppt/slides/_rels/slide11.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2"/>
          <a:stretch>
            <a:fillRect/>
          </a:stretch>
        </a:blipFill>
        <a:effectLst/>
      </p:bgPr>
    </p:bg>
    <p:spTree>
      <p:nvGrpSpPr>
        <p:cNvPr id="1" name=""/>
        <p:cNvGrpSpPr/>
        <p:nvPr/>
      </p:nvGrpSpPr>
      <p:grpSpPr>
        <a:xfrm>
          <a:off x="0" y="0"/>
          <a:ext cx="0" cy="0"/>
          <a:chOff x="0" y="0"/>
          <a:chExt cx="0" cy="0"/>
        </a:xfrm>
      </p:grpSpPr>
      <p:sp>
        <p:nvSpPr>
          <p:cNvPr id="5" name="Rectangle 4"/>
          <p:cNvSpPr/>
          <p:nvPr/>
        </p:nvSpPr>
        <p:spPr>
          <a:xfrm>
            <a:off x="1231900" y="2359482"/>
            <a:ext cx="8915400" cy="1302921"/>
          </a:xfrm>
          <a:prstGeom prst="rect">
            <a:avLst/>
          </a:prstGeom>
        </p:spPr>
        <p:txBody>
          <a:bodyPr wrap="square">
            <a:spAutoFit/>
          </a:bodyPr>
          <a:lstStyle/>
          <a:p>
            <a:pPr algn="ctr">
              <a:spcAft>
                <a:spcPts val="800"/>
              </a:spcAft>
            </a:pPr>
            <a:r>
              <a:rPr lang="ro-RO" sz="3600" dirty="0">
                <a:solidFill>
                  <a:schemeClr val="bg2">
                    <a:lumMod val="75000"/>
                  </a:schemeClr>
                </a:solidFill>
                <a:latin typeface="Sylfaen" panose="010A0502050306030303" pitchFamily="18" charset="0"/>
                <a:ea typeface="Calibri" panose="020F0502020204030204" pitchFamily="34" charset="0"/>
                <a:cs typeface="Times New Roman" panose="02020603050405020304" pitchFamily="18" charset="0"/>
              </a:rPr>
              <a:t>Evoluţia râului Olt </a:t>
            </a:r>
            <a:endParaRPr lang="ro-RO" sz="3600" dirty="0" smtClean="0">
              <a:solidFill>
                <a:schemeClr val="bg2">
                  <a:lumMod val="75000"/>
                </a:schemeClr>
              </a:solidFill>
              <a:latin typeface="Sylfaen" panose="010A0502050306030303" pitchFamily="18" charset="0"/>
              <a:ea typeface="Calibri" panose="020F0502020204030204" pitchFamily="34" charset="0"/>
              <a:cs typeface="Times New Roman" panose="02020603050405020304" pitchFamily="18" charset="0"/>
            </a:endParaRPr>
          </a:p>
          <a:p>
            <a:pPr algn="ctr">
              <a:spcAft>
                <a:spcPts val="800"/>
              </a:spcAft>
            </a:pPr>
            <a:r>
              <a:rPr lang="ro-RO" sz="3600" dirty="0" smtClean="0">
                <a:solidFill>
                  <a:schemeClr val="bg2">
                    <a:lumMod val="75000"/>
                  </a:schemeClr>
                </a:solidFill>
                <a:latin typeface="Sylfaen" panose="010A0502050306030303" pitchFamily="18" charset="0"/>
                <a:ea typeface="Calibri" panose="020F0502020204030204" pitchFamily="34" charset="0"/>
                <a:cs typeface="Times New Roman" panose="02020603050405020304" pitchFamily="18" charset="0"/>
              </a:rPr>
              <a:t>în sectorul Sfântu </a:t>
            </a:r>
            <a:r>
              <a:rPr lang="ro-RO" sz="3600" dirty="0">
                <a:solidFill>
                  <a:schemeClr val="bg2">
                    <a:lumMod val="75000"/>
                  </a:schemeClr>
                </a:solidFill>
                <a:latin typeface="Sylfaen" panose="010A0502050306030303" pitchFamily="18" charset="0"/>
                <a:ea typeface="Calibri" panose="020F0502020204030204" pitchFamily="34" charset="0"/>
                <a:cs typeface="Times New Roman" panose="02020603050405020304" pitchFamily="18" charset="0"/>
              </a:rPr>
              <a:t>Gheorghe – Feldioara</a:t>
            </a:r>
            <a:endParaRPr lang="en-US" sz="1600" dirty="0">
              <a:solidFill>
                <a:schemeClr val="bg2">
                  <a:lumMod val="75000"/>
                </a:schemeClr>
              </a:solidFill>
              <a:effectLst/>
              <a:latin typeface="Sylfaen" panose="010A0502050306030303" pitchFamily="18" charset="0"/>
              <a:ea typeface="Calibri" panose="020F0502020204030204" pitchFamily="34" charset="0"/>
              <a:cs typeface="Times New Roman" panose="02020603050405020304" pitchFamily="18" charset="0"/>
            </a:endParaRPr>
          </a:p>
        </p:txBody>
      </p:sp>
      <p:sp>
        <p:nvSpPr>
          <p:cNvPr id="7" name="Rectangle 6"/>
          <p:cNvSpPr/>
          <p:nvPr/>
        </p:nvSpPr>
        <p:spPr>
          <a:xfrm>
            <a:off x="332095" y="3453377"/>
            <a:ext cx="11832609" cy="3096873"/>
          </a:xfrm>
          <a:prstGeom prst="rect">
            <a:avLst/>
          </a:prstGeom>
        </p:spPr>
        <p:txBody>
          <a:bodyPr wrap="square">
            <a:spAutoFit/>
          </a:bodyPr>
          <a:lstStyle/>
          <a:p>
            <a:pPr>
              <a:lnSpc>
                <a:spcPct val="150000"/>
              </a:lnSpc>
              <a:spcAft>
                <a:spcPts val="800"/>
              </a:spcAft>
            </a:pPr>
            <a:endParaRPr lang="ro-RO" sz="1600" dirty="0" smtClean="0">
              <a:solidFill>
                <a:schemeClr val="bg2">
                  <a:lumMod val="75000"/>
                </a:schemeClr>
              </a:solidFill>
              <a:latin typeface="Times New Roman" panose="02020603050405020304" pitchFamily="18" charset="0"/>
              <a:ea typeface="Calibri" panose="020F0502020204030204" pitchFamily="34" charset="0"/>
              <a:cs typeface="Times New Roman" panose="02020603050405020304" pitchFamily="18" charset="0"/>
            </a:endParaRPr>
          </a:p>
          <a:p>
            <a:pPr>
              <a:lnSpc>
                <a:spcPct val="150000"/>
              </a:lnSpc>
              <a:spcAft>
                <a:spcPts val="800"/>
              </a:spcAft>
            </a:pPr>
            <a:endParaRPr lang="ro-RO" sz="1600" dirty="0" smtClean="0">
              <a:solidFill>
                <a:schemeClr val="bg2">
                  <a:lumMod val="75000"/>
                </a:schemeClr>
              </a:solidFill>
              <a:latin typeface="Times New Roman" panose="02020603050405020304" pitchFamily="18" charset="0"/>
              <a:ea typeface="Calibri" panose="020F0502020204030204" pitchFamily="34" charset="0"/>
              <a:cs typeface="Times New Roman" panose="02020603050405020304" pitchFamily="18" charset="0"/>
            </a:endParaRPr>
          </a:p>
          <a:p>
            <a:pPr>
              <a:lnSpc>
                <a:spcPct val="150000"/>
              </a:lnSpc>
              <a:spcAft>
                <a:spcPts val="800"/>
              </a:spcAft>
            </a:pPr>
            <a:r>
              <a:rPr lang="ro-RO" sz="1200" dirty="0">
                <a:solidFill>
                  <a:schemeClr val="bg2">
                    <a:lumMod val="75000"/>
                  </a:schemeClr>
                </a:solidFill>
                <a:latin typeface="Sylfaen" panose="010A0502050306030303" pitchFamily="18" charset="0"/>
                <a:ea typeface="Calibri" panose="020F0502020204030204" pitchFamily="34" charset="0"/>
                <a:cs typeface="Times New Roman" panose="02020603050405020304" pitchFamily="18" charset="0"/>
              </a:rPr>
              <a:t>	</a:t>
            </a:r>
            <a:r>
              <a:rPr lang="ro-RO" sz="1200" dirty="0" smtClean="0">
                <a:solidFill>
                  <a:schemeClr val="bg2">
                    <a:lumMod val="75000"/>
                  </a:schemeClr>
                </a:solidFill>
                <a:latin typeface="Sylfaen" panose="010A0502050306030303" pitchFamily="18" charset="0"/>
                <a:ea typeface="Calibri" panose="020F0502020204030204" pitchFamily="34" charset="0"/>
                <a:cs typeface="Times New Roman" panose="02020603050405020304" pitchFamily="18" charset="0"/>
              </a:rPr>
              <a:t>			</a:t>
            </a:r>
          </a:p>
          <a:p>
            <a:pPr>
              <a:lnSpc>
                <a:spcPct val="150000"/>
              </a:lnSpc>
              <a:spcAft>
                <a:spcPts val="800"/>
              </a:spcAft>
            </a:pPr>
            <a:r>
              <a:rPr lang="ro-RO" sz="1200" dirty="0">
                <a:solidFill>
                  <a:schemeClr val="bg2">
                    <a:lumMod val="75000"/>
                  </a:schemeClr>
                </a:solidFill>
                <a:latin typeface="Sylfaen" panose="010A0502050306030303" pitchFamily="18" charset="0"/>
                <a:ea typeface="Calibri" panose="020F0502020204030204" pitchFamily="34" charset="0"/>
                <a:cs typeface="Times New Roman" panose="02020603050405020304" pitchFamily="18" charset="0"/>
              </a:rPr>
              <a:t>	</a:t>
            </a:r>
            <a:r>
              <a:rPr lang="ro-RO" sz="1200" dirty="0" smtClean="0">
                <a:solidFill>
                  <a:schemeClr val="bg2">
                    <a:lumMod val="75000"/>
                  </a:schemeClr>
                </a:solidFill>
                <a:latin typeface="Sylfaen" panose="010A0502050306030303" pitchFamily="18" charset="0"/>
                <a:ea typeface="Calibri" panose="020F0502020204030204" pitchFamily="34" charset="0"/>
                <a:cs typeface="Times New Roman" panose="02020603050405020304" pitchFamily="18" charset="0"/>
              </a:rPr>
              <a:t>								</a:t>
            </a:r>
            <a:endParaRPr lang="ro-RO" sz="1600" dirty="0" smtClean="0">
              <a:solidFill>
                <a:schemeClr val="bg2">
                  <a:lumMod val="75000"/>
                </a:schemeClr>
              </a:solidFill>
              <a:latin typeface="Sylfaen" panose="010A0502050306030303" pitchFamily="18" charset="0"/>
              <a:ea typeface="Calibri" panose="020F0502020204030204" pitchFamily="34" charset="0"/>
              <a:cs typeface="Times New Roman" panose="02020603050405020304" pitchFamily="18" charset="0"/>
            </a:endParaRPr>
          </a:p>
          <a:p>
            <a:pPr algn="ctr">
              <a:lnSpc>
                <a:spcPct val="107000"/>
              </a:lnSpc>
              <a:spcAft>
                <a:spcPts val="800"/>
              </a:spcAft>
            </a:pPr>
            <a:endParaRPr lang="ro-RO" sz="1600" dirty="0" smtClean="0">
              <a:solidFill>
                <a:schemeClr val="bg2">
                  <a:lumMod val="75000"/>
                </a:schemeClr>
              </a:solidFill>
              <a:latin typeface="Sylfaen" panose="010A0502050306030303" pitchFamily="18" charset="0"/>
              <a:ea typeface="Calibri" panose="020F0502020204030204" pitchFamily="34" charset="0"/>
              <a:cs typeface="Times New Roman" panose="02020603050405020304" pitchFamily="18" charset="0"/>
            </a:endParaRPr>
          </a:p>
          <a:p>
            <a:pPr algn="ctr">
              <a:lnSpc>
                <a:spcPct val="150000"/>
              </a:lnSpc>
              <a:spcAft>
                <a:spcPts val="800"/>
              </a:spcAft>
            </a:pPr>
            <a:r>
              <a:rPr lang="ro-RO" dirty="0">
                <a:latin typeface="Sylfaen" panose="010A0502050306030303" pitchFamily="18" charset="0"/>
                <a:ea typeface="Calibri" panose="020F0502020204030204" pitchFamily="34" charset="0"/>
                <a:cs typeface="Times New Roman" panose="02020603050405020304" pitchFamily="18" charset="0"/>
              </a:rPr>
              <a:t> </a:t>
            </a:r>
            <a:endParaRPr lang="en-US" sz="1400" dirty="0" smtClean="0">
              <a:effectLst/>
              <a:latin typeface="Sylfaen" panose="010A0502050306030303" pitchFamily="18" charset="0"/>
              <a:ea typeface="Calibri" panose="020F0502020204030204" pitchFamily="34" charset="0"/>
              <a:cs typeface="Times New Roman" panose="02020603050405020304" pitchFamily="18" charset="0"/>
            </a:endParaRPr>
          </a:p>
          <a:p>
            <a:pPr>
              <a:lnSpc>
                <a:spcPct val="107000"/>
              </a:lnSpc>
              <a:spcBef>
                <a:spcPts val="1200"/>
              </a:spcBef>
              <a:spcAft>
                <a:spcPts val="0"/>
              </a:spcAft>
            </a:pPr>
            <a:r>
              <a:rPr lang="en-US" sz="1600" dirty="0" smtClean="0">
                <a:solidFill>
                  <a:srgbClr val="2E74B5"/>
                </a:solidFill>
                <a:effectLst/>
                <a:latin typeface="Times New Roman" panose="02020603050405020304" pitchFamily="18" charset="0"/>
                <a:ea typeface="Calibri" panose="020F0502020204030204" pitchFamily="34" charset="0"/>
                <a:cs typeface="Times New Roman" panose="02020603050405020304" pitchFamily="18" charset="0"/>
              </a:rPr>
              <a:t> </a:t>
            </a:r>
            <a:endParaRPr lang="en-US" sz="2000" dirty="0">
              <a:solidFill>
                <a:srgbClr val="2E74B5"/>
              </a:solidFill>
              <a:effectLst/>
              <a:latin typeface="Calibri Light" panose="020F0302020204030204" pitchFamily="34" charset="0"/>
              <a:ea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753600" y="25399"/>
            <a:ext cx="2411104" cy="1682225"/>
          </a:xfrm>
          <a:prstGeom prst="rect">
            <a:avLst/>
          </a:prstGeom>
        </p:spPr>
      </p:pic>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32095" y="192056"/>
            <a:ext cx="1337480" cy="1219199"/>
          </a:xfrm>
          <a:prstGeom prst="rect">
            <a:avLst/>
          </a:prstGeom>
        </p:spPr>
      </p:pic>
      <p:sp>
        <p:nvSpPr>
          <p:cNvPr id="11" name="TextBox 10"/>
          <p:cNvSpPr txBox="1"/>
          <p:nvPr/>
        </p:nvSpPr>
        <p:spPr>
          <a:xfrm>
            <a:off x="1669575" y="509267"/>
            <a:ext cx="4584700" cy="584775"/>
          </a:xfrm>
          <a:prstGeom prst="rect">
            <a:avLst/>
          </a:prstGeom>
          <a:noFill/>
        </p:spPr>
        <p:txBody>
          <a:bodyPr wrap="square" rtlCol="0">
            <a:spAutoFit/>
          </a:bodyPr>
          <a:lstStyle/>
          <a:p>
            <a:r>
              <a:rPr lang="en-US" sz="1600" dirty="0" err="1" smtClean="0">
                <a:solidFill>
                  <a:schemeClr val="bg2">
                    <a:lumMod val="75000"/>
                  </a:schemeClr>
                </a:solidFill>
                <a:latin typeface="Sylfaen" panose="010A0502050306030303" pitchFamily="18" charset="0"/>
              </a:rPr>
              <a:t>Seminari</a:t>
            </a:r>
            <a:r>
              <a:rPr lang="ro-RO" sz="1600" dirty="0" smtClean="0">
                <a:solidFill>
                  <a:schemeClr val="bg2">
                    <a:lumMod val="75000"/>
                  </a:schemeClr>
                </a:solidFill>
                <a:latin typeface="Sylfaen" panose="010A0502050306030303" pitchFamily="18" charset="0"/>
              </a:rPr>
              <a:t>ile</a:t>
            </a:r>
            <a:r>
              <a:rPr lang="en-US" sz="1600" dirty="0" smtClean="0">
                <a:solidFill>
                  <a:schemeClr val="bg2">
                    <a:lumMod val="75000"/>
                  </a:schemeClr>
                </a:solidFill>
                <a:latin typeface="Sylfaen" panose="010A0502050306030303" pitchFamily="18" charset="0"/>
              </a:rPr>
              <a:t> geo-spatial.org</a:t>
            </a:r>
            <a:br>
              <a:rPr lang="en-US" sz="1600" dirty="0" smtClean="0">
                <a:solidFill>
                  <a:schemeClr val="bg2">
                    <a:lumMod val="75000"/>
                  </a:schemeClr>
                </a:solidFill>
                <a:latin typeface="Sylfaen" panose="010A0502050306030303" pitchFamily="18" charset="0"/>
              </a:rPr>
            </a:br>
            <a:r>
              <a:rPr lang="en-US" sz="1600" dirty="0" smtClean="0">
                <a:solidFill>
                  <a:schemeClr val="bg2">
                    <a:lumMod val="75000"/>
                  </a:schemeClr>
                </a:solidFill>
                <a:latin typeface="Sylfaen" panose="010A0502050306030303" pitchFamily="18" charset="0"/>
              </a:rPr>
              <a:t>Buc</a:t>
            </a:r>
            <a:r>
              <a:rPr lang="ro-RO" sz="1600" dirty="0" smtClean="0">
                <a:solidFill>
                  <a:schemeClr val="bg2">
                    <a:lumMod val="75000"/>
                  </a:schemeClr>
                </a:solidFill>
                <a:latin typeface="Sylfaen" panose="010A0502050306030303" pitchFamily="18" charset="0"/>
              </a:rPr>
              <a:t>urești, </a:t>
            </a:r>
            <a:r>
              <a:rPr lang="en-US" sz="1600" dirty="0" smtClean="0">
                <a:solidFill>
                  <a:schemeClr val="bg2">
                    <a:lumMod val="75000"/>
                  </a:schemeClr>
                </a:solidFill>
                <a:latin typeface="Sylfaen" panose="010A0502050306030303" pitchFamily="18" charset="0"/>
              </a:rPr>
              <a:t>20</a:t>
            </a:r>
            <a:r>
              <a:rPr lang="ro-RO" sz="1600" dirty="0" smtClean="0">
                <a:solidFill>
                  <a:schemeClr val="bg2">
                    <a:lumMod val="75000"/>
                  </a:schemeClr>
                </a:solidFill>
                <a:latin typeface="Sylfaen" panose="010A0502050306030303" pitchFamily="18" charset="0"/>
              </a:rPr>
              <a:t> Octombrie 2017</a:t>
            </a:r>
            <a:endParaRPr lang="en-US" sz="1600" dirty="0">
              <a:solidFill>
                <a:schemeClr val="bg2">
                  <a:lumMod val="75000"/>
                </a:schemeClr>
              </a:solidFill>
              <a:latin typeface="Sylfaen" panose="010A0502050306030303" pitchFamily="18" charset="0"/>
            </a:endParaRPr>
          </a:p>
        </p:txBody>
      </p:sp>
      <p:sp>
        <p:nvSpPr>
          <p:cNvPr id="12" name="TextBox 11"/>
          <p:cNvSpPr txBox="1"/>
          <p:nvPr/>
        </p:nvSpPr>
        <p:spPr>
          <a:xfrm>
            <a:off x="6678304" y="5903919"/>
            <a:ext cx="5486400" cy="646331"/>
          </a:xfrm>
          <a:prstGeom prst="rect">
            <a:avLst/>
          </a:prstGeom>
          <a:noFill/>
        </p:spPr>
        <p:txBody>
          <a:bodyPr wrap="square" rtlCol="0">
            <a:spAutoFit/>
          </a:bodyPr>
          <a:lstStyle/>
          <a:p>
            <a:r>
              <a:rPr lang="ro-RO" dirty="0" smtClean="0">
                <a:solidFill>
                  <a:schemeClr val="bg2">
                    <a:lumMod val="75000"/>
                  </a:schemeClr>
                </a:solidFill>
                <a:latin typeface="Sylfaen" panose="010A0502050306030303" pitchFamily="18" charset="0"/>
              </a:rPr>
              <a:t>Anghelin Georgiana</a:t>
            </a:r>
            <a:br>
              <a:rPr lang="ro-RO" dirty="0" smtClean="0">
                <a:solidFill>
                  <a:schemeClr val="bg2">
                    <a:lumMod val="75000"/>
                  </a:schemeClr>
                </a:solidFill>
                <a:latin typeface="Sylfaen" panose="010A0502050306030303" pitchFamily="18" charset="0"/>
              </a:rPr>
            </a:br>
            <a:r>
              <a:rPr lang="ro-RO" dirty="0" smtClean="0">
                <a:solidFill>
                  <a:schemeClr val="bg2">
                    <a:lumMod val="75000"/>
                  </a:schemeClr>
                </a:solidFill>
                <a:latin typeface="Sylfaen" panose="010A0502050306030303" pitchFamily="18" charset="0"/>
              </a:rPr>
              <a:t>Facultatea de Geografie, Universitatea din București</a:t>
            </a:r>
            <a:endParaRPr lang="en-US" dirty="0">
              <a:solidFill>
                <a:schemeClr val="bg2">
                  <a:lumMod val="75000"/>
                </a:schemeClr>
              </a:solidFill>
              <a:latin typeface="Sylfaen" panose="010A0502050306030303" pitchFamily="18" charset="0"/>
            </a:endParaRPr>
          </a:p>
        </p:txBody>
      </p:sp>
    </p:spTree>
    <p:extLst>
      <p:ext uri="{BB962C8B-B14F-4D97-AF65-F5344CB8AC3E}">
        <p14:creationId xmlns:p14="http://schemas.microsoft.com/office/powerpoint/2010/main" val="8316973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DDDCE0"/>
        </a:soli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79399" y="146675"/>
            <a:ext cx="4560109" cy="6520825"/>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941637" y="917887"/>
            <a:ext cx="7010400" cy="4978400"/>
          </a:xfrm>
          <a:prstGeom prst="rect">
            <a:avLst/>
          </a:prstGeom>
        </p:spPr>
      </p:pic>
      <p:sp>
        <p:nvSpPr>
          <p:cNvPr id="3" name="Content Placeholder 2"/>
          <p:cNvSpPr>
            <a:spLocks noGrp="1"/>
          </p:cNvSpPr>
          <p:nvPr>
            <p:ph idx="1"/>
          </p:nvPr>
        </p:nvSpPr>
        <p:spPr>
          <a:xfrm>
            <a:off x="519363" y="337176"/>
            <a:ext cx="1372937" cy="580712"/>
          </a:xfrm>
        </p:spPr>
        <p:txBody>
          <a:bodyPr>
            <a:noAutofit/>
          </a:bodyPr>
          <a:lstStyle/>
          <a:p>
            <a:pPr marL="0" indent="0" algn="just">
              <a:lnSpc>
                <a:spcPct val="100000"/>
              </a:lnSpc>
              <a:spcBef>
                <a:spcPts val="0"/>
              </a:spcBef>
              <a:buNone/>
            </a:pPr>
            <a:r>
              <a:rPr lang="ro-RO" sz="1800" dirty="0" smtClean="0">
                <a:solidFill>
                  <a:schemeClr val="tx1">
                    <a:lumMod val="75000"/>
                    <a:lumOff val="25000"/>
                  </a:schemeClr>
                </a:solidFill>
                <a:latin typeface="Sylfaen" panose="010A0502050306030303" pitchFamily="18" charset="0"/>
              </a:rPr>
              <a:t>Localizarea </a:t>
            </a:r>
            <a:endParaRPr lang="en-US" sz="1800" dirty="0" smtClean="0">
              <a:solidFill>
                <a:schemeClr val="tx1">
                  <a:lumMod val="75000"/>
                  <a:lumOff val="25000"/>
                </a:schemeClr>
              </a:solidFill>
              <a:latin typeface="Sylfaen" panose="010A0502050306030303" pitchFamily="18" charset="0"/>
            </a:endParaRPr>
          </a:p>
          <a:p>
            <a:pPr marL="0" indent="0" algn="just">
              <a:lnSpc>
                <a:spcPct val="100000"/>
              </a:lnSpc>
              <a:spcBef>
                <a:spcPts val="0"/>
              </a:spcBef>
              <a:buNone/>
            </a:pPr>
            <a:r>
              <a:rPr lang="ro-RO" sz="1800" dirty="0" smtClean="0">
                <a:solidFill>
                  <a:schemeClr val="tx1">
                    <a:lumMod val="75000"/>
                    <a:lumOff val="25000"/>
                  </a:schemeClr>
                </a:solidFill>
                <a:latin typeface="Sylfaen" panose="010A0502050306030303" pitchFamily="18" charset="0"/>
              </a:rPr>
              <a:t>arealului</a:t>
            </a:r>
            <a:endParaRPr lang="en-US" sz="1800" dirty="0">
              <a:solidFill>
                <a:schemeClr val="tx1">
                  <a:lumMod val="75000"/>
                  <a:lumOff val="25000"/>
                </a:schemeClr>
              </a:solidFill>
              <a:latin typeface="Sylfaen" panose="010A0502050306030303" pitchFamily="18" charset="0"/>
            </a:endParaRPr>
          </a:p>
        </p:txBody>
      </p:sp>
    </p:spTree>
    <p:extLst>
      <p:ext uri="{BB962C8B-B14F-4D97-AF65-F5344CB8AC3E}">
        <p14:creationId xmlns:p14="http://schemas.microsoft.com/office/powerpoint/2010/main" val="11412161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DDDCE0"/>
        </a:solidFill>
        <a:effectLst/>
      </p:bgPr>
    </p:bg>
    <p:spTree>
      <p:nvGrpSpPr>
        <p:cNvPr id="1" name=""/>
        <p:cNvGrpSpPr/>
        <p:nvPr/>
      </p:nvGrpSpPr>
      <p:grpSpPr>
        <a:xfrm>
          <a:off x="0" y="0"/>
          <a:ext cx="0" cy="0"/>
          <a:chOff x="0" y="0"/>
          <a:chExt cx="0" cy="0"/>
        </a:xfrm>
      </p:grpSpPr>
      <p:sp>
        <p:nvSpPr>
          <p:cNvPr id="2" name="Rectangle 1"/>
          <p:cNvSpPr/>
          <p:nvPr/>
        </p:nvSpPr>
        <p:spPr>
          <a:xfrm>
            <a:off x="184417" y="5431483"/>
            <a:ext cx="5227051" cy="584775"/>
          </a:xfrm>
          <a:prstGeom prst="rect">
            <a:avLst/>
          </a:prstGeom>
        </p:spPr>
        <p:txBody>
          <a:bodyPr wrap="square">
            <a:spAutoFit/>
          </a:bodyPr>
          <a:lstStyle/>
          <a:p>
            <a:pPr algn="just">
              <a:spcAft>
                <a:spcPts val="800"/>
              </a:spcAft>
            </a:pPr>
            <a:r>
              <a:rPr lang="en-US" sz="1600" dirty="0">
                <a:latin typeface="Sylfaen" panose="010A0502050306030303" pitchFamily="18" charset="0"/>
                <a:ea typeface="Calibri" panose="020F0502020204030204" pitchFamily="34" charset="0"/>
                <a:cs typeface="Times New Roman" panose="02020603050405020304" pitchFamily="18" charset="0"/>
              </a:rPr>
              <a:t>D</a:t>
            </a:r>
            <a:r>
              <a:rPr lang="ro-RO" sz="1600" dirty="0" smtClean="0">
                <a:latin typeface="Sylfaen" panose="010A0502050306030303" pitchFamily="18" charset="0"/>
                <a:ea typeface="Calibri" panose="020F0502020204030204" pitchFamily="34" charset="0"/>
                <a:cs typeface="Times New Roman" panose="02020603050405020304" pitchFamily="18" charset="0"/>
              </a:rPr>
              <a:t>ebitele </a:t>
            </a:r>
            <a:r>
              <a:rPr lang="ro-RO" sz="1600" dirty="0">
                <a:latin typeface="Sylfaen" panose="010A0502050306030303" pitchFamily="18" charset="0"/>
                <a:ea typeface="Calibri" panose="020F0502020204030204" pitchFamily="34" charset="0"/>
                <a:cs typeface="Times New Roman" panose="02020603050405020304" pitchFamily="18" charset="0"/>
              </a:rPr>
              <a:t>medii </a:t>
            </a:r>
            <a:r>
              <a:rPr lang="ro-RO" sz="1600" dirty="0" smtClean="0">
                <a:latin typeface="Sylfaen" panose="010A0502050306030303" pitchFamily="18" charset="0"/>
                <a:ea typeface="Calibri" panose="020F0502020204030204" pitchFamily="34" charset="0"/>
                <a:cs typeface="Times New Roman" panose="02020603050405020304" pitchFamily="18" charset="0"/>
              </a:rPr>
              <a:t>lunare</a:t>
            </a:r>
            <a:r>
              <a:rPr lang="en-US" sz="1600" dirty="0" smtClean="0">
                <a:latin typeface="Sylfaen" panose="010A0502050306030303" pitchFamily="18" charset="0"/>
                <a:ea typeface="Calibri" panose="020F0502020204030204" pitchFamily="34" charset="0"/>
                <a:cs typeface="Times New Roman" panose="02020603050405020304" pitchFamily="18" charset="0"/>
              </a:rPr>
              <a:t> </a:t>
            </a:r>
            <a:r>
              <a:rPr lang="ro-RO" sz="1600" dirty="0" smtClean="0">
                <a:latin typeface="Sylfaen" panose="010A0502050306030303" pitchFamily="18" charset="0"/>
                <a:ea typeface="Calibri" panose="020F0502020204030204" pitchFamily="34" charset="0"/>
                <a:cs typeface="Times New Roman" panose="02020603050405020304" pitchFamily="18" charset="0"/>
              </a:rPr>
              <a:t>între</a:t>
            </a:r>
            <a:r>
              <a:rPr lang="en-US" sz="1600" dirty="0">
                <a:latin typeface="Sylfaen" panose="010A0502050306030303" pitchFamily="18" charset="0"/>
                <a:ea typeface="Calibri" panose="020F0502020204030204" pitchFamily="34" charset="0"/>
                <a:cs typeface="Times New Roman" panose="02020603050405020304" pitchFamily="18" charset="0"/>
              </a:rPr>
              <a:t>:</a:t>
            </a:r>
            <a:r>
              <a:rPr lang="ro-RO" sz="1600" dirty="0" smtClean="0">
                <a:latin typeface="Sylfaen" panose="010A0502050306030303" pitchFamily="18" charset="0"/>
                <a:ea typeface="Calibri" panose="020F0502020204030204" pitchFamily="34" charset="0"/>
                <a:cs typeface="Times New Roman" panose="02020603050405020304" pitchFamily="18" charset="0"/>
              </a:rPr>
              <a:t> </a:t>
            </a:r>
            <a:r>
              <a:rPr lang="en-US" sz="1600" dirty="0">
                <a:latin typeface="Sylfaen" panose="010A0502050306030303" pitchFamily="18" charset="0"/>
                <a:ea typeface="Calibri" panose="020F0502020204030204" pitchFamily="34" charset="0"/>
                <a:cs typeface="Times New Roman" panose="02020603050405020304" pitchFamily="18" charset="0"/>
              </a:rPr>
              <a:t>4</a:t>
            </a:r>
            <a:r>
              <a:rPr lang="ro-RO" sz="1600" dirty="0" smtClean="0">
                <a:latin typeface="Sylfaen" panose="010A0502050306030303" pitchFamily="18" charset="0"/>
                <a:ea typeface="Calibri" panose="020F0502020204030204" pitchFamily="34" charset="0"/>
                <a:cs typeface="Times New Roman" panose="02020603050405020304" pitchFamily="18" charset="0"/>
              </a:rPr>
              <a:t> </a:t>
            </a:r>
            <a:r>
              <a:rPr lang="ro-RO" sz="1600" dirty="0">
                <a:latin typeface="Sylfaen" panose="010A0502050306030303" pitchFamily="18" charset="0"/>
                <a:ea typeface="Calibri" panose="020F0502020204030204" pitchFamily="34" charset="0"/>
                <a:cs typeface="Times New Roman" panose="02020603050405020304" pitchFamily="18" charset="0"/>
              </a:rPr>
              <a:t>m</a:t>
            </a:r>
            <a:r>
              <a:rPr lang="ro-RO" sz="1600" baseline="30000" dirty="0">
                <a:latin typeface="Sylfaen" panose="010A0502050306030303" pitchFamily="18" charset="0"/>
                <a:ea typeface="Calibri" panose="020F0502020204030204" pitchFamily="34" charset="0"/>
                <a:cs typeface="Times New Roman" panose="02020603050405020304" pitchFamily="18" charset="0"/>
              </a:rPr>
              <a:t>3</a:t>
            </a:r>
            <a:r>
              <a:rPr lang="ro-RO" sz="1600" dirty="0">
                <a:latin typeface="Sylfaen" panose="010A0502050306030303" pitchFamily="18" charset="0"/>
                <a:ea typeface="Calibri" panose="020F0502020204030204" pitchFamily="34" charset="0"/>
                <a:cs typeface="Times New Roman" panose="02020603050405020304" pitchFamily="18" charset="0"/>
              </a:rPr>
              <a:t>/s</a:t>
            </a:r>
            <a:r>
              <a:rPr lang="ro-RO" sz="1600" dirty="0" smtClean="0">
                <a:latin typeface="Sylfaen" panose="010A0502050306030303" pitchFamily="18" charset="0"/>
                <a:ea typeface="Calibri" panose="020F0502020204030204" pitchFamily="34" charset="0"/>
                <a:cs typeface="Times New Roman" panose="02020603050405020304" pitchFamily="18" charset="0"/>
              </a:rPr>
              <a:t>,</a:t>
            </a:r>
            <a:r>
              <a:rPr lang="en-US" sz="1600" dirty="0" smtClean="0">
                <a:latin typeface="Sylfaen" panose="010A0502050306030303" pitchFamily="18" charset="0"/>
                <a:ea typeface="Calibri" panose="020F0502020204030204" pitchFamily="34" charset="0"/>
                <a:cs typeface="Times New Roman" panose="02020603050405020304" pitchFamily="18" charset="0"/>
              </a:rPr>
              <a:t> (1985)</a:t>
            </a:r>
            <a:r>
              <a:rPr lang="ro-RO" sz="1600" dirty="0" smtClean="0">
                <a:latin typeface="Sylfaen" panose="010A0502050306030303" pitchFamily="18" charset="0"/>
                <a:ea typeface="Calibri" panose="020F0502020204030204" pitchFamily="34" charset="0"/>
                <a:cs typeface="Times New Roman" panose="02020603050405020304" pitchFamily="18" charset="0"/>
              </a:rPr>
              <a:t> și</a:t>
            </a:r>
            <a:r>
              <a:rPr lang="en-US" sz="1600" dirty="0" smtClean="0">
                <a:latin typeface="Sylfaen" panose="010A0502050306030303" pitchFamily="18" charset="0"/>
                <a:ea typeface="Calibri" panose="020F0502020204030204" pitchFamily="34" charset="0"/>
                <a:cs typeface="Times New Roman" panose="02020603050405020304" pitchFamily="18" charset="0"/>
              </a:rPr>
              <a:t> </a:t>
            </a:r>
            <a:r>
              <a:rPr lang="ro-RO" sz="1600" dirty="0" smtClean="0">
                <a:latin typeface="Sylfaen" panose="010A0502050306030303" pitchFamily="18" charset="0"/>
                <a:ea typeface="Calibri" panose="020F0502020204030204" pitchFamily="34" charset="0"/>
                <a:cs typeface="Times New Roman" panose="02020603050405020304" pitchFamily="18" charset="0"/>
              </a:rPr>
              <a:t>19 </a:t>
            </a:r>
            <a:r>
              <a:rPr lang="ro-RO" sz="1600" dirty="0">
                <a:latin typeface="Sylfaen" panose="010A0502050306030303" pitchFamily="18" charset="0"/>
                <a:ea typeface="Calibri" panose="020F0502020204030204" pitchFamily="34" charset="0"/>
                <a:cs typeface="Times New Roman" panose="02020603050405020304" pitchFamily="18" charset="0"/>
              </a:rPr>
              <a:t>m</a:t>
            </a:r>
            <a:r>
              <a:rPr lang="ro-RO" sz="1600" baseline="30000" dirty="0">
                <a:latin typeface="Sylfaen" panose="010A0502050306030303" pitchFamily="18" charset="0"/>
                <a:ea typeface="Calibri" panose="020F0502020204030204" pitchFamily="34" charset="0"/>
                <a:cs typeface="Times New Roman" panose="02020603050405020304" pitchFamily="18" charset="0"/>
              </a:rPr>
              <a:t>3</a:t>
            </a:r>
            <a:r>
              <a:rPr lang="ro-RO" sz="1600" dirty="0">
                <a:latin typeface="Sylfaen" panose="010A0502050306030303" pitchFamily="18" charset="0"/>
                <a:ea typeface="Calibri" panose="020F0502020204030204" pitchFamily="34" charset="0"/>
                <a:cs typeface="Times New Roman" panose="02020603050405020304" pitchFamily="18" charset="0"/>
              </a:rPr>
              <a:t>/s, </a:t>
            </a:r>
            <a:r>
              <a:rPr lang="en-US" sz="1600" dirty="0" smtClean="0">
                <a:latin typeface="Sylfaen" panose="010A0502050306030303" pitchFamily="18" charset="0"/>
                <a:ea typeface="Calibri" panose="020F0502020204030204" pitchFamily="34" charset="0"/>
                <a:cs typeface="Times New Roman" panose="02020603050405020304" pitchFamily="18" charset="0"/>
              </a:rPr>
              <a:t>(2010)</a:t>
            </a:r>
          </a:p>
        </p:txBody>
      </p:sp>
      <p:sp>
        <p:nvSpPr>
          <p:cNvPr id="3" name="Rectangle 2"/>
          <p:cNvSpPr/>
          <p:nvPr/>
        </p:nvSpPr>
        <p:spPr>
          <a:xfrm>
            <a:off x="6341376" y="5219630"/>
            <a:ext cx="5583921" cy="796628"/>
          </a:xfrm>
          <a:prstGeom prst="rect">
            <a:avLst/>
          </a:prstGeom>
        </p:spPr>
        <p:txBody>
          <a:bodyPr wrap="square">
            <a:spAutoFit/>
          </a:bodyPr>
          <a:lstStyle/>
          <a:p>
            <a:pPr algn="just">
              <a:lnSpc>
                <a:spcPct val="150000"/>
              </a:lnSpc>
            </a:pPr>
            <a:r>
              <a:rPr lang="en-US" sz="1600" dirty="0">
                <a:latin typeface="Sylfaen" panose="010A0502050306030303" pitchFamily="18" charset="0"/>
                <a:ea typeface="Calibri" panose="020F0502020204030204" pitchFamily="34" charset="0"/>
              </a:rPr>
              <a:t>M</a:t>
            </a:r>
            <a:r>
              <a:rPr lang="ro-RO" sz="1600" dirty="0" smtClean="0">
                <a:latin typeface="Sylfaen" panose="010A0502050306030303" pitchFamily="18" charset="0"/>
                <a:ea typeface="Calibri" panose="020F0502020204030204" pitchFamily="34" charset="0"/>
              </a:rPr>
              <a:t>ediile </a:t>
            </a:r>
            <a:r>
              <a:rPr lang="ro-RO" sz="1600" dirty="0">
                <a:latin typeface="Sylfaen" panose="010A0502050306030303" pitchFamily="18" charset="0"/>
                <a:ea typeface="Calibri" panose="020F0502020204030204" pitchFamily="34" charset="0"/>
              </a:rPr>
              <a:t>anuale ale debitelor corespund în general cu totalul de </a:t>
            </a:r>
            <a:r>
              <a:rPr lang="ro-RO" sz="1600" dirty="0" smtClean="0">
                <a:latin typeface="Sylfaen" panose="010A0502050306030303" pitchFamily="18" charset="0"/>
                <a:ea typeface="Calibri" panose="020F0502020204030204" pitchFamily="34" charset="0"/>
              </a:rPr>
              <a:t>precipitații.</a:t>
            </a:r>
            <a:r>
              <a:rPr lang="en-US" sz="1600" dirty="0" smtClean="0">
                <a:latin typeface="Sylfaen" panose="010A0502050306030303" pitchFamily="18" charset="0"/>
                <a:ea typeface="Calibri" panose="020F0502020204030204" pitchFamily="34" charset="0"/>
              </a:rPr>
              <a:t> </a:t>
            </a:r>
          </a:p>
        </p:txBody>
      </p:sp>
      <p:sp>
        <p:nvSpPr>
          <p:cNvPr id="6" name="TextBox 5"/>
          <p:cNvSpPr txBox="1"/>
          <p:nvPr/>
        </p:nvSpPr>
        <p:spPr>
          <a:xfrm>
            <a:off x="112297" y="176983"/>
            <a:ext cx="9329152" cy="553998"/>
          </a:xfrm>
          <a:prstGeom prst="rect">
            <a:avLst/>
          </a:prstGeom>
          <a:noFill/>
        </p:spPr>
        <p:txBody>
          <a:bodyPr wrap="square" rtlCol="0">
            <a:spAutoFit/>
          </a:bodyPr>
          <a:lstStyle/>
          <a:p>
            <a:r>
              <a:rPr lang="ro-RO" sz="3000" dirty="0" smtClean="0">
                <a:latin typeface="Sylfaen" panose="010A0502050306030303" pitchFamily="18" charset="0"/>
              </a:rPr>
              <a:t>Factori naturali. </a:t>
            </a:r>
            <a:r>
              <a:rPr lang="en-US" sz="3000" dirty="0" err="1" smtClean="0">
                <a:latin typeface="Sylfaen" panose="010A0502050306030303" pitchFamily="18" charset="0"/>
              </a:rPr>
              <a:t>Evolu</a:t>
            </a:r>
            <a:r>
              <a:rPr lang="ro-RO" sz="3000" dirty="0" smtClean="0">
                <a:latin typeface="Sylfaen" panose="010A0502050306030303" pitchFamily="18" charset="0"/>
              </a:rPr>
              <a:t>ția debitelor și a precipitațiilor</a:t>
            </a:r>
            <a:endParaRPr lang="ro-RO" sz="3000" dirty="0">
              <a:latin typeface="Sylfaen" panose="010A0502050306030303" pitchFamily="18" charset="0"/>
            </a:endParaRPr>
          </a:p>
        </p:txBody>
      </p:sp>
      <p:pic>
        <p:nvPicPr>
          <p:cNvPr id="9" name="Picture 8"/>
          <p:cNvPicPr/>
          <p:nvPr/>
        </p:nvPicPr>
        <p:blipFill>
          <a:blip r:embed="rId2" cstate="print">
            <a:extLst>
              <a:ext uri="{28A0092B-C50C-407E-A947-70E740481C1C}">
                <a14:useLocalDpi xmlns:a14="http://schemas.microsoft.com/office/drawing/2010/main" val="0"/>
              </a:ext>
            </a:extLst>
          </a:blip>
          <a:stretch>
            <a:fillRect/>
          </a:stretch>
        </p:blipFill>
        <p:spPr>
          <a:xfrm>
            <a:off x="184417" y="982616"/>
            <a:ext cx="2745740" cy="3774440"/>
          </a:xfrm>
          <a:prstGeom prst="rect">
            <a:avLst/>
          </a:prstGeom>
        </p:spPr>
      </p:pic>
      <p:pic>
        <p:nvPicPr>
          <p:cNvPr id="10" name="Picture 9"/>
          <p:cNvPicPr/>
          <p:nvPr/>
        </p:nvPicPr>
        <p:blipFill>
          <a:blip r:embed="rId3" cstate="print">
            <a:extLst>
              <a:ext uri="{28A0092B-C50C-407E-A947-70E740481C1C}">
                <a14:useLocalDpi xmlns:a14="http://schemas.microsoft.com/office/drawing/2010/main" val="0"/>
              </a:ext>
            </a:extLst>
          </a:blip>
          <a:stretch>
            <a:fillRect/>
          </a:stretch>
        </p:blipFill>
        <p:spPr>
          <a:xfrm>
            <a:off x="2930157" y="993305"/>
            <a:ext cx="2720340" cy="3781425"/>
          </a:xfrm>
          <a:prstGeom prst="rect">
            <a:avLst/>
          </a:prstGeom>
        </p:spPr>
      </p:pic>
      <p:pic>
        <p:nvPicPr>
          <p:cNvPr id="11" name="Picture 10"/>
          <p:cNvPicPr/>
          <p:nvPr/>
        </p:nvPicPr>
        <p:blipFill>
          <a:blip r:embed="rId4" cstate="print">
            <a:extLst>
              <a:ext uri="{28A0092B-C50C-407E-A947-70E740481C1C}">
                <a14:useLocalDpi xmlns:a14="http://schemas.microsoft.com/office/drawing/2010/main" val="0"/>
              </a:ext>
            </a:extLst>
          </a:blip>
          <a:stretch>
            <a:fillRect/>
          </a:stretch>
        </p:blipFill>
        <p:spPr>
          <a:xfrm>
            <a:off x="1365653" y="1604809"/>
            <a:ext cx="3411220" cy="2558415"/>
          </a:xfrm>
          <a:prstGeom prst="rect">
            <a:avLst/>
          </a:prstGeom>
        </p:spPr>
      </p:pic>
      <p:pic>
        <p:nvPicPr>
          <p:cNvPr id="7" name="Picture 6"/>
          <p:cNvPicPr>
            <a:picLocks noChangeAspect="1"/>
          </p:cNvPicPr>
          <p:nvPr/>
        </p:nvPicPr>
        <p:blipFill>
          <a:blip r:embed="rId5"/>
          <a:stretch>
            <a:fillRect/>
          </a:stretch>
        </p:blipFill>
        <p:spPr>
          <a:xfrm>
            <a:off x="184417" y="979520"/>
            <a:ext cx="5718544" cy="3777536"/>
          </a:xfrm>
          <a:prstGeom prst="rect">
            <a:avLst/>
          </a:prstGeom>
        </p:spPr>
      </p:pic>
      <p:pic>
        <p:nvPicPr>
          <p:cNvPr id="8" name="Picture 7"/>
          <p:cNvPicPr>
            <a:picLocks noChangeAspect="1"/>
          </p:cNvPicPr>
          <p:nvPr/>
        </p:nvPicPr>
        <p:blipFill>
          <a:blip r:embed="rId6"/>
          <a:stretch>
            <a:fillRect/>
          </a:stretch>
        </p:blipFill>
        <p:spPr>
          <a:xfrm>
            <a:off x="6149742" y="997194"/>
            <a:ext cx="5967188" cy="3777536"/>
          </a:xfrm>
          <a:prstGeom prst="rect">
            <a:avLst/>
          </a:prstGeom>
        </p:spPr>
      </p:pic>
    </p:spTree>
    <p:extLst>
      <p:ext uri="{BB962C8B-B14F-4D97-AF65-F5344CB8AC3E}">
        <p14:creationId xmlns:p14="http://schemas.microsoft.com/office/powerpoint/2010/main" val="15046085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0"/>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DDDCE0"/>
        </a:solidFill>
        <a:effectLst/>
      </p:bgPr>
    </p:bg>
    <p:spTree>
      <p:nvGrpSpPr>
        <p:cNvPr id="1" name=""/>
        <p:cNvGrpSpPr/>
        <p:nvPr/>
      </p:nvGrpSpPr>
      <p:grpSpPr>
        <a:xfrm>
          <a:off x="0" y="0"/>
          <a:ext cx="0" cy="0"/>
          <a:chOff x="0" y="0"/>
          <a:chExt cx="0" cy="0"/>
        </a:xfrm>
      </p:grpSpPr>
      <p:sp>
        <p:nvSpPr>
          <p:cNvPr id="3" name="Rectangle 2"/>
          <p:cNvSpPr/>
          <p:nvPr/>
        </p:nvSpPr>
        <p:spPr>
          <a:xfrm>
            <a:off x="184417" y="4949023"/>
            <a:ext cx="5270500" cy="1535292"/>
          </a:xfrm>
          <a:prstGeom prst="rect">
            <a:avLst/>
          </a:prstGeom>
        </p:spPr>
        <p:txBody>
          <a:bodyPr wrap="square">
            <a:spAutoFit/>
          </a:bodyPr>
          <a:lstStyle/>
          <a:p>
            <a:pPr algn="just">
              <a:lnSpc>
                <a:spcPct val="150000"/>
              </a:lnSpc>
            </a:pPr>
            <a:r>
              <a:rPr lang="ro-RO" sz="1600" dirty="0">
                <a:latin typeface="Sylfaen" panose="010A0502050306030303" pitchFamily="18" charset="0"/>
                <a:ea typeface="Calibri" panose="020F0502020204030204" pitchFamily="34" charset="0"/>
              </a:rPr>
              <a:t>S</a:t>
            </a:r>
            <a:r>
              <a:rPr lang="ro-RO" sz="1600" dirty="0" smtClean="0">
                <a:latin typeface="Sylfaen" panose="010A0502050306030303" pitchFamily="18" charset="0"/>
                <a:ea typeface="Calibri" panose="020F0502020204030204" pitchFamily="34" charset="0"/>
              </a:rPr>
              <a:t>cădere </a:t>
            </a:r>
            <a:r>
              <a:rPr lang="ro-RO" sz="1600" dirty="0">
                <a:latin typeface="Sylfaen" panose="010A0502050306030303" pitchFamily="18" charset="0"/>
                <a:ea typeface="Calibri" panose="020F0502020204030204" pitchFamily="34" charset="0"/>
              </a:rPr>
              <a:t>majoră a debitelor din anul 1985 până astăzi. </a:t>
            </a:r>
            <a:endParaRPr lang="ro-RO" sz="1600" dirty="0" smtClean="0">
              <a:latin typeface="Sylfaen" panose="010A0502050306030303" pitchFamily="18" charset="0"/>
              <a:ea typeface="Calibri" panose="020F0502020204030204" pitchFamily="34" charset="0"/>
            </a:endParaRPr>
          </a:p>
          <a:p>
            <a:pPr algn="just">
              <a:lnSpc>
                <a:spcPct val="150000"/>
              </a:lnSpc>
            </a:pPr>
            <a:r>
              <a:rPr lang="ro-RO" sz="1600" dirty="0" smtClean="0">
                <a:latin typeface="Sylfaen" panose="010A0502050306030303" pitchFamily="18" charset="0"/>
                <a:ea typeface="Calibri" panose="020F0502020204030204" pitchFamily="34" charset="0"/>
              </a:rPr>
              <a:t>În </a:t>
            </a:r>
            <a:r>
              <a:rPr lang="ro-RO" sz="1600" dirty="0">
                <a:latin typeface="Sylfaen" panose="010A0502050306030303" pitchFamily="18" charset="0"/>
                <a:ea typeface="Calibri" panose="020F0502020204030204" pitchFamily="34" charset="0"/>
              </a:rPr>
              <a:t>perioada 1920-1970 debitul mediu multianual se situează la 134.68 m</a:t>
            </a:r>
            <a:r>
              <a:rPr lang="ro-RO" sz="1600" baseline="30000" dirty="0">
                <a:latin typeface="Sylfaen" panose="010A0502050306030303" pitchFamily="18" charset="0"/>
                <a:ea typeface="Calibri" panose="020F0502020204030204" pitchFamily="34" charset="0"/>
              </a:rPr>
              <a:t>3</a:t>
            </a:r>
            <a:r>
              <a:rPr lang="ro-RO" sz="1600" dirty="0">
                <a:latin typeface="Sylfaen" panose="010A0502050306030303" pitchFamily="18" charset="0"/>
                <a:ea typeface="Calibri" panose="020F0502020204030204" pitchFamily="34" charset="0"/>
              </a:rPr>
              <a:t>/s, în timp ce, pentru perioada 1985-2016, debitul mediu multianual se situează la 36.13 m</a:t>
            </a:r>
            <a:r>
              <a:rPr lang="ro-RO" sz="1600" baseline="30000" dirty="0">
                <a:latin typeface="Sylfaen" panose="010A0502050306030303" pitchFamily="18" charset="0"/>
                <a:ea typeface="Calibri" panose="020F0502020204030204" pitchFamily="34" charset="0"/>
              </a:rPr>
              <a:t>3</a:t>
            </a:r>
            <a:r>
              <a:rPr lang="ro-RO" sz="1600" dirty="0">
                <a:latin typeface="Sylfaen" panose="010A0502050306030303" pitchFamily="18" charset="0"/>
                <a:ea typeface="Calibri" panose="020F0502020204030204" pitchFamily="34" charset="0"/>
              </a:rPr>
              <a:t>/s. </a:t>
            </a:r>
            <a:endParaRPr lang="en-US" sz="1600" dirty="0">
              <a:latin typeface="Sylfaen" panose="010A0502050306030303" pitchFamily="18" charset="0"/>
            </a:endParaRPr>
          </a:p>
        </p:txBody>
      </p:sp>
      <p:sp>
        <p:nvSpPr>
          <p:cNvPr id="9" name="Rectangle 8"/>
          <p:cNvSpPr/>
          <p:nvPr/>
        </p:nvSpPr>
        <p:spPr>
          <a:xfrm>
            <a:off x="6218905" y="5058284"/>
            <a:ext cx="5613401" cy="1426031"/>
          </a:xfrm>
          <a:prstGeom prst="rect">
            <a:avLst/>
          </a:prstGeom>
        </p:spPr>
        <p:txBody>
          <a:bodyPr wrap="square">
            <a:spAutoFit/>
          </a:bodyPr>
          <a:lstStyle/>
          <a:p>
            <a:pPr indent="457200" algn="just">
              <a:spcAft>
                <a:spcPts val="800"/>
              </a:spcAft>
            </a:pPr>
            <a:r>
              <a:rPr lang="ro-RO" sz="1600" dirty="0" smtClean="0">
                <a:latin typeface="Sylfaen" panose="010A0502050306030303" pitchFamily="18" charset="0"/>
                <a:ea typeface="Calibri" panose="020F0502020204030204" pitchFamily="34" charset="0"/>
                <a:cs typeface="Times New Roman" panose="02020603050405020304" pitchFamily="18" charset="0"/>
              </a:rPr>
              <a:t>Perioada </a:t>
            </a:r>
            <a:r>
              <a:rPr lang="ro-RO" sz="1600" dirty="0">
                <a:latin typeface="Sylfaen" panose="010A0502050306030303" pitchFamily="18" charset="0"/>
                <a:ea typeface="Calibri" panose="020F0502020204030204" pitchFamily="34" charset="0"/>
                <a:cs typeface="Times New Roman" panose="02020603050405020304" pitchFamily="18" charset="0"/>
              </a:rPr>
              <a:t>1930-1933</a:t>
            </a:r>
            <a:r>
              <a:rPr lang="ro-RO" sz="1600" dirty="0" smtClean="0">
                <a:latin typeface="Sylfaen" panose="010A0502050306030303" pitchFamily="18" charset="0"/>
                <a:ea typeface="Calibri" panose="020F0502020204030204" pitchFamily="34" charset="0"/>
                <a:cs typeface="Times New Roman" panose="02020603050405020304" pitchFamily="18" charset="0"/>
              </a:rPr>
              <a:t>, 1955-1957,1965-1970 </a:t>
            </a:r>
            <a:r>
              <a:rPr lang="ro-RO" sz="1600" dirty="0">
                <a:latin typeface="Sylfaen" panose="010A0502050306030303" pitchFamily="18" charset="0"/>
                <a:ea typeface="Calibri" panose="020F0502020204030204" pitchFamily="34" charset="0"/>
                <a:cs typeface="Times New Roman" panose="02020603050405020304" pitchFamily="18" charset="0"/>
              </a:rPr>
              <a:t>sau </a:t>
            </a:r>
            <a:r>
              <a:rPr lang="ro-RO" sz="1600" dirty="0" smtClean="0">
                <a:latin typeface="Sylfaen" panose="010A0502050306030303" pitchFamily="18" charset="0"/>
                <a:ea typeface="Calibri" panose="020F0502020204030204" pitchFamily="34" charset="0"/>
                <a:cs typeface="Times New Roman" panose="02020603050405020304" pitchFamily="18" charset="0"/>
              </a:rPr>
              <a:t>anii </a:t>
            </a:r>
            <a:r>
              <a:rPr lang="ro-RO" sz="1600" dirty="0">
                <a:latin typeface="Sylfaen" panose="010A0502050306030303" pitchFamily="18" charset="0"/>
                <a:ea typeface="Calibri" panose="020F0502020204030204" pitchFamily="34" charset="0"/>
                <a:cs typeface="Times New Roman" panose="02020603050405020304" pitchFamily="18" charset="0"/>
              </a:rPr>
              <a:t>2005, 2010 și 2015 care reprezintă anii cu cea mai mare cantitate de precipitații măsurate. </a:t>
            </a:r>
            <a:endParaRPr lang="ro-RO" sz="1600" dirty="0" smtClean="0">
              <a:latin typeface="Sylfaen" panose="010A0502050306030303" pitchFamily="18" charset="0"/>
              <a:ea typeface="Calibri" panose="020F0502020204030204" pitchFamily="34" charset="0"/>
              <a:cs typeface="Times New Roman" panose="02020603050405020304" pitchFamily="18" charset="0"/>
            </a:endParaRPr>
          </a:p>
          <a:p>
            <a:pPr indent="457200" algn="just">
              <a:spcAft>
                <a:spcPts val="800"/>
              </a:spcAft>
            </a:pPr>
            <a:r>
              <a:rPr lang="ro-RO" sz="1600" dirty="0" smtClean="0">
                <a:latin typeface="Sylfaen" panose="010A0502050306030303" pitchFamily="18" charset="0"/>
                <a:ea typeface="Calibri" panose="020F0502020204030204" pitchFamily="34" charset="0"/>
                <a:cs typeface="Times New Roman" panose="02020603050405020304" pitchFamily="18" charset="0"/>
              </a:rPr>
              <a:t>Ei coincid </a:t>
            </a:r>
            <a:r>
              <a:rPr lang="ro-RO" sz="1600" dirty="0">
                <a:latin typeface="Sylfaen" panose="010A0502050306030303" pitchFamily="18" charset="0"/>
                <a:ea typeface="Calibri" panose="020F0502020204030204" pitchFamily="34" charset="0"/>
                <a:cs typeface="Times New Roman" panose="02020603050405020304" pitchFamily="18" charset="0"/>
              </a:rPr>
              <a:t>cu vârfurile debitelor și </a:t>
            </a:r>
            <a:r>
              <a:rPr lang="ro-RO" sz="1600" dirty="0" smtClean="0">
                <a:latin typeface="Sylfaen" panose="010A0502050306030303" pitchFamily="18" charset="0"/>
                <a:ea typeface="Calibri" panose="020F0502020204030204" pitchFamily="34" charset="0"/>
                <a:cs typeface="Times New Roman" panose="02020603050405020304" pitchFamily="18" charset="0"/>
              </a:rPr>
              <a:t>cu </a:t>
            </a:r>
            <a:r>
              <a:rPr lang="ro-RO" sz="1600" dirty="0">
                <a:latin typeface="Sylfaen" panose="010A0502050306030303" pitchFamily="18" charset="0"/>
                <a:ea typeface="Calibri" panose="020F0502020204030204" pitchFamily="34" charset="0"/>
                <a:cs typeface="Times New Roman" panose="02020603050405020304" pitchFamily="18" charset="0"/>
              </a:rPr>
              <a:t>valorile mai mici ale </a:t>
            </a:r>
            <a:r>
              <a:rPr lang="ro-RO" sz="1600" dirty="0" smtClean="0">
                <a:latin typeface="Sylfaen" panose="010A0502050306030303" pitchFamily="18" charset="0"/>
                <a:ea typeface="Calibri" panose="020F0502020204030204" pitchFamily="34" charset="0"/>
                <a:cs typeface="Times New Roman" panose="02020603050405020304" pitchFamily="18" charset="0"/>
              </a:rPr>
              <a:t>acestora, </a:t>
            </a:r>
          </a:p>
        </p:txBody>
      </p:sp>
      <p:pic>
        <p:nvPicPr>
          <p:cNvPr id="4" name="Picture 3"/>
          <p:cNvPicPr>
            <a:picLocks noChangeAspect="1"/>
          </p:cNvPicPr>
          <p:nvPr/>
        </p:nvPicPr>
        <p:blipFill>
          <a:blip r:embed="rId2"/>
          <a:stretch>
            <a:fillRect/>
          </a:stretch>
        </p:blipFill>
        <p:spPr>
          <a:xfrm>
            <a:off x="6218905" y="935491"/>
            <a:ext cx="5852667" cy="3963638"/>
          </a:xfrm>
          <a:prstGeom prst="rect">
            <a:avLst/>
          </a:prstGeom>
        </p:spPr>
      </p:pic>
      <p:pic>
        <p:nvPicPr>
          <p:cNvPr id="6" name="Picture 5"/>
          <p:cNvPicPr>
            <a:picLocks noChangeAspect="1"/>
          </p:cNvPicPr>
          <p:nvPr/>
        </p:nvPicPr>
        <p:blipFill>
          <a:blip r:embed="rId3"/>
          <a:stretch>
            <a:fillRect/>
          </a:stretch>
        </p:blipFill>
        <p:spPr>
          <a:xfrm>
            <a:off x="184417" y="935491"/>
            <a:ext cx="5852667" cy="3963638"/>
          </a:xfrm>
          <a:prstGeom prst="rect">
            <a:avLst/>
          </a:prstGeom>
        </p:spPr>
      </p:pic>
    </p:spTree>
    <p:extLst>
      <p:ext uri="{BB962C8B-B14F-4D97-AF65-F5344CB8AC3E}">
        <p14:creationId xmlns:p14="http://schemas.microsoft.com/office/powerpoint/2010/main" val="15003501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DDDCE0"/>
        </a:solidFill>
        <a:effectLst/>
      </p:bgPr>
    </p:bg>
    <p:spTree>
      <p:nvGrpSpPr>
        <p:cNvPr id="1" name=""/>
        <p:cNvGrpSpPr/>
        <p:nvPr/>
      </p:nvGrpSpPr>
      <p:grpSpPr>
        <a:xfrm>
          <a:off x="0" y="0"/>
          <a:ext cx="0" cy="0"/>
          <a:chOff x="0" y="0"/>
          <a:chExt cx="0" cy="0"/>
        </a:xfrm>
      </p:grpSpPr>
      <p:pic>
        <p:nvPicPr>
          <p:cNvPr id="10" name="Picture 9"/>
          <p:cNvPicPr/>
          <p:nvPr/>
        </p:nvPicPr>
        <p:blipFill>
          <a:blip r:embed="rId2">
            <a:extLst>
              <a:ext uri="{28A0092B-C50C-407E-A947-70E740481C1C}">
                <a14:useLocalDpi xmlns:a14="http://schemas.microsoft.com/office/drawing/2010/main" val="0"/>
              </a:ext>
            </a:extLst>
          </a:blip>
          <a:srcRect/>
          <a:stretch>
            <a:fillRect/>
          </a:stretch>
        </p:blipFill>
        <p:spPr bwMode="auto">
          <a:xfrm>
            <a:off x="6045200" y="750461"/>
            <a:ext cx="5999740" cy="3758039"/>
          </a:xfrm>
          <a:prstGeom prst="rect">
            <a:avLst/>
          </a:prstGeom>
          <a:noFill/>
        </p:spPr>
      </p:pic>
      <p:sp>
        <p:nvSpPr>
          <p:cNvPr id="2" name="Rectangle 1"/>
          <p:cNvSpPr/>
          <p:nvPr/>
        </p:nvSpPr>
        <p:spPr>
          <a:xfrm>
            <a:off x="103620" y="4794738"/>
            <a:ext cx="5700280" cy="1815882"/>
          </a:xfrm>
          <a:prstGeom prst="rect">
            <a:avLst/>
          </a:prstGeom>
        </p:spPr>
        <p:txBody>
          <a:bodyPr wrap="square">
            <a:spAutoFit/>
          </a:bodyPr>
          <a:lstStyle/>
          <a:p>
            <a:pPr algn="just">
              <a:lnSpc>
                <a:spcPct val="150000"/>
              </a:lnSpc>
            </a:pPr>
            <a:r>
              <a:rPr lang="ro-RO" sz="1600" dirty="0" smtClean="0">
                <a:latin typeface="Sylfaen" panose="010A0502050306030303" pitchFamily="18" charset="0"/>
              </a:rPr>
              <a:t>Medie </a:t>
            </a:r>
            <a:r>
              <a:rPr lang="ro-RO" sz="1600" dirty="0">
                <a:latin typeface="Sylfaen" panose="010A0502050306030303" pitchFamily="18" charset="0"/>
              </a:rPr>
              <a:t>multianuală pentru cei 31 de ani ar fi de 9.19 m</a:t>
            </a:r>
            <a:r>
              <a:rPr lang="ro-RO" sz="1600" baseline="30000" dirty="0">
                <a:latin typeface="Sylfaen" panose="010A0502050306030303" pitchFamily="18" charset="0"/>
              </a:rPr>
              <a:t>3</a:t>
            </a:r>
            <a:r>
              <a:rPr lang="ro-RO" sz="1600" dirty="0">
                <a:latin typeface="Sylfaen" panose="010A0502050306030303" pitchFamily="18" charset="0"/>
              </a:rPr>
              <a:t>/s pentru stația Sf. Gheorghe și de 36.13 m</a:t>
            </a:r>
            <a:r>
              <a:rPr lang="ro-RO" sz="1600" baseline="30000" dirty="0">
                <a:latin typeface="Sylfaen" panose="010A0502050306030303" pitchFamily="18" charset="0"/>
              </a:rPr>
              <a:t>3</a:t>
            </a:r>
            <a:r>
              <a:rPr lang="ro-RO" sz="1600" dirty="0">
                <a:latin typeface="Sylfaen" panose="010A0502050306030303" pitchFamily="18" charset="0"/>
              </a:rPr>
              <a:t>/s pentru stația Feldioara, deci de aproximativ 4 ori mai mare decât prima.</a:t>
            </a:r>
            <a:endParaRPr lang="en-US" sz="1600" dirty="0">
              <a:latin typeface="Sylfaen" panose="010A0502050306030303" pitchFamily="18" charset="0"/>
            </a:endParaRPr>
          </a:p>
          <a:p>
            <a:endParaRPr lang="ro-RO" sz="2000" dirty="0" smtClean="0">
              <a:latin typeface="Sylfaen" panose="010A0502050306030303" pitchFamily="18" charset="0"/>
              <a:ea typeface="Calibri" panose="020F0502020204030204" pitchFamily="34" charset="0"/>
            </a:endParaRPr>
          </a:p>
          <a:p>
            <a:endParaRPr lang="en-US" sz="2000" dirty="0">
              <a:latin typeface="Sylfaen" panose="010A0502050306030303" pitchFamily="18" charset="0"/>
            </a:endParaRPr>
          </a:p>
        </p:txBody>
      </p:sp>
      <p:sp>
        <p:nvSpPr>
          <p:cNvPr id="3" name="Rectangle 2"/>
          <p:cNvSpPr/>
          <p:nvPr/>
        </p:nvSpPr>
        <p:spPr>
          <a:xfrm>
            <a:off x="6045200" y="4794737"/>
            <a:ext cx="5999740" cy="1200329"/>
          </a:xfrm>
          <a:prstGeom prst="rect">
            <a:avLst/>
          </a:prstGeom>
        </p:spPr>
        <p:txBody>
          <a:bodyPr wrap="square">
            <a:spAutoFit/>
          </a:bodyPr>
          <a:lstStyle/>
          <a:p>
            <a:pPr indent="457200" algn="just">
              <a:lnSpc>
                <a:spcPct val="150000"/>
              </a:lnSpc>
              <a:spcAft>
                <a:spcPts val="800"/>
              </a:spcAft>
            </a:pPr>
            <a:r>
              <a:rPr lang="ro-RO" sz="1600" dirty="0">
                <a:latin typeface="Sylfaen" panose="010A0502050306030303" pitchFamily="18" charset="0"/>
                <a:ea typeface="Calibri" panose="020F0502020204030204" pitchFamily="34" charset="0"/>
                <a:cs typeface="Times New Roman" panose="02020603050405020304" pitchFamily="18" charset="0"/>
              </a:rPr>
              <a:t>În cazul Feldioarei un total al precipitațiilor din cei 16 ani ar însemna 10512 mm, în timp ce, pentru Sfântu Gheorghe un total ar însemna 9272 mm. </a:t>
            </a:r>
            <a:endParaRPr lang="en-US" sz="1400" dirty="0">
              <a:effectLst/>
              <a:latin typeface="Sylfaen" panose="010A0502050306030303" pitchFamily="18" charset="0"/>
              <a:ea typeface="Calibri" panose="020F0502020204030204" pitchFamily="34" charset="0"/>
              <a:cs typeface="Times New Roman" panose="02020603050405020304" pitchFamily="18" charset="0"/>
            </a:endParaRPr>
          </a:p>
        </p:txBody>
      </p:sp>
      <p:pic>
        <p:nvPicPr>
          <p:cNvPr id="6" name="Picture 5"/>
          <p:cNvPicPr>
            <a:picLocks noChangeAspect="1"/>
          </p:cNvPicPr>
          <p:nvPr/>
        </p:nvPicPr>
        <p:blipFill>
          <a:blip r:embed="rId3"/>
          <a:stretch>
            <a:fillRect/>
          </a:stretch>
        </p:blipFill>
        <p:spPr>
          <a:xfrm>
            <a:off x="103620" y="750461"/>
            <a:ext cx="5865380" cy="3758040"/>
          </a:xfrm>
          <a:prstGeom prst="rect">
            <a:avLst/>
          </a:prstGeom>
        </p:spPr>
      </p:pic>
    </p:spTree>
    <p:extLst>
      <p:ext uri="{BB962C8B-B14F-4D97-AF65-F5344CB8AC3E}">
        <p14:creationId xmlns:p14="http://schemas.microsoft.com/office/powerpoint/2010/main" val="18863948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0"/>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DDDCE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29127" y="161173"/>
            <a:ext cx="2959100" cy="533232"/>
          </a:xfrm>
        </p:spPr>
        <p:txBody>
          <a:bodyPr>
            <a:noAutofit/>
          </a:bodyPr>
          <a:lstStyle/>
          <a:p>
            <a:pPr algn="ctr"/>
            <a:r>
              <a:rPr lang="ro-RO" sz="3000" dirty="0" smtClean="0">
                <a:latin typeface="Sylfaen" panose="010A0502050306030303" pitchFamily="18" charset="0"/>
              </a:rPr>
              <a:t>Factori antropici</a:t>
            </a:r>
            <a:endParaRPr lang="en-US" sz="3000" dirty="0">
              <a:latin typeface="Sylfaen" panose="010A0502050306030303" pitchFamily="18" charset="0"/>
            </a:endParaRPr>
          </a:p>
        </p:txBody>
      </p:sp>
      <p:pic>
        <p:nvPicPr>
          <p:cNvPr id="4" name="Picture 3"/>
          <p:cNvPicPr/>
          <p:nvPr/>
        </p:nvPicPr>
        <p:blipFill>
          <a:blip r:embed="rId2" cstate="print">
            <a:extLst>
              <a:ext uri="{28A0092B-C50C-407E-A947-70E740481C1C}">
                <a14:useLocalDpi xmlns:a14="http://schemas.microsoft.com/office/drawing/2010/main" val="0"/>
              </a:ext>
            </a:extLst>
          </a:blip>
          <a:stretch>
            <a:fillRect/>
          </a:stretch>
        </p:blipFill>
        <p:spPr>
          <a:xfrm>
            <a:off x="429127" y="694405"/>
            <a:ext cx="4191000" cy="6023895"/>
          </a:xfrm>
          <a:prstGeom prst="rect">
            <a:avLst/>
          </a:prstGeom>
        </p:spPr>
      </p:pic>
      <p:pic>
        <p:nvPicPr>
          <p:cNvPr id="5" name="Picture 4"/>
          <p:cNvPicPr/>
          <p:nvPr/>
        </p:nvPicPr>
        <p:blipFill>
          <a:blip r:embed="rId3" cstate="print">
            <a:extLst>
              <a:ext uri="{28A0092B-C50C-407E-A947-70E740481C1C}">
                <a14:useLocalDpi xmlns:a14="http://schemas.microsoft.com/office/drawing/2010/main" val="0"/>
              </a:ext>
            </a:extLst>
          </a:blip>
          <a:stretch>
            <a:fillRect/>
          </a:stretch>
        </p:blipFill>
        <p:spPr>
          <a:xfrm>
            <a:off x="4790573" y="1063415"/>
            <a:ext cx="7162799" cy="5285874"/>
          </a:xfrm>
          <a:prstGeom prst="rect">
            <a:avLst/>
          </a:prstGeom>
          <a:ln>
            <a:solidFill>
              <a:schemeClr val="tx1"/>
            </a:solidFill>
          </a:ln>
        </p:spPr>
      </p:pic>
    </p:spTree>
    <p:extLst>
      <p:ext uri="{BB962C8B-B14F-4D97-AF65-F5344CB8AC3E}">
        <p14:creationId xmlns:p14="http://schemas.microsoft.com/office/powerpoint/2010/main" val="19694047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DDDCE0"/>
        </a:solidFill>
        <a:effectLst/>
      </p:bgPr>
    </p:bg>
    <p:spTree>
      <p:nvGrpSpPr>
        <p:cNvPr id="1" name=""/>
        <p:cNvGrpSpPr/>
        <p:nvPr/>
      </p:nvGrpSpPr>
      <p:grpSpPr>
        <a:xfrm>
          <a:off x="0" y="0"/>
          <a:ext cx="0" cy="0"/>
          <a:chOff x="0" y="0"/>
          <a:chExt cx="0" cy="0"/>
        </a:xfrm>
      </p:grpSpPr>
      <p:pic>
        <p:nvPicPr>
          <p:cNvPr id="3" name="Picture 2"/>
          <p:cNvPicPr/>
          <p:nvPr/>
        </p:nvPicPr>
        <p:blipFill>
          <a:blip r:embed="rId2" cstate="print">
            <a:extLst>
              <a:ext uri="{28A0092B-C50C-407E-A947-70E740481C1C}">
                <a14:useLocalDpi xmlns:a14="http://schemas.microsoft.com/office/drawing/2010/main" val="0"/>
              </a:ext>
            </a:extLst>
          </a:blip>
          <a:stretch>
            <a:fillRect/>
          </a:stretch>
        </p:blipFill>
        <p:spPr>
          <a:xfrm>
            <a:off x="2069433" y="1011988"/>
            <a:ext cx="8165431" cy="5566611"/>
          </a:xfrm>
          <a:prstGeom prst="rect">
            <a:avLst/>
          </a:prstGeom>
        </p:spPr>
      </p:pic>
      <p:sp>
        <p:nvSpPr>
          <p:cNvPr id="4" name="TextBox 3"/>
          <p:cNvSpPr txBox="1"/>
          <p:nvPr/>
        </p:nvSpPr>
        <p:spPr>
          <a:xfrm>
            <a:off x="2069433" y="229968"/>
            <a:ext cx="8029073" cy="553998"/>
          </a:xfrm>
          <a:prstGeom prst="rect">
            <a:avLst/>
          </a:prstGeom>
          <a:noFill/>
        </p:spPr>
        <p:txBody>
          <a:bodyPr wrap="square" rtlCol="0">
            <a:spAutoFit/>
          </a:bodyPr>
          <a:lstStyle/>
          <a:p>
            <a:pPr algn="ctr"/>
            <a:r>
              <a:rPr lang="ro-RO" sz="3000" dirty="0" smtClean="0">
                <a:latin typeface="Sylfaen" panose="010A0502050306030303" pitchFamily="18" charset="0"/>
              </a:rPr>
              <a:t>Dinamica și evoluția râului Olt </a:t>
            </a:r>
            <a:endParaRPr lang="en-US" sz="3000" dirty="0">
              <a:latin typeface="Sylfaen" panose="010A0502050306030303" pitchFamily="18" charset="0"/>
            </a:endParaRPr>
          </a:p>
        </p:txBody>
      </p:sp>
    </p:spTree>
    <p:extLst>
      <p:ext uri="{BB962C8B-B14F-4D97-AF65-F5344CB8AC3E}">
        <p14:creationId xmlns:p14="http://schemas.microsoft.com/office/powerpoint/2010/main" val="408636219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DDDCE0"/>
        </a:solidFill>
        <a:effectLst/>
      </p:bgPr>
    </p:bg>
    <p:spTree>
      <p:nvGrpSpPr>
        <p:cNvPr id="1" name=""/>
        <p:cNvGrpSpPr/>
        <p:nvPr/>
      </p:nvGrpSpPr>
      <p:grpSpPr>
        <a:xfrm>
          <a:off x="0" y="0"/>
          <a:ext cx="0" cy="0"/>
          <a:chOff x="0" y="0"/>
          <a:chExt cx="0" cy="0"/>
        </a:xfrm>
      </p:grpSpPr>
      <p:pic>
        <p:nvPicPr>
          <p:cNvPr id="12" name="Picture 11"/>
          <p:cNvPicPr/>
          <p:nvPr/>
        </p:nvPicPr>
        <p:blipFill>
          <a:blip r:embed="rId2" cstate="print">
            <a:extLst>
              <a:ext uri="{28A0092B-C50C-407E-A947-70E740481C1C}">
                <a14:useLocalDpi xmlns:a14="http://schemas.microsoft.com/office/drawing/2010/main" val="0"/>
              </a:ext>
            </a:extLst>
          </a:blip>
          <a:stretch>
            <a:fillRect/>
          </a:stretch>
        </p:blipFill>
        <p:spPr>
          <a:xfrm>
            <a:off x="318960" y="761999"/>
            <a:ext cx="3312838" cy="5356926"/>
          </a:xfrm>
          <a:prstGeom prst="rect">
            <a:avLst/>
          </a:prstGeom>
        </p:spPr>
      </p:pic>
      <p:pic>
        <p:nvPicPr>
          <p:cNvPr id="13" name="Picture 12"/>
          <p:cNvPicPr/>
          <p:nvPr/>
        </p:nvPicPr>
        <p:blipFill>
          <a:blip r:embed="rId3" cstate="print">
            <a:extLst>
              <a:ext uri="{28A0092B-C50C-407E-A947-70E740481C1C}">
                <a14:useLocalDpi xmlns:a14="http://schemas.microsoft.com/office/drawing/2010/main" val="0"/>
              </a:ext>
            </a:extLst>
          </a:blip>
          <a:stretch>
            <a:fillRect/>
          </a:stretch>
        </p:blipFill>
        <p:spPr>
          <a:xfrm>
            <a:off x="4445459" y="761999"/>
            <a:ext cx="3339012" cy="5356926"/>
          </a:xfrm>
          <a:prstGeom prst="rect">
            <a:avLst/>
          </a:prstGeom>
        </p:spPr>
      </p:pic>
      <p:sp>
        <p:nvSpPr>
          <p:cNvPr id="3" name="TextBox 2"/>
          <p:cNvSpPr txBox="1"/>
          <p:nvPr/>
        </p:nvSpPr>
        <p:spPr>
          <a:xfrm>
            <a:off x="318960" y="6242447"/>
            <a:ext cx="3176337" cy="861774"/>
          </a:xfrm>
          <a:prstGeom prst="rect">
            <a:avLst/>
          </a:prstGeom>
          <a:noFill/>
        </p:spPr>
        <p:txBody>
          <a:bodyPr wrap="square" rtlCol="0">
            <a:spAutoFit/>
          </a:bodyPr>
          <a:lstStyle/>
          <a:p>
            <a:pPr algn="ctr"/>
            <a:r>
              <a:rPr lang="ro-RO" sz="1600" dirty="0" smtClean="0">
                <a:latin typeface="Sylfaen" panose="010A0502050306030303" pitchFamily="18" charset="0"/>
              </a:rPr>
              <a:t>Diferenţe </a:t>
            </a:r>
            <a:r>
              <a:rPr lang="ro-RO" sz="1600" dirty="0">
                <a:latin typeface="Sylfaen" panose="010A0502050306030303" pitchFamily="18" charset="0"/>
              </a:rPr>
              <a:t>simetrice în cadrul sectorului S-N între 1910-1970</a:t>
            </a:r>
            <a:endParaRPr lang="en-US" sz="1600" dirty="0">
              <a:latin typeface="Sylfaen" panose="010A0502050306030303" pitchFamily="18" charset="0"/>
            </a:endParaRPr>
          </a:p>
          <a:p>
            <a:endParaRPr lang="en-US" i="1" dirty="0"/>
          </a:p>
        </p:txBody>
      </p:sp>
      <p:sp>
        <p:nvSpPr>
          <p:cNvPr id="5" name="Rectangle 4"/>
          <p:cNvSpPr/>
          <p:nvPr/>
        </p:nvSpPr>
        <p:spPr>
          <a:xfrm>
            <a:off x="1639219" y="6244185"/>
            <a:ext cx="6208293" cy="615553"/>
          </a:xfrm>
          <a:prstGeom prst="rect">
            <a:avLst/>
          </a:prstGeom>
        </p:spPr>
        <p:txBody>
          <a:bodyPr wrap="square">
            <a:spAutoFit/>
          </a:bodyPr>
          <a:lstStyle/>
          <a:p>
            <a:pPr marL="2743200" algn="ctr">
              <a:spcAft>
                <a:spcPts val="800"/>
              </a:spcAft>
            </a:pPr>
            <a:r>
              <a:rPr lang="ro-RO" i="1" dirty="0" smtClean="0">
                <a:latin typeface="Times New Roman" panose="02020603050405020304" pitchFamily="18" charset="0"/>
                <a:ea typeface="Calibri" panose="020F0502020204030204" pitchFamily="34" charset="0"/>
                <a:cs typeface="Times New Roman" panose="02020603050405020304" pitchFamily="18" charset="0"/>
              </a:rPr>
              <a:t> </a:t>
            </a:r>
            <a:r>
              <a:rPr lang="ro-RO" sz="1600" dirty="0">
                <a:latin typeface="Sylfaen" panose="010A0502050306030303" pitchFamily="18" charset="0"/>
                <a:ea typeface="Calibri" panose="020F0502020204030204" pitchFamily="34" charset="0"/>
                <a:cs typeface="Times New Roman" panose="02020603050405020304" pitchFamily="18" charset="0"/>
              </a:rPr>
              <a:t>Diferenţe simetrice în cadrul sectorului S-N între </a:t>
            </a:r>
            <a:r>
              <a:rPr lang="ro-RO" sz="1600" dirty="0" smtClean="0">
                <a:latin typeface="Sylfaen" panose="010A0502050306030303" pitchFamily="18" charset="0"/>
                <a:ea typeface="Calibri" panose="020F0502020204030204" pitchFamily="34" charset="0"/>
                <a:cs typeface="Times New Roman" panose="02020603050405020304" pitchFamily="18" charset="0"/>
              </a:rPr>
              <a:t>1970-1974</a:t>
            </a:r>
            <a:endParaRPr lang="en-US" sz="2400" dirty="0">
              <a:effectLst/>
              <a:latin typeface="Sylfaen" panose="010A0502050306030303" pitchFamily="18" charset="0"/>
              <a:ea typeface="Calibri" panose="020F0502020204030204" pitchFamily="34" charset="0"/>
              <a:cs typeface="Times New Roman" panose="02020603050405020304" pitchFamily="18" charset="0"/>
            </a:endParaRPr>
          </a:p>
        </p:txBody>
      </p:sp>
      <p:sp>
        <p:nvSpPr>
          <p:cNvPr id="15" name="Text Box 2"/>
          <p:cNvSpPr txBox="1">
            <a:spLocks noChangeArrowheads="1"/>
          </p:cNvSpPr>
          <p:nvPr/>
        </p:nvSpPr>
        <p:spPr bwMode="auto">
          <a:xfrm>
            <a:off x="8906293" y="6245925"/>
            <a:ext cx="2962858" cy="612075"/>
          </a:xfrm>
          <a:prstGeom prst="rect">
            <a:avLst/>
          </a:prstGeom>
          <a:noFill/>
          <a:ln w="9525">
            <a:noFill/>
            <a:miter lim="800000"/>
            <a:headEnd/>
            <a:tailEnd/>
          </a:ln>
        </p:spPr>
        <p:txBody>
          <a:bodyPr rot="0" vert="horz" wrap="square" lIns="91440" tIns="45720" rIns="91440" bIns="45720" anchor="t" anchorCtr="0">
            <a:noAutofit/>
          </a:bodyPr>
          <a:lstStyle/>
          <a:p>
            <a:pPr algn="ctr">
              <a:lnSpc>
                <a:spcPct val="107000"/>
              </a:lnSpc>
              <a:spcAft>
                <a:spcPts val="800"/>
              </a:spcAft>
            </a:pPr>
            <a:r>
              <a:rPr lang="ro-RO" sz="1600" dirty="0" smtClean="0">
                <a:effectLst/>
                <a:latin typeface="Sylfaen" panose="010A0502050306030303" pitchFamily="18" charset="0"/>
                <a:ea typeface="Calibri" panose="020F0502020204030204" pitchFamily="34" charset="0"/>
                <a:cs typeface="Times New Roman" panose="02020603050405020304" pitchFamily="18" charset="0"/>
              </a:rPr>
              <a:t>Diferenţe </a:t>
            </a:r>
            <a:r>
              <a:rPr lang="ro-RO" sz="1600" dirty="0">
                <a:effectLst/>
                <a:latin typeface="Sylfaen" panose="010A0502050306030303" pitchFamily="18" charset="0"/>
                <a:ea typeface="Calibri" panose="020F0502020204030204" pitchFamily="34" charset="0"/>
                <a:cs typeface="Times New Roman" panose="02020603050405020304" pitchFamily="18" charset="0"/>
              </a:rPr>
              <a:t>simetrice în cadrul sectorului N-S între 1974-2016</a:t>
            </a:r>
            <a:endParaRPr lang="en-US" sz="2000" dirty="0">
              <a:effectLst/>
              <a:latin typeface="Sylfaen" panose="010A0502050306030303" pitchFamily="18" charset="0"/>
              <a:ea typeface="Calibri" panose="020F0502020204030204" pitchFamily="34" charset="0"/>
              <a:cs typeface="Times New Roman" panose="02020603050405020304" pitchFamily="18" charset="0"/>
            </a:endParaRPr>
          </a:p>
        </p:txBody>
      </p:sp>
      <p:sp>
        <p:nvSpPr>
          <p:cNvPr id="2" name="TextBox 1"/>
          <p:cNvSpPr txBox="1"/>
          <p:nvPr/>
        </p:nvSpPr>
        <p:spPr>
          <a:xfrm>
            <a:off x="318960" y="84479"/>
            <a:ext cx="9942640" cy="553998"/>
          </a:xfrm>
          <a:prstGeom prst="rect">
            <a:avLst/>
          </a:prstGeom>
          <a:noFill/>
        </p:spPr>
        <p:txBody>
          <a:bodyPr wrap="square" rtlCol="0">
            <a:spAutoFit/>
          </a:bodyPr>
          <a:lstStyle/>
          <a:p>
            <a:r>
              <a:rPr lang="ro-RO" sz="3000" dirty="0" smtClean="0">
                <a:latin typeface="Sylfaen" panose="010A0502050306030303" pitchFamily="18" charset="0"/>
              </a:rPr>
              <a:t>Evoluția malurilor. Studiu de caz – sectorul S-N</a:t>
            </a:r>
            <a:endParaRPr lang="en-US" sz="3000" dirty="0">
              <a:latin typeface="Sylfaen" panose="010A0502050306030303" pitchFamily="18" charset="0"/>
            </a:endParaRPr>
          </a:p>
        </p:txBody>
      </p:sp>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530139" y="761999"/>
            <a:ext cx="3339012" cy="5356926"/>
          </a:xfrm>
          <a:prstGeom prst="rect">
            <a:avLst/>
          </a:prstGeom>
        </p:spPr>
      </p:pic>
    </p:spTree>
    <p:extLst>
      <p:ext uri="{BB962C8B-B14F-4D97-AF65-F5344CB8AC3E}">
        <p14:creationId xmlns:p14="http://schemas.microsoft.com/office/powerpoint/2010/main" val="1649892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5"/>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15"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DDDCE0"/>
        </a:solidFill>
        <a:effectLst/>
      </p:bgPr>
    </p:bg>
    <p:spTree>
      <p:nvGrpSpPr>
        <p:cNvPr id="1" name=""/>
        <p:cNvGrpSpPr/>
        <p:nvPr/>
      </p:nvGrpSpPr>
      <p:grpSpPr>
        <a:xfrm>
          <a:off x="0" y="0"/>
          <a:ext cx="0" cy="0"/>
          <a:chOff x="0" y="0"/>
          <a:chExt cx="0" cy="0"/>
        </a:xfrm>
      </p:grpSpPr>
      <p:sp>
        <p:nvSpPr>
          <p:cNvPr id="2" name="TextBox 1"/>
          <p:cNvSpPr txBox="1"/>
          <p:nvPr/>
        </p:nvSpPr>
        <p:spPr>
          <a:xfrm>
            <a:off x="172447" y="113528"/>
            <a:ext cx="4796591" cy="553998"/>
          </a:xfrm>
          <a:prstGeom prst="rect">
            <a:avLst/>
          </a:prstGeom>
          <a:noFill/>
        </p:spPr>
        <p:txBody>
          <a:bodyPr wrap="square" rtlCol="0">
            <a:spAutoFit/>
          </a:bodyPr>
          <a:lstStyle/>
          <a:p>
            <a:r>
              <a:rPr lang="ro-RO" sz="3000" dirty="0"/>
              <a:t>C</a:t>
            </a:r>
            <a:r>
              <a:rPr lang="ro-RO" sz="3000" dirty="0" smtClean="0"/>
              <a:t>oeficientul de sinuozitate</a:t>
            </a:r>
            <a:endParaRPr lang="en-US" sz="3000" dirty="0"/>
          </a:p>
        </p:txBody>
      </p:sp>
      <p:graphicFrame>
        <p:nvGraphicFramePr>
          <p:cNvPr id="4" name="Table 3"/>
          <p:cNvGraphicFramePr>
            <a:graphicFrameLocks noGrp="1"/>
          </p:cNvGraphicFramePr>
          <p:nvPr>
            <p:extLst>
              <p:ext uri="{D42A27DB-BD31-4B8C-83A1-F6EECF244321}">
                <p14:modId xmlns:p14="http://schemas.microsoft.com/office/powerpoint/2010/main" val="3655473911"/>
              </p:ext>
            </p:extLst>
          </p:nvPr>
        </p:nvGraphicFramePr>
        <p:xfrm>
          <a:off x="2293346" y="846863"/>
          <a:ext cx="7523752" cy="2025702"/>
        </p:xfrm>
        <a:graphic>
          <a:graphicData uri="http://schemas.openxmlformats.org/drawingml/2006/table">
            <a:tbl>
              <a:tblPr firstRow="1" firstCol="1" bandRow="1"/>
              <a:tblGrid>
                <a:gridCol w="1880133">
                  <a:extLst>
                    <a:ext uri="{9D8B030D-6E8A-4147-A177-3AD203B41FA5}">
                      <a16:colId xmlns:a16="http://schemas.microsoft.com/office/drawing/2014/main" val="1800001569"/>
                    </a:ext>
                  </a:extLst>
                </a:gridCol>
                <a:gridCol w="626711">
                  <a:extLst>
                    <a:ext uri="{9D8B030D-6E8A-4147-A177-3AD203B41FA5}">
                      <a16:colId xmlns:a16="http://schemas.microsoft.com/office/drawing/2014/main" val="3381458467"/>
                    </a:ext>
                  </a:extLst>
                </a:gridCol>
                <a:gridCol w="626711">
                  <a:extLst>
                    <a:ext uri="{9D8B030D-6E8A-4147-A177-3AD203B41FA5}">
                      <a16:colId xmlns:a16="http://schemas.microsoft.com/office/drawing/2014/main" val="3327656818"/>
                    </a:ext>
                  </a:extLst>
                </a:gridCol>
                <a:gridCol w="626711">
                  <a:extLst>
                    <a:ext uri="{9D8B030D-6E8A-4147-A177-3AD203B41FA5}">
                      <a16:colId xmlns:a16="http://schemas.microsoft.com/office/drawing/2014/main" val="1002280612"/>
                    </a:ext>
                  </a:extLst>
                </a:gridCol>
                <a:gridCol w="627516">
                  <a:extLst>
                    <a:ext uri="{9D8B030D-6E8A-4147-A177-3AD203B41FA5}">
                      <a16:colId xmlns:a16="http://schemas.microsoft.com/office/drawing/2014/main" val="895987194"/>
                    </a:ext>
                  </a:extLst>
                </a:gridCol>
                <a:gridCol w="627516">
                  <a:extLst>
                    <a:ext uri="{9D8B030D-6E8A-4147-A177-3AD203B41FA5}">
                      <a16:colId xmlns:a16="http://schemas.microsoft.com/office/drawing/2014/main" val="129004219"/>
                    </a:ext>
                  </a:extLst>
                </a:gridCol>
                <a:gridCol w="626711">
                  <a:extLst>
                    <a:ext uri="{9D8B030D-6E8A-4147-A177-3AD203B41FA5}">
                      <a16:colId xmlns:a16="http://schemas.microsoft.com/office/drawing/2014/main" val="1653651488"/>
                    </a:ext>
                  </a:extLst>
                </a:gridCol>
                <a:gridCol w="626711">
                  <a:extLst>
                    <a:ext uri="{9D8B030D-6E8A-4147-A177-3AD203B41FA5}">
                      <a16:colId xmlns:a16="http://schemas.microsoft.com/office/drawing/2014/main" val="4204121841"/>
                    </a:ext>
                  </a:extLst>
                </a:gridCol>
                <a:gridCol w="627516">
                  <a:extLst>
                    <a:ext uri="{9D8B030D-6E8A-4147-A177-3AD203B41FA5}">
                      <a16:colId xmlns:a16="http://schemas.microsoft.com/office/drawing/2014/main" val="3394903671"/>
                    </a:ext>
                  </a:extLst>
                </a:gridCol>
                <a:gridCol w="627516">
                  <a:extLst>
                    <a:ext uri="{9D8B030D-6E8A-4147-A177-3AD203B41FA5}">
                      <a16:colId xmlns:a16="http://schemas.microsoft.com/office/drawing/2014/main" val="2633330628"/>
                    </a:ext>
                  </a:extLst>
                </a:gridCol>
              </a:tblGrid>
              <a:tr h="289386">
                <a:tc rowSpan="2">
                  <a:txBody>
                    <a:bodyPr/>
                    <a:lstStyle/>
                    <a:p>
                      <a:pPr algn="ctr">
                        <a:lnSpc>
                          <a:spcPct val="107000"/>
                        </a:lnSpc>
                        <a:spcAft>
                          <a:spcPts val="0"/>
                        </a:spcAft>
                      </a:pP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An</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gridSpan="3">
                  <a:txBody>
                    <a:bodyPr/>
                    <a:lstStyle/>
                    <a:p>
                      <a:pPr algn="ctr">
                        <a:lnSpc>
                          <a:spcPct val="107000"/>
                        </a:lnSpc>
                        <a:spcAft>
                          <a:spcPts val="0"/>
                        </a:spcAft>
                      </a:pP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N-S</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9050" cap="flat" cmpd="sng" algn="ctr">
                      <a:solidFill>
                        <a:srgbClr val="666666"/>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gridSpan="3">
                  <a:txBody>
                    <a:bodyPr/>
                    <a:lstStyle/>
                    <a:p>
                      <a:pPr algn="ctr">
                        <a:lnSpc>
                          <a:spcPct val="107000"/>
                        </a:lnSpc>
                        <a:spcAft>
                          <a:spcPts val="0"/>
                        </a:spcAft>
                      </a:pPr>
                      <a:r>
                        <a:rPr lang="en-US" sz="1200">
                          <a:effectLst/>
                          <a:latin typeface="Times New Roman" panose="02020603050405020304" pitchFamily="18" charset="0"/>
                          <a:ea typeface="Calibri" panose="020F0502020204030204" pitchFamily="34" charset="0"/>
                          <a:cs typeface="Times New Roman" panose="02020603050405020304" pitchFamily="18" charset="0"/>
                        </a:rPr>
                        <a:t>E-V</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9050" cap="flat" cmpd="sng" algn="ctr">
                      <a:solidFill>
                        <a:srgbClr val="666666"/>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tc gridSpan="3">
                  <a:txBody>
                    <a:bodyPr/>
                    <a:lstStyle/>
                    <a:p>
                      <a:pPr algn="ctr">
                        <a:lnSpc>
                          <a:spcPct val="107000"/>
                        </a:lnSpc>
                        <a:spcAft>
                          <a:spcPts val="0"/>
                        </a:spcAft>
                      </a:pPr>
                      <a:r>
                        <a:rPr lang="en-US" sz="1200">
                          <a:effectLst/>
                          <a:latin typeface="Times New Roman" panose="02020603050405020304" pitchFamily="18" charset="0"/>
                          <a:ea typeface="Calibri" panose="020F0502020204030204" pitchFamily="34" charset="0"/>
                          <a:cs typeface="Times New Roman" panose="02020603050405020304" pitchFamily="18" charset="0"/>
                        </a:rPr>
                        <a:t>S-N</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9050" cap="flat" cmpd="sng" algn="ctr">
                      <a:solidFill>
                        <a:srgbClr val="666666"/>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933224316"/>
                  </a:ext>
                </a:extLst>
              </a:tr>
              <a:tr h="289386">
                <a:tc vMerge="1">
                  <a:txBody>
                    <a:bodyPr/>
                    <a:lstStyle/>
                    <a:p>
                      <a:endParaRPr lang="en-US"/>
                    </a:p>
                  </a:txBody>
                  <a:tcPr/>
                </a:tc>
                <a:tc>
                  <a:txBody>
                    <a:bodyPr/>
                    <a:lstStyle/>
                    <a:p>
                      <a:pPr algn="ctr">
                        <a:lnSpc>
                          <a:spcPct val="107000"/>
                        </a:lnSpc>
                        <a:spcAft>
                          <a:spcPts val="0"/>
                        </a:spcAft>
                      </a:pPr>
                      <a:r>
                        <a:rPr lang="ro-RO" sz="1200" b="1">
                          <a:effectLst/>
                          <a:latin typeface="Times New Roman" panose="02020603050405020304" pitchFamily="18" charset="0"/>
                          <a:ea typeface="Calibri" panose="020F0502020204030204" pitchFamily="34" charset="0"/>
                          <a:cs typeface="Times New Roman" panose="02020603050405020304" pitchFamily="18" charset="0"/>
                        </a:rPr>
                        <a:t>L</a:t>
                      </a:r>
                      <a:r>
                        <a:rPr lang="ro-RO" sz="1200" b="1" baseline="-25000">
                          <a:effectLst/>
                          <a:latin typeface="Times New Roman" panose="02020603050405020304" pitchFamily="18" charset="0"/>
                          <a:ea typeface="Calibri" panose="020F0502020204030204" pitchFamily="34" charset="0"/>
                          <a:cs typeface="Times New Roman" panose="02020603050405020304" pitchFamily="18" charset="0"/>
                        </a:rPr>
                        <a:t>s</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9050" cap="flat" cmpd="sng" algn="ctr">
                      <a:solidFill>
                        <a:srgbClr val="666666"/>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gn="ctr">
                        <a:lnSpc>
                          <a:spcPct val="107000"/>
                        </a:lnSpc>
                        <a:spcAft>
                          <a:spcPts val="0"/>
                        </a:spcAft>
                      </a:pPr>
                      <a:r>
                        <a:rPr lang="ro-RO" sz="1200" b="1">
                          <a:effectLst/>
                          <a:latin typeface="Times New Roman" panose="02020603050405020304" pitchFamily="18" charset="0"/>
                          <a:ea typeface="Calibri" panose="020F0502020204030204" pitchFamily="34" charset="0"/>
                          <a:cs typeface="Times New Roman" panose="02020603050405020304" pitchFamily="18" charset="0"/>
                        </a:rPr>
                        <a:t>L</a:t>
                      </a:r>
                      <a:r>
                        <a:rPr lang="ro-RO" sz="1200" b="1" baseline="-25000">
                          <a:effectLst/>
                          <a:latin typeface="Times New Roman" panose="02020603050405020304" pitchFamily="18" charset="0"/>
                          <a:ea typeface="Calibri" panose="020F0502020204030204" pitchFamily="34" charset="0"/>
                          <a:cs typeface="Times New Roman" panose="02020603050405020304" pitchFamily="18" charset="0"/>
                        </a:rPr>
                        <a:t>d</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9050" cap="flat" cmpd="sng" algn="ctr">
                      <a:solidFill>
                        <a:srgbClr val="666666"/>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nSpc>
                          <a:spcPct val="107000"/>
                        </a:lnSpc>
                        <a:spcAft>
                          <a:spcPts val="0"/>
                        </a:spcAft>
                      </a:pPr>
                      <a:r>
                        <a:rPr lang="ro-RO" sz="1200" b="1">
                          <a:effectLst/>
                          <a:latin typeface="Times New Roman" panose="02020603050405020304" pitchFamily="18" charset="0"/>
                          <a:ea typeface="Calibri" panose="020F0502020204030204" pitchFamily="34" charset="0"/>
                          <a:cs typeface="Times New Roman" panose="02020603050405020304" pitchFamily="18" charset="0"/>
                        </a:rPr>
                        <a:t>L</a:t>
                      </a:r>
                      <a:r>
                        <a:rPr lang="ro-RO" sz="1200" b="1" baseline="-25000">
                          <a:effectLst/>
                          <a:latin typeface="Times New Roman" panose="02020603050405020304" pitchFamily="18" charset="0"/>
                          <a:ea typeface="Calibri" panose="020F0502020204030204" pitchFamily="34" charset="0"/>
                          <a:cs typeface="Times New Roman" panose="02020603050405020304" pitchFamily="18" charset="0"/>
                        </a:rPr>
                        <a:t>s</a:t>
                      </a:r>
                      <a:r>
                        <a:rPr lang="ro-RO" sz="1200" b="1">
                          <a:effectLst/>
                          <a:latin typeface="Times New Roman" panose="02020603050405020304" pitchFamily="18" charset="0"/>
                          <a:ea typeface="Calibri" panose="020F0502020204030204" pitchFamily="34" charset="0"/>
                          <a:cs typeface="Times New Roman" panose="02020603050405020304" pitchFamily="18" charset="0"/>
                        </a:rPr>
                        <a:t>/L</a:t>
                      </a:r>
                      <a:r>
                        <a:rPr lang="ro-RO" sz="1200" b="1" baseline="-25000">
                          <a:effectLst/>
                          <a:latin typeface="Times New Roman" panose="02020603050405020304" pitchFamily="18" charset="0"/>
                          <a:ea typeface="Calibri" panose="020F0502020204030204" pitchFamily="34" charset="0"/>
                          <a:cs typeface="Times New Roman" panose="02020603050405020304" pitchFamily="18" charset="0"/>
                        </a:rPr>
                        <a:t>d</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9050" cap="flat" cmpd="sng" algn="ctr">
                      <a:solidFill>
                        <a:srgbClr val="666666"/>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gn="ctr">
                        <a:lnSpc>
                          <a:spcPct val="107000"/>
                        </a:lnSpc>
                        <a:spcAft>
                          <a:spcPts val="0"/>
                        </a:spcAft>
                      </a:pPr>
                      <a:r>
                        <a:rPr lang="ro-RO" sz="1200" b="1">
                          <a:effectLst/>
                          <a:latin typeface="Times New Roman" panose="02020603050405020304" pitchFamily="18" charset="0"/>
                          <a:ea typeface="Calibri" panose="020F0502020204030204" pitchFamily="34" charset="0"/>
                          <a:cs typeface="Times New Roman" panose="02020603050405020304" pitchFamily="18" charset="0"/>
                        </a:rPr>
                        <a:t>L</a:t>
                      </a:r>
                      <a:r>
                        <a:rPr lang="ro-RO" sz="1200" b="1" baseline="-25000">
                          <a:effectLst/>
                          <a:latin typeface="Times New Roman" panose="02020603050405020304" pitchFamily="18" charset="0"/>
                          <a:ea typeface="Calibri" panose="020F0502020204030204" pitchFamily="34" charset="0"/>
                          <a:cs typeface="Times New Roman" panose="02020603050405020304" pitchFamily="18" charset="0"/>
                        </a:rPr>
                        <a:t>s</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9050" cap="flat" cmpd="sng" algn="ctr">
                      <a:solidFill>
                        <a:srgbClr val="666666"/>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gn="ctr">
                        <a:lnSpc>
                          <a:spcPct val="107000"/>
                        </a:lnSpc>
                        <a:spcAft>
                          <a:spcPts val="0"/>
                        </a:spcAft>
                      </a:pPr>
                      <a:r>
                        <a:rPr lang="ro-RO" sz="1200" b="1">
                          <a:effectLst/>
                          <a:latin typeface="Times New Roman" panose="02020603050405020304" pitchFamily="18" charset="0"/>
                          <a:ea typeface="Calibri" panose="020F0502020204030204" pitchFamily="34" charset="0"/>
                          <a:cs typeface="Times New Roman" panose="02020603050405020304" pitchFamily="18" charset="0"/>
                        </a:rPr>
                        <a:t>L</a:t>
                      </a:r>
                      <a:r>
                        <a:rPr lang="ro-RO" sz="1200" b="1" baseline="-25000">
                          <a:effectLst/>
                          <a:latin typeface="Times New Roman" panose="02020603050405020304" pitchFamily="18" charset="0"/>
                          <a:ea typeface="Calibri" panose="020F0502020204030204" pitchFamily="34" charset="0"/>
                          <a:cs typeface="Times New Roman" panose="02020603050405020304" pitchFamily="18" charset="0"/>
                        </a:rPr>
                        <a:t>d</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9050" cap="flat" cmpd="sng" algn="ctr">
                      <a:solidFill>
                        <a:srgbClr val="666666"/>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nSpc>
                          <a:spcPct val="107000"/>
                        </a:lnSpc>
                        <a:spcAft>
                          <a:spcPts val="0"/>
                        </a:spcAft>
                      </a:pPr>
                      <a:r>
                        <a:rPr lang="ro-RO" sz="1200" b="1">
                          <a:effectLst/>
                          <a:latin typeface="Times New Roman" panose="02020603050405020304" pitchFamily="18" charset="0"/>
                          <a:ea typeface="Calibri" panose="020F0502020204030204" pitchFamily="34" charset="0"/>
                          <a:cs typeface="Times New Roman" panose="02020603050405020304" pitchFamily="18" charset="0"/>
                        </a:rPr>
                        <a:t>L</a:t>
                      </a:r>
                      <a:r>
                        <a:rPr lang="ro-RO" sz="1200" b="1" baseline="-25000">
                          <a:effectLst/>
                          <a:latin typeface="Times New Roman" panose="02020603050405020304" pitchFamily="18" charset="0"/>
                          <a:ea typeface="Calibri" panose="020F0502020204030204" pitchFamily="34" charset="0"/>
                          <a:cs typeface="Times New Roman" panose="02020603050405020304" pitchFamily="18" charset="0"/>
                        </a:rPr>
                        <a:t>s</a:t>
                      </a:r>
                      <a:r>
                        <a:rPr lang="ro-RO" sz="1200" b="1">
                          <a:effectLst/>
                          <a:latin typeface="Times New Roman" panose="02020603050405020304" pitchFamily="18" charset="0"/>
                          <a:ea typeface="Calibri" panose="020F0502020204030204" pitchFamily="34" charset="0"/>
                          <a:cs typeface="Times New Roman" panose="02020603050405020304" pitchFamily="18" charset="0"/>
                        </a:rPr>
                        <a:t>/L</a:t>
                      </a:r>
                      <a:r>
                        <a:rPr lang="ro-RO" sz="1200" b="1" baseline="-25000">
                          <a:effectLst/>
                          <a:latin typeface="Times New Roman" panose="02020603050405020304" pitchFamily="18" charset="0"/>
                          <a:ea typeface="Calibri" panose="020F0502020204030204" pitchFamily="34" charset="0"/>
                          <a:cs typeface="Times New Roman" panose="02020603050405020304" pitchFamily="18" charset="0"/>
                        </a:rPr>
                        <a:t>d</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9050" cap="flat" cmpd="sng" algn="ctr">
                      <a:solidFill>
                        <a:srgbClr val="666666"/>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gn="ctr">
                        <a:lnSpc>
                          <a:spcPct val="107000"/>
                        </a:lnSpc>
                        <a:spcAft>
                          <a:spcPts val="0"/>
                        </a:spcAft>
                      </a:pPr>
                      <a:r>
                        <a:rPr lang="ro-RO" sz="1200" b="1">
                          <a:effectLst/>
                          <a:latin typeface="Times New Roman" panose="02020603050405020304" pitchFamily="18" charset="0"/>
                          <a:ea typeface="Calibri" panose="020F0502020204030204" pitchFamily="34" charset="0"/>
                          <a:cs typeface="Times New Roman" panose="02020603050405020304" pitchFamily="18" charset="0"/>
                        </a:rPr>
                        <a:t>L</a:t>
                      </a:r>
                      <a:r>
                        <a:rPr lang="ro-RO" sz="1200" b="1" baseline="-25000">
                          <a:effectLst/>
                          <a:latin typeface="Times New Roman" panose="02020603050405020304" pitchFamily="18" charset="0"/>
                          <a:ea typeface="Calibri" panose="020F0502020204030204" pitchFamily="34" charset="0"/>
                          <a:cs typeface="Times New Roman" panose="02020603050405020304" pitchFamily="18" charset="0"/>
                        </a:rPr>
                        <a:t>s</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9050" cap="flat" cmpd="sng" algn="ctr">
                      <a:solidFill>
                        <a:srgbClr val="666666"/>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gn="ctr">
                        <a:lnSpc>
                          <a:spcPct val="107000"/>
                        </a:lnSpc>
                        <a:spcAft>
                          <a:spcPts val="0"/>
                        </a:spcAft>
                      </a:pPr>
                      <a:r>
                        <a:rPr lang="ro-RO" sz="1200" b="1">
                          <a:effectLst/>
                          <a:latin typeface="Times New Roman" panose="02020603050405020304" pitchFamily="18" charset="0"/>
                          <a:ea typeface="Calibri" panose="020F0502020204030204" pitchFamily="34" charset="0"/>
                          <a:cs typeface="Times New Roman" panose="02020603050405020304" pitchFamily="18" charset="0"/>
                        </a:rPr>
                        <a:t>L</a:t>
                      </a:r>
                      <a:r>
                        <a:rPr lang="ro-RO" sz="1200" b="1" baseline="-25000">
                          <a:effectLst/>
                          <a:latin typeface="Times New Roman" panose="02020603050405020304" pitchFamily="18" charset="0"/>
                          <a:ea typeface="Calibri" panose="020F0502020204030204" pitchFamily="34" charset="0"/>
                          <a:cs typeface="Times New Roman" panose="02020603050405020304" pitchFamily="18" charset="0"/>
                        </a:rPr>
                        <a:t>d</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9050" cap="flat" cmpd="sng" algn="ctr">
                      <a:solidFill>
                        <a:srgbClr val="666666"/>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nSpc>
                          <a:spcPct val="107000"/>
                        </a:lnSpc>
                        <a:spcAft>
                          <a:spcPts val="0"/>
                        </a:spcAft>
                      </a:pPr>
                      <a:r>
                        <a:rPr lang="ro-RO" sz="1200" b="1">
                          <a:effectLst/>
                          <a:latin typeface="Times New Roman" panose="02020603050405020304" pitchFamily="18" charset="0"/>
                          <a:ea typeface="Calibri" panose="020F0502020204030204" pitchFamily="34" charset="0"/>
                          <a:cs typeface="Times New Roman" panose="02020603050405020304" pitchFamily="18" charset="0"/>
                        </a:rPr>
                        <a:t>L</a:t>
                      </a:r>
                      <a:r>
                        <a:rPr lang="ro-RO" sz="1200" b="1" baseline="-25000">
                          <a:effectLst/>
                          <a:latin typeface="Times New Roman" panose="02020603050405020304" pitchFamily="18" charset="0"/>
                          <a:ea typeface="Calibri" panose="020F0502020204030204" pitchFamily="34" charset="0"/>
                          <a:cs typeface="Times New Roman" panose="02020603050405020304" pitchFamily="18" charset="0"/>
                        </a:rPr>
                        <a:t>s</a:t>
                      </a:r>
                      <a:r>
                        <a:rPr lang="ro-RO" sz="1200" b="1">
                          <a:effectLst/>
                          <a:latin typeface="Times New Roman" panose="02020603050405020304" pitchFamily="18" charset="0"/>
                          <a:ea typeface="Calibri" panose="020F0502020204030204" pitchFamily="34" charset="0"/>
                          <a:cs typeface="Times New Roman" panose="02020603050405020304" pitchFamily="18" charset="0"/>
                        </a:rPr>
                        <a:t>/L</a:t>
                      </a:r>
                      <a:r>
                        <a:rPr lang="ro-RO" sz="1200" b="1" baseline="-25000">
                          <a:effectLst/>
                          <a:latin typeface="Times New Roman" panose="02020603050405020304" pitchFamily="18" charset="0"/>
                          <a:ea typeface="Calibri" panose="020F0502020204030204" pitchFamily="34" charset="0"/>
                          <a:cs typeface="Times New Roman" panose="02020603050405020304" pitchFamily="18" charset="0"/>
                        </a:rPr>
                        <a:t>d</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9050" cap="flat" cmpd="sng" algn="ctr">
                      <a:solidFill>
                        <a:srgbClr val="666666"/>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extLst>
                  <a:ext uri="{0D108BD9-81ED-4DB2-BD59-A6C34878D82A}">
                    <a16:rowId xmlns:a16="http://schemas.microsoft.com/office/drawing/2014/main" val="1602458003"/>
                  </a:ext>
                </a:extLst>
              </a:tr>
              <a:tr h="289386">
                <a:tc>
                  <a:txBody>
                    <a:bodyPr/>
                    <a:lstStyle/>
                    <a:p>
                      <a:pPr algn="ctr">
                        <a:lnSpc>
                          <a:spcPct val="107000"/>
                        </a:lnSpc>
                        <a:spcAft>
                          <a:spcPts val="0"/>
                        </a:spcAft>
                      </a:pPr>
                      <a:r>
                        <a:rPr lang="en-US" sz="1200" b="1">
                          <a:effectLst/>
                          <a:latin typeface="Times New Roman" panose="02020603050405020304" pitchFamily="18" charset="0"/>
                          <a:ea typeface="Calibri" panose="020F0502020204030204" pitchFamily="34" charset="0"/>
                          <a:cs typeface="Times New Roman" panose="02020603050405020304" pitchFamily="18" charset="0"/>
                        </a:rPr>
                        <a:t>1910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gn="ctr">
                        <a:lnSpc>
                          <a:spcPct val="107000"/>
                        </a:lnSpc>
                        <a:spcAft>
                          <a:spcPts val="0"/>
                        </a:spcAft>
                      </a:pPr>
                      <a:r>
                        <a:rPr lang="ro-RO" sz="1200">
                          <a:effectLst/>
                          <a:latin typeface="Times New Roman" panose="02020603050405020304" pitchFamily="18" charset="0"/>
                          <a:ea typeface="Calibri" panose="020F0502020204030204" pitchFamily="34" charset="0"/>
                          <a:cs typeface="Times New Roman" panose="02020603050405020304" pitchFamily="18" charset="0"/>
                        </a:rPr>
                        <a:t>18,28</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gn="ctr">
                        <a:lnSpc>
                          <a:spcPct val="107000"/>
                        </a:lnSpc>
                        <a:spcAft>
                          <a:spcPts val="0"/>
                        </a:spcAft>
                      </a:pPr>
                      <a:r>
                        <a:rPr lang="ro-RO" sz="1200">
                          <a:effectLst/>
                          <a:latin typeface="Times New Roman" panose="02020603050405020304" pitchFamily="18" charset="0"/>
                          <a:ea typeface="Calibri" panose="020F0502020204030204" pitchFamily="34" charset="0"/>
                          <a:cs typeface="Times New Roman" panose="02020603050405020304" pitchFamily="18" charset="0"/>
                        </a:rPr>
                        <a:t>13,3</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nSpc>
                          <a:spcPct val="107000"/>
                        </a:lnSpc>
                        <a:spcAft>
                          <a:spcPts val="0"/>
                        </a:spcAft>
                      </a:pPr>
                      <a:r>
                        <a:rPr lang="en-US" sz="1200">
                          <a:effectLst/>
                          <a:latin typeface="Times New Roman" panose="02020603050405020304" pitchFamily="18" charset="0"/>
                          <a:ea typeface="Calibri" panose="020F0502020204030204" pitchFamily="34" charset="0"/>
                          <a:cs typeface="Times New Roman" panose="02020603050405020304" pitchFamily="18" charset="0"/>
                        </a:rPr>
                        <a:t>1.37</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gn="ctr">
                        <a:lnSpc>
                          <a:spcPct val="107000"/>
                        </a:lnSpc>
                        <a:spcAft>
                          <a:spcPts val="0"/>
                        </a:spcAft>
                      </a:pPr>
                      <a:r>
                        <a:rPr lang="ro-RO" sz="1200">
                          <a:effectLst/>
                          <a:latin typeface="Times New Roman" panose="02020603050405020304" pitchFamily="18" charset="0"/>
                          <a:ea typeface="Calibri" panose="020F0502020204030204" pitchFamily="34" charset="0"/>
                          <a:cs typeface="Times New Roman" panose="02020603050405020304" pitchFamily="18" charset="0"/>
                        </a:rPr>
                        <a:t>17.19</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gn="ctr">
                        <a:lnSpc>
                          <a:spcPct val="107000"/>
                        </a:lnSpc>
                        <a:spcAft>
                          <a:spcPts val="0"/>
                        </a:spcAft>
                      </a:pPr>
                      <a:r>
                        <a:rPr lang="ro-RO" sz="1200">
                          <a:effectLst/>
                          <a:latin typeface="Times New Roman" panose="02020603050405020304" pitchFamily="18" charset="0"/>
                          <a:ea typeface="Calibri" panose="020F0502020204030204" pitchFamily="34" charset="0"/>
                          <a:cs typeface="Times New Roman" panose="02020603050405020304" pitchFamily="18" charset="0"/>
                        </a:rPr>
                        <a:t>8.5</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nSpc>
                          <a:spcPct val="107000"/>
                        </a:lnSpc>
                        <a:spcAft>
                          <a:spcPts val="0"/>
                        </a:spcAft>
                      </a:pPr>
                      <a:r>
                        <a:rPr lang="en-US" sz="1200">
                          <a:effectLst/>
                          <a:latin typeface="Times New Roman" panose="02020603050405020304" pitchFamily="18" charset="0"/>
                          <a:ea typeface="Calibri" panose="020F0502020204030204" pitchFamily="34" charset="0"/>
                          <a:cs typeface="Times New Roman" panose="02020603050405020304" pitchFamily="18" charset="0"/>
                        </a:rPr>
                        <a:t>2.02</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gn="ctr">
                        <a:lnSpc>
                          <a:spcPct val="107000"/>
                        </a:lnSpc>
                        <a:spcAft>
                          <a:spcPts val="0"/>
                        </a:spcAft>
                      </a:pPr>
                      <a:r>
                        <a:rPr lang="ro-RO" sz="1200">
                          <a:effectLst/>
                          <a:latin typeface="Times New Roman" panose="02020603050405020304" pitchFamily="18" charset="0"/>
                          <a:ea typeface="Calibri" panose="020F0502020204030204" pitchFamily="34" charset="0"/>
                          <a:cs typeface="Times New Roman" panose="02020603050405020304" pitchFamily="18" charset="0"/>
                        </a:rPr>
                        <a:t>27.91</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gn="ctr">
                        <a:lnSpc>
                          <a:spcPct val="107000"/>
                        </a:lnSpc>
                        <a:spcAft>
                          <a:spcPts val="0"/>
                        </a:spcAft>
                      </a:pPr>
                      <a:r>
                        <a:rPr lang="ro-RO" sz="1200">
                          <a:effectLst/>
                          <a:latin typeface="Times New Roman" panose="02020603050405020304" pitchFamily="18" charset="0"/>
                          <a:ea typeface="Calibri" panose="020F0502020204030204" pitchFamily="34" charset="0"/>
                          <a:cs typeface="Times New Roman" panose="02020603050405020304" pitchFamily="18" charset="0"/>
                        </a:rPr>
                        <a:t>11.26</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nSpc>
                          <a:spcPct val="107000"/>
                        </a:lnSpc>
                        <a:spcAft>
                          <a:spcPts val="0"/>
                        </a:spcAft>
                      </a:pPr>
                      <a:r>
                        <a:rPr lang="en-US" sz="1200">
                          <a:effectLst/>
                          <a:latin typeface="Times New Roman" panose="02020603050405020304" pitchFamily="18" charset="0"/>
                          <a:ea typeface="Calibri" panose="020F0502020204030204" pitchFamily="34" charset="0"/>
                          <a:cs typeface="Times New Roman" panose="02020603050405020304" pitchFamily="18" charset="0"/>
                        </a:rPr>
                        <a:t>2.47</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extLst>
                  <a:ext uri="{0D108BD9-81ED-4DB2-BD59-A6C34878D82A}">
                    <a16:rowId xmlns:a16="http://schemas.microsoft.com/office/drawing/2014/main" val="51938306"/>
                  </a:ext>
                </a:extLst>
              </a:tr>
              <a:tr h="289386">
                <a:tc>
                  <a:txBody>
                    <a:bodyPr/>
                    <a:lstStyle/>
                    <a:p>
                      <a:pPr algn="ctr">
                        <a:lnSpc>
                          <a:spcPct val="107000"/>
                        </a:lnSpc>
                        <a:spcAft>
                          <a:spcPts val="0"/>
                        </a:spcAft>
                      </a:pPr>
                      <a:r>
                        <a:rPr lang="en-US" sz="1200" b="1" dirty="0">
                          <a:effectLst/>
                          <a:latin typeface="Times New Roman" panose="02020603050405020304" pitchFamily="18" charset="0"/>
                          <a:ea typeface="Calibri" panose="020F0502020204030204" pitchFamily="34" charset="0"/>
                          <a:cs typeface="Times New Roman" panose="02020603050405020304" pitchFamily="18" charset="0"/>
                        </a:rPr>
                        <a:t>1957</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gn="ctr">
                        <a:lnSpc>
                          <a:spcPct val="107000"/>
                        </a:lnSpc>
                        <a:spcAft>
                          <a:spcPts val="0"/>
                        </a:spcAft>
                      </a:pPr>
                      <a:r>
                        <a:rPr lang="ro-RO" sz="1200">
                          <a:effectLst/>
                          <a:latin typeface="Times New Roman" panose="02020603050405020304" pitchFamily="18" charset="0"/>
                          <a:ea typeface="Calibri" panose="020F0502020204030204" pitchFamily="34" charset="0"/>
                          <a:cs typeface="Times New Roman" panose="02020603050405020304" pitchFamily="18" charset="0"/>
                        </a:rPr>
                        <a:t>17,95</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gn="ctr">
                        <a:lnSpc>
                          <a:spcPct val="107000"/>
                        </a:lnSpc>
                        <a:spcAft>
                          <a:spcPts val="0"/>
                        </a:spcAft>
                      </a:pPr>
                      <a:r>
                        <a:rPr lang="ro-RO" sz="1200">
                          <a:effectLst/>
                          <a:latin typeface="Times New Roman" panose="02020603050405020304" pitchFamily="18" charset="0"/>
                          <a:ea typeface="Calibri" panose="020F0502020204030204" pitchFamily="34" charset="0"/>
                          <a:cs typeface="Times New Roman" panose="02020603050405020304" pitchFamily="18" charset="0"/>
                        </a:rPr>
                        <a:t>12.84</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nSpc>
                          <a:spcPct val="107000"/>
                        </a:lnSpc>
                        <a:spcAft>
                          <a:spcPts val="0"/>
                        </a:spcAft>
                      </a:pPr>
                      <a:r>
                        <a:rPr lang="en-US" sz="1200">
                          <a:effectLst/>
                          <a:latin typeface="Times New Roman" panose="02020603050405020304" pitchFamily="18" charset="0"/>
                          <a:ea typeface="Calibri" panose="020F0502020204030204" pitchFamily="34" charset="0"/>
                          <a:cs typeface="Times New Roman" panose="02020603050405020304" pitchFamily="18" charset="0"/>
                        </a:rPr>
                        <a:t>1.49</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gn="ctr">
                        <a:lnSpc>
                          <a:spcPct val="107000"/>
                        </a:lnSpc>
                        <a:spcAft>
                          <a:spcPts val="0"/>
                        </a:spcAft>
                      </a:pPr>
                      <a:r>
                        <a:rPr lang="ro-RO" sz="1200">
                          <a:effectLst/>
                          <a:latin typeface="Times New Roman" panose="02020603050405020304" pitchFamily="18" charset="0"/>
                          <a:ea typeface="Calibri" panose="020F0502020204030204" pitchFamily="34" charset="0"/>
                          <a:cs typeface="Times New Roman" panose="02020603050405020304" pitchFamily="18" charset="0"/>
                        </a:rPr>
                        <a:t>14</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gn="ctr">
                        <a:lnSpc>
                          <a:spcPct val="107000"/>
                        </a:lnSpc>
                        <a:spcAft>
                          <a:spcPts val="0"/>
                        </a:spcAft>
                      </a:pPr>
                      <a:r>
                        <a:rPr lang="ro-RO" sz="1200">
                          <a:effectLst/>
                          <a:latin typeface="Times New Roman" panose="02020603050405020304" pitchFamily="18" charset="0"/>
                          <a:ea typeface="Calibri" panose="020F0502020204030204" pitchFamily="34" charset="0"/>
                          <a:cs typeface="Times New Roman" panose="02020603050405020304" pitchFamily="18" charset="0"/>
                        </a:rPr>
                        <a:t>8.78</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nSpc>
                          <a:spcPct val="107000"/>
                        </a:lnSpc>
                        <a:spcAft>
                          <a:spcPts val="0"/>
                        </a:spcAft>
                      </a:pPr>
                      <a:r>
                        <a:rPr lang="en-US" sz="1200">
                          <a:effectLst/>
                          <a:latin typeface="Times New Roman" panose="02020603050405020304" pitchFamily="18" charset="0"/>
                          <a:ea typeface="Calibri" panose="020F0502020204030204" pitchFamily="34" charset="0"/>
                          <a:cs typeface="Times New Roman" panose="02020603050405020304" pitchFamily="18" charset="0"/>
                        </a:rPr>
                        <a:t>1.59</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gn="ctr">
                        <a:lnSpc>
                          <a:spcPct val="107000"/>
                        </a:lnSpc>
                        <a:spcAft>
                          <a:spcPts val="0"/>
                        </a:spcAft>
                      </a:pPr>
                      <a:r>
                        <a:rPr lang="ro-RO" sz="1200">
                          <a:effectLst/>
                          <a:latin typeface="Times New Roman" panose="02020603050405020304" pitchFamily="18" charset="0"/>
                          <a:ea typeface="Calibri" panose="020F0502020204030204" pitchFamily="34" charset="0"/>
                          <a:cs typeface="Times New Roman" panose="02020603050405020304" pitchFamily="18" charset="0"/>
                        </a:rPr>
                        <a:t>20.14</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gn="ctr">
                        <a:lnSpc>
                          <a:spcPct val="107000"/>
                        </a:lnSpc>
                        <a:spcAft>
                          <a:spcPts val="0"/>
                        </a:spcAft>
                      </a:pPr>
                      <a:r>
                        <a:rPr lang="ro-RO" sz="1200" dirty="0">
                          <a:effectLst/>
                          <a:latin typeface="Times New Roman" panose="02020603050405020304" pitchFamily="18" charset="0"/>
                          <a:ea typeface="Calibri" panose="020F0502020204030204" pitchFamily="34" charset="0"/>
                          <a:cs typeface="Times New Roman" panose="02020603050405020304" pitchFamily="18" charset="0"/>
                        </a:rPr>
                        <a:t>11,94</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nSpc>
                          <a:spcPct val="107000"/>
                        </a:lnSpc>
                        <a:spcAft>
                          <a:spcPts val="0"/>
                        </a:spcAft>
                      </a:pP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1.68</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extLst>
                  <a:ext uri="{0D108BD9-81ED-4DB2-BD59-A6C34878D82A}">
                    <a16:rowId xmlns:a16="http://schemas.microsoft.com/office/drawing/2014/main" val="1856982745"/>
                  </a:ext>
                </a:extLst>
              </a:tr>
              <a:tr h="289386">
                <a:tc>
                  <a:txBody>
                    <a:bodyPr/>
                    <a:lstStyle/>
                    <a:p>
                      <a:pPr algn="ctr">
                        <a:lnSpc>
                          <a:spcPct val="107000"/>
                        </a:lnSpc>
                        <a:spcAft>
                          <a:spcPts val="0"/>
                        </a:spcAft>
                      </a:pPr>
                      <a:r>
                        <a:rPr lang="en-US" sz="1200" b="1">
                          <a:effectLst/>
                          <a:latin typeface="Times New Roman" panose="02020603050405020304" pitchFamily="18" charset="0"/>
                          <a:ea typeface="Calibri" panose="020F0502020204030204" pitchFamily="34" charset="0"/>
                          <a:cs typeface="Times New Roman" panose="02020603050405020304" pitchFamily="18" charset="0"/>
                        </a:rPr>
                        <a:t>1970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gn="ctr">
                        <a:lnSpc>
                          <a:spcPct val="107000"/>
                        </a:lnSpc>
                        <a:spcAft>
                          <a:spcPts val="0"/>
                        </a:spcAft>
                      </a:pPr>
                      <a:r>
                        <a:rPr lang="ro-RO" sz="1200">
                          <a:effectLst/>
                          <a:latin typeface="Times New Roman" panose="02020603050405020304" pitchFamily="18" charset="0"/>
                          <a:ea typeface="Calibri" panose="020F0502020204030204" pitchFamily="34" charset="0"/>
                          <a:cs typeface="Times New Roman" panose="02020603050405020304" pitchFamily="18" charset="0"/>
                        </a:rPr>
                        <a:t>19.22</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gn="ctr">
                        <a:lnSpc>
                          <a:spcPct val="107000"/>
                        </a:lnSpc>
                        <a:spcAft>
                          <a:spcPts val="0"/>
                        </a:spcAft>
                      </a:pPr>
                      <a:r>
                        <a:rPr lang="ro-RO" sz="1200">
                          <a:effectLst/>
                          <a:latin typeface="Times New Roman" panose="02020603050405020304" pitchFamily="18" charset="0"/>
                          <a:ea typeface="Calibri" panose="020F0502020204030204" pitchFamily="34" charset="0"/>
                          <a:cs typeface="Times New Roman" panose="02020603050405020304" pitchFamily="18" charset="0"/>
                        </a:rPr>
                        <a:t>13.25</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nSpc>
                          <a:spcPct val="107000"/>
                        </a:lnSpc>
                        <a:spcAft>
                          <a:spcPts val="0"/>
                        </a:spcAft>
                      </a:pPr>
                      <a:r>
                        <a:rPr lang="en-US" sz="1200">
                          <a:effectLst/>
                          <a:latin typeface="Times New Roman" panose="02020603050405020304" pitchFamily="18" charset="0"/>
                          <a:ea typeface="Calibri" panose="020F0502020204030204" pitchFamily="34" charset="0"/>
                          <a:cs typeface="Times New Roman" panose="02020603050405020304" pitchFamily="18" charset="0"/>
                        </a:rPr>
                        <a:t>1.44</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gn="ctr">
                        <a:lnSpc>
                          <a:spcPct val="107000"/>
                        </a:lnSpc>
                        <a:spcAft>
                          <a:spcPts val="0"/>
                        </a:spcAft>
                      </a:pPr>
                      <a:r>
                        <a:rPr lang="ro-RO" sz="1200">
                          <a:effectLst/>
                          <a:latin typeface="Times New Roman" panose="02020603050405020304" pitchFamily="18" charset="0"/>
                          <a:ea typeface="Calibri" panose="020F0502020204030204" pitchFamily="34" charset="0"/>
                          <a:cs typeface="Times New Roman" panose="02020603050405020304" pitchFamily="18" charset="0"/>
                        </a:rPr>
                        <a:t>13.42</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gn="ctr">
                        <a:lnSpc>
                          <a:spcPct val="107000"/>
                        </a:lnSpc>
                        <a:spcAft>
                          <a:spcPts val="0"/>
                        </a:spcAft>
                      </a:pPr>
                      <a:r>
                        <a:rPr lang="ro-RO" sz="1200">
                          <a:effectLst/>
                          <a:latin typeface="Times New Roman" panose="02020603050405020304" pitchFamily="18" charset="0"/>
                          <a:ea typeface="Calibri" panose="020F0502020204030204" pitchFamily="34" charset="0"/>
                          <a:cs typeface="Times New Roman" panose="02020603050405020304" pitchFamily="18" charset="0"/>
                        </a:rPr>
                        <a:t>8.5</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nSpc>
                          <a:spcPct val="107000"/>
                        </a:lnSpc>
                        <a:spcAft>
                          <a:spcPts val="0"/>
                        </a:spcAft>
                      </a:pPr>
                      <a:r>
                        <a:rPr lang="en-US" sz="1200">
                          <a:effectLst/>
                          <a:latin typeface="Times New Roman" panose="02020603050405020304" pitchFamily="18" charset="0"/>
                          <a:ea typeface="Calibri" panose="020F0502020204030204" pitchFamily="34" charset="0"/>
                          <a:cs typeface="Times New Roman" panose="02020603050405020304" pitchFamily="18" charset="0"/>
                        </a:rPr>
                        <a:t>1.56</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gn="ctr">
                        <a:lnSpc>
                          <a:spcPct val="107000"/>
                        </a:lnSpc>
                        <a:spcAft>
                          <a:spcPts val="0"/>
                        </a:spcAft>
                      </a:pPr>
                      <a:r>
                        <a:rPr lang="ro-RO" sz="1200">
                          <a:effectLst/>
                          <a:latin typeface="Times New Roman" panose="02020603050405020304" pitchFamily="18" charset="0"/>
                          <a:ea typeface="Calibri" panose="020F0502020204030204" pitchFamily="34" charset="0"/>
                          <a:cs typeface="Times New Roman" panose="02020603050405020304" pitchFamily="18" charset="0"/>
                        </a:rPr>
                        <a:t>24,17</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gn="ctr">
                        <a:lnSpc>
                          <a:spcPct val="107000"/>
                        </a:lnSpc>
                        <a:spcAft>
                          <a:spcPts val="0"/>
                        </a:spcAft>
                      </a:pPr>
                      <a:r>
                        <a:rPr lang="ro-RO" sz="1200">
                          <a:effectLst/>
                          <a:latin typeface="Times New Roman" panose="02020603050405020304" pitchFamily="18" charset="0"/>
                          <a:ea typeface="Calibri" panose="020F0502020204030204" pitchFamily="34" charset="0"/>
                          <a:cs typeface="Times New Roman" panose="02020603050405020304" pitchFamily="18" charset="0"/>
                        </a:rPr>
                        <a:t>11.38</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nSpc>
                          <a:spcPct val="107000"/>
                        </a:lnSpc>
                        <a:spcAft>
                          <a:spcPts val="0"/>
                        </a:spcAft>
                      </a:pPr>
                      <a:r>
                        <a:rPr lang="en-US" sz="1200">
                          <a:effectLst/>
                          <a:latin typeface="Times New Roman" panose="02020603050405020304" pitchFamily="18" charset="0"/>
                          <a:ea typeface="Calibri" panose="020F0502020204030204" pitchFamily="34" charset="0"/>
                          <a:cs typeface="Times New Roman" panose="02020603050405020304" pitchFamily="18" charset="0"/>
                        </a:rPr>
                        <a:t>2.12</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extLst>
                  <a:ext uri="{0D108BD9-81ED-4DB2-BD59-A6C34878D82A}">
                    <a16:rowId xmlns:a16="http://schemas.microsoft.com/office/drawing/2014/main" val="213764571"/>
                  </a:ext>
                </a:extLst>
              </a:tr>
              <a:tr h="289386">
                <a:tc>
                  <a:txBody>
                    <a:bodyPr/>
                    <a:lstStyle/>
                    <a:p>
                      <a:pPr algn="ctr">
                        <a:lnSpc>
                          <a:spcPct val="107000"/>
                        </a:lnSpc>
                        <a:spcAft>
                          <a:spcPts val="0"/>
                        </a:spcAft>
                      </a:pPr>
                      <a:r>
                        <a:rPr lang="en-US" sz="1200" b="1">
                          <a:effectLst/>
                          <a:latin typeface="Times New Roman" panose="02020603050405020304" pitchFamily="18" charset="0"/>
                          <a:ea typeface="Calibri" panose="020F0502020204030204" pitchFamily="34" charset="0"/>
                          <a:cs typeface="Times New Roman" panose="02020603050405020304" pitchFamily="18" charset="0"/>
                        </a:rPr>
                        <a:t>1974</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gn="ctr">
                        <a:lnSpc>
                          <a:spcPct val="107000"/>
                        </a:lnSpc>
                        <a:spcAft>
                          <a:spcPts val="0"/>
                        </a:spcAft>
                      </a:pPr>
                      <a:r>
                        <a:rPr lang="ro-RO" sz="1200">
                          <a:effectLst/>
                          <a:latin typeface="Times New Roman" panose="02020603050405020304" pitchFamily="18" charset="0"/>
                          <a:ea typeface="Calibri" panose="020F0502020204030204" pitchFamily="34" charset="0"/>
                          <a:cs typeface="Times New Roman" panose="02020603050405020304" pitchFamily="18" charset="0"/>
                        </a:rPr>
                        <a:t>19.82</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gn="ctr">
                        <a:lnSpc>
                          <a:spcPct val="107000"/>
                        </a:lnSpc>
                        <a:spcAft>
                          <a:spcPts val="0"/>
                        </a:spcAft>
                      </a:pPr>
                      <a:r>
                        <a:rPr lang="ro-RO" sz="1200">
                          <a:effectLst/>
                          <a:latin typeface="Times New Roman" panose="02020603050405020304" pitchFamily="18" charset="0"/>
                          <a:ea typeface="Calibri" panose="020F0502020204030204" pitchFamily="34" charset="0"/>
                          <a:cs typeface="Times New Roman" panose="02020603050405020304" pitchFamily="18" charset="0"/>
                        </a:rPr>
                        <a:t>13.2</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nSpc>
                          <a:spcPct val="107000"/>
                        </a:lnSpc>
                        <a:spcAft>
                          <a:spcPts val="0"/>
                        </a:spcAft>
                      </a:pPr>
                      <a:r>
                        <a:rPr lang="en-US" sz="1200">
                          <a:effectLst/>
                          <a:latin typeface="Times New Roman" panose="02020603050405020304" pitchFamily="18" charset="0"/>
                          <a:ea typeface="Calibri" panose="020F0502020204030204" pitchFamily="34" charset="0"/>
                          <a:cs typeface="Times New Roman" panose="02020603050405020304" pitchFamily="18" charset="0"/>
                        </a:rPr>
                        <a:t>1.5</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gn="ctr">
                        <a:lnSpc>
                          <a:spcPct val="107000"/>
                        </a:lnSpc>
                        <a:spcAft>
                          <a:spcPts val="0"/>
                        </a:spcAft>
                      </a:pPr>
                      <a:r>
                        <a:rPr lang="ro-RO" sz="1200">
                          <a:effectLst/>
                          <a:latin typeface="Times New Roman" panose="02020603050405020304" pitchFamily="18" charset="0"/>
                          <a:ea typeface="Calibri" panose="020F0502020204030204" pitchFamily="34" charset="0"/>
                          <a:cs typeface="Times New Roman" panose="02020603050405020304" pitchFamily="18" charset="0"/>
                        </a:rPr>
                        <a:t>13.99</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gn="ctr">
                        <a:lnSpc>
                          <a:spcPct val="107000"/>
                        </a:lnSpc>
                        <a:spcAft>
                          <a:spcPts val="0"/>
                        </a:spcAft>
                      </a:pPr>
                      <a:r>
                        <a:rPr lang="ro-RO" sz="1200">
                          <a:effectLst/>
                          <a:latin typeface="Times New Roman" panose="02020603050405020304" pitchFamily="18" charset="0"/>
                          <a:ea typeface="Calibri" panose="020F0502020204030204" pitchFamily="34" charset="0"/>
                          <a:cs typeface="Times New Roman" panose="02020603050405020304" pitchFamily="18" charset="0"/>
                        </a:rPr>
                        <a:t>8.62</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nSpc>
                          <a:spcPct val="107000"/>
                        </a:lnSpc>
                        <a:spcAft>
                          <a:spcPts val="0"/>
                        </a:spcAft>
                      </a:pPr>
                      <a:r>
                        <a:rPr lang="en-US" sz="1200">
                          <a:effectLst/>
                          <a:latin typeface="Times New Roman" panose="02020603050405020304" pitchFamily="18" charset="0"/>
                          <a:ea typeface="Calibri" panose="020F0502020204030204" pitchFamily="34" charset="0"/>
                          <a:cs typeface="Times New Roman" panose="02020603050405020304" pitchFamily="18" charset="0"/>
                        </a:rPr>
                        <a:t>1.62</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gn="ctr">
                        <a:lnSpc>
                          <a:spcPct val="107000"/>
                        </a:lnSpc>
                        <a:spcAft>
                          <a:spcPts val="0"/>
                        </a:spcAft>
                      </a:pPr>
                      <a:r>
                        <a:rPr lang="ro-RO" sz="1200">
                          <a:effectLst/>
                          <a:latin typeface="Times New Roman" panose="02020603050405020304" pitchFamily="18" charset="0"/>
                          <a:ea typeface="Calibri" panose="020F0502020204030204" pitchFamily="34" charset="0"/>
                          <a:cs typeface="Times New Roman" panose="02020603050405020304" pitchFamily="18" charset="0"/>
                        </a:rPr>
                        <a:t>22.33</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gn="ctr">
                        <a:lnSpc>
                          <a:spcPct val="107000"/>
                        </a:lnSpc>
                        <a:spcAft>
                          <a:spcPts val="0"/>
                        </a:spcAft>
                      </a:pPr>
                      <a:r>
                        <a:rPr lang="ro-RO" sz="1200">
                          <a:effectLst/>
                          <a:latin typeface="Times New Roman" panose="02020603050405020304" pitchFamily="18" charset="0"/>
                          <a:ea typeface="Calibri" panose="020F0502020204030204" pitchFamily="34" charset="0"/>
                          <a:cs typeface="Times New Roman" panose="02020603050405020304" pitchFamily="18" charset="0"/>
                        </a:rPr>
                        <a:t>11.21</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nSpc>
                          <a:spcPct val="107000"/>
                        </a:lnSpc>
                        <a:spcAft>
                          <a:spcPts val="0"/>
                        </a:spcAft>
                      </a:pPr>
                      <a:r>
                        <a:rPr lang="en-US" sz="1200">
                          <a:effectLst/>
                          <a:latin typeface="Times New Roman" panose="02020603050405020304" pitchFamily="18" charset="0"/>
                          <a:ea typeface="Calibri" panose="020F0502020204030204" pitchFamily="34" charset="0"/>
                          <a:cs typeface="Times New Roman" panose="02020603050405020304" pitchFamily="18" charset="0"/>
                        </a:rPr>
                        <a:t>1.99</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extLst>
                  <a:ext uri="{0D108BD9-81ED-4DB2-BD59-A6C34878D82A}">
                    <a16:rowId xmlns:a16="http://schemas.microsoft.com/office/drawing/2014/main" val="1287328717"/>
                  </a:ext>
                </a:extLst>
              </a:tr>
              <a:tr h="289386">
                <a:tc>
                  <a:txBody>
                    <a:bodyPr/>
                    <a:lstStyle/>
                    <a:p>
                      <a:pPr algn="ctr">
                        <a:lnSpc>
                          <a:spcPct val="107000"/>
                        </a:lnSpc>
                        <a:spcAft>
                          <a:spcPts val="0"/>
                        </a:spcAft>
                      </a:pPr>
                      <a:r>
                        <a:rPr lang="en-US" sz="1200" b="1">
                          <a:effectLst/>
                          <a:latin typeface="Times New Roman" panose="02020603050405020304" pitchFamily="18" charset="0"/>
                          <a:ea typeface="Calibri" panose="020F0502020204030204" pitchFamily="34" charset="0"/>
                          <a:cs typeface="Times New Roman" panose="02020603050405020304" pitchFamily="18" charset="0"/>
                        </a:rPr>
                        <a:t>2016</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gn="ctr">
                        <a:lnSpc>
                          <a:spcPct val="107000"/>
                        </a:lnSpc>
                        <a:spcAft>
                          <a:spcPts val="0"/>
                        </a:spcAft>
                      </a:pPr>
                      <a:r>
                        <a:rPr lang="ro-RO" sz="1200">
                          <a:effectLst/>
                          <a:latin typeface="Times New Roman" panose="02020603050405020304" pitchFamily="18" charset="0"/>
                          <a:ea typeface="Calibri" panose="020F0502020204030204" pitchFamily="34" charset="0"/>
                          <a:cs typeface="Times New Roman" panose="02020603050405020304" pitchFamily="18" charset="0"/>
                        </a:rPr>
                        <a:t>15.5</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gn="ctr">
                        <a:lnSpc>
                          <a:spcPct val="107000"/>
                        </a:lnSpc>
                        <a:spcAft>
                          <a:spcPts val="0"/>
                        </a:spcAft>
                      </a:pPr>
                      <a:r>
                        <a:rPr lang="ro-RO" sz="1200">
                          <a:effectLst/>
                          <a:latin typeface="Times New Roman" panose="02020603050405020304" pitchFamily="18" charset="0"/>
                          <a:ea typeface="Calibri" panose="020F0502020204030204" pitchFamily="34" charset="0"/>
                          <a:cs typeface="Times New Roman" panose="02020603050405020304" pitchFamily="18" charset="0"/>
                        </a:rPr>
                        <a:t>13</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nSpc>
                          <a:spcPct val="107000"/>
                        </a:lnSpc>
                        <a:spcAft>
                          <a:spcPts val="0"/>
                        </a:spcAft>
                      </a:pPr>
                      <a:r>
                        <a:rPr lang="en-US" sz="1200">
                          <a:effectLst/>
                          <a:latin typeface="Times New Roman" panose="02020603050405020304" pitchFamily="18" charset="0"/>
                          <a:ea typeface="Calibri" panose="020F0502020204030204" pitchFamily="34" charset="0"/>
                          <a:cs typeface="Times New Roman" panose="02020603050405020304" pitchFamily="18" charset="0"/>
                        </a:rPr>
                        <a:t>1.18</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gn="ctr">
                        <a:lnSpc>
                          <a:spcPct val="107000"/>
                        </a:lnSpc>
                        <a:spcAft>
                          <a:spcPts val="0"/>
                        </a:spcAft>
                      </a:pPr>
                      <a:r>
                        <a:rPr lang="ro-RO" sz="1200">
                          <a:effectLst/>
                          <a:latin typeface="Times New Roman" panose="02020603050405020304" pitchFamily="18" charset="0"/>
                          <a:ea typeface="Calibri" panose="020F0502020204030204" pitchFamily="34" charset="0"/>
                          <a:cs typeface="Times New Roman" panose="02020603050405020304" pitchFamily="18" charset="0"/>
                        </a:rPr>
                        <a:t>13.41</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gn="ctr">
                        <a:lnSpc>
                          <a:spcPct val="107000"/>
                        </a:lnSpc>
                        <a:spcAft>
                          <a:spcPts val="0"/>
                        </a:spcAft>
                      </a:pPr>
                      <a:r>
                        <a:rPr lang="ro-RO" sz="1200">
                          <a:effectLst/>
                          <a:latin typeface="Times New Roman" panose="02020603050405020304" pitchFamily="18" charset="0"/>
                          <a:ea typeface="Calibri" panose="020F0502020204030204" pitchFamily="34" charset="0"/>
                          <a:cs typeface="Times New Roman" panose="02020603050405020304" pitchFamily="18" charset="0"/>
                        </a:rPr>
                        <a:t>11.6</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nSpc>
                          <a:spcPct val="107000"/>
                        </a:lnSpc>
                        <a:spcAft>
                          <a:spcPts val="0"/>
                        </a:spcAft>
                      </a:pPr>
                      <a:r>
                        <a:rPr lang="en-US" sz="1200">
                          <a:effectLst/>
                          <a:latin typeface="Times New Roman" panose="02020603050405020304" pitchFamily="18" charset="0"/>
                          <a:ea typeface="Calibri" panose="020F0502020204030204" pitchFamily="34" charset="0"/>
                          <a:cs typeface="Times New Roman" panose="02020603050405020304" pitchFamily="18" charset="0"/>
                        </a:rPr>
                        <a:t>1.7</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gn="ctr">
                        <a:lnSpc>
                          <a:spcPct val="107000"/>
                        </a:lnSpc>
                        <a:spcAft>
                          <a:spcPts val="0"/>
                        </a:spcAft>
                      </a:pPr>
                      <a:r>
                        <a:rPr lang="ro-RO" sz="1200">
                          <a:effectLst/>
                          <a:latin typeface="Times New Roman" panose="02020603050405020304" pitchFamily="18" charset="0"/>
                          <a:ea typeface="Calibri" panose="020F0502020204030204" pitchFamily="34" charset="0"/>
                          <a:cs typeface="Times New Roman" panose="02020603050405020304" pitchFamily="18" charset="0"/>
                        </a:rPr>
                        <a:t>15</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gn="ctr">
                        <a:lnSpc>
                          <a:spcPct val="107000"/>
                        </a:lnSpc>
                        <a:spcAft>
                          <a:spcPts val="0"/>
                        </a:spcAft>
                      </a:pPr>
                      <a:r>
                        <a:rPr lang="ro-RO" sz="1200">
                          <a:effectLst/>
                          <a:latin typeface="Times New Roman" panose="02020603050405020304" pitchFamily="18" charset="0"/>
                          <a:ea typeface="Calibri" panose="020F0502020204030204" pitchFamily="34" charset="0"/>
                          <a:cs typeface="Times New Roman" panose="02020603050405020304" pitchFamily="18" charset="0"/>
                        </a:rPr>
                        <a:t>7.85</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nSpc>
                          <a:spcPct val="107000"/>
                        </a:lnSpc>
                        <a:spcAft>
                          <a:spcPts val="0"/>
                        </a:spcAft>
                      </a:pPr>
                      <a:r>
                        <a:rPr lang="en-US" sz="1200" dirty="0">
                          <a:effectLst/>
                          <a:latin typeface="Times New Roman" panose="02020603050405020304" pitchFamily="18" charset="0"/>
                          <a:ea typeface="Calibri" panose="020F0502020204030204" pitchFamily="34" charset="0"/>
                          <a:cs typeface="Times New Roman" panose="02020603050405020304" pitchFamily="18" charset="0"/>
                        </a:rPr>
                        <a:t>1.15</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extLst>
                  <a:ext uri="{0D108BD9-81ED-4DB2-BD59-A6C34878D82A}">
                    <a16:rowId xmlns:a16="http://schemas.microsoft.com/office/drawing/2014/main" val="3371454082"/>
                  </a:ext>
                </a:extLst>
              </a:tr>
            </a:tbl>
          </a:graphicData>
        </a:graphic>
      </p:graphicFrame>
      <p:pic>
        <p:nvPicPr>
          <p:cNvPr id="5" name="Picture 4"/>
          <p:cNvPicPr/>
          <p:nvPr/>
        </p:nvPicPr>
        <p:blipFill>
          <a:blip r:embed="rId2">
            <a:extLst>
              <a:ext uri="{28A0092B-C50C-407E-A947-70E740481C1C}">
                <a14:useLocalDpi xmlns:a14="http://schemas.microsoft.com/office/drawing/2010/main" val="0"/>
              </a:ext>
            </a:extLst>
          </a:blip>
          <a:srcRect/>
          <a:stretch>
            <a:fillRect/>
          </a:stretch>
        </p:blipFill>
        <p:spPr bwMode="auto">
          <a:xfrm>
            <a:off x="972546" y="3298271"/>
            <a:ext cx="6871027" cy="3378382"/>
          </a:xfrm>
          <a:prstGeom prst="rect">
            <a:avLst/>
          </a:prstGeom>
          <a:noFill/>
        </p:spPr>
      </p:pic>
      <p:pic>
        <p:nvPicPr>
          <p:cNvPr id="6" name="Picture 5"/>
          <p:cNvPicPr/>
          <p:nvPr/>
        </p:nvPicPr>
        <p:blipFill rotWithShape="1">
          <a:blip r:embed="rId3">
            <a:extLst>
              <a:ext uri="{28A0092B-C50C-407E-A947-70E740481C1C}">
                <a14:useLocalDpi xmlns:a14="http://schemas.microsoft.com/office/drawing/2010/main" val="0"/>
              </a:ext>
            </a:extLst>
          </a:blip>
          <a:srcRect l="-1463" t="1004" r="593" b="54614"/>
          <a:stretch/>
        </p:blipFill>
        <p:spPr bwMode="auto">
          <a:xfrm>
            <a:off x="8643672" y="3890592"/>
            <a:ext cx="2862528" cy="2416729"/>
          </a:xfrm>
          <a:prstGeom prst="rect">
            <a:avLst/>
          </a:prstGeom>
          <a:ln w="3175">
            <a:solidFill>
              <a:schemeClr val="bg2">
                <a:lumMod val="75000"/>
              </a:schemeClr>
            </a:solidFill>
          </a:ln>
          <a:extLst>
            <a:ext uri="{53640926-AAD7-44D8-BBD7-CCE9431645EC}">
              <a14:shadowObscured xmlns:a14="http://schemas.microsoft.com/office/drawing/2010/main"/>
            </a:ext>
          </a:extLst>
        </p:spPr>
      </p:pic>
      <p:sp>
        <p:nvSpPr>
          <p:cNvPr id="3" name="Rectangle 2"/>
          <p:cNvSpPr/>
          <p:nvPr/>
        </p:nvSpPr>
        <p:spPr>
          <a:xfrm>
            <a:off x="8925166" y="6307321"/>
            <a:ext cx="2299540" cy="369332"/>
          </a:xfrm>
          <a:prstGeom prst="rect">
            <a:avLst/>
          </a:prstGeom>
        </p:spPr>
        <p:txBody>
          <a:bodyPr wrap="none">
            <a:spAutoFit/>
          </a:bodyPr>
          <a:lstStyle/>
          <a:p>
            <a:r>
              <a:rPr lang="en-US" dirty="0" smtClean="0">
                <a:solidFill>
                  <a:srgbClr val="000000"/>
                </a:solidFill>
              </a:rPr>
              <a:t>Brierley </a:t>
            </a:r>
            <a:r>
              <a:rPr lang="ro-RO" dirty="0" smtClean="0">
                <a:solidFill>
                  <a:srgbClr val="000000"/>
                </a:solidFill>
              </a:rPr>
              <a:t>și</a:t>
            </a:r>
            <a:r>
              <a:rPr lang="en-US" dirty="0" smtClean="0">
                <a:solidFill>
                  <a:srgbClr val="000000"/>
                </a:solidFill>
              </a:rPr>
              <a:t> </a:t>
            </a:r>
            <a:r>
              <a:rPr lang="en-US" dirty="0" err="1">
                <a:solidFill>
                  <a:srgbClr val="000000"/>
                </a:solidFill>
              </a:rPr>
              <a:t>Fryirs</a:t>
            </a:r>
            <a:r>
              <a:rPr lang="en-US" dirty="0">
                <a:solidFill>
                  <a:srgbClr val="000000"/>
                </a:solidFill>
              </a:rPr>
              <a:t>, 2005 </a:t>
            </a:r>
            <a:endParaRPr lang="en-US" dirty="0"/>
          </a:p>
        </p:txBody>
      </p:sp>
      <p:sp>
        <p:nvSpPr>
          <p:cNvPr id="8" name="Oval 7"/>
          <p:cNvSpPr/>
          <p:nvPr/>
        </p:nvSpPr>
        <p:spPr>
          <a:xfrm>
            <a:off x="7843573" y="667526"/>
            <a:ext cx="1973525" cy="248207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342724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DDDCE0"/>
        </a:solidFill>
        <a:effectLst/>
      </p:bgPr>
    </p:bg>
    <p:spTree>
      <p:nvGrpSpPr>
        <p:cNvPr id="1" name=""/>
        <p:cNvGrpSpPr/>
        <p:nvPr/>
      </p:nvGrpSpPr>
      <p:grpSpPr>
        <a:xfrm>
          <a:off x="0" y="0"/>
          <a:ext cx="0" cy="0"/>
          <a:chOff x="0" y="0"/>
          <a:chExt cx="0" cy="0"/>
        </a:xfrm>
      </p:grpSpPr>
      <p:pic>
        <p:nvPicPr>
          <p:cNvPr id="5" name="Picture 4"/>
          <p:cNvPicPr/>
          <p:nvPr/>
        </p:nvPicPr>
        <p:blipFill>
          <a:blip r:embed="rId2">
            <a:extLst>
              <a:ext uri="{28A0092B-C50C-407E-A947-70E740481C1C}">
                <a14:useLocalDpi xmlns:a14="http://schemas.microsoft.com/office/drawing/2010/main" val="0"/>
              </a:ext>
            </a:extLst>
          </a:blip>
          <a:srcRect/>
          <a:stretch>
            <a:fillRect/>
          </a:stretch>
        </p:blipFill>
        <p:spPr bwMode="auto">
          <a:xfrm>
            <a:off x="4639661" y="176463"/>
            <a:ext cx="7374539" cy="4380080"/>
          </a:xfrm>
          <a:prstGeom prst="rect">
            <a:avLst/>
          </a:prstGeom>
          <a:noFill/>
        </p:spPr>
      </p:pic>
      <p:sp>
        <p:nvSpPr>
          <p:cNvPr id="6" name="Rectangle 5"/>
          <p:cNvSpPr/>
          <p:nvPr/>
        </p:nvSpPr>
        <p:spPr>
          <a:xfrm>
            <a:off x="4639662" y="4810543"/>
            <a:ext cx="7374538" cy="1569660"/>
          </a:xfrm>
          <a:prstGeom prst="rect">
            <a:avLst/>
          </a:prstGeom>
        </p:spPr>
        <p:txBody>
          <a:bodyPr wrap="square">
            <a:spAutoFit/>
          </a:bodyPr>
          <a:lstStyle/>
          <a:p>
            <a:pPr algn="just">
              <a:lnSpc>
                <a:spcPct val="150000"/>
              </a:lnSpc>
              <a:spcAft>
                <a:spcPts val="800"/>
              </a:spcAft>
            </a:pPr>
            <a:r>
              <a:rPr lang="ro-RO" sz="1600" dirty="0" smtClean="0">
                <a:latin typeface="Sylfaen" panose="010A0502050306030303" pitchFamily="18" charset="0"/>
                <a:ea typeface="Calibri" panose="020F0502020204030204" pitchFamily="34" charset="0"/>
                <a:cs typeface="Times New Roman" panose="02020603050405020304" pitchFamily="18" charset="0"/>
              </a:rPr>
              <a:t>Există </a:t>
            </a:r>
            <a:r>
              <a:rPr lang="ro-RO" sz="1600" dirty="0">
                <a:latin typeface="Sylfaen" panose="010A0502050306030303" pitchFamily="18" charset="0"/>
                <a:ea typeface="Calibri" panose="020F0502020204030204" pitchFamily="34" charset="0"/>
                <a:cs typeface="Times New Roman" panose="02020603050405020304" pitchFamily="18" charset="0"/>
              </a:rPr>
              <a:t>o corelaţie mare de altfel între cele 2, indicele de corelaţie aferent acestui sector fiind de 0.83. </a:t>
            </a:r>
            <a:r>
              <a:rPr lang="en-US" sz="1600" dirty="0">
                <a:latin typeface="Sylfaen" panose="010A0502050306030303" pitchFamily="18" charset="0"/>
                <a:ea typeface="Calibri" panose="020F0502020204030204" pitchFamily="34" charset="0"/>
                <a:cs typeface="Times New Roman" panose="02020603050405020304" pitchFamily="18" charset="0"/>
              </a:rPr>
              <a:t>S</a:t>
            </a:r>
            <a:r>
              <a:rPr lang="ro-RO" sz="1600" dirty="0" smtClean="0">
                <a:latin typeface="Sylfaen" panose="010A0502050306030303" pitchFamily="18" charset="0"/>
                <a:ea typeface="Calibri" panose="020F0502020204030204" pitchFamily="34" charset="0"/>
                <a:cs typeface="Times New Roman" panose="02020603050405020304" pitchFamily="18" charset="0"/>
              </a:rPr>
              <a:t>e </a:t>
            </a:r>
            <a:r>
              <a:rPr lang="ro-RO" sz="1600" dirty="0">
                <a:latin typeface="Sylfaen" panose="010A0502050306030303" pitchFamily="18" charset="0"/>
                <a:ea typeface="Calibri" panose="020F0502020204030204" pitchFamily="34" charset="0"/>
                <a:cs typeface="Times New Roman" panose="02020603050405020304" pitchFamily="18" charset="0"/>
              </a:rPr>
              <a:t>observă fluctuaţiile care au loc în cazul ambelor elemente şi scăderea continuă din perioada 1974-2016, atât a meadrelor cât şi a indicelui de sinuozitate</a:t>
            </a:r>
            <a:endParaRPr lang="en-US" sz="1400" dirty="0">
              <a:effectLst/>
              <a:latin typeface="Sylfaen" panose="010A0502050306030303" pitchFamily="18" charset="0"/>
              <a:ea typeface="Calibri" panose="020F0502020204030204" pitchFamily="34" charset="0"/>
              <a:cs typeface="Times New Roman" panose="02020603050405020304" pitchFamily="18" charset="0"/>
            </a:endParaRPr>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62853" y="176463"/>
            <a:ext cx="3864077" cy="6400799"/>
          </a:xfrm>
          <a:prstGeom prst="rect">
            <a:avLst/>
          </a:prstGeom>
          <a:ln>
            <a:solidFill>
              <a:schemeClr val="tx1"/>
            </a:solidFill>
          </a:ln>
        </p:spPr>
      </p:pic>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7870" y="176463"/>
            <a:ext cx="3921026" cy="6400800"/>
          </a:xfrm>
          <a:prstGeom prst="rect">
            <a:avLst/>
          </a:prstGeom>
          <a:ln>
            <a:solidFill>
              <a:schemeClr val="tx1"/>
            </a:solidFill>
          </a:ln>
        </p:spPr>
      </p:pic>
      <p:sp>
        <p:nvSpPr>
          <p:cNvPr id="2" name="TextBox 1"/>
          <p:cNvSpPr txBox="1"/>
          <p:nvPr/>
        </p:nvSpPr>
        <p:spPr>
          <a:xfrm>
            <a:off x="407870" y="176463"/>
            <a:ext cx="2887579" cy="307777"/>
          </a:xfrm>
          <a:prstGeom prst="rect">
            <a:avLst/>
          </a:prstGeom>
          <a:noFill/>
        </p:spPr>
        <p:txBody>
          <a:bodyPr wrap="square" rtlCol="0">
            <a:spAutoFit/>
          </a:bodyPr>
          <a:lstStyle/>
          <a:p>
            <a:r>
              <a:rPr lang="ro-RO" sz="1400" dirty="0" smtClean="0">
                <a:latin typeface="Sylfaen" panose="010A0502050306030303" pitchFamily="18" charset="0"/>
              </a:rPr>
              <a:t>Evoluția sectorului S-N</a:t>
            </a:r>
            <a:endParaRPr lang="en-US" sz="1400" dirty="0">
              <a:latin typeface="Sylfaen" panose="010A0502050306030303" pitchFamily="18" charset="0"/>
            </a:endParaRPr>
          </a:p>
        </p:txBody>
      </p:sp>
      <p:sp>
        <p:nvSpPr>
          <p:cNvPr id="10" name="TextBox 9"/>
          <p:cNvSpPr txBox="1"/>
          <p:nvPr/>
        </p:nvSpPr>
        <p:spPr>
          <a:xfrm>
            <a:off x="4505704" y="219216"/>
            <a:ext cx="2887579" cy="307777"/>
          </a:xfrm>
          <a:prstGeom prst="rect">
            <a:avLst/>
          </a:prstGeom>
          <a:noFill/>
        </p:spPr>
        <p:txBody>
          <a:bodyPr wrap="square" rtlCol="0">
            <a:spAutoFit/>
          </a:bodyPr>
          <a:lstStyle/>
          <a:p>
            <a:r>
              <a:rPr lang="ro-RO" sz="1400" dirty="0" smtClean="0">
                <a:latin typeface="Sylfaen" panose="010A0502050306030303" pitchFamily="18" charset="0"/>
              </a:rPr>
              <a:t>Evoluția sectorului </a:t>
            </a:r>
            <a:r>
              <a:rPr lang="en-US" sz="1400" dirty="0" smtClean="0">
                <a:latin typeface="Sylfaen" panose="010A0502050306030303" pitchFamily="18" charset="0"/>
              </a:rPr>
              <a:t>E-V</a:t>
            </a:r>
            <a:endParaRPr lang="en-US" sz="1400" dirty="0">
              <a:latin typeface="Sylfaen" panose="010A0502050306030303" pitchFamily="18" charset="0"/>
            </a:endParaRPr>
          </a:p>
        </p:txBody>
      </p:sp>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85006" y="261390"/>
            <a:ext cx="8241395" cy="5827961"/>
          </a:xfrm>
          <a:prstGeom prst="rect">
            <a:avLst/>
          </a:prstGeom>
          <a:ln>
            <a:solidFill>
              <a:schemeClr val="tx1"/>
            </a:solidFill>
          </a:ln>
        </p:spPr>
      </p:pic>
      <p:sp>
        <p:nvSpPr>
          <p:cNvPr id="11" name="TextBox 10"/>
          <p:cNvSpPr txBox="1"/>
          <p:nvPr/>
        </p:nvSpPr>
        <p:spPr>
          <a:xfrm>
            <a:off x="498005" y="321889"/>
            <a:ext cx="2887579" cy="307777"/>
          </a:xfrm>
          <a:prstGeom prst="rect">
            <a:avLst/>
          </a:prstGeom>
          <a:noFill/>
        </p:spPr>
        <p:txBody>
          <a:bodyPr wrap="square" rtlCol="0">
            <a:spAutoFit/>
          </a:bodyPr>
          <a:lstStyle/>
          <a:p>
            <a:r>
              <a:rPr lang="ro-RO" sz="1400" dirty="0" smtClean="0">
                <a:latin typeface="Sylfaen" panose="010A0502050306030303" pitchFamily="18" charset="0"/>
              </a:rPr>
              <a:t>Evoluția sectorului </a:t>
            </a:r>
            <a:r>
              <a:rPr lang="en-US" sz="1400" dirty="0" smtClean="0">
                <a:latin typeface="Sylfaen" panose="010A0502050306030303" pitchFamily="18" charset="0"/>
              </a:rPr>
              <a:t>N-S</a:t>
            </a:r>
            <a:endParaRPr lang="en-US" sz="1400" dirty="0">
              <a:latin typeface="Sylfaen" panose="010A0502050306030303" pitchFamily="18" charset="0"/>
            </a:endParaRPr>
          </a:p>
        </p:txBody>
      </p:sp>
    </p:spTree>
    <p:extLst>
      <p:ext uri="{BB962C8B-B14F-4D97-AF65-F5344CB8AC3E}">
        <p14:creationId xmlns:p14="http://schemas.microsoft.com/office/powerpoint/2010/main" val="19954395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ppt_x"/>
                                          </p:val>
                                        </p:tav>
                                        <p:tav tm="100000">
                                          <p:val>
                                            <p:strVal val="#ppt_x"/>
                                          </p:val>
                                        </p:tav>
                                      </p:tavLst>
                                    </p:anim>
                                    <p:anim calcmode="lin" valueType="num">
                                      <p:cBhvr additive="base">
                                        <p:cTn id="18" dur="5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500" fill="hold"/>
                                        <p:tgtEl>
                                          <p:spTgt spid="6"/>
                                        </p:tgtEl>
                                        <p:attrNameLst>
                                          <p:attrName>ppt_x</p:attrName>
                                        </p:attrNameLst>
                                      </p:cBhvr>
                                      <p:tavLst>
                                        <p:tav tm="0">
                                          <p:val>
                                            <p:strVal val="#ppt_x"/>
                                          </p:val>
                                        </p:tav>
                                        <p:tav tm="100000">
                                          <p:val>
                                            <p:strVal val="#ppt_x"/>
                                          </p:val>
                                        </p:tav>
                                      </p:tavLst>
                                    </p:anim>
                                    <p:anim calcmode="lin" valueType="num">
                                      <p:cBhvr additive="base">
                                        <p:cTn id="2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500" fill="hold"/>
                                        <p:tgtEl>
                                          <p:spTgt spid="8"/>
                                        </p:tgtEl>
                                        <p:attrNameLst>
                                          <p:attrName>ppt_x</p:attrName>
                                        </p:attrNameLst>
                                      </p:cBhvr>
                                      <p:tavLst>
                                        <p:tav tm="0">
                                          <p:val>
                                            <p:strVal val="#ppt_x"/>
                                          </p:val>
                                        </p:tav>
                                        <p:tav tm="100000">
                                          <p:val>
                                            <p:strVal val="#ppt_x"/>
                                          </p:val>
                                        </p:tav>
                                      </p:tavLst>
                                    </p:anim>
                                    <p:anim calcmode="lin" valueType="num">
                                      <p:cBhvr additive="base">
                                        <p:cTn id="28" dur="500" fill="hold"/>
                                        <p:tgtEl>
                                          <p:spTgt spid="8"/>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fill="hold"/>
                                        <p:tgtEl>
                                          <p:spTgt spid="10"/>
                                        </p:tgtEl>
                                        <p:attrNameLst>
                                          <p:attrName>ppt_x</p:attrName>
                                        </p:attrNameLst>
                                      </p:cBhvr>
                                      <p:tavLst>
                                        <p:tav tm="0">
                                          <p:val>
                                            <p:strVal val="#ppt_x"/>
                                          </p:val>
                                        </p:tav>
                                        <p:tav tm="100000">
                                          <p:val>
                                            <p:strVal val="#ppt_x"/>
                                          </p:val>
                                        </p:tav>
                                      </p:tavLst>
                                    </p:anim>
                                    <p:anim calcmode="lin" valueType="num">
                                      <p:cBhvr additive="base">
                                        <p:cTn id="3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500" fill="hold"/>
                                        <p:tgtEl>
                                          <p:spTgt spid="7"/>
                                        </p:tgtEl>
                                        <p:attrNameLst>
                                          <p:attrName>ppt_x</p:attrName>
                                        </p:attrNameLst>
                                      </p:cBhvr>
                                      <p:tavLst>
                                        <p:tav tm="0">
                                          <p:val>
                                            <p:strVal val="#ppt_x"/>
                                          </p:val>
                                        </p:tav>
                                        <p:tav tm="100000">
                                          <p:val>
                                            <p:strVal val="#ppt_x"/>
                                          </p:val>
                                        </p:tav>
                                      </p:tavLst>
                                    </p:anim>
                                    <p:anim calcmode="lin" valueType="num">
                                      <p:cBhvr additive="base">
                                        <p:cTn id="38" dur="500" fill="hold"/>
                                        <p:tgtEl>
                                          <p:spTgt spid="7"/>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500" fill="hold"/>
                                        <p:tgtEl>
                                          <p:spTgt spid="11"/>
                                        </p:tgtEl>
                                        <p:attrNameLst>
                                          <p:attrName>ppt_x</p:attrName>
                                        </p:attrNameLst>
                                      </p:cBhvr>
                                      <p:tavLst>
                                        <p:tav tm="0">
                                          <p:val>
                                            <p:strVal val="#ppt_x"/>
                                          </p:val>
                                        </p:tav>
                                        <p:tav tm="100000">
                                          <p:val>
                                            <p:strVal val="#ppt_x"/>
                                          </p:val>
                                        </p:tav>
                                      </p:tavLst>
                                    </p:anim>
                                    <p:anim calcmode="lin" valueType="num">
                                      <p:cBhvr additive="base">
                                        <p:cTn id="4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 grpId="0"/>
      <p:bldP spid="10" grpId="0"/>
      <p:bldP spid="11"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DDDCE0"/>
        </a:solidFill>
        <a:effectLst/>
      </p:bgPr>
    </p:bg>
    <p:spTree>
      <p:nvGrpSpPr>
        <p:cNvPr id="1" name=""/>
        <p:cNvGrpSpPr/>
        <p:nvPr/>
      </p:nvGrpSpPr>
      <p:grpSpPr>
        <a:xfrm>
          <a:off x="0" y="0"/>
          <a:ext cx="0" cy="0"/>
          <a:chOff x="0" y="0"/>
          <a:chExt cx="0" cy="0"/>
        </a:xfrm>
      </p:grpSpPr>
      <p:sp>
        <p:nvSpPr>
          <p:cNvPr id="2" name="Rectangle 1"/>
          <p:cNvSpPr/>
          <p:nvPr/>
        </p:nvSpPr>
        <p:spPr>
          <a:xfrm>
            <a:off x="164780" y="276544"/>
            <a:ext cx="4927920" cy="553998"/>
          </a:xfrm>
          <a:prstGeom prst="rect">
            <a:avLst/>
          </a:prstGeom>
        </p:spPr>
        <p:txBody>
          <a:bodyPr wrap="square">
            <a:spAutoFit/>
          </a:bodyPr>
          <a:lstStyle/>
          <a:p>
            <a:r>
              <a:rPr lang="ro-RO" sz="3000" dirty="0" smtClean="0">
                <a:latin typeface="Sylfaen" panose="010A0502050306030303" pitchFamily="18" charset="0"/>
              </a:rPr>
              <a:t>Evoluția ostroavelor</a:t>
            </a:r>
            <a:endParaRPr lang="en-US" sz="3000" dirty="0">
              <a:latin typeface="Sylfaen" panose="010A0502050306030303" pitchFamily="18" charset="0"/>
            </a:endParaRPr>
          </a:p>
        </p:txBody>
      </p:sp>
      <p:sp>
        <p:nvSpPr>
          <p:cNvPr id="3" name="Rectangle 2"/>
          <p:cNvSpPr/>
          <p:nvPr/>
        </p:nvSpPr>
        <p:spPr>
          <a:xfrm>
            <a:off x="164780" y="914993"/>
            <a:ext cx="1713931" cy="511037"/>
          </a:xfrm>
          <a:prstGeom prst="rect">
            <a:avLst/>
          </a:prstGeom>
        </p:spPr>
        <p:txBody>
          <a:bodyPr wrap="none">
            <a:spAutoFit/>
          </a:bodyPr>
          <a:lstStyle/>
          <a:p>
            <a:pPr marL="342900" lvl="0" indent="-342900" algn="just">
              <a:lnSpc>
                <a:spcPct val="150000"/>
              </a:lnSpc>
              <a:spcAft>
                <a:spcPts val="800"/>
              </a:spcAft>
              <a:buFont typeface="+mj-lt"/>
              <a:buAutoNum type="alphaLcPeriod"/>
            </a:pPr>
            <a:r>
              <a:rPr lang="ro-RO" sz="2000" dirty="0">
                <a:latin typeface="Sylfaen" panose="010A0502050306030303" pitchFamily="18" charset="0"/>
                <a:ea typeface="Calibri" panose="020F0502020204030204" pitchFamily="34" charset="0"/>
                <a:cs typeface="Times New Roman" panose="02020603050405020304" pitchFamily="18" charset="0"/>
              </a:rPr>
              <a:t>Anul 1957 </a:t>
            </a:r>
            <a:endParaRPr lang="en-US" dirty="0">
              <a:effectLst/>
              <a:latin typeface="Sylfaen" panose="010A0502050306030303" pitchFamily="18" charset="0"/>
              <a:ea typeface="Calibri" panose="020F0502020204030204" pitchFamily="34" charset="0"/>
              <a:cs typeface="Times New Roman" panose="02020603050405020304" pitchFamily="18" charset="0"/>
            </a:endParaRPr>
          </a:p>
        </p:txBody>
      </p:sp>
      <p:graphicFrame>
        <p:nvGraphicFramePr>
          <p:cNvPr id="6" name="Table 5"/>
          <p:cNvGraphicFramePr>
            <a:graphicFrameLocks noGrp="1"/>
          </p:cNvGraphicFramePr>
          <p:nvPr>
            <p:extLst>
              <p:ext uri="{D42A27DB-BD31-4B8C-83A1-F6EECF244321}">
                <p14:modId xmlns:p14="http://schemas.microsoft.com/office/powerpoint/2010/main" val="2263021411"/>
              </p:ext>
            </p:extLst>
          </p:nvPr>
        </p:nvGraphicFramePr>
        <p:xfrm>
          <a:off x="6552716" y="830542"/>
          <a:ext cx="1930032" cy="4114799"/>
        </p:xfrm>
        <a:graphic>
          <a:graphicData uri="http://schemas.openxmlformats.org/drawingml/2006/table">
            <a:tbl>
              <a:tblPr firstRow="1" firstCol="1" bandRow="1"/>
              <a:tblGrid>
                <a:gridCol w="760968">
                  <a:extLst>
                    <a:ext uri="{9D8B030D-6E8A-4147-A177-3AD203B41FA5}">
                      <a16:colId xmlns:a16="http://schemas.microsoft.com/office/drawing/2014/main" val="3943421254"/>
                    </a:ext>
                  </a:extLst>
                </a:gridCol>
                <a:gridCol w="1169064">
                  <a:extLst>
                    <a:ext uri="{9D8B030D-6E8A-4147-A177-3AD203B41FA5}">
                      <a16:colId xmlns:a16="http://schemas.microsoft.com/office/drawing/2014/main" val="2073208546"/>
                    </a:ext>
                  </a:extLst>
                </a:gridCol>
              </a:tblGrid>
              <a:tr h="316523">
                <a:tc>
                  <a:txBody>
                    <a:bodyPr/>
                    <a:lstStyle/>
                    <a:p>
                      <a:pPr algn="ctr">
                        <a:lnSpc>
                          <a:spcPct val="107000"/>
                        </a:lnSpc>
                        <a:spcAft>
                          <a:spcPts val="0"/>
                        </a:spcAft>
                      </a:pPr>
                      <a:r>
                        <a:rPr lang="ro-RO" sz="1200" b="1" dirty="0">
                          <a:effectLst/>
                          <a:latin typeface="Times New Roman" panose="02020603050405020304" pitchFamily="18" charset="0"/>
                          <a:ea typeface="Calibri" panose="020F0502020204030204" pitchFamily="34" charset="0"/>
                          <a:cs typeface="Times New Roman" panose="02020603050405020304" pitchFamily="18" charset="0"/>
                        </a:rPr>
                        <a:t>Ostrov</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9050" cap="flat" cmpd="sng" algn="ctr">
                      <a:solidFill>
                        <a:srgbClr val="666666"/>
                      </a:solidFill>
                      <a:prstDash val="solid"/>
                      <a:round/>
                      <a:headEnd type="none" w="med" len="med"/>
                      <a:tailEnd type="none" w="med" len="med"/>
                    </a:lnB>
                  </a:tcPr>
                </a:tc>
                <a:tc>
                  <a:txBody>
                    <a:bodyPr/>
                    <a:lstStyle/>
                    <a:p>
                      <a:pPr algn="ctr">
                        <a:lnSpc>
                          <a:spcPct val="107000"/>
                        </a:lnSpc>
                        <a:spcAft>
                          <a:spcPts val="0"/>
                        </a:spcAft>
                      </a:pPr>
                      <a:r>
                        <a:rPr lang="ro-RO" sz="1200" b="1" dirty="0">
                          <a:effectLst/>
                          <a:latin typeface="Times New Roman" panose="02020603050405020304" pitchFamily="18" charset="0"/>
                          <a:ea typeface="Calibri" panose="020F0502020204030204" pitchFamily="34" charset="0"/>
                          <a:cs typeface="Times New Roman" panose="02020603050405020304" pitchFamily="18" charset="0"/>
                        </a:rPr>
                        <a:t>Suprafaţa (ha)</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905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2380870759"/>
                  </a:ext>
                </a:extLst>
              </a:tr>
              <a:tr h="316523">
                <a:tc>
                  <a:txBody>
                    <a:bodyPr/>
                    <a:lstStyle/>
                    <a:p>
                      <a:pPr algn="ctr">
                        <a:lnSpc>
                          <a:spcPct val="107000"/>
                        </a:lnSpc>
                        <a:spcAft>
                          <a:spcPts val="0"/>
                        </a:spcAft>
                      </a:pPr>
                      <a:r>
                        <a:rPr lang="ro-RO" sz="1200">
                          <a:effectLst/>
                          <a:latin typeface="Times New Roman" panose="02020603050405020304" pitchFamily="18" charset="0"/>
                          <a:ea typeface="Calibri" panose="020F0502020204030204" pitchFamily="34" charset="0"/>
                          <a:cs typeface="Times New Roman" panose="02020603050405020304" pitchFamily="18" charset="0"/>
                        </a:rPr>
                        <a:t>O</a:t>
                      </a:r>
                      <a:r>
                        <a:rPr lang="ro-RO" sz="1200" baseline="-25000">
                          <a:effectLst/>
                          <a:latin typeface="Times New Roman" panose="02020603050405020304" pitchFamily="18" charset="0"/>
                          <a:ea typeface="Calibri" panose="020F0502020204030204" pitchFamily="34" charset="0"/>
                          <a:cs typeface="Times New Roman" panose="02020603050405020304" pitchFamily="18" charset="0"/>
                        </a:rPr>
                        <a:t>1</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9050" cap="flat" cmpd="sng" algn="ctr">
                      <a:solidFill>
                        <a:srgbClr val="666666"/>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gn="ctr">
                        <a:lnSpc>
                          <a:spcPct val="107000"/>
                        </a:lnSpc>
                        <a:spcAft>
                          <a:spcPts val="0"/>
                        </a:spcAft>
                      </a:pPr>
                      <a:r>
                        <a:rPr lang="ro-RO" sz="1200" dirty="0">
                          <a:effectLst/>
                          <a:latin typeface="Times New Roman" panose="02020603050405020304" pitchFamily="18" charset="0"/>
                          <a:ea typeface="Calibri" panose="020F0502020204030204" pitchFamily="34" charset="0"/>
                          <a:cs typeface="Times New Roman" panose="02020603050405020304" pitchFamily="18" charset="0"/>
                        </a:rPr>
                        <a:t>0.41</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9050" cap="flat" cmpd="sng" algn="ctr">
                      <a:solidFill>
                        <a:srgbClr val="666666"/>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extLst>
                  <a:ext uri="{0D108BD9-81ED-4DB2-BD59-A6C34878D82A}">
                    <a16:rowId xmlns:a16="http://schemas.microsoft.com/office/drawing/2014/main" val="2496442233"/>
                  </a:ext>
                </a:extLst>
              </a:tr>
              <a:tr h="316523">
                <a:tc>
                  <a:txBody>
                    <a:bodyPr/>
                    <a:lstStyle/>
                    <a:p>
                      <a:pPr algn="ctr">
                        <a:lnSpc>
                          <a:spcPct val="107000"/>
                        </a:lnSpc>
                        <a:spcAft>
                          <a:spcPts val="0"/>
                        </a:spcAft>
                      </a:pPr>
                      <a:r>
                        <a:rPr lang="ro-RO" sz="1200" dirty="0">
                          <a:effectLst/>
                          <a:latin typeface="Times New Roman" panose="02020603050405020304" pitchFamily="18" charset="0"/>
                          <a:ea typeface="Calibri" panose="020F0502020204030204" pitchFamily="34" charset="0"/>
                          <a:cs typeface="Times New Roman" panose="02020603050405020304" pitchFamily="18" charset="0"/>
                        </a:rPr>
                        <a:t>O</a:t>
                      </a:r>
                      <a:r>
                        <a:rPr lang="ro-RO" sz="1200" baseline="-25000" dirty="0">
                          <a:effectLst/>
                          <a:latin typeface="Times New Roman" panose="02020603050405020304" pitchFamily="18" charset="0"/>
                          <a:ea typeface="Calibri" panose="020F0502020204030204" pitchFamily="34" charset="0"/>
                          <a:cs typeface="Times New Roman" panose="02020603050405020304" pitchFamily="18" charset="0"/>
                        </a:rPr>
                        <a:t>2</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gn="ctr">
                        <a:lnSpc>
                          <a:spcPct val="107000"/>
                        </a:lnSpc>
                        <a:spcAft>
                          <a:spcPts val="0"/>
                        </a:spcAft>
                      </a:pPr>
                      <a:r>
                        <a:rPr lang="ro-RO" sz="1200" dirty="0">
                          <a:effectLst/>
                          <a:latin typeface="Times New Roman" panose="02020603050405020304" pitchFamily="18" charset="0"/>
                          <a:ea typeface="Calibri" panose="020F0502020204030204" pitchFamily="34" charset="0"/>
                          <a:cs typeface="Times New Roman" panose="02020603050405020304" pitchFamily="18" charset="0"/>
                        </a:rPr>
                        <a:t>1.83</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extLst>
                  <a:ext uri="{0D108BD9-81ED-4DB2-BD59-A6C34878D82A}">
                    <a16:rowId xmlns:a16="http://schemas.microsoft.com/office/drawing/2014/main" val="1788298791"/>
                  </a:ext>
                </a:extLst>
              </a:tr>
              <a:tr h="316523">
                <a:tc>
                  <a:txBody>
                    <a:bodyPr/>
                    <a:lstStyle/>
                    <a:p>
                      <a:pPr algn="ctr">
                        <a:lnSpc>
                          <a:spcPct val="107000"/>
                        </a:lnSpc>
                        <a:spcAft>
                          <a:spcPts val="0"/>
                        </a:spcAft>
                      </a:pPr>
                      <a:r>
                        <a:rPr lang="ro-RO" sz="1200" dirty="0">
                          <a:effectLst/>
                          <a:latin typeface="Times New Roman" panose="02020603050405020304" pitchFamily="18" charset="0"/>
                          <a:ea typeface="Calibri" panose="020F0502020204030204" pitchFamily="34" charset="0"/>
                          <a:cs typeface="Times New Roman" panose="02020603050405020304" pitchFamily="18" charset="0"/>
                        </a:rPr>
                        <a:t>O</a:t>
                      </a:r>
                      <a:r>
                        <a:rPr lang="ro-RO" sz="1200" baseline="-25000" dirty="0">
                          <a:effectLst/>
                          <a:latin typeface="Times New Roman" panose="02020603050405020304" pitchFamily="18" charset="0"/>
                          <a:ea typeface="Calibri" panose="020F0502020204030204" pitchFamily="34" charset="0"/>
                          <a:cs typeface="Times New Roman" panose="02020603050405020304" pitchFamily="18" charset="0"/>
                        </a:rPr>
                        <a:t>3</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gn="ctr">
                        <a:lnSpc>
                          <a:spcPct val="107000"/>
                        </a:lnSpc>
                        <a:spcAft>
                          <a:spcPts val="0"/>
                        </a:spcAft>
                      </a:pPr>
                      <a:r>
                        <a:rPr lang="ro-RO" sz="1200" dirty="0">
                          <a:effectLst/>
                          <a:latin typeface="Times New Roman" panose="02020603050405020304" pitchFamily="18" charset="0"/>
                          <a:ea typeface="Calibri" panose="020F0502020204030204" pitchFamily="34" charset="0"/>
                          <a:cs typeface="Times New Roman" panose="02020603050405020304" pitchFamily="18" charset="0"/>
                        </a:rPr>
                        <a:t>0.13</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extLst>
                  <a:ext uri="{0D108BD9-81ED-4DB2-BD59-A6C34878D82A}">
                    <a16:rowId xmlns:a16="http://schemas.microsoft.com/office/drawing/2014/main" val="950868461"/>
                  </a:ext>
                </a:extLst>
              </a:tr>
              <a:tr h="316523">
                <a:tc>
                  <a:txBody>
                    <a:bodyPr/>
                    <a:lstStyle/>
                    <a:p>
                      <a:pPr algn="ctr">
                        <a:lnSpc>
                          <a:spcPct val="107000"/>
                        </a:lnSpc>
                        <a:spcAft>
                          <a:spcPts val="0"/>
                        </a:spcAft>
                      </a:pPr>
                      <a:r>
                        <a:rPr lang="ro-RO" sz="1200" dirty="0">
                          <a:effectLst/>
                          <a:latin typeface="Times New Roman" panose="02020603050405020304" pitchFamily="18" charset="0"/>
                          <a:ea typeface="Calibri" panose="020F0502020204030204" pitchFamily="34" charset="0"/>
                          <a:cs typeface="Times New Roman" panose="02020603050405020304" pitchFamily="18" charset="0"/>
                        </a:rPr>
                        <a:t>O</a:t>
                      </a:r>
                      <a:r>
                        <a:rPr lang="ro-RO" sz="1200" baseline="-25000" dirty="0">
                          <a:effectLst/>
                          <a:latin typeface="Times New Roman" panose="02020603050405020304" pitchFamily="18" charset="0"/>
                          <a:ea typeface="Calibri" panose="020F0502020204030204" pitchFamily="34" charset="0"/>
                          <a:cs typeface="Times New Roman" panose="02020603050405020304" pitchFamily="18" charset="0"/>
                        </a:rPr>
                        <a:t>4</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gn="ctr">
                        <a:lnSpc>
                          <a:spcPct val="107000"/>
                        </a:lnSpc>
                        <a:spcAft>
                          <a:spcPts val="0"/>
                        </a:spcAft>
                      </a:pPr>
                      <a:r>
                        <a:rPr lang="ro-RO" sz="1200">
                          <a:effectLst/>
                          <a:latin typeface="Times New Roman" panose="02020603050405020304" pitchFamily="18" charset="0"/>
                          <a:ea typeface="Calibri" panose="020F0502020204030204" pitchFamily="34" charset="0"/>
                          <a:cs typeface="Times New Roman" panose="02020603050405020304" pitchFamily="18" charset="0"/>
                        </a:rPr>
                        <a:t>0.09</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extLst>
                  <a:ext uri="{0D108BD9-81ED-4DB2-BD59-A6C34878D82A}">
                    <a16:rowId xmlns:a16="http://schemas.microsoft.com/office/drawing/2014/main" val="2617007875"/>
                  </a:ext>
                </a:extLst>
              </a:tr>
              <a:tr h="316523">
                <a:tc>
                  <a:txBody>
                    <a:bodyPr/>
                    <a:lstStyle/>
                    <a:p>
                      <a:pPr algn="ctr">
                        <a:lnSpc>
                          <a:spcPct val="107000"/>
                        </a:lnSpc>
                        <a:spcAft>
                          <a:spcPts val="0"/>
                        </a:spcAft>
                      </a:pPr>
                      <a:r>
                        <a:rPr lang="ro-RO" sz="1200">
                          <a:effectLst/>
                          <a:latin typeface="Times New Roman" panose="02020603050405020304" pitchFamily="18" charset="0"/>
                          <a:ea typeface="Calibri" panose="020F0502020204030204" pitchFamily="34" charset="0"/>
                          <a:cs typeface="Times New Roman" panose="02020603050405020304" pitchFamily="18" charset="0"/>
                        </a:rPr>
                        <a:t>O</a:t>
                      </a:r>
                      <a:r>
                        <a:rPr lang="ro-RO" sz="1200" baseline="-25000">
                          <a:effectLst/>
                          <a:latin typeface="Times New Roman" panose="02020603050405020304" pitchFamily="18" charset="0"/>
                          <a:ea typeface="Calibri" panose="020F0502020204030204" pitchFamily="34" charset="0"/>
                          <a:cs typeface="Times New Roman" panose="02020603050405020304" pitchFamily="18" charset="0"/>
                        </a:rPr>
                        <a:t>5</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gn="ctr">
                        <a:lnSpc>
                          <a:spcPct val="107000"/>
                        </a:lnSpc>
                        <a:spcAft>
                          <a:spcPts val="0"/>
                        </a:spcAft>
                      </a:pPr>
                      <a:r>
                        <a:rPr lang="ro-RO" sz="1200">
                          <a:effectLst/>
                          <a:latin typeface="Times New Roman" panose="02020603050405020304" pitchFamily="18" charset="0"/>
                          <a:ea typeface="Calibri" panose="020F0502020204030204" pitchFamily="34" charset="0"/>
                          <a:cs typeface="Times New Roman" panose="02020603050405020304" pitchFamily="18" charset="0"/>
                        </a:rPr>
                        <a:t>0.63</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extLst>
                  <a:ext uri="{0D108BD9-81ED-4DB2-BD59-A6C34878D82A}">
                    <a16:rowId xmlns:a16="http://schemas.microsoft.com/office/drawing/2014/main" val="2417654255"/>
                  </a:ext>
                </a:extLst>
              </a:tr>
              <a:tr h="316523">
                <a:tc>
                  <a:txBody>
                    <a:bodyPr/>
                    <a:lstStyle/>
                    <a:p>
                      <a:pPr algn="ctr">
                        <a:lnSpc>
                          <a:spcPct val="107000"/>
                        </a:lnSpc>
                        <a:spcAft>
                          <a:spcPts val="0"/>
                        </a:spcAft>
                      </a:pPr>
                      <a:r>
                        <a:rPr lang="ro-RO" sz="1200">
                          <a:effectLst/>
                          <a:latin typeface="Times New Roman" panose="02020603050405020304" pitchFamily="18" charset="0"/>
                          <a:ea typeface="Calibri" panose="020F0502020204030204" pitchFamily="34" charset="0"/>
                          <a:cs typeface="Times New Roman" panose="02020603050405020304" pitchFamily="18" charset="0"/>
                        </a:rPr>
                        <a:t>O</a:t>
                      </a:r>
                      <a:r>
                        <a:rPr lang="ro-RO" sz="1200" baseline="-25000">
                          <a:effectLst/>
                          <a:latin typeface="Times New Roman" panose="02020603050405020304" pitchFamily="18" charset="0"/>
                          <a:ea typeface="Calibri" panose="020F0502020204030204" pitchFamily="34" charset="0"/>
                          <a:cs typeface="Times New Roman" panose="02020603050405020304" pitchFamily="18" charset="0"/>
                        </a:rPr>
                        <a:t>6</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gn="ctr">
                        <a:lnSpc>
                          <a:spcPct val="107000"/>
                        </a:lnSpc>
                        <a:spcAft>
                          <a:spcPts val="0"/>
                        </a:spcAft>
                      </a:pPr>
                      <a:r>
                        <a:rPr lang="ro-RO" sz="1200" dirty="0">
                          <a:effectLst/>
                          <a:latin typeface="Times New Roman" panose="02020603050405020304" pitchFamily="18" charset="0"/>
                          <a:ea typeface="Calibri" panose="020F0502020204030204" pitchFamily="34" charset="0"/>
                          <a:cs typeface="Times New Roman" panose="02020603050405020304" pitchFamily="18" charset="0"/>
                        </a:rPr>
                        <a:t>1.2</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extLst>
                  <a:ext uri="{0D108BD9-81ED-4DB2-BD59-A6C34878D82A}">
                    <a16:rowId xmlns:a16="http://schemas.microsoft.com/office/drawing/2014/main" val="2306170292"/>
                  </a:ext>
                </a:extLst>
              </a:tr>
              <a:tr h="316523">
                <a:tc>
                  <a:txBody>
                    <a:bodyPr/>
                    <a:lstStyle/>
                    <a:p>
                      <a:pPr algn="ctr">
                        <a:lnSpc>
                          <a:spcPct val="107000"/>
                        </a:lnSpc>
                        <a:spcAft>
                          <a:spcPts val="0"/>
                        </a:spcAft>
                      </a:pPr>
                      <a:r>
                        <a:rPr lang="ro-RO" sz="1200" dirty="0">
                          <a:effectLst/>
                          <a:latin typeface="Times New Roman" panose="02020603050405020304" pitchFamily="18" charset="0"/>
                          <a:ea typeface="Calibri" panose="020F0502020204030204" pitchFamily="34" charset="0"/>
                          <a:cs typeface="Times New Roman" panose="02020603050405020304" pitchFamily="18" charset="0"/>
                        </a:rPr>
                        <a:t>O</a:t>
                      </a:r>
                      <a:r>
                        <a:rPr lang="ro-RO" sz="1200" baseline="-25000" dirty="0">
                          <a:effectLst/>
                          <a:latin typeface="Times New Roman" panose="02020603050405020304" pitchFamily="18" charset="0"/>
                          <a:ea typeface="Calibri" panose="020F0502020204030204" pitchFamily="34" charset="0"/>
                          <a:cs typeface="Times New Roman" panose="02020603050405020304" pitchFamily="18" charset="0"/>
                        </a:rPr>
                        <a:t>7</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gn="ctr">
                        <a:lnSpc>
                          <a:spcPct val="107000"/>
                        </a:lnSpc>
                        <a:spcAft>
                          <a:spcPts val="0"/>
                        </a:spcAft>
                      </a:pPr>
                      <a:r>
                        <a:rPr lang="ro-RO" sz="1200" dirty="0">
                          <a:effectLst/>
                          <a:latin typeface="Times New Roman" panose="02020603050405020304" pitchFamily="18" charset="0"/>
                          <a:ea typeface="Calibri" panose="020F0502020204030204" pitchFamily="34" charset="0"/>
                          <a:cs typeface="Times New Roman" panose="02020603050405020304" pitchFamily="18" charset="0"/>
                        </a:rPr>
                        <a:t>0.26</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extLst>
                  <a:ext uri="{0D108BD9-81ED-4DB2-BD59-A6C34878D82A}">
                    <a16:rowId xmlns:a16="http://schemas.microsoft.com/office/drawing/2014/main" val="2858377409"/>
                  </a:ext>
                </a:extLst>
              </a:tr>
              <a:tr h="316523">
                <a:tc>
                  <a:txBody>
                    <a:bodyPr/>
                    <a:lstStyle/>
                    <a:p>
                      <a:pPr algn="ctr">
                        <a:lnSpc>
                          <a:spcPct val="107000"/>
                        </a:lnSpc>
                        <a:spcAft>
                          <a:spcPts val="0"/>
                        </a:spcAft>
                      </a:pPr>
                      <a:r>
                        <a:rPr lang="ro-RO" sz="1200">
                          <a:effectLst/>
                          <a:latin typeface="Times New Roman" panose="02020603050405020304" pitchFamily="18" charset="0"/>
                          <a:ea typeface="Calibri" panose="020F0502020204030204" pitchFamily="34" charset="0"/>
                          <a:cs typeface="Times New Roman" panose="02020603050405020304" pitchFamily="18" charset="0"/>
                        </a:rPr>
                        <a:t>O</a:t>
                      </a:r>
                      <a:r>
                        <a:rPr lang="ro-RO" sz="1200" baseline="-25000">
                          <a:effectLst/>
                          <a:latin typeface="Times New Roman" panose="02020603050405020304" pitchFamily="18" charset="0"/>
                          <a:ea typeface="Calibri" panose="020F0502020204030204" pitchFamily="34" charset="0"/>
                          <a:cs typeface="Times New Roman" panose="02020603050405020304" pitchFamily="18" charset="0"/>
                        </a:rPr>
                        <a:t>8</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gn="ctr">
                        <a:lnSpc>
                          <a:spcPct val="107000"/>
                        </a:lnSpc>
                        <a:spcAft>
                          <a:spcPts val="0"/>
                        </a:spcAft>
                      </a:pPr>
                      <a:r>
                        <a:rPr lang="ro-RO" sz="1200">
                          <a:effectLst/>
                          <a:latin typeface="Times New Roman" panose="02020603050405020304" pitchFamily="18" charset="0"/>
                          <a:ea typeface="Calibri" panose="020F0502020204030204" pitchFamily="34" charset="0"/>
                          <a:cs typeface="Times New Roman" panose="02020603050405020304" pitchFamily="18" charset="0"/>
                        </a:rPr>
                        <a:t>2.5</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extLst>
                  <a:ext uri="{0D108BD9-81ED-4DB2-BD59-A6C34878D82A}">
                    <a16:rowId xmlns:a16="http://schemas.microsoft.com/office/drawing/2014/main" val="4230462391"/>
                  </a:ext>
                </a:extLst>
              </a:tr>
              <a:tr h="316523">
                <a:tc>
                  <a:txBody>
                    <a:bodyPr/>
                    <a:lstStyle/>
                    <a:p>
                      <a:pPr algn="ctr">
                        <a:lnSpc>
                          <a:spcPct val="107000"/>
                        </a:lnSpc>
                        <a:spcAft>
                          <a:spcPts val="0"/>
                        </a:spcAft>
                      </a:pPr>
                      <a:r>
                        <a:rPr lang="ro-RO" sz="1200">
                          <a:effectLst/>
                          <a:latin typeface="Times New Roman" panose="02020603050405020304" pitchFamily="18" charset="0"/>
                          <a:ea typeface="Calibri" panose="020F0502020204030204" pitchFamily="34" charset="0"/>
                          <a:cs typeface="Times New Roman" panose="02020603050405020304" pitchFamily="18" charset="0"/>
                        </a:rPr>
                        <a:t>O</a:t>
                      </a:r>
                      <a:r>
                        <a:rPr lang="ro-RO" sz="1200" baseline="-25000">
                          <a:effectLst/>
                          <a:latin typeface="Times New Roman" panose="02020603050405020304" pitchFamily="18" charset="0"/>
                          <a:ea typeface="Calibri" panose="020F0502020204030204" pitchFamily="34" charset="0"/>
                          <a:cs typeface="Times New Roman" panose="02020603050405020304" pitchFamily="18" charset="0"/>
                        </a:rPr>
                        <a:t>9</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gn="ctr">
                        <a:lnSpc>
                          <a:spcPct val="107000"/>
                        </a:lnSpc>
                        <a:spcAft>
                          <a:spcPts val="0"/>
                        </a:spcAft>
                      </a:pPr>
                      <a:r>
                        <a:rPr lang="ro-RO" sz="1200">
                          <a:effectLst/>
                          <a:latin typeface="Times New Roman" panose="02020603050405020304" pitchFamily="18" charset="0"/>
                          <a:ea typeface="Calibri" panose="020F0502020204030204" pitchFamily="34" charset="0"/>
                          <a:cs typeface="Times New Roman" panose="02020603050405020304" pitchFamily="18" charset="0"/>
                        </a:rPr>
                        <a:t>0.59</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extLst>
                  <a:ext uri="{0D108BD9-81ED-4DB2-BD59-A6C34878D82A}">
                    <a16:rowId xmlns:a16="http://schemas.microsoft.com/office/drawing/2014/main" val="3199094996"/>
                  </a:ext>
                </a:extLst>
              </a:tr>
              <a:tr h="316523">
                <a:tc>
                  <a:txBody>
                    <a:bodyPr/>
                    <a:lstStyle/>
                    <a:p>
                      <a:pPr algn="ctr">
                        <a:lnSpc>
                          <a:spcPct val="107000"/>
                        </a:lnSpc>
                        <a:spcAft>
                          <a:spcPts val="0"/>
                        </a:spcAft>
                      </a:pPr>
                      <a:r>
                        <a:rPr lang="ro-RO" sz="1200">
                          <a:effectLst/>
                          <a:latin typeface="Times New Roman" panose="02020603050405020304" pitchFamily="18" charset="0"/>
                          <a:ea typeface="Calibri" panose="020F0502020204030204" pitchFamily="34" charset="0"/>
                          <a:cs typeface="Times New Roman" panose="02020603050405020304" pitchFamily="18" charset="0"/>
                        </a:rPr>
                        <a:t>O</a:t>
                      </a:r>
                      <a:r>
                        <a:rPr lang="ro-RO" sz="1200" baseline="-25000">
                          <a:effectLst/>
                          <a:latin typeface="Times New Roman" panose="02020603050405020304" pitchFamily="18" charset="0"/>
                          <a:ea typeface="Calibri" panose="020F0502020204030204" pitchFamily="34" charset="0"/>
                          <a:cs typeface="Times New Roman" panose="02020603050405020304" pitchFamily="18" charset="0"/>
                        </a:rPr>
                        <a:t>10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gn="ctr">
                        <a:lnSpc>
                          <a:spcPct val="107000"/>
                        </a:lnSpc>
                        <a:spcAft>
                          <a:spcPts val="0"/>
                        </a:spcAft>
                      </a:pPr>
                      <a:r>
                        <a:rPr lang="ro-RO" sz="1200">
                          <a:effectLst/>
                          <a:latin typeface="Times New Roman" panose="02020603050405020304" pitchFamily="18" charset="0"/>
                          <a:ea typeface="Calibri" panose="020F0502020204030204" pitchFamily="34" charset="0"/>
                          <a:cs typeface="Times New Roman" panose="02020603050405020304" pitchFamily="18" charset="0"/>
                        </a:rPr>
                        <a:t>0.17</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extLst>
                  <a:ext uri="{0D108BD9-81ED-4DB2-BD59-A6C34878D82A}">
                    <a16:rowId xmlns:a16="http://schemas.microsoft.com/office/drawing/2014/main" val="12328278"/>
                  </a:ext>
                </a:extLst>
              </a:tr>
              <a:tr h="316523">
                <a:tc>
                  <a:txBody>
                    <a:bodyPr/>
                    <a:lstStyle/>
                    <a:p>
                      <a:pPr algn="ctr">
                        <a:lnSpc>
                          <a:spcPct val="107000"/>
                        </a:lnSpc>
                        <a:spcAft>
                          <a:spcPts val="0"/>
                        </a:spcAft>
                      </a:pPr>
                      <a:r>
                        <a:rPr lang="ro-RO" sz="1200" dirty="0">
                          <a:effectLst/>
                          <a:latin typeface="Times New Roman" panose="02020603050405020304" pitchFamily="18" charset="0"/>
                          <a:ea typeface="Calibri" panose="020F0502020204030204" pitchFamily="34" charset="0"/>
                          <a:cs typeface="Times New Roman" panose="02020603050405020304" pitchFamily="18" charset="0"/>
                        </a:rPr>
                        <a:t>O</a:t>
                      </a:r>
                      <a:r>
                        <a:rPr lang="ro-RO" sz="1200" baseline="-25000" dirty="0">
                          <a:effectLst/>
                          <a:latin typeface="Times New Roman" panose="02020603050405020304" pitchFamily="18" charset="0"/>
                          <a:ea typeface="Calibri" panose="020F0502020204030204" pitchFamily="34" charset="0"/>
                          <a:cs typeface="Times New Roman" panose="02020603050405020304" pitchFamily="18" charset="0"/>
                        </a:rPr>
                        <a:t>11</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gn="ctr">
                        <a:lnSpc>
                          <a:spcPct val="107000"/>
                        </a:lnSpc>
                        <a:spcAft>
                          <a:spcPts val="0"/>
                        </a:spcAft>
                      </a:pPr>
                      <a:r>
                        <a:rPr lang="ro-RO" sz="1200">
                          <a:effectLst/>
                          <a:latin typeface="Times New Roman" panose="02020603050405020304" pitchFamily="18" charset="0"/>
                          <a:ea typeface="Calibri" panose="020F0502020204030204" pitchFamily="34" charset="0"/>
                          <a:cs typeface="Times New Roman" panose="02020603050405020304" pitchFamily="18" charset="0"/>
                        </a:rPr>
                        <a:t>0.07</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extLst>
                  <a:ext uri="{0D108BD9-81ED-4DB2-BD59-A6C34878D82A}">
                    <a16:rowId xmlns:a16="http://schemas.microsoft.com/office/drawing/2014/main" val="1026620786"/>
                  </a:ext>
                </a:extLst>
              </a:tr>
              <a:tr h="316523">
                <a:tc>
                  <a:txBody>
                    <a:bodyPr/>
                    <a:lstStyle/>
                    <a:p>
                      <a:pPr algn="ctr">
                        <a:lnSpc>
                          <a:spcPct val="107000"/>
                        </a:lnSpc>
                        <a:spcAft>
                          <a:spcPts val="0"/>
                        </a:spcAft>
                      </a:pPr>
                      <a:r>
                        <a:rPr lang="ro-RO" sz="1200">
                          <a:effectLst/>
                          <a:latin typeface="Times New Roman" panose="02020603050405020304" pitchFamily="18" charset="0"/>
                          <a:ea typeface="Calibri" panose="020F0502020204030204" pitchFamily="34" charset="0"/>
                          <a:cs typeface="Times New Roman" panose="02020603050405020304" pitchFamily="18" charset="0"/>
                        </a:rPr>
                        <a:t>O</a:t>
                      </a:r>
                      <a:r>
                        <a:rPr lang="ro-RO" sz="1200" baseline="-25000">
                          <a:effectLst/>
                          <a:latin typeface="Times New Roman" panose="02020603050405020304" pitchFamily="18" charset="0"/>
                          <a:ea typeface="Calibri" panose="020F0502020204030204" pitchFamily="34" charset="0"/>
                          <a:cs typeface="Times New Roman" panose="02020603050405020304" pitchFamily="18" charset="0"/>
                        </a:rPr>
                        <a:t>12</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gn="ctr">
                        <a:lnSpc>
                          <a:spcPct val="107000"/>
                        </a:lnSpc>
                        <a:spcAft>
                          <a:spcPts val="0"/>
                        </a:spcAft>
                      </a:pPr>
                      <a:r>
                        <a:rPr lang="ro-RO" sz="1200" dirty="0">
                          <a:effectLst/>
                          <a:latin typeface="Times New Roman" panose="02020603050405020304" pitchFamily="18" charset="0"/>
                          <a:ea typeface="Calibri" panose="020F0502020204030204" pitchFamily="34" charset="0"/>
                          <a:cs typeface="Times New Roman" panose="02020603050405020304" pitchFamily="18" charset="0"/>
                        </a:rPr>
                        <a:t>0.37</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extLst>
                  <a:ext uri="{0D108BD9-81ED-4DB2-BD59-A6C34878D82A}">
                    <a16:rowId xmlns:a16="http://schemas.microsoft.com/office/drawing/2014/main" val="2304654286"/>
                  </a:ext>
                </a:extLst>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1458244676"/>
              </p:ext>
            </p:extLst>
          </p:nvPr>
        </p:nvGraphicFramePr>
        <p:xfrm>
          <a:off x="8890000" y="819760"/>
          <a:ext cx="2959100" cy="4114800"/>
        </p:xfrm>
        <a:graphic>
          <a:graphicData uri="http://schemas.openxmlformats.org/drawingml/2006/table">
            <a:tbl>
              <a:tblPr firstRow="1" firstCol="1" bandRow="1"/>
              <a:tblGrid>
                <a:gridCol w="739621">
                  <a:extLst>
                    <a:ext uri="{9D8B030D-6E8A-4147-A177-3AD203B41FA5}">
                      <a16:colId xmlns:a16="http://schemas.microsoft.com/office/drawing/2014/main" val="1742260430"/>
                    </a:ext>
                  </a:extLst>
                </a:gridCol>
                <a:gridCol w="739621">
                  <a:extLst>
                    <a:ext uri="{9D8B030D-6E8A-4147-A177-3AD203B41FA5}">
                      <a16:colId xmlns:a16="http://schemas.microsoft.com/office/drawing/2014/main" val="3824740639"/>
                    </a:ext>
                  </a:extLst>
                </a:gridCol>
                <a:gridCol w="739929">
                  <a:extLst>
                    <a:ext uri="{9D8B030D-6E8A-4147-A177-3AD203B41FA5}">
                      <a16:colId xmlns:a16="http://schemas.microsoft.com/office/drawing/2014/main" val="3832190475"/>
                    </a:ext>
                  </a:extLst>
                </a:gridCol>
                <a:gridCol w="739929">
                  <a:extLst>
                    <a:ext uri="{9D8B030D-6E8A-4147-A177-3AD203B41FA5}">
                      <a16:colId xmlns:a16="http://schemas.microsoft.com/office/drawing/2014/main" val="3748566017"/>
                    </a:ext>
                  </a:extLst>
                </a:gridCol>
              </a:tblGrid>
              <a:tr h="701651">
                <a:tc>
                  <a:txBody>
                    <a:bodyPr/>
                    <a:lstStyle/>
                    <a:p>
                      <a:pPr algn="ctr">
                        <a:lnSpc>
                          <a:spcPct val="150000"/>
                        </a:lnSpc>
                        <a:spcAft>
                          <a:spcPts val="0"/>
                        </a:spcAft>
                      </a:pPr>
                      <a:r>
                        <a:rPr lang="ro-RO" sz="1200" b="1" dirty="0">
                          <a:effectLst/>
                          <a:latin typeface="Times New Roman" panose="02020603050405020304" pitchFamily="18" charset="0"/>
                          <a:ea typeface="Calibri" panose="020F0502020204030204" pitchFamily="34" charset="0"/>
                          <a:cs typeface="Times New Roman" panose="02020603050405020304" pitchFamily="18" charset="0"/>
                        </a:rPr>
                        <a:t>Ostroave</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905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ro-RO" sz="1200" b="1" dirty="0">
                          <a:effectLst/>
                          <a:latin typeface="Times New Roman" panose="02020603050405020304" pitchFamily="18" charset="0"/>
                          <a:ea typeface="Calibri" panose="020F0502020204030204" pitchFamily="34" charset="0"/>
                          <a:cs typeface="Times New Roman" panose="02020603050405020304" pitchFamily="18" charset="0"/>
                        </a:rPr>
                        <a:t>Lungime (m)</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905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ro-RO" sz="1200" b="1" dirty="0">
                          <a:effectLst/>
                          <a:latin typeface="Times New Roman" panose="02020603050405020304" pitchFamily="18" charset="0"/>
                          <a:ea typeface="Calibri" panose="020F0502020204030204" pitchFamily="34" charset="0"/>
                          <a:cs typeface="Times New Roman" panose="02020603050405020304" pitchFamily="18" charset="0"/>
                        </a:rPr>
                        <a:t>Lăţime (m)</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9050" cap="flat" cmpd="sng" algn="ctr">
                      <a:solidFill>
                        <a:srgbClr val="666666"/>
                      </a:solidFill>
                      <a:prstDash val="solid"/>
                      <a:round/>
                      <a:headEnd type="none" w="med" len="med"/>
                      <a:tailEnd type="none" w="med" len="med"/>
                    </a:lnB>
                  </a:tcPr>
                </a:tc>
                <a:tc>
                  <a:txBody>
                    <a:bodyPr/>
                    <a:lstStyle/>
                    <a:p>
                      <a:pPr algn="ctr">
                        <a:lnSpc>
                          <a:spcPct val="150000"/>
                        </a:lnSpc>
                        <a:spcAft>
                          <a:spcPts val="0"/>
                        </a:spcAft>
                      </a:pPr>
                      <a:r>
                        <a:rPr lang="ro-RO" sz="1200" b="1" dirty="0">
                          <a:solidFill>
                            <a:schemeClr val="accent5">
                              <a:lumMod val="75000"/>
                            </a:schemeClr>
                          </a:solidFill>
                          <a:effectLst/>
                          <a:latin typeface="Times New Roman" panose="02020603050405020304" pitchFamily="18" charset="0"/>
                          <a:ea typeface="Calibri" panose="020F0502020204030204" pitchFamily="34" charset="0"/>
                          <a:cs typeface="Times New Roman" panose="02020603050405020304" pitchFamily="18" charset="0"/>
                        </a:rPr>
                        <a:t>Raport de alungire</a:t>
                      </a:r>
                      <a:endParaRPr lang="en-US" sz="1100" dirty="0">
                        <a:solidFill>
                          <a:schemeClr val="accent5">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905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2668793603"/>
                  </a:ext>
                </a:extLst>
              </a:tr>
              <a:tr h="253069">
                <a:tc>
                  <a:txBody>
                    <a:bodyPr/>
                    <a:lstStyle/>
                    <a:p>
                      <a:pPr algn="ctr">
                        <a:lnSpc>
                          <a:spcPct val="107000"/>
                        </a:lnSpc>
                        <a:spcAft>
                          <a:spcPts val="0"/>
                        </a:spcAft>
                      </a:pPr>
                      <a:r>
                        <a:rPr lang="ro-RO" sz="1200">
                          <a:effectLst/>
                          <a:latin typeface="Times New Roman" panose="02020603050405020304" pitchFamily="18" charset="0"/>
                          <a:ea typeface="Calibri" panose="020F0502020204030204" pitchFamily="34" charset="0"/>
                          <a:cs typeface="Times New Roman" panose="02020603050405020304" pitchFamily="18" charset="0"/>
                        </a:rPr>
                        <a:t>O</a:t>
                      </a:r>
                      <a:r>
                        <a:rPr lang="ro-RO" sz="1200" baseline="-25000">
                          <a:effectLst/>
                          <a:latin typeface="Times New Roman" panose="02020603050405020304" pitchFamily="18" charset="0"/>
                          <a:ea typeface="Calibri" panose="020F0502020204030204" pitchFamily="34" charset="0"/>
                          <a:cs typeface="Times New Roman" panose="02020603050405020304" pitchFamily="18" charset="0"/>
                        </a:rPr>
                        <a:t>1</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9050" cap="flat" cmpd="sng" algn="ctr">
                      <a:solidFill>
                        <a:srgbClr val="666666"/>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gn="ctr">
                        <a:lnSpc>
                          <a:spcPct val="150000"/>
                        </a:lnSpc>
                        <a:spcAft>
                          <a:spcPts val="0"/>
                        </a:spcAft>
                      </a:pPr>
                      <a:r>
                        <a:rPr lang="ro-RO" sz="1200" dirty="0">
                          <a:effectLst/>
                          <a:latin typeface="Times New Roman" panose="02020603050405020304" pitchFamily="18" charset="0"/>
                          <a:ea typeface="Calibri" panose="020F0502020204030204" pitchFamily="34" charset="0"/>
                          <a:cs typeface="Times New Roman" panose="02020603050405020304" pitchFamily="18" charset="0"/>
                        </a:rPr>
                        <a:t>106</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9050" cap="flat" cmpd="sng" algn="ctr">
                      <a:solidFill>
                        <a:srgbClr val="666666"/>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gn="ctr">
                        <a:lnSpc>
                          <a:spcPct val="150000"/>
                        </a:lnSpc>
                        <a:spcAft>
                          <a:spcPts val="0"/>
                        </a:spcAft>
                      </a:pPr>
                      <a:r>
                        <a:rPr lang="ro-RO" sz="1200">
                          <a:effectLst/>
                          <a:latin typeface="Times New Roman" panose="02020603050405020304" pitchFamily="18" charset="0"/>
                          <a:ea typeface="Calibri" panose="020F0502020204030204" pitchFamily="34" charset="0"/>
                          <a:cs typeface="Times New Roman" panose="02020603050405020304" pitchFamily="18" charset="0"/>
                        </a:rPr>
                        <a:t>63</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9050" cap="flat" cmpd="sng" algn="ctr">
                      <a:solidFill>
                        <a:srgbClr val="666666"/>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gn="ctr">
                        <a:lnSpc>
                          <a:spcPct val="150000"/>
                        </a:lnSpc>
                        <a:spcAft>
                          <a:spcPts val="0"/>
                        </a:spcAft>
                      </a:pPr>
                      <a:r>
                        <a:rPr lang="ro-RO" sz="1200" dirty="0">
                          <a:solidFill>
                            <a:schemeClr val="accent5">
                              <a:lumMod val="75000"/>
                            </a:schemeClr>
                          </a:solidFill>
                          <a:effectLst/>
                          <a:latin typeface="Times New Roman" panose="02020603050405020304" pitchFamily="18" charset="0"/>
                          <a:ea typeface="Calibri" panose="020F0502020204030204" pitchFamily="34" charset="0"/>
                          <a:cs typeface="Times New Roman" panose="02020603050405020304" pitchFamily="18" charset="0"/>
                        </a:rPr>
                        <a:t>1.68</a:t>
                      </a:r>
                      <a:endParaRPr lang="en-US" sz="1100" dirty="0">
                        <a:solidFill>
                          <a:schemeClr val="accent5">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9050" cap="flat" cmpd="sng" algn="ctr">
                      <a:solidFill>
                        <a:srgbClr val="666666"/>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extLst>
                  <a:ext uri="{0D108BD9-81ED-4DB2-BD59-A6C34878D82A}">
                    <a16:rowId xmlns:a16="http://schemas.microsoft.com/office/drawing/2014/main" val="2406859776"/>
                  </a:ext>
                </a:extLst>
              </a:tr>
              <a:tr h="253069">
                <a:tc>
                  <a:txBody>
                    <a:bodyPr/>
                    <a:lstStyle/>
                    <a:p>
                      <a:pPr algn="ctr">
                        <a:lnSpc>
                          <a:spcPct val="107000"/>
                        </a:lnSpc>
                        <a:spcAft>
                          <a:spcPts val="0"/>
                        </a:spcAft>
                      </a:pPr>
                      <a:r>
                        <a:rPr lang="ro-RO" sz="1200">
                          <a:effectLst/>
                          <a:latin typeface="Times New Roman" panose="02020603050405020304" pitchFamily="18" charset="0"/>
                          <a:ea typeface="Calibri" panose="020F0502020204030204" pitchFamily="34" charset="0"/>
                          <a:cs typeface="Times New Roman" panose="02020603050405020304" pitchFamily="18" charset="0"/>
                        </a:rPr>
                        <a:t>O</a:t>
                      </a:r>
                      <a:r>
                        <a:rPr lang="ro-RO" sz="1200" baseline="-25000">
                          <a:effectLst/>
                          <a:latin typeface="Times New Roman" panose="02020603050405020304" pitchFamily="18" charset="0"/>
                          <a:ea typeface="Calibri" panose="020F0502020204030204" pitchFamily="34" charset="0"/>
                          <a:cs typeface="Times New Roman" panose="02020603050405020304" pitchFamily="18" charset="0"/>
                        </a:rPr>
                        <a:t>2</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gn="ctr">
                        <a:lnSpc>
                          <a:spcPct val="150000"/>
                        </a:lnSpc>
                        <a:spcAft>
                          <a:spcPts val="0"/>
                        </a:spcAft>
                      </a:pPr>
                      <a:r>
                        <a:rPr lang="ro-RO" sz="1200">
                          <a:effectLst/>
                          <a:latin typeface="Times New Roman" panose="02020603050405020304" pitchFamily="18" charset="0"/>
                          <a:ea typeface="Calibri" panose="020F0502020204030204" pitchFamily="34" charset="0"/>
                          <a:cs typeface="Times New Roman" panose="02020603050405020304" pitchFamily="18" charset="0"/>
                        </a:rPr>
                        <a:t>333</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gn="ctr">
                        <a:lnSpc>
                          <a:spcPct val="150000"/>
                        </a:lnSpc>
                        <a:spcAft>
                          <a:spcPts val="0"/>
                        </a:spcAft>
                      </a:pPr>
                      <a:r>
                        <a:rPr lang="ro-RO" sz="1200">
                          <a:effectLst/>
                          <a:latin typeface="Times New Roman" panose="02020603050405020304" pitchFamily="18" charset="0"/>
                          <a:ea typeface="Calibri" panose="020F0502020204030204" pitchFamily="34" charset="0"/>
                          <a:cs typeface="Times New Roman" panose="02020603050405020304" pitchFamily="18" charset="0"/>
                        </a:rPr>
                        <a:t>103</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gn="ctr">
                        <a:lnSpc>
                          <a:spcPct val="150000"/>
                        </a:lnSpc>
                        <a:spcAft>
                          <a:spcPts val="0"/>
                        </a:spcAft>
                      </a:pPr>
                      <a:r>
                        <a:rPr lang="ro-RO" sz="1200" dirty="0">
                          <a:solidFill>
                            <a:schemeClr val="accent5">
                              <a:lumMod val="75000"/>
                            </a:schemeClr>
                          </a:solidFill>
                          <a:effectLst/>
                          <a:latin typeface="Times New Roman" panose="02020603050405020304" pitchFamily="18" charset="0"/>
                          <a:ea typeface="Calibri" panose="020F0502020204030204" pitchFamily="34" charset="0"/>
                          <a:cs typeface="Times New Roman" panose="02020603050405020304" pitchFamily="18" charset="0"/>
                        </a:rPr>
                        <a:t>3.23</a:t>
                      </a:r>
                      <a:endParaRPr lang="en-US" sz="1100" dirty="0">
                        <a:solidFill>
                          <a:schemeClr val="accent5">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extLst>
                  <a:ext uri="{0D108BD9-81ED-4DB2-BD59-A6C34878D82A}">
                    <a16:rowId xmlns:a16="http://schemas.microsoft.com/office/drawing/2014/main" val="2659881432"/>
                  </a:ext>
                </a:extLst>
              </a:tr>
              <a:tr h="253069">
                <a:tc>
                  <a:txBody>
                    <a:bodyPr/>
                    <a:lstStyle/>
                    <a:p>
                      <a:pPr algn="ctr">
                        <a:lnSpc>
                          <a:spcPct val="107000"/>
                        </a:lnSpc>
                        <a:spcAft>
                          <a:spcPts val="0"/>
                        </a:spcAft>
                      </a:pPr>
                      <a:r>
                        <a:rPr lang="ro-RO" sz="1200" dirty="0">
                          <a:effectLst/>
                          <a:latin typeface="Times New Roman" panose="02020603050405020304" pitchFamily="18" charset="0"/>
                          <a:ea typeface="Calibri" panose="020F0502020204030204" pitchFamily="34" charset="0"/>
                          <a:cs typeface="Times New Roman" panose="02020603050405020304" pitchFamily="18" charset="0"/>
                        </a:rPr>
                        <a:t>O</a:t>
                      </a:r>
                      <a:r>
                        <a:rPr lang="ro-RO" sz="1200" baseline="-25000" dirty="0">
                          <a:effectLst/>
                          <a:latin typeface="Times New Roman" panose="02020603050405020304" pitchFamily="18" charset="0"/>
                          <a:ea typeface="Calibri" panose="020F0502020204030204" pitchFamily="34" charset="0"/>
                          <a:cs typeface="Times New Roman" panose="02020603050405020304" pitchFamily="18" charset="0"/>
                        </a:rPr>
                        <a:t>3</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gn="ctr">
                        <a:lnSpc>
                          <a:spcPct val="150000"/>
                        </a:lnSpc>
                        <a:spcAft>
                          <a:spcPts val="0"/>
                        </a:spcAft>
                      </a:pPr>
                      <a:r>
                        <a:rPr lang="ro-RO" sz="1200" dirty="0">
                          <a:effectLst/>
                          <a:latin typeface="Times New Roman" panose="02020603050405020304" pitchFamily="18" charset="0"/>
                          <a:ea typeface="Calibri" panose="020F0502020204030204" pitchFamily="34" charset="0"/>
                          <a:cs typeface="Times New Roman" panose="02020603050405020304" pitchFamily="18" charset="0"/>
                        </a:rPr>
                        <a:t>66</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gn="ctr">
                        <a:lnSpc>
                          <a:spcPct val="150000"/>
                        </a:lnSpc>
                        <a:spcAft>
                          <a:spcPts val="0"/>
                        </a:spcAft>
                      </a:pPr>
                      <a:r>
                        <a:rPr lang="ro-RO" sz="1200">
                          <a:effectLst/>
                          <a:latin typeface="Times New Roman" panose="02020603050405020304" pitchFamily="18" charset="0"/>
                          <a:ea typeface="Calibri" panose="020F0502020204030204" pitchFamily="34" charset="0"/>
                          <a:cs typeface="Times New Roman" panose="02020603050405020304" pitchFamily="18" charset="0"/>
                        </a:rPr>
                        <a:t>37</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gn="ctr">
                        <a:lnSpc>
                          <a:spcPct val="150000"/>
                        </a:lnSpc>
                        <a:spcAft>
                          <a:spcPts val="0"/>
                        </a:spcAft>
                      </a:pPr>
                      <a:r>
                        <a:rPr lang="ro-RO" sz="1200" dirty="0">
                          <a:solidFill>
                            <a:schemeClr val="accent5">
                              <a:lumMod val="75000"/>
                            </a:schemeClr>
                          </a:solidFill>
                          <a:effectLst/>
                          <a:latin typeface="Times New Roman" panose="02020603050405020304" pitchFamily="18" charset="0"/>
                          <a:ea typeface="Calibri" panose="020F0502020204030204" pitchFamily="34" charset="0"/>
                          <a:cs typeface="Times New Roman" panose="02020603050405020304" pitchFamily="18" charset="0"/>
                        </a:rPr>
                        <a:t>1.78</a:t>
                      </a:r>
                      <a:endParaRPr lang="en-US" sz="1100" dirty="0">
                        <a:solidFill>
                          <a:schemeClr val="accent5">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extLst>
                  <a:ext uri="{0D108BD9-81ED-4DB2-BD59-A6C34878D82A}">
                    <a16:rowId xmlns:a16="http://schemas.microsoft.com/office/drawing/2014/main" val="1003024085"/>
                  </a:ext>
                </a:extLst>
              </a:tr>
              <a:tr h="253069">
                <a:tc>
                  <a:txBody>
                    <a:bodyPr/>
                    <a:lstStyle/>
                    <a:p>
                      <a:pPr algn="ctr">
                        <a:lnSpc>
                          <a:spcPct val="107000"/>
                        </a:lnSpc>
                        <a:spcAft>
                          <a:spcPts val="0"/>
                        </a:spcAft>
                      </a:pPr>
                      <a:r>
                        <a:rPr lang="ro-RO" sz="1200">
                          <a:effectLst/>
                          <a:latin typeface="Times New Roman" panose="02020603050405020304" pitchFamily="18" charset="0"/>
                          <a:ea typeface="Calibri" panose="020F0502020204030204" pitchFamily="34" charset="0"/>
                          <a:cs typeface="Times New Roman" panose="02020603050405020304" pitchFamily="18" charset="0"/>
                        </a:rPr>
                        <a:t>O</a:t>
                      </a:r>
                      <a:r>
                        <a:rPr lang="ro-RO" sz="1200" baseline="-25000">
                          <a:effectLst/>
                          <a:latin typeface="Times New Roman" panose="02020603050405020304" pitchFamily="18" charset="0"/>
                          <a:ea typeface="Calibri" panose="020F0502020204030204" pitchFamily="34" charset="0"/>
                          <a:cs typeface="Times New Roman" panose="02020603050405020304" pitchFamily="18" charset="0"/>
                        </a:rPr>
                        <a:t>4</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gn="ctr">
                        <a:lnSpc>
                          <a:spcPct val="150000"/>
                        </a:lnSpc>
                        <a:spcAft>
                          <a:spcPts val="0"/>
                        </a:spcAft>
                      </a:pPr>
                      <a:r>
                        <a:rPr lang="ro-RO" sz="1200">
                          <a:effectLst/>
                          <a:latin typeface="Times New Roman" panose="02020603050405020304" pitchFamily="18" charset="0"/>
                          <a:ea typeface="Calibri" panose="020F0502020204030204" pitchFamily="34" charset="0"/>
                          <a:cs typeface="Times New Roman" panose="02020603050405020304" pitchFamily="18" charset="0"/>
                        </a:rPr>
                        <a:t>83</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gn="ctr">
                        <a:lnSpc>
                          <a:spcPct val="150000"/>
                        </a:lnSpc>
                        <a:spcAft>
                          <a:spcPts val="0"/>
                        </a:spcAft>
                      </a:pPr>
                      <a:r>
                        <a:rPr lang="ro-RO" sz="1200">
                          <a:effectLst/>
                          <a:latin typeface="Times New Roman" panose="02020603050405020304" pitchFamily="18" charset="0"/>
                          <a:ea typeface="Calibri" panose="020F0502020204030204" pitchFamily="34" charset="0"/>
                          <a:cs typeface="Times New Roman" panose="02020603050405020304" pitchFamily="18" charset="0"/>
                        </a:rPr>
                        <a:t>29</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gn="ctr">
                        <a:lnSpc>
                          <a:spcPct val="150000"/>
                        </a:lnSpc>
                        <a:spcAft>
                          <a:spcPts val="0"/>
                        </a:spcAft>
                      </a:pPr>
                      <a:r>
                        <a:rPr lang="ro-RO" sz="1200" dirty="0">
                          <a:solidFill>
                            <a:schemeClr val="accent5">
                              <a:lumMod val="75000"/>
                            </a:schemeClr>
                          </a:solidFill>
                          <a:effectLst/>
                          <a:latin typeface="Times New Roman" panose="02020603050405020304" pitchFamily="18" charset="0"/>
                          <a:ea typeface="Calibri" panose="020F0502020204030204" pitchFamily="34" charset="0"/>
                          <a:cs typeface="Times New Roman" panose="02020603050405020304" pitchFamily="18" charset="0"/>
                        </a:rPr>
                        <a:t>2.86</a:t>
                      </a:r>
                      <a:endParaRPr lang="en-US" sz="1100" dirty="0">
                        <a:solidFill>
                          <a:schemeClr val="accent5">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extLst>
                  <a:ext uri="{0D108BD9-81ED-4DB2-BD59-A6C34878D82A}">
                    <a16:rowId xmlns:a16="http://schemas.microsoft.com/office/drawing/2014/main" val="744805777"/>
                  </a:ext>
                </a:extLst>
              </a:tr>
              <a:tr h="253069">
                <a:tc>
                  <a:txBody>
                    <a:bodyPr/>
                    <a:lstStyle/>
                    <a:p>
                      <a:pPr algn="ctr">
                        <a:lnSpc>
                          <a:spcPct val="107000"/>
                        </a:lnSpc>
                        <a:spcAft>
                          <a:spcPts val="0"/>
                        </a:spcAft>
                      </a:pPr>
                      <a:r>
                        <a:rPr lang="ro-RO" sz="1200">
                          <a:effectLst/>
                          <a:latin typeface="Times New Roman" panose="02020603050405020304" pitchFamily="18" charset="0"/>
                          <a:ea typeface="Calibri" panose="020F0502020204030204" pitchFamily="34" charset="0"/>
                          <a:cs typeface="Times New Roman" panose="02020603050405020304" pitchFamily="18" charset="0"/>
                        </a:rPr>
                        <a:t>O</a:t>
                      </a:r>
                      <a:r>
                        <a:rPr lang="ro-RO" sz="1200" baseline="-25000">
                          <a:effectLst/>
                          <a:latin typeface="Times New Roman" panose="02020603050405020304" pitchFamily="18" charset="0"/>
                          <a:ea typeface="Calibri" panose="020F0502020204030204" pitchFamily="34" charset="0"/>
                          <a:cs typeface="Times New Roman" panose="02020603050405020304" pitchFamily="18" charset="0"/>
                        </a:rPr>
                        <a:t>5</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gn="ctr">
                        <a:lnSpc>
                          <a:spcPct val="150000"/>
                        </a:lnSpc>
                        <a:spcAft>
                          <a:spcPts val="0"/>
                        </a:spcAft>
                      </a:pPr>
                      <a:r>
                        <a:rPr lang="ro-RO" sz="1200">
                          <a:effectLst/>
                          <a:latin typeface="Times New Roman" panose="02020603050405020304" pitchFamily="18" charset="0"/>
                          <a:ea typeface="Calibri" panose="020F0502020204030204" pitchFamily="34" charset="0"/>
                          <a:cs typeface="Times New Roman" panose="02020603050405020304" pitchFamily="18" charset="0"/>
                        </a:rPr>
                        <a:t>129</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gn="ctr">
                        <a:lnSpc>
                          <a:spcPct val="150000"/>
                        </a:lnSpc>
                        <a:spcAft>
                          <a:spcPts val="0"/>
                        </a:spcAft>
                      </a:pPr>
                      <a:r>
                        <a:rPr lang="ro-RO" sz="1200">
                          <a:effectLst/>
                          <a:latin typeface="Times New Roman" panose="02020603050405020304" pitchFamily="18" charset="0"/>
                          <a:ea typeface="Calibri" panose="020F0502020204030204" pitchFamily="34" charset="0"/>
                          <a:cs typeface="Times New Roman" panose="02020603050405020304" pitchFamily="18" charset="0"/>
                        </a:rPr>
                        <a:t>68</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gn="ctr">
                        <a:lnSpc>
                          <a:spcPct val="150000"/>
                        </a:lnSpc>
                        <a:spcAft>
                          <a:spcPts val="0"/>
                        </a:spcAft>
                      </a:pPr>
                      <a:r>
                        <a:rPr lang="ro-RO" sz="1200" dirty="0">
                          <a:solidFill>
                            <a:schemeClr val="accent5">
                              <a:lumMod val="75000"/>
                            </a:schemeClr>
                          </a:solidFill>
                          <a:effectLst/>
                          <a:latin typeface="Times New Roman" panose="02020603050405020304" pitchFamily="18" charset="0"/>
                          <a:ea typeface="Calibri" panose="020F0502020204030204" pitchFamily="34" charset="0"/>
                          <a:cs typeface="Times New Roman" panose="02020603050405020304" pitchFamily="18" charset="0"/>
                        </a:rPr>
                        <a:t>1.89</a:t>
                      </a:r>
                      <a:endParaRPr lang="en-US" sz="1100" dirty="0">
                        <a:solidFill>
                          <a:schemeClr val="accent5">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extLst>
                  <a:ext uri="{0D108BD9-81ED-4DB2-BD59-A6C34878D82A}">
                    <a16:rowId xmlns:a16="http://schemas.microsoft.com/office/drawing/2014/main" val="2088371155"/>
                  </a:ext>
                </a:extLst>
              </a:tr>
              <a:tr h="253069">
                <a:tc>
                  <a:txBody>
                    <a:bodyPr/>
                    <a:lstStyle/>
                    <a:p>
                      <a:pPr algn="ctr">
                        <a:lnSpc>
                          <a:spcPct val="107000"/>
                        </a:lnSpc>
                        <a:spcAft>
                          <a:spcPts val="0"/>
                        </a:spcAft>
                      </a:pPr>
                      <a:r>
                        <a:rPr lang="ro-RO" sz="1200">
                          <a:effectLst/>
                          <a:latin typeface="Times New Roman" panose="02020603050405020304" pitchFamily="18" charset="0"/>
                          <a:ea typeface="Calibri" panose="020F0502020204030204" pitchFamily="34" charset="0"/>
                          <a:cs typeface="Times New Roman" panose="02020603050405020304" pitchFamily="18" charset="0"/>
                        </a:rPr>
                        <a:t>O</a:t>
                      </a:r>
                      <a:r>
                        <a:rPr lang="ro-RO" sz="1200" baseline="-25000">
                          <a:effectLst/>
                          <a:latin typeface="Times New Roman" panose="02020603050405020304" pitchFamily="18" charset="0"/>
                          <a:ea typeface="Calibri" panose="020F0502020204030204" pitchFamily="34" charset="0"/>
                          <a:cs typeface="Times New Roman" panose="02020603050405020304" pitchFamily="18" charset="0"/>
                        </a:rPr>
                        <a:t>6</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gn="ctr">
                        <a:lnSpc>
                          <a:spcPct val="150000"/>
                        </a:lnSpc>
                        <a:spcAft>
                          <a:spcPts val="0"/>
                        </a:spcAft>
                      </a:pPr>
                      <a:r>
                        <a:rPr lang="ro-RO" sz="1200">
                          <a:effectLst/>
                          <a:latin typeface="Times New Roman" panose="02020603050405020304" pitchFamily="18" charset="0"/>
                          <a:ea typeface="Calibri" panose="020F0502020204030204" pitchFamily="34" charset="0"/>
                          <a:cs typeface="Times New Roman" panose="02020603050405020304" pitchFamily="18" charset="0"/>
                        </a:rPr>
                        <a:t>263</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gn="ctr">
                        <a:lnSpc>
                          <a:spcPct val="150000"/>
                        </a:lnSpc>
                        <a:spcAft>
                          <a:spcPts val="0"/>
                        </a:spcAft>
                      </a:pPr>
                      <a:r>
                        <a:rPr lang="ro-RO" sz="1200">
                          <a:effectLst/>
                          <a:latin typeface="Times New Roman" panose="02020603050405020304" pitchFamily="18" charset="0"/>
                          <a:ea typeface="Calibri" panose="020F0502020204030204" pitchFamily="34" charset="0"/>
                          <a:cs typeface="Times New Roman" panose="02020603050405020304" pitchFamily="18" charset="0"/>
                        </a:rPr>
                        <a:t>89</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gn="ctr">
                        <a:lnSpc>
                          <a:spcPct val="150000"/>
                        </a:lnSpc>
                        <a:spcAft>
                          <a:spcPts val="0"/>
                        </a:spcAft>
                      </a:pPr>
                      <a:r>
                        <a:rPr lang="ro-RO" sz="1200" dirty="0">
                          <a:solidFill>
                            <a:schemeClr val="accent5">
                              <a:lumMod val="75000"/>
                            </a:schemeClr>
                          </a:solidFill>
                          <a:effectLst/>
                          <a:latin typeface="Times New Roman" panose="02020603050405020304" pitchFamily="18" charset="0"/>
                          <a:ea typeface="Calibri" panose="020F0502020204030204" pitchFamily="34" charset="0"/>
                          <a:cs typeface="Times New Roman" panose="02020603050405020304" pitchFamily="18" charset="0"/>
                        </a:rPr>
                        <a:t>2.95</a:t>
                      </a:r>
                      <a:endParaRPr lang="en-US" sz="1100" dirty="0">
                        <a:solidFill>
                          <a:schemeClr val="accent5">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extLst>
                  <a:ext uri="{0D108BD9-81ED-4DB2-BD59-A6C34878D82A}">
                    <a16:rowId xmlns:a16="http://schemas.microsoft.com/office/drawing/2014/main" val="1479225752"/>
                  </a:ext>
                </a:extLst>
              </a:tr>
              <a:tr h="253069">
                <a:tc>
                  <a:txBody>
                    <a:bodyPr/>
                    <a:lstStyle/>
                    <a:p>
                      <a:pPr algn="ctr">
                        <a:lnSpc>
                          <a:spcPct val="107000"/>
                        </a:lnSpc>
                        <a:spcAft>
                          <a:spcPts val="0"/>
                        </a:spcAft>
                      </a:pPr>
                      <a:r>
                        <a:rPr lang="ro-RO" sz="1200">
                          <a:effectLst/>
                          <a:latin typeface="Times New Roman" panose="02020603050405020304" pitchFamily="18" charset="0"/>
                          <a:ea typeface="Calibri" panose="020F0502020204030204" pitchFamily="34" charset="0"/>
                          <a:cs typeface="Times New Roman" panose="02020603050405020304" pitchFamily="18" charset="0"/>
                        </a:rPr>
                        <a:t>O</a:t>
                      </a:r>
                      <a:r>
                        <a:rPr lang="ro-RO" sz="1200" baseline="-25000">
                          <a:effectLst/>
                          <a:latin typeface="Times New Roman" panose="02020603050405020304" pitchFamily="18" charset="0"/>
                          <a:ea typeface="Calibri" panose="020F0502020204030204" pitchFamily="34" charset="0"/>
                          <a:cs typeface="Times New Roman" panose="02020603050405020304" pitchFamily="18" charset="0"/>
                        </a:rPr>
                        <a:t>7</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gn="ctr">
                        <a:lnSpc>
                          <a:spcPct val="150000"/>
                        </a:lnSpc>
                        <a:spcAft>
                          <a:spcPts val="0"/>
                        </a:spcAft>
                      </a:pPr>
                      <a:r>
                        <a:rPr lang="ro-RO" sz="1200" dirty="0">
                          <a:effectLst/>
                          <a:latin typeface="Times New Roman" panose="02020603050405020304" pitchFamily="18" charset="0"/>
                          <a:ea typeface="Calibri" panose="020F0502020204030204" pitchFamily="34" charset="0"/>
                          <a:cs typeface="Times New Roman" panose="02020603050405020304" pitchFamily="18" charset="0"/>
                        </a:rPr>
                        <a:t>84</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gn="ctr">
                        <a:lnSpc>
                          <a:spcPct val="150000"/>
                        </a:lnSpc>
                        <a:spcAft>
                          <a:spcPts val="0"/>
                        </a:spcAft>
                      </a:pPr>
                      <a:r>
                        <a:rPr lang="ro-RO" sz="1200">
                          <a:effectLst/>
                          <a:latin typeface="Times New Roman" panose="02020603050405020304" pitchFamily="18" charset="0"/>
                          <a:ea typeface="Calibri" panose="020F0502020204030204" pitchFamily="34" charset="0"/>
                          <a:cs typeface="Times New Roman" panose="02020603050405020304" pitchFamily="18" charset="0"/>
                        </a:rPr>
                        <a:t>67</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gn="ctr">
                        <a:lnSpc>
                          <a:spcPct val="150000"/>
                        </a:lnSpc>
                        <a:spcAft>
                          <a:spcPts val="0"/>
                        </a:spcAft>
                      </a:pPr>
                      <a:r>
                        <a:rPr lang="ro-RO" sz="1200" dirty="0">
                          <a:solidFill>
                            <a:schemeClr val="accent5">
                              <a:lumMod val="75000"/>
                            </a:schemeClr>
                          </a:solidFill>
                          <a:effectLst/>
                          <a:latin typeface="Times New Roman" panose="02020603050405020304" pitchFamily="18" charset="0"/>
                          <a:ea typeface="Calibri" panose="020F0502020204030204" pitchFamily="34" charset="0"/>
                          <a:cs typeface="Times New Roman" panose="02020603050405020304" pitchFamily="18" charset="0"/>
                        </a:rPr>
                        <a:t>1.25</a:t>
                      </a:r>
                      <a:endParaRPr lang="en-US" sz="1100" dirty="0">
                        <a:solidFill>
                          <a:schemeClr val="accent5">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extLst>
                  <a:ext uri="{0D108BD9-81ED-4DB2-BD59-A6C34878D82A}">
                    <a16:rowId xmlns:a16="http://schemas.microsoft.com/office/drawing/2014/main" val="994154560"/>
                  </a:ext>
                </a:extLst>
              </a:tr>
              <a:tr h="253069">
                <a:tc>
                  <a:txBody>
                    <a:bodyPr/>
                    <a:lstStyle/>
                    <a:p>
                      <a:pPr algn="ctr">
                        <a:lnSpc>
                          <a:spcPct val="107000"/>
                        </a:lnSpc>
                        <a:spcAft>
                          <a:spcPts val="0"/>
                        </a:spcAft>
                      </a:pPr>
                      <a:r>
                        <a:rPr lang="ro-RO" sz="1200">
                          <a:effectLst/>
                          <a:latin typeface="Times New Roman" panose="02020603050405020304" pitchFamily="18" charset="0"/>
                          <a:ea typeface="Calibri" panose="020F0502020204030204" pitchFamily="34" charset="0"/>
                          <a:cs typeface="Times New Roman" panose="02020603050405020304" pitchFamily="18" charset="0"/>
                        </a:rPr>
                        <a:t>O</a:t>
                      </a:r>
                      <a:r>
                        <a:rPr lang="ro-RO" sz="1200" baseline="-25000">
                          <a:effectLst/>
                          <a:latin typeface="Times New Roman" panose="02020603050405020304" pitchFamily="18" charset="0"/>
                          <a:ea typeface="Calibri" panose="020F0502020204030204" pitchFamily="34" charset="0"/>
                          <a:cs typeface="Times New Roman" panose="02020603050405020304" pitchFamily="18" charset="0"/>
                        </a:rPr>
                        <a:t>8</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gn="ctr">
                        <a:lnSpc>
                          <a:spcPct val="150000"/>
                        </a:lnSpc>
                        <a:spcAft>
                          <a:spcPts val="0"/>
                        </a:spcAft>
                      </a:pPr>
                      <a:r>
                        <a:rPr lang="ro-RO" sz="1200">
                          <a:effectLst/>
                          <a:latin typeface="Times New Roman" panose="02020603050405020304" pitchFamily="18" charset="0"/>
                          <a:ea typeface="Calibri" panose="020F0502020204030204" pitchFamily="34" charset="0"/>
                          <a:cs typeface="Times New Roman" panose="02020603050405020304" pitchFamily="18" charset="0"/>
                        </a:rPr>
                        <a:t>231</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gn="ctr">
                        <a:lnSpc>
                          <a:spcPct val="150000"/>
                        </a:lnSpc>
                        <a:spcAft>
                          <a:spcPts val="0"/>
                        </a:spcAft>
                      </a:pPr>
                      <a:r>
                        <a:rPr lang="ro-RO" sz="1200">
                          <a:effectLst/>
                          <a:latin typeface="Times New Roman" panose="02020603050405020304" pitchFamily="18" charset="0"/>
                          <a:ea typeface="Calibri" panose="020F0502020204030204" pitchFamily="34" charset="0"/>
                          <a:cs typeface="Times New Roman" panose="02020603050405020304" pitchFamily="18" charset="0"/>
                        </a:rPr>
                        <a:t>135</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gn="ctr">
                        <a:lnSpc>
                          <a:spcPct val="150000"/>
                        </a:lnSpc>
                        <a:spcAft>
                          <a:spcPts val="0"/>
                        </a:spcAft>
                      </a:pPr>
                      <a:r>
                        <a:rPr lang="ro-RO" sz="1200" dirty="0">
                          <a:solidFill>
                            <a:schemeClr val="accent5">
                              <a:lumMod val="75000"/>
                            </a:schemeClr>
                          </a:solidFill>
                          <a:effectLst/>
                          <a:latin typeface="Times New Roman" panose="02020603050405020304" pitchFamily="18" charset="0"/>
                          <a:ea typeface="Calibri" panose="020F0502020204030204" pitchFamily="34" charset="0"/>
                          <a:cs typeface="Times New Roman" panose="02020603050405020304" pitchFamily="18" charset="0"/>
                        </a:rPr>
                        <a:t>1.71</a:t>
                      </a:r>
                      <a:endParaRPr lang="en-US" sz="1100" dirty="0">
                        <a:solidFill>
                          <a:schemeClr val="accent5">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extLst>
                  <a:ext uri="{0D108BD9-81ED-4DB2-BD59-A6C34878D82A}">
                    <a16:rowId xmlns:a16="http://schemas.microsoft.com/office/drawing/2014/main" val="2022254295"/>
                  </a:ext>
                </a:extLst>
              </a:tr>
              <a:tr h="253069">
                <a:tc>
                  <a:txBody>
                    <a:bodyPr/>
                    <a:lstStyle/>
                    <a:p>
                      <a:pPr algn="ctr">
                        <a:lnSpc>
                          <a:spcPct val="107000"/>
                        </a:lnSpc>
                        <a:spcAft>
                          <a:spcPts val="0"/>
                        </a:spcAft>
                      </a:pPr>
                      <a:r>
                        <a:rPr lang="ro-RO" sz="1200">
                          <a:effectLst/>
                          <a:latin typeface="Times New Roman" panose="02020603050405020304" pitchFamily="18" charset="0"/>
                          <a:ea typeface="Calibri" panose="020F0502020204030204" pitchFamily="34" charset="0"/>
                          <a:cs typeface="Times New Roman" panose="02020603050405020304" pitchFamily="18" charset="0"/>
                        </a:rPr>
                        <a:t>O</a:t>
                      </a:r>
                      <a:r>
                        <a:rPr lang="ro-RO" sz="1200" baseline="-25000">
                          <a:effectLst/>
                          <a:latin typeface="Times New Roman" panose="02020603050405020304" pitchFamily="18" charset="0"/>
                          <a:ea typeface="Calibri" panose="020F0502020204030204" pitchFamily="34" charset="0"/>
                          <a:cs typeface="Times New Roman" panose="02020603050405020304" pitchFamily="18" charset="0"/>
                        </a:rPr>
                        <a:t>9</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gn="ctr">
                        <a:lnSpc>
                          <a:spcPct val="150000"/>
                        </a:lnSpc>
                        <a:spcAft>
                          <a:spcPts val="0"/>
                        </a:spcAft>
                      </a:pPr>
                      <a:r>
                        <a:rPr lang="ro-RO" sz="1200">
                          <a:effectLst/>
                          <a:latin typeface="Times New Roman" panose="02020603050405020304" pitchFamily="18" charset="0"/>
                          <a:ea typeface="Calibri" panose="020F0502020204030204" pitchFamily="34" charset="0"/>
                          <a:cs typeface="Times New Roman" panose="02020603050405020304" pitchFamily="18" charset="0"/>
                        </a:rPr>
                        <a:t>184</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gn="ctr">
                        <a:lnSpc>
                          <a:spcPct val="150000"/>
                        </a:lnSpc>
                        <a:spcAft>
                          <a:spcPts val="0"/>
                        </a:spcAft>
                      </a:pPr>
                      <a:r>
                        <a:rPr lang="ro-RO" sz="1200">
                          <a:effectLst/>
                          <a:latin typeface="Times New Roman" panose="02020603050405020304" pitchFamily="18" charset="0"/>
                          <a:ea typeface="Calibri" panose="020F0502020204030204" pitchFamily="34" charset="0"/>
                          <a:cs typeface="Times New Roman" panose="02020603050405020304" pitchFamily="18" charset="0"/>
                        </a:rPr>
                        <a:t>53</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gn="ctr">
                        <a:lnSpc>
                          <a:spcPct val="150000"/>
                        </a:lnSpc>
                        <a:spcAft>
                          <a:spcPts val="0"/>
                        </a:spcAft>
                      </a:pPr>
                      <a:r>
                        <a:rPr lang="ro-RO" sz="1200" dirty="0">
                          <a:solidFill>
                            <a:schemeClr val="accent5">
                              <a:lumMod val="75000"/>
                            </a:schemeClr>
                          </a:solidFill>
                          <a:effectLst/>
                          <a:latin typeface="Times New Roman" panose="02020603050405020304" pitchFamily="18" charset="0"/>
                          <a:ea typeface="Calibri" panose="020F0502020204030204" pitchFamily="34" charset="0"/>
                          <a:cs typeface="Times New Roman" panose="02020603050405020304" pitchFamily="18" charset="0"/>
                        </a:rPr>
                        <a:t>3.47</a:t>
                      </a:r>
                      <a:endParaRPr lang="en-US" sz="1100" dirty="0">
                        <a:solidFill>
                          <a:schemeClr val="accent5">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extLst>
                  <a:ext uri="{0D108BD9-81ED-4DB2-BD59-A6C34878D82A}">
                    <a16:rowId xmlns:a16="http://schemas.microsoft.com/office/drawing/2014/main" val="1195342727"/>
                  </a:ext>
                </a:extLst>
              </a:tr>
              <a:tr h="253069">
                <a:tc>
                  <a:txBody>
                    <a:bodyPr/>
                    <a:lstStyle/>
                    <a:p>
                      <a:pPr algn="ctr">
                        <a:lnSpc>
                          <a:spcPct val="107000"/>
                        </a:lnSpc>
                        <a:spcAft>
                          <a:spcPts val="0"/>
                        </a:spcAft>
                      </a:pPr>
                      <a:r>
                        <a:rPr lang="ro-RO" sz="1200">
                          <a:effectLst/>
                          <a:latin typeface="Times New Roman" panose="02020603050405020304" pitchFamily="18" charset="0"/>
                          <a:ea typeface="Calibri" panose="020F0502020204030204" pitchFamily="34" charset="0"/>
                          <a:cs typeface="Times New Roman" panose="02020603050405020304" pitchFamily="18" charset="0"/>
                        </a:rPr>
                        <a:t>O</a:t>
                      </a:r>
                      <a:r>
                        <a:rPr lang="ro-RO" sz="1200" baseline="-25000">
                          <a:effectLst/>
                          <a:latin typeface="Times New Roman" panose="02020603050405020304" pitchFamily="18" charset="0"/>
                          <a:ea typeface="Calibri" panose="020F0502020204030204" pitchFamily="34" charset="0"/>
                          <a:cs typeface="Times New Roman" panose="02020603050405020304" pitchFamily="18" charset="0"/>
                        </a:rPr>
                        <a:t>10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gn="ctr">
                        <a:lnSpc>
                          <a:spcPct val="150000"/>
                        </a:lnSpc>
                        <a:spcAft>
                          <a:spcPts val="0"/>
                        </a:spcAft>
                      </a:pPr>
                      <a:r>
                        <a:rPr lang="ro-RO" sz="1200" dirty="0">
                          <a:effectLst/>
                          <a:latin typeface="Times New Roman" panose="02020603050405020304" pitchFamily="18" charset="0"/>
                          <a:ea typeface="Calibri" panose="020F0502020204030204" pitchFamily="34" charset="0"/>
                          <a:cs typeface="Times New Roman" panose="02020603050405020304" pitchFamily="18" charset="0"/>
                        </a:rPr>
                        <a:t>75</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gn="ctr">
                        <a:lnSpc>
                          <a:spcPct val="150000"/>
                        </a:lnSpc>
                        <a:spcAft>
                          <a:spcPts val="0"/>
                        </a:spcAft>
                      </a:pPr>
                      <a:r>
                        <a:rPr lang="ro-RO" sz="1200">
                          <a:effectLst/>
                          <a:latin typeface="Times New Roman" panose="02020603050405020304" pitchFamily="18" charset="0"/>
                          <a:ea typeface="Calibri" panose="020F0502020204030204" pitchFamily="34" charset="0"/>
                          <a:cs typeface="Times New Roman" panose="02020603050405020304" pitchFamily="18" charset="0"/>
                        </a:rPr>
                        <a:t>37</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gn="ctr">
                        <a:lnSpc>
                          <a:spcPct val="150000"/>
                        </a:lnSpc>
                        <a:spcAft>
                          <a:spcPts val="0"/>
                        </a:spcAft>
                      </a:pPr>
                      <a:r>
                        <a:rPr lang="ro-RO" sz="1200" dirty="0">
                          <a:solidFill>
                            <a:schemeClr val="accent5">
                              <a:lumMod val="75000"/>
                            </a:schemeClr>
                          </a:solidFill>
                          <a:effectLst/>
                          <a:latin typeface="Times New Roman" panose="02020603050405020304" pitchFamily="18" charset="0"/>
                          <a:ea typeface="Calibri" panose="020F0502020204030204" pitchFamily="34" charset="0"/>
                          <a:cs typeface="Times New Roman" panose="02020603050405020304" pitchFamily="18" charset="0"/>
                        </a:rPr>
                        <a:t>2.02</a:t>
                      </a:r>
                      <a:endParaRPr lang="en-US" sz="1100" dirty="0">
                        <a:solidFill>
                          <a:schemeClr val="accent5">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extLst>
                  <a:ext uri="{0D108BD9-81ED-4DB2-BD59-A6C34878D82A}">
                    <a16:rowId xmlns:a16="http://schemas.microsoft.com/office/drawing/2014/main" val="860946743"/>
                  </a:ext>
                </a:extLst>
              </a:tr>
              <a:tr h="253069">
                <a:tc>
                  <a:txBody>
                    <a:bodyPr/>
                    <a:lstStyle/>
                    <a:p>
                      <a:pPr algn="ctr">
                        <a:lnSpc>
                          <a:spcPct val="107000"/>
                        </a:lnSpc>
                        <a:spcAft>
                          <a:spcPts val="0"/>
                        </a:spcAft>
                      </a:pPr>
                      <a:r>
                        <a:rPr lang="ro-RO" sz="1200">
                          <a:effectLst/>
                          <a:latin typeface="Times New Roman" panose="02020603050405020304" pitchFamily="18" charset="0"/>
                          <a:ea typeface="Calibri" panose="020F0502020204030204" pitchFamily="34" charset="0"/>
                          <a:cs typeface="Times New Roman" panose="02020603050405020304" pitchFamily="18" charset="0"/>
                        </a:rPr>
                        <a:t>O</a:t>
                      </a:r>
                      <a:r>
                        <a:rPr lang="ro-RO" sz="1200" baseline="-25000">
                          <a:effectLst/>
                          <a:latin typeface="Times New Roman" panose="02020603050405020304" pitchFamily="18" charset="0"/>
                          <a:ea typeface="Calibri" panose="020F0502020204030204" pitchFamily="34" charset="0"/>
                          <a:cs typeface="Times New Roman" panose="02020603050405020304" pitchFamily="18" charset="0"/>
                        </a:rPr>
                        <a:t>11</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gn="ctr">
                        <a:lnSpc>
                          <a:spcPct val="150000"/>
                        </a:lnSpc>
                        <a:spcAft>
                          <a:spcPts val="0"/>
                        </a:spcAft>
                      </a:pPr>
                      <a:r>
                        <a:rPr lang="ro-RO" sz="1200">
                          <a:effectLst/>
                          <a:latin typeface="Times New Roman" panose="02020603050405020304" pitchFamily="18" charset="0"/>
                          <a:ea typeface="Calibri" panose="020F0502020204030204" pitchFamily="34" charset="0"/>
                          <a:cs typeface="Times New Roman" panose="02020603050405020304" pitchFamily="18" charset="0"/>
                        </a:rPr>
                        <a:t>44</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gn="ctr">
                        <a:lnSpc>
                          <a:spcPct val="150000"/>
                        </a:lnSpc>
                        <a:spcAft>
                          <a:spcPts val="0"/>
                        </a:spcAft>
                      </a:pPr>
                      <a:r>
                        <a:rPr lang="ro-RO" sz="1200">
                          <a:effectLst/>
                          <a:latin typeface="Times New Roman" panose="02020603050405020304" pitchFamily="18" charset="0"/>
                          <a:ea typeface="Calibri" panose="020F0502020204030204" pitchFamily="34" charset="0"/>
                          <a:cs typeface="Times New Roman" panose="02020603050405020304" pitchFamily="18" charset="0"/>
                        </a:rPr>
                        <a:t>26</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gn="ctr">
                        <a:lnSpc>
                          <a:spcPct val="150000"/>
                        </a:lnSpc>
                        <a:spcAft>
                          <a:spcPts val="0"/>
                        </a:spcAft>
                      </a:pPr>
                      <a:r>
                        <a:rPr lang="ro-RO" sz="1200" dirty="0">
                          <a:solidFill>
                            <a:schemeClr val="accent5">
                              <a:lumMod val="75000"/>
                            </a:schemeClr>
                          </a:solidFill>
                          <a:effectLst/>
                          <a:latin typeface="Times New Roman" panose="02020603050405020304" pitchFamily="18" charset="0"/>
                          <a:ea typeface="Calibri" panose="020F0502020204030204" pitchFamily="34" charset="0"/>
                          <a:cs typeface="Times New Roman" panose="02020603050405020304" pitchFamily="18" charset="0"/>
                        </a:rPr>
                        <a:t>1.69</a:t>
                      </a:r>
                      <a:endParaRPr lang="en-US" sz="1100" dirty="0">
                        <a:solidFill>
                          <a:schemeClr val="accent5">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extLst>
                  <a:ext uri="{0D108BD9-81ED-4DB2-BD59-A6C34878D82A}">
                    <a16:rowId xmlns:a16="http://schemas.microsoft.com/office/drawing/2014/main" val="1326709623"/>
                  </a:ext>
                </a:extLst>
              </a:tr>
              <a:tr h="253069">
                <a:tc>
                  <a:txBody>
                    <a:bodyPr/>
                    <a:lstStyle/>
                    <a:p>
                      <a:pPr algn="ctr">
                        <a:lnSpc>
                          <a:spcPct val="107000"/>
                        </a:lnSpc>
                        <a:spcAft>
                          <a:spcPts val="0"/>
                        </a:spcAft>
                      </a:pPr>
                      <a:r>
                        <a:rPr lang="ro-RO" sz="1200">
                          <a:effectLst/>
                          <a:latin typeface="Times New Roman" panose="02020603050405020304" pitchFamily="18" charset="0"/>
                          <a:ea typeface="Calibri" panose="020F0502020204030204" pitchFamily="34" charset="0"/>
                          <a:cs typeface="Times New Roman" panose="02020603050405020304" pitchFamily="18" charset="0"/>
                        </a:rPr>
                        <a:t>O</a:t>
                      </a:r>
                      <a:r>
                        <a:rPr lang="ro-RO" sz="1200" baseline="-25000">
                          <a:effectLst/>
                          <a:latin typeface="Times New Roman" panose="02020603050405020304" pitchFamily="18" charset="0"/>
                          <a:ea typeface="Calibri" panose="020F0502020204030204" pitchFamily="34" charset="0"/>
                          <a:cs typeface="Times New Roman" panose="02020603050405020304" pitchFamily="18" charset="0"/>
                        </a:rPr>
                        <a:t>12</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gn="ctr">
                        <a:lnSpc>
                          <a:spcPct val="150000"/>
                        </a:lnSpc>
                        <a:spcAft>
                          <a:spcPts val="0"/>
                        </a:spcAft>
                      </a:pPr>
                      <a:r>
                        <a:rPr lang="ro-RO" sz="1200" dirty="0">
                          <a:effectLst/>
                          <a:latin typeface="Times New Roman" panose="02020603050405020304" pitchFamily="18" charset="0"/>
                          <a:ea typeface="Calibri" panose="020F0502020204030204" pitchFamily="34" charset="0"/>
                          <a:cs typeface="Times New Roman" panose="02020603050405020304" pitchFamily="18" charset="0"/>
                        </a:rPr>
                        <a:t>99</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gn="ctr">
                        <a:lnSpc>
                          <a:spcPct val="150000"/>
                        </a:lnSpc>
                        <a:spcAft>
                          <a:spcPts val="0"/>
                        </a:spcAft>
                      </a:pPr>
                      <a:r>
                        <a:rPr lang="ro-RO" sz="1200">
                          <a:effectLst/>
                          <a:latin typeface="Times New Roman" panose="02020603050405020304" pitchFamily="18" charset="0"/>
                          <a:ea typeface="Calibri" panose="020F0502020204030204" pitchFamily="34" charset="0"/>
                          <a:cs typeface="Times New Roman" panose="02020603050405020304" pitchFamily="18" charset="0"/>
                        </a:rPr>
                        <a:t>52</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tc>
                  <a:txBody>
                    <a:bodyPr/>
                    <a:lstStyle/>
                    <a:p>
                      <a:pPr algn="ctr">
                        <a:lnSpc>
                          <a:spcPct val="150000"/>
                        </a:lnSpc>
                        <a:spcAft>
                          <a:spcPts val="0"/>
                        </a:spcAft>
                      </a:pPr>
                      <a:r>
                        <a:rPr lang="ro-RO" sz="1200" dirty="0">
                          <a:solidFill>
                            <a:schemeClr val="accent5">
                              <a:lumMod val="75000"/>
                            </a:schemeClr>
                          </a:solidFill>
                          <a:effectLst/>
                          <a:latin typeface="Times New Roman" panose="02020603050405020304" pitchFamily="18" charset="0"/>
                          <a:ea typeface="Calibri" panose="020F0502020204030204" pitchFamily="34" charset="0"/>
                          <a:cs typeface="Times New Roman" panose="02020603050405020304" pitchFamily="18" charset="0"/>
                        </a:rPr>
                        <a:t>1.9</a:t>
                      </a:r>
                      <a:endParaRPr lang="en-US" sz="1100" dirty="0">
                        <a:solidFill>
                          <a:schemeClr val="accent5">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999999"/>
                      </a:solidFill>
                      <a:prstDash val="solid"/>
                      <a:round/>
                      <a:headEnd type="none" w="med" len="med"/>
                      <a:tailEnd type="none" w="med" len="med"/>
                    </a:lnL>
                    <a:lnR w="12700" cap="flat" cmpd="sng" algn="ctr">
                      <a:solidFill>
                        <a:srgbClr val="999999"/>
                      </a:solidFill>
                      <a:prstDash val="solid"/>
                      <a:round/>
                      <a:headEnd type="none" w="med" len="med"/>
                      <a:tailEnd type="none" w="med" len="med"/>
                    </a:lnR>
                    <a:lnT w="12700" cap="flat" cmpd="sng" algn="ctr">
                      <a:solidFill>
                        <a:srgbClr val="999999"/>
                      </a:solidFill>
                      <a:prstDash val="solid"/>
                      <a:round/>
                      <a:headEnd type="none" w="med" len="med"/>
                      <a:tailEnd type="none" w="med" len="med"/>
                    </a:lnT>
                    <a:lnB w="12700" cap="flat" cmpd="sng" algn="ctr">
                      <a:solidFill>
                        <a:srgbClr val="999999"/>
                      </a:solidFill>
                      <a:prstDash val="solid"/>
                      <a:round/>
                      <a:headEnd type="none" w="med" len="med"/>
                      <a:tailEnd type="none" w="med" len="med"/>
                    </a:lnB>
                  </a:tcPr>
                </a:tc>
                <a:extLst>
                  <a:ext uri="{0D108BD9-81ED-4DB2-BD59-A6C34878D82A}">
                    <a16:rowId xmlns:a16="http://schemas.microsoft.com/office/drawing/2014/main" val="1661164967"/>
                  </a:ext>
                </a:extLst>
              </a:tr>
            </a:tbl>
          </a:graphicData>
        </a:graphic>
      </p:graphicFrame>
      <p:pic>
        <p:nvPicPr>
          <p:cNvPr id="10" name="Picture 9"/>
          <p:cNvPicPr/>
          <p:nvPr/>
        </p:nvPicPr>
        <p:blipFill>
          <a:blip r:embed="rId2" cstate="print">
            <a:extLst>
              <a:ext uri="{28A0092B-C50C-407E-A947-70E740481C1C}">
                <a14:useLocalDpi xmlns:a14="http://schemas.microsoft.com/office/drawing/2010/main" val="0"/>
              </a:ext>
            </a:extLst>
          </a:blip>
          <a:stretch>
            <a:fillRect/>
          </a:stretch>
        </p:blipFill>
        <p:spPr>
          <a:xfrm>
            <a:off x="139380" y="1510481"/>
            <a:ext cx="6325588" cy="4617603"/>
          </a:xfrm>
          <a:prstGeom prst="rect">
            <a:avLst/>
          </a:prstGeom>
          <a:ln w="3175">
            <a:solidFill>
              <a:schemeClr val="bg2">
                <a:lumMod val="75000"/>
              </a:schemeClr>
            </a:solidFill>
          </a:ln>
        </p:spPr>
      </p:pic>
      <p:sp>
        <p:nvSpPr>
          <p:cNvPr id="5" name="Rectangle 4"/>
          <p:cNvSpPr/>
          <p:nvPr/>
        </p:nvSpPr>
        <p:spPr>
          <a:xfrm>
            <a:off x="7725181" y="4939817"/>
            <a:ext cx="5288738" cy="1169551"/>
          </a:xfrm>
          <a:prstGeom prst="rect">
            <a:avLst/>
          </a:prstGeom>
        </p:spPr>
        <p:txBody>
          <a:bodyPr wrap="square">
            <a:spAutoFit/>
          </a:bodyPr>
          <a:lstStyle/>
          <a:p>
            <a:endParaRPr lang="en-US" sz="1400" dirty="0">
              <a:solidFill>
                <a:srgbClr val="000000"/>
              </a:solidFill>
              <a:latin typeface="Times New Roman" panose="02020603050405020304" pitchFamily="18" charset="0"/>
            </a:endParaRPr>
          </a:p>
          <a:p>
            <a:r>
              <a:rPr lang="en-US" sz="1400" dirty="0">
                <a:cs typeface="Times New Roman" panose="02020603050405020304" pitchFamily="18" charset="0"/>
              </a:rPr>
              <a:t>≤</a:t>
            </a:r>
            <a:r>
              <a:rPr lang="pt-BR" sz="1400" dirty="0" smtClean="0">
                <a:solidFill>
                  <a:srgbClr val="000000"/>
                </a:solidFill>
                <a:cs typeface="Times New Roman" panose="02020603050405020304" pitchFamily="18" charset="0"/>
              </a:rPr>
              <a:t>2 </a:t>
            </a:r>
            <a:r>
              <a:rPr lang="pt-BR" sz="1400" dirty="0">
                <a:solidFill>
                  <a:srgbClr val="000000"/>
                </a:solidFill>
                <a:cs typeface="Times New Roman" panose="02020603050405020304" pitchFamily="18" charset="0"/>
              </a:rPr>
              <a:t>– ostrov de formă circulară </a:t>
            </a:r>
          </a:p>
          <a:p>
            <a:r>
              <a:rPr lang="en-US" sz="1400" dirty="0">
                <a:solidFill>
                  <a:srgbClr val="000000"/>
                </a:solidFill>
                <a:cs typeface="Times New Roman" panose="02020603050405020304" pitchFamily="18" charset="0"/>
              </a:rPr>
              <a:t>&gt;</a:t>
            </a:r>
            <a:r>
              <a:rPr lang="en-US" sz="1400" dirty="0" smtClean="0">
                <a:solidFill>
                  <a:srgbClr val="000000"/>
                </a:solidFill>
                <a:cs typeface="Times New Roman" panose="02020603050405020304" pitchFamily="18" charset="0"/>
              </a:rPr>
              <a:t>2 </a:t>
            </a:r>
            <a:r>
              <a:rPr lang="en-US" sz="1400" dirty="0">
                <a:cs typeface="Times New Roman" panose="02020603050405020304" pitchFamily="18" charset="0"/>
              </a:rPr>
              <a:t>≤</a:t>
            </a:r>
            <a:r>
              <a:rPr lang="en-US" sz="1400" dirty="0" smtClean="0">
                <a:solidFill>
                  <a:srgbClr val="000000"/>
                </a:solidFill>
                <a:cs typeface="Times New Roman" panose="02020603050405020304" pitchFamily="18" charset="0"/>
              </a:rPr>
              <a:t> 4 – </a:t>
            </a:r>
            <a:r>
              <a:rPr lang="en-US" sz="1400" dirty="0" err="1">
                <a:solidFill>
                  <a:srgbClr val="000000"/>
                </a:solidFill>
                <a:cs typeface="Times New Roman" panose="02020603050405020304" pitchFamily="18" charset="0"/>
              </a:rPr>
              <a:t>ostrov</a:t>
            </a:r>
            <a:r>
              <a:rPr lang="en-US" sz="1400" dirty="0">
                <a:solidFill>
                  <a:srgbClr val="000000"/>
                </a:solidFill>
                <a:cs typeface="Times New Roman" panose="02020603050405020304" pitchFamily="18" charset="0"/>
              </a:rPr>
              <a:t> de </a:t>
            </a:r>
            <a:r>
              <a:rPr lang="en-US" sz="1400" dirty="0" err="1">
                <a:solidFill>
                  <a:srgbClr val="000000"/>
                </a:solidFill>
                <a:cs typeface="Times New Roman" panose="02020603050405020304" pitchFamily="18" charset="0"/>
              </a:rPr>
              <a:t>formă</a:t>
            </a:r>
            <a:r>
              <a:rPr lang="en-US" sz="1400" dirty="0">
                <a:solidFill>
                  <a:srgbClr val="000000"/>
                </a:solidFill>
                <a:cs typeface="Times New Roman" panose="02020603050405020304" pitchFamily="18" charset="0"/>
              </a:rPr>
              <a:t> </a:t>
            </a:r>
            <a:r>
              <a:rPr lang="en-US" sz="1400" dirty="0" err="1">
                <a:solidFill>
                  <a:srgbClr val="000000"/>
                </a:solidFill>
                <a:cs typeface="Times New Roman" panose="02020603050405020304" pitchFamily="18" charset="0"/>
              </a:rPr>
              <a:t>uşor</a:t>
            </a:r>
            <a:r>
              <a:rPr lang="en-US" sz="1400" dirty="0">
                <a:solidFill>
                  <a:srgbClr val="000000"/>
                </a:solidFill>
                <a:cs typeface="Times New Roman" panose="02020603050405020304" pitchFamily="18" charset="0"/>
              </a:rPr>
              <a:t> </a:t>
            </a:r>
            <a:r>
              <a:rPr lang="en-US" sz="1400" dirty="0" err="1">
                <a:solidFill>
                  <a:srgbClr val="000000"/>
                </a:solidFill>
                <a:cs typeface="Times New Roman" panose="02020603050405020304" pitchFamily="18" charset="0"/>
              </a:rPr>
              <a:t>circulară</a:t>
            </a:r>
            <a:r>
              <a:rPr lang="en-US" sz="1400" dirty="0">
                <a:solidFill>
                  <a:srgbClr val="000000"/>
                </a:solidFill>
                <a:cs typeface="Times New Roman" panose="02020603050405020304" pitchFamily="18" charset="0"/>
              </a:rPr>
              <a:t> </a:t>
            </a:r>
          </a:p>
          <a:p>
            <a:r>
              <a:rPr lang="en-US" sz="1400" dirty="0">
                <a:solidFill>
                  <a:srgbClr val="000000"/>
                </a:solidFill>
                <a:cs typeface="Times New Roman" panose="02020603050405020304" pitchFamily="18" charset="0"/>
              </a:rPr>
              <a:t>&gt;</a:t>
            </a:r>
            <a:r>
              <a:rPr lang="en-US" sz="1400" dirty="0" smtClean="0">
                <a:solidFill>
                  <a:srgbClr val="000000"/>
                </a:solidFill>
                <a:cs typeface="Times New Roman" panose="02020603050405020304" pitchFamily="18" charset="0"/>
              </a:rPr>
              <a:t>4 </a:t>
            </a:r>
            <a:r>
              <a:rPr lang="en-US" sz="1400" dirty="0" smtClean="0">
                <a:cs typeface="Times New Roman" panose="02020603050405020304" pitchFamily="18" charset="0"/>
              </a:rPr>
              <a:t>≤6</a:t>
            </a:r>
            <a:r>
              <a:rPr lang="en-US" sz="1400" dirty="0" smtClean="0">
                <a:solidFill>
                  <a:srgbClr val="000000"/>
                </a:solidFill>
                <a:cs typeface="Times New Roman" panose="02020603050405020304" pitchFamily="18" charset="0"/>
              </a:rPr>
              <a:t>  </a:t>
            </a:r>
            <a:r>
              <a:rPr lang="en-US" sz="1400" dirty="0" err="1">
                <a:solidFill>
                  <a:srgbClr val="000000"/>
                </a:solidFill>
                <a:cs typeface="Times New Roman" panose="02020603050405020304" pitchFamily="18" charset="0"/>
              </a:rPr>
              <a:t>ostrov</a:t>
            </a:r>
            <a:r>
              <a:rPr lang="en-US" sz="1400" dirty="0">
                <a:solidFill>
                  <a:srgbClr val="000000"/>
                </a:solidFill>
                <a:cs typeface="Times New Roman" panose="02020603050405020304" pitchFamily="18" charset="0"/>
              </a:rPr>
              <a:t> de </a:t>
            </a:r>
            <a:r>
              <a:rPr lang="en-US" sz="1400" dirty="0" err="1">
                <a:solidFill>
                  <a:srgbClr val="000000"/>
                </a:solidFill>
                <a:cs typeface="Times New Roman" panose="02020603050405020304" pitchFamily="18" charset="0"/>
              </a:rPr>
              <a:t>formă</a:t>
            </a:r>
            <a:r>
              <a:rPr lang="en-US" sz="1400" dirty="0">
                <a:solidFill>
                  <a:srgbClr val="000000"/>
                </a:solidFill>
                <a:cs typeface="Times New Roman" panose="02020603050405020304" pitchFamily="18" charset="0"/>
              </a:rPr>
              <a:t> </a:t>
            </a:r>
            <a:r>
              <a:rPr lang="en-US" sz="1400" dirty="0" err="1">
                <a:solidFill>
                  <a:srgbClr val="000000"/>
                </a:solidFill>
                <a:cs typeface="Times New Roman" panose="02020603050405020304" pitchFamily="18" charset="0"/>
              </a:rPr>
              <a:t>alungită</a:t>
            </a:r>
            <a:r>
              <a:rPr lang="en-US" sz="1400" dirty="0">
                <a:solidFill>
                  <a:srgbClr val="000000"/>
                </a:solidFill>
                <a:cs typeface="Times New Roman" panose="02020603050405020304" pitchFamily="18" charset="0"/>
              </a:rPr>
              <a:t> </a:t>
            </a:r>
          </a:p>
          <a:p>
            <a:r>
              <a:rPr lang="it-IT" sz="1400" dirty="0">
                <a:solidFill>
                  <a:srgbClr val="000000"/>
                </a:solidFill>
                <a:cs typeface="Times New Roman" panose="02020603050405020304" pitchFamily="18" charset="0"/>
              </a:rPr>
              <a:t>&gt;</a:t>
            </a:r>
            <a:r>
              <a:rPr lang="it-IT" sz="1400" dirty="0" smtClean="0">
                <a:solidFill>
                  <a:srgbClr val="000000"/>
                </a:solidFill>
                <a:cs typeface="Times New Roman" panose="02020603050405020304" pitchFamily="18" charset="0"/>
              </a:rPr>
              <a:t>6 </a:t>
            </a:r>
            <a:r>
              <a:rPr lang="it-IT" sz="1400" dirty="0">
                <a:solidFill>
                  <a:srgbClr val="000000"/>
                </a:solidFill>
                <a:cs typeface="Times New Roman" panose="02020603050405020304" pitchFamily="18" charset="0"/>
              </a:rPr>
              <a:t>– ostrov puternic alungit. </a:t>
            </a:r>
          </a:p>
        </p:txBody>
      </p:sp>
    </p:spTree>
    <p:extLst>
      <p:ext uri="{BB962C8B-B14F-4D97-AF65-F5344CB8AC3E}">
        <p14:creationId xmlns:p14="http://schemas.microsoft.com/office/powerpoint/2010/main" val="11165856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ppt_x"/>
                                          </p:val>
                                        </p:tav>
                                        <p:tav tm="100000">
                                          <p:val>
                                            <p:strVal val="#ppt_x"/>
                                          </p:val>
                                        </p:tav>
                                      </p:tavLst>
                                    </p:anim>
                                    <p:anim calcmode="lin" valueType="num">
                                      <p:cBhvr additive="base">
                                        <p:cTn id="1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ppt_x"/>
                                          </p:val>
                                        </p:tav>
                                        <p:tav tm="100000">
                                          <p:val>
                                            <p:strVal val="#ppt_x"/>
                                          </p:val>
                                        </p:tav>
                                      </p:tavLst>
                                    </p:anim>
                                    <p:anim calcmode="lin" valueType="num">
                                      <p:cBhvr additive="base">
                                        <p:cTn id="2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additive="base">
                                        <p:cTn id="29" dur="500" fill="hold"/>
                                        <p:tgtEl>
                                          <p:spTgt spid="5"/>
                                        </p:tgtEl>
                                        <p:attrNameLst>
                                          <p:attrName>ppt_x</p:attrName>
                                        </p:attrNameLst>
                                      </p:cBhvr>
                                      <p:tavLst>
                                        <p:tav tm="0">
                                          <p:val>
                                            <p:strVal val="#ppt_x"/>
                                          </p:val>
                                        </p:tav>
                                        <p:tav tm="100000">
                                          <p:val>
                                            <p:strVal val="#ppt_x"/>
                                          </p:val>
                                        </p:tav>
                                      </p:tavLst>
                                    </p:anim>
                                    <p:anim calcmode="lin" valueType="num">
                                      <p:cBhvr additive="base">
                                        <p:cTn id="3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DDDCE0"/>
        </a:solidFill>
        <a:effectLst/>
      </p:bgPr>
    </p:bg>
    <p:spTree>
      <p:nvGrpSpPr>
        <p:cNvPr id="1" name=""/>
        <p:cNvGrpSpPr/>
        <p:nvPr/>
      </p:nvGrpSpPr>
      <p:grpSpPr>
        <a:xfrm>
          <a:off x="0" y="0"/>
          <a:ext cx="0" cy="0"/>
          <a:chOff x="0" y="0"/>
          <a:chExt cx="0" cy="0"/>
        </a:xfrm>
      </p:grpSpPr>
      <p:sp>
        <p:nvSpPr>
          <p:cNvPr id="3" name="Rectangle 2"/>
          <p:cNvSpPr/>
          <p:nvPr/>
        </p:nvSpPr>
        <p:spPr>
          <a:xfrm>
            <a:off x="2371690" y="4660900"/>
            <a:ext cx="1245854" cy="469167"/>
          </a:xfrm>
          <a:prstGeom prst="rect">
            <a:avLst/>
          </a:prstGeom>
        </p:spPr>
        <p:txBody>
          <a:bodyPr wrap="none">
            <a:spAutoFit/>
          </a:bodyPr>
          <a:lstStyle/>
          <a:p>
            <a:pPr lvl="0">
              <a:lnSpc>
                <a:spcPct val="150000"/>
              </a:lnSpc>
              <a:spcAft>
                <a:spcPts val="800"/>
              </a:spcAft>
            </a:pPr>
            <a:r>
              <a:rPr lang="ro-RO" dirty="0" smtClean="0">
                <a:latin typeface="Sylfaen" panose="010A0502050306030303" pitchFamily="18" charset="0"/>
                <a:ea typeface="Calibri" panose="020F0502020204030204" pitchFamily="34" charset="0"/>
                <a:cs typeface="Times New Roman" panose="02020603050405020304" pitchFamily="18" charset="0"/>
              </a:rPr>
              <a:t> Anul </a:t>
            </a:r>
            <a:r>
              <a:rPr lang="ro-RO" dirty="0">
                <a:latin typeface="Sylfaen" panose="010A0502050306030303" pitchFamily="18" charset="0"/>
                <a:ea typeface="Calibri" panose="020F0502020204030204" pitchFamily="34" charset="0"/>
                <a:cs typeface="Times New Roman" panose="02020603050405020304" pitchFamily="18" charset="0"/>
              </a:rPr>
              <a:t>1974</a:t>
            </a:r>
            <a:endParaRPr lang="en-US" sz="1600" dirty="0">
              <a:effectLst/>
              <a:latin typeface="Sylfaen" panose="010A0502050306030303" pitchFamily="18" charset="0"/>
              <a:ea typeface="Calibri" panose="020F0502020204030204" pitchFamily="34" charset="0"/>
              <a:cs typeface="Times New Roman" panose="02020603050405020304" pitchFamily="18" charset="0"/>
            </a:endParaRPr>
          </a:p>
        </p:txBody>
      </p:sp>
      <p:pic>
        <p:nvPicPr>
          <p:cNvPr id="7" name="Picture 6"/>
          <p:cNvPicPr/>
          <p:nvPr/>
        </p:nvPicPr>
        <p:blipFill>
          <a:blip r:embed="rId2" cstate="print">
            <a:extLst>
              <a:ext uri="{28A0092B-C50C-407E-A947-70E740481C1C}">
                <a14:useLocalDpi xmlns:a14="http://schemas.microsoft.com/office/drawing/2010/main" val="0"/>
              </a:ext>
            </a:extLst>
          </a:blip>
          <a:stretch>
            <a:fillRect/>
          </a:stretch>
        </p:blipFill>
        <p:spPr>
          <a:xfrm>
            <a:off x="241300" y="235200"/>
            <a:ext cx="5740400" cy="4425700"/>
          </a:xfrm>
          <a:prstGeom prst="rect">
            <a:avLst/>
          </a:prstGeom>
          <a:ln w="3175">
            <a:solidFill>
              <a:schemeClr val="bg2">
                <a:lumMod val="75000"/>
              </a:schemeClr>
            </a:solidFill>
          </a:ln>
        </p:spPr>
      </p:pic>
      <p:pic>
        <p:nvPicPr>
          <p:cNvPr id="8" name="Picture 7"/>
          <p:cNvPicPr/>
          <p:nvPr/>
        </p:nvPicPr>
        <p:blipFill>
          <a:blip r:embed="rId3" cstate="print">
            <a:extLst>
              <a:ext uri="{28A0092B-C50C-407E-A947-70E740481C1C}">
                <a14:useLocalDpi xmlns:a14="http://schemas.microsoft.com/office/drawing/2010/main" val="0"/>
              </a:ext>
            </a:extLst>
          </a:blip>
          <a:stretch>
            <a:fillRect/>
          </a:stretch>
        </p:blipFill>
        <p:spPr>
          <a:xfrm>
            <a:off x="6261099" y="1714500"/>
            <a:ext cx="5768343" cy="4457532"/>
          </a:xfrm>
          <a:prstGeom prst="rect">
            <a:avLst/>
          </a:prstGeom>
          <a:ln w="3175">
            <a:solidFill>
              <a:schemeClr val="bg2">
                <a:lumMod val="75000"/>
              </a:schemeClr>
            </a:solidFill>
          </a:ln>
        </p:spPr>
      </p:pic>
      <p:sp>
        <p:nvSpPr>
          <p:cNvPr id="9" name="Rectangle 8"/>
          <p:cNvSpPr/>
          <p:nvPr/>
        </p:nvSpPr>
        <p:spPr>
          <a:xfrm>
            <a:off x="8744437" y="6172032"/>
            <a:ext cx="1188146" cy="469167"/>
          </a:xfrm>
          <a:prstGeom prst="rect">
            <a:avLst/>
          </a:prstGeom>
        </p:spPr>
        <p:txBody>
          <a:bodyPr wrap="none">
            <a:spAutoFit/>
          </a:bodyPr>
          <a:lstStyle/>
          <a:p>
            <a:pPr lvl="0" algn="just">
              <a:lnSpc>
                <a:spcPct val="150000"/>
              </a:lnSpc>
              <a:spcAft>
                <a:spcPts val="800"/>
              </a:spcAft>
            </a:pPr>
            <a:r>
              <a:rPr lang="ro-RO" dirty="0">
                <a:latin typeface="Sylfaen" panose="010A0502050306030303" pitchFamily="18" charset="0"/>
                <a:ea typeface="Calibri" panose="020F0502020204030204" pitchFamily="34" charset="0"/>
                <a:cs typeface="Times New Roman" panose="02020603050405020304" pitchFamily="18" charset="0"/>
              </a:rPr>
              <a:t>Anul 2016</a:t>
            </a:r>
            <a:endParaRPr lang="en-US" sz="1600" dirty="0">
              <a:effectLst/>
              <a:latin typeface="Sylfaen" panose="010A0502050306030303"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369843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9"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DDDCE0"/>
        </a:solidFill>
        <a:effectLst/>
      </p:bgPr>
    </p:bg>
    <p:spTree>
      <p:nvGrpSpPr>
        <p:cNvPr id="1" name=""/>
        <p:cNvGrpSpPr/>
        <p:nvPr/>
      </p:nvGrpSpPr>
      <p:grpSpPr>
        <a:xfrm>
          <a:off x="0" y="0"/>
          <a:ext cx="0" cy="0"/>
          <a:chOff x="0" y="0"/>
          <a:chExt cx="0" cy="0"/>
        </a:xfrm>
      </p:grpSpPr>
      <p:pic>
        <p:nvPicPr>
          <p:cNvPr id="2" name="Picture 1"/>
          <p:cNvPicPr/>
          <p:nvPr/>
        </p:nvPicPr>
        <p:blipFill>
          <a:blip r:embed="rId2">
            <a:extLst>
              <a:ext uri="{28A0092B-C50C-407E-A947-70E740481C1C}">
                <a14:useLocalDpi xmlns:a14="http://schemas.microsoft.com/office/drawing/2010/main" val="0"/>
              </a:ext>
            </a:extLst>
          </a:blip>
          <a:srcRect/>
          <a:stretch>
            <a:fillRect/>
          </a:stretch>
        </p:blipFill>
        <p:spPr bwMode="auto">
          <a:xfrm>
            <a:off x="6163688" y="309841"/>
            <a:ext cx="5900821" cy="3658917"/>
          </a:xfrm>
          <a:prstGeom prst="rect">
            <a:avLst/>
          </a:prstGeom>
          <a:noFill/>
        </p:spPr>
      </p:pic>
      <p:pic>
        <p:nvPicPr>
          <p:cNvPr id="7" name="Picture 6"/>
          <p:cNvPicPr>
            <a:picLocks noChangeAspect="1"/>
          </p:cNvPicPr>
          <p:nvPr/>
        </p:nvPicPr>
        <p:blipFill>
          <a:blip r:embed="rId3"/>
          <a:stretch>
            <a:fillRect/>
          </a:stretch>
        </p:blipFill>
        <p:spPr>
          <a:xfrm>
            <a:off x="107950" y="309841"/>
            <a:ext cx="5916038" cy="3658917"/>
          </a:xfrm>
          <a:prstGeom prst="rect">
            <a:avLst/>
          </a:prstGeom>
        </p:spPr>
      </p:pic>
      <p:sp>
        <p:nvSpPr>
          <p:cNvPr id="8" name="Rectangle 7"/>
          <p:cNvSpPr/>
          <p:nvPr/>
        </p:nvSpPr>
        <p:spPr>
          <a:xfrm>
            <a:off x="6274567" y="4210058"/>
            <a:ext cx="5679062" cy="2031325"/>
          </a:xfrm>
          <a:prstGeom prst="rect">
            <a:avLst/>
          </a:prstGeom>
        </p:spPr>
        <p:txBody>
          <a:bodyPr wrap="square">
            <a:spAutoFit/>
          </a:bodyPr>
          <a:lstStyle/>
          <a:p>
            <a:pPr indent="457200" algn="just">
              <a:lnSpc>
                <a:spcPct val="150000"/>
              </a:lnSpc>
              <a:spcAft>
                <a:spcPts val="800"/>
              </a:spcAft>
            </a:pPr>
            <a:r>
              <a:rPr lang="ro-RO" sz="1400" dirty="0">
                <a:latin typeface="Sylfaen" panose="010A0502050306030303" pitchFamily="18" charset="0"/>
                <a:ea typeface="Calibri" panose="020F0502020204030204" pitchFamily="34" charset="0"/>
                <a:cs typeface="Times New Roman" panose="02020603050405020304" pitchFamily="18" charset="0"/>
              </a:rPr>
              <a:t>A</a:t>
            </a:r>
            <a:r>
              <a:rPr lang="ro-RO" sz="1400" dirty="0" smtClean="0">
                <a:latin typeface="Sylfaen" panose="010A0502050306030303" pitchFamily="18" charset="0"/>
                <a:ea typeface="Calibri" panose="020F0502020204030204" pitchFamily="34" charset="0"/>
                <a:cs typeface="Times New Roman" panose="02020603050405020304" pitchFamily="18" charset="0"/>
              </a:rPr>
              <a:t>nul </a:t>
            </a:r>
            <a:r>
              <a:rPr lang="ro-RO" sz="1400" dirty="0">
                <a:latin typeface="Sylfaen" panose="010A0502050306030303" pitchFamily="18" charset="0"/>
                <a:ea typeface="Calibri" panose="020F0502020204030204" pitchFamily="34" charset="0"/>
                <a:cs typeface="Times New Roman" panose="02020603050405020304" pitchFamily="18" charset="0"/>
              </a:rPr>
              <a:t>1957 prezintă cele mai multe ostroave din prima clasă, </a:t>
            </a:r>
            <a:r>
              <a:rPr lang="ro-RO" sz="1400" dirty="0" smtClean="0">
                <a:latin typeface="Sylfaen" panose="010A0502050306030303" pitchFamily="18" charset="0"/>
                <a:ea typeface="Calibri" panose="020F0502020204030204" pitchFamily="34" charset="0"/>
                <a:cs typeface="Times New Roman" panose="02020603050405020304" pitchFamily="18" charset="0"/>
              </a:rPr>
              <a:t>de </a:t>
            </a:r>
            <a:r>
              <a:rPr lang="ro-RO" sz="1400" dirty="0">
                <a:latin typeface="Sylfaen" panose="010A0502050306030303" pitchFamily="18" charset="0"/>
                <a:ea typeface="Calibri" panose="020F0502020204030204" pitchFamily="34" charset="0"/>
                <a:cs typeface="Times New Roman" panose="02020603050405020304" pitchFamily="18" charset="0"/>
              </a:rPr>
              <a:t>formă circulară. Următorul an, 1974, prezintă un număr egal de </a:t>
            </a:r>
            <a:r>
              <a:rPr lang="ro-RO" sz="1400" dirty="0" smtClean="0">
                <a:latin typeface="Sylfaen" panose="010A0502050306030303" pitchFamily="18" charset="0"/>
                <a:ea typeface="Calibri" panose="020F0502020204030204" pitchFamily="34" charset="0"/>
                <a:cs typeface="Times New Roman" panose="02020603050405020304" pitchFamily="18" charset="0"/>
              </a:rPr>
              <a:t>ostroave </a:t>
            </a:r>
            <a:r>
              <a:rPr lang="ro-RO" sz="1400" dirty="0">
                <a:latin typeface="Sylfaen" panose="010A0502050306030303" pitchFamily="18" charset="0"/>
                <a:ea typeface="Calibri" panose="020F0502020204030204" pitchFamily="34" charset="0"/>
                <a:cs typeface="Times New Roman" panose="02020603050405020304" pitchFamily="18" charset="0"/>
              </a:rPr>
              <a:t>din prima și a doua clasă, dar aici apare și un număr de 2 ostroave din cea de a treia clasă, semn că, procesul de eroziune era mai activ față de prima perioadă analizată. Ultima perioadă, cea mai aproape de prezent, prezintă un număr majoritar de ostroave din cea de a doua categorie. </a:t>
            </a:r>
            <a:endParaRPr lang="en-US" sz="1200" dirty="0">
              <a:effectLst/>
              <a:latin typeface="Sylfaen" panose="010A0502050306030303" pitchFamily="18" charset="0"/>
              <a:ea typeface="Calibri" panose="020F0502020204030204" pitchFamily="34" charset="0"/>
              <a:cs typeface="Times New Roman" panose="02020603050405020304" pitchFamily="18" charset="0"/>
            </a:endParaRPr>
          </a:p>
        </p:txBody>
      </p:sp>
      <p:sp>
        <p:nvSpPr>
          <p:cNvPr id="3" name="Rectangle 2"/>
          <p:cNvSpPr/>
          <p:nvPr/>
        </p:nvSpPr>
        <p:spPr>
          <a:xfrm>
            <a:off x="247650" y="4895857"/>
            <a:ext cx="5916038" cy="704104"/>
          </a:xfrm>
          <a:prstGeom prst="rect">
            <a:avLst/>
          </a:prstGeom>
        </p:spPr>
        <p:txBody>
          <a:bodyPr wrap="square">
            <a:spAutoFit/>
          </a:bodyPr>
          <a:lstStyle/>
          <a:p>
            <a:pPr>
              <a:lnSpc>
                <a:spcPct val="150000"/>
              </a:lnSpc>
            </a:pPr>
            <a:r>
              <a:rPr lang="ro-RO" sz="1400" dirty="0" smtClean="0">
                <a:latin typeface="Times New Roman" panose="02020603050405020304" pitchFamily="18" charset="0"/>
                <a:ea typeface="Calibri" panose="020F0502020204030204" pitchFamily="34" charset="0"/>
              </a:rPr>
              <a:t>Suprafața </a:t>
            </a:r>
            <a:r>
              <a:rPr lang="ro-RO" sz="1400" dirty="0">
                <a:latin typeface="Times New Roman" panose="02020603050405020304" pitchFamily="18" charset="0"/>
                <a:ea typeface="Calibri" panose="020F0502020204030204" pitchFamily="34" charset="0"/>
              </a:rPr>
              <a:t>lor scade de-a lungul timpului, ostroavele aferente anului 2016 având doar 2.05 ha, față de 2.58 în 1974 sau 8.22 ha în anul </a:t>
            </a:r>
            <a:r>
              <a:rPr lang="ro-RO" sz="1400" dirty="0" smtClean="0">
                <a:latin typeface="Times New Roman" panose="02020603050405020304" pitchFamily="18" charset="0"/>
                <a:ea typeface="Calibri" panose="020F0502020204030204" pitchFamily="34" charset="0"/>
              </a:rPr>
              <a:t>1957.</a:t>
            </a:r>
            <a:endParaRPr lang="en-US" sz="1400" dirty="0"/>
          </a:p>
        </p:txBody>
      </p:sp>
    </p:spTree>
    <p:extLst>
      <p:ext uri="{BB962C8B-B14F-4D97-AF65-F5344CB8AC3E}">
        <p14:creationId xmlns:p14="http://schemas.microsoft.com/office/powerpoint/2010/main" val="2118090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2"/>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DDDCE0"/>
        </a:solidFill>
        <a:effectLst/>
      </p:bgPr>
    </p:bg>
    <p:spTree>
      <p:nvGrpSpPr>
        <p:cNvPr id="1" name=""/>
        <p:cNvGrpSpPr/>
        <p:nvPr/>
      </p:nvGrpSpPr>
      <p:grpSpPr>
        <a:xfrm>
          <a:off x="0" y="0"/>
          <a:ext cx="0" cy="0"/>
          <a:chOff x="0" y="0"/>
          <a:chExt cx="0" cy="0"/>
        </a:xfrm>
      </p:grpSpPr>
      <p:sp>
        <p:nvSpPr>
          <p:cNvPr id="2" name="Rectangle 1"/>
          <p:cNvSpPr/>
          <p:nvPr/>
        </p:nvSpPr>
        <p:spPr>
          <a:xfrm>
            <a:off x="139700" y="444955"/>
            <a:ext cx="2960301" cy="553998"/>
          </a:xfrm>
          <a:prstGeom prst="rect">
            <a:avLst/>
          </a:prstGeom>
        </p:spPr>
        <p:txBody>
          <a:bodyPr wrap="square">
            <a:spAutoFit/>
          </a:bodyPr>
          <a:lstStyle/>
          <a:p>
            <a:r>
              <a:rPr lang="ro-RO" sz="3000" dirty="0">
                <a:latin typeface="Sylfaen" panose="010A0502050306030303" pitchFamily="18" charset="0"/>
                <a:ea typeface="Calibri" panose="020F0502020204030204" pitchFamily="34" charset="0"/>
              </a:rPr>
              <a:t>Concluzii</a:t>
            </a:r>
            <a:r>
              <a:rPr lang="ro-RO" dirty="0">
                <a:latin typeface="Times New Roman" panose="02020603050405020304" pitchFamily="18" charset="0"/>
                <a:ea typeface="Calibri" panose="020F0502020204030204" pitchFamily="34" charset="0"/>
              </a:rPr>
              <a:t> </a:t>
            </a:r>
            <a:endParaRPr lang="en-US" dirty="0"/>
          </a:p>
        </p:txBody>
      </p:sp>
      <p:sp>
        <p:nvSpPr>
          <p:cNvPr id="3" name="TextBox 2"/>
          <p:cNvSpPr txBox="1"/>
          <p:nvPr/>
        </p:nvSpPr>
        <p:spPr>
          <a:xfrm>
            <a:off x="139700" y="1710153"/>
            <a:ext cx="11938000" cy="3709413"/>
          </a:xfrm>
          <a:prstGeom prst="rect">
            <a:avLst/>
          </a:prstGeom>
          <a:noFill/>
        </p:spPr>
        <p:txBody>
          <a:bodyPr wrap="square" rtlCol="0">
            <a:spAutoFit/>
          </a:bodyPr>
          <a:lstStyle/>
          <a:p>
            <a:pPr marL="342900" indent="-342900" algn="just">
              <a:lnSpc>
                <a:spcPct val="150000"/>
              </a:lnSpc>
              <a:buFont typeface="+mj-lt"/>
              <a:buAutoNum type="arabicPeriod"/>
            </a:pPr>
            <a:r>
              <a:rPr lang="ro-RO" sz="1600" dirty="0">
                <a:latin typeface="Sylfaen" panose="010A0502050306030303" pitchFamily="18" charset="0"/>
              </a:rPr>
              <a:t>M</a:t>
            </a:r>
            <a:r>
              <a:rPr lang="ro-RO" sz="1600" dirty="0" smtClean="0">
                <a:latin typeface="Sylfaen" panose="010A0502050306030303" pitchFamily="18" charset="0"/>
              </a:rPr>
              <a:t>edia multianuală a debitelor lichide măsurate la stația Feldioara este mai mare față de cele măsurate la  Sf. Gheorghe. Acest lucru este dat de faptul că, în amonte de Sf. Gheorghe există afluenți cu lungimi mici, pe când, în aval de acesta, până la Feldioara, se remarcă prezența unor afluenți importanți cum ar fi Râul Negru, Bârsa. Precipitațiile nu au un aport însemnat, deoarece prezintă mici schimbări de la o perioadă la alta și mici diferențieri de la o stație pluviometrică la cealaltă.</a:t>
            </a:r>
          </a:p>
          <a:p>
            <a:pPr marL="342900" indent="-342900" algn="just">
              <a:lnSpc>
                <a:spcPct val="150000"/>
              </a:lnSpc>
              <a:buFont typeface="+mj-lt"/>
              <a:buAutoNum type="arabicPeriod"/>
            </a:pPr>
            <a:endParaRPr lang="ro-RO" sz="1600" dirty="0" smtClean="0">
              <a:latin typeface="Sylfaen" panose="010A0502050306030303" pitchFamily="18" charset="0"/>
            </a:endParaRPr>
          </a:p>
          <a:p>
            <a:pPr marL="342900" lvl="0" indent="-342900" algn="just">
              <a:lnSpc>
                <a:spcPct val="150000"/>
              </a:lnSpc>
              <a:buFont typeface="+mj-lt"/>
              <a:buAutoNum type="arabicPeriod"/>
            </a:pPr>
            <a:r>
              <a:rPr lang="ro-RO" sz="1600" dirty="0" smtClean="0">
                <a:latin typeface="Sylfaen" panose="010A0502050306030303" pitchFamily="18" charset="0"/>
              </a:rPr>
              <a:t>Numărul de meandre scade drastic, iar o dată cu el și indicele de sinuozitate. Râul prezintă o tendință de</a:t>
            </a:r>
            <a:r>
              <a:rPr lang="en-US" sz="1600" dirty="0" smtClean="0">
                <a:latin typeface="Sylfaen" panose="010A0502050306030303" pitchFamily="18" charset="0"/>
              </a:rPr>
              <a:t> </a:t>
            </a:r>
            <a:r>
              <a:rPr lang="ro-RO" sz="1600" dirty="0" smtClean="0">
                <a:latin typeface="Sylfaen" panose="010A0502050306030303" pitchFamily="18" charset="0"/>
              </a:rPr>
              <a:t>îndreptare. </a:t>
            </a:r>
          </a:p>
          <a:p>
            <a:pPr marL="342900" lvl="0" indent="-342900" algn="just">
              <a:lnSpc>
                <a:spcPct val="150000"/>
              </a:lnSpc>
              <a:buFont typeface="+mj-lt"/>
              <a:buAutoNum type="arabicPeriod"/>
            </a:pPr>
            <a:endParaRPr lang="ro-RO" sz="1600" dirty="0" smtClean="0">
              <a:latin typeface="Sylfaen" panose="010A0502050306030303" pitchFamily="18" charset="0"/>
            </a:endParaRPr>
          </a:p>
          <a:p>
            <a:pPr marL="342900" lvl="0" indent="-342900" algn="just">
              <a:lnSpc>
                <a:spcPct val="150000"/>
              </a:lnSpc>
              <a:buFont typeface="+mj-lt"/>
              <a:buAutoNum type="arabicPeriod"/>
            </a:pPr>
            <a:r>
              <a:rPr lang="ro-RO" sz="1600" dirty="0" smtClean="0">
                <a:latin typeface="Sylfaen" panose="010A0502050306030303" pitchFamily="18" charset="0"/>
              </a:rPr>
              <a:t>Suprafața ostroavelor scade în cele 3 perioade analizate ca urmare pe de-o parte a creșterii vitezei apei</a:t>
            </a:r>
            <a:r>
              <a:rPr lang="en-US" sz="1600" dirty="0" smtClean="0">
                <a:latin typeface="Sylfaen" panose="010A0502050306030303" pitchFamily="18" charset="0"/>
              </a:rPr>
              <a:t>,</a:t>
            </a:r>
            <a:r>
              <a:rPr lang="ro-RO" sz="1600" dirty="0" smtClean="0">
                <a:latin typeface="Sylfaen" panose="010A0502050306030303" pitchFamily="18" charset="0"/>
              </a:rPr>
              <a:t> iar pe de altă parte ca urmare a scăderii debitului solid.</a:t>
            </a:r>
          </a:p>
          <a:p>
            <a:pPr marL="342900" lvl="0" indent="-342900" algn="just">
              <a:lnSpc>
                <a:spcPct val="150000"/>
              </a:lnSpc>
              <a:buFont typeface="+mj-lt"/>
              <a:buAutoNum type="arabicPeriod"/>
            </a:pPr>
            <a:endParaRPr lang="ro-RO" sz="1400" dirty="0" smtClean="0">
              <a:latin typeface="Sylfaen" panose="010A0502050306030303" pitchFamily="18" charset="0"/>
            </a:endParaRPr>
          </a:p>
        </p:txBody>
      </p:sp>
    </p:spTree>
    <p:extLst>
      <p:ext uri="{BB962C8B-B14F-4D97-AF65-F5344CB8AC3E}">
        <p14:creationId xmlns:p14="http://schemas.microsoft.com/office/powerpoint/2010/main" val="31213155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2" name="TextBox 1"/>
          <p:cNvSpPr txBox="1"/>
          <p:nvPr/>
        </p:nvSpPr>
        <p:spPr>
          <a:xfrm>
            <a:off x="1247088" y="743614"/>
            <a:ext cx="9625263" cy="769441"/>
          </a:xfrm>
          <a:prstGeom prst="rect">
            <a:avLst/>
          </a:prstGeom>
          <a:noFill/>
        </p:spPr>
        <p:txBody>
          <a:bodyPr wrap="square" rtlCol="0">
            <a:spAutoFit/>
          </a:bodyPr>
          <a:lstStyle/>
          <a:p>
            <a:pPr algn="ctr"/>
            <a:r>
              <a:rPr lang="ro-RO" sz="4400" dirty="0" smtClean="0">
                <a:latin typeface="Sylfaen" panose="010A0502050306030303" pitchFamily="18" charset="0"/>
              </a:rPr>
              <a:t>Vă mulțumesc pentru atenția acordată!</a:t>
            </a:r>
            <a:endParaRPr lang="en-US" sz="4400" dirty="0">
              <a:latin typeface="Sylfaen" panose="010A0502050306030303" pitchFamily="18" charset="0"/>
            </a:endParaRPr>
          </a:p>
        </p:txBody>
      </p:sp>
    </p:spTree>
    <p:extLst>
      <p:ext uri="{BB962C8B-B14F-4D97-AF65-F5344CB8AC3E}">
        <p14:creationId xmlns:p14="http://schemas.microsoft.com/office/powerpoint/2010/main" val="193267670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1256</TotalTime>
  <Words>764</Words>
  <Application>Microsoft Office PowerPoint</Application>
  <PresentationFormat>Widescreen</PresentationFormat>
  <Paragraphs>193</Paragraphs>
  <Slides>15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Calibri</vt:lpstr>
      <vt:lpstr>Calibri Light</vt:lpstr>
      <vt:lpstr>Sylfaen</vt:lpstr>
      <vt:lpstr>Times New Roman</vt:lpstr>
      <vt:lpstr>Office Theme</vt:lpstr>
      <vt:lpstr>PowerPoint Presentation</vt:lpstr>
      <vt:lpstr>PowerPoint Presentation</vt:lpstr>
      <vt:lpstr>PowerPoint Presentation</vt:lpstr>
      <vt:lpstr>PowerPoint Presentation</vt:lpstr>
      <vt:lpstr>PowerPoint Presentation</vt:lpstr>
      <vt:lpstr>Factori antropici</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Dodel</dc:creator>
  <cp:lastModifiedBy>Dodel</cp:lastModifiedBy>
  <cp:revision>80</cp:revision>
  <dcterms:created xsi:type="dcterms:W3CDTF">2017-06-19T16:18:49Z</dcterms:created>
  <dcterms:modified xsi:type="dcterms:W3CDTF">2017-10-19T16:50:04Z</dcterms:modified>
</cp:coreProperties>
</file>