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8" d="100"/>
          <a:sy n="88" d="100"/>
        </p:scale>
        <p:origin x="3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D4AABC-C256-4448-BE22-5FD5E83CC87E}" type="doc">
      <dgm:prSet loTypeId="urn:microsoft.com/office/officeart/2005/8/layout/equation1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2B4B7622-7FE9-43DD-9AF6-69FC4DE52D36}">
      <dgm:prSet phldrT="[Text]"/>
      <dgm:spPr/>
      <dgm:t>
        <a:bodyPr/>
        <a:lstStyle/>
        <a:p>
          <a:r>
            <a:rPr lang="ro-RO" dirty="0"/>
            <a:t>Date python #rezist</a:t>
          </a:r>
          <a:endParaRPr lang="en-US" dirty="0"/>
        </a:p>
      </dgm:t>
    </dgm:pt>
    <dgm:pt modelId="{2DDAEA54-9C32-4EA6-AA7C-3E1297176F7C}" type="parTrans" cxnId="{82A83158-DBDC-41C2-BABA-701B35B59DF7}">
      <dgm:prSet/>
      <dgm:spPr/>
      <dgm:t>
        <a:bodyPr/>
        <a:lstStyle/>
        <a:p>
          <a:endParaRPr lang="en-US"/>
        </a:p>
      </dgm:t>
    </dgm:pt>
    <dgm:pt modelId="{0CDE1102-9D8C-4A5F-9E98-72356D3305DF}" type="sibTrans" cxnId="{82A83158-DBDC-41C2-BABA-701B35B59DF7}">
      <dgm:prSet/>
      <dgm:spPr/>
      <dgm:t>
        <a:bodyPr/>
        <a:lstStyle/>
        <a:p>
          <a:endParaRPr lang="en-US"/>
        </a:p>
      </dgm:t>
    </dgm:pt>
    <dgm:pt modelId="{E215B0E9-33C2-41A6-A67B-19CF4CFBC5FF}">
      <dgm:prSet phldrT="[Text]"/>
      <dgm:spPr/>
      <dgm:t>
        <a:bodyPr/>
        <a:lstStyle/>
        <a:p>
          <a:r>
            <a:rPr lang="ro-RO" dirty="0"/>
            <a:t>Date Gephi #rezist</a:t>
          </a:r>
          <a:endParaRPr lang="en-US" dirty="0"/>
        </a:p>
      </dgm:t>
    </dgm:pt>
    <dgm:pt modelId="{CA2FC96D-2891-4BC6-B59E-E946D91C6004}" type="parTrans" cxnId="{E2B419AF-696D-4C99-A1F6-CCB6D29E6406}">
      <dgm:prSet/>
      <dgm:spPr/>
      <dgm:t>
        <a:bodyPr/>
        <a:lstStyle/>
        <a:p>
          <a:endParaRPr lang="en-US"/>
        </a:p>
      </dgm:t>
    </dgm:pt>
    <dgm:pt modelId="{18F997C7-C7DF-401C-9944-C18ACCACC025}" type="sibTrans" cxnId="{E2B419AF-696D-4C99-A1F6-CCB6D29E6406}">
      <dgm:prSet/>
      <dgm:spPr/>
      <dgm:t>
        <a:bodyPr/>
        <a:lstStyle/>
        <a:p>
          <a:endParaRPr lang="en-US"/>
        </a:p>
      </dgm:t>
    </dgm:pt>
    <dgm:pt modelId="{D657741A-9A80-48C4-9D3F-94D8C4F0CC99}">
      <dgm:prSet phldrT="[Text]"/>
      <dgm:spPr/>
      <dgm:t>
        <a:bodyPr/>
        <a:lstStyle/>
        <a:p>
          <a:r>
            <a:rPr lang="ro-RO" dirty="0"/>
            <a:t>Date Carto #rezist</a:t>
          </a:r>
          <a:endParaRPr lang="en-US" dirty="0"/>
        </a:p>
      </dgm:t>
    </dgm:pt>
    <dgm:pt modelId="{9CED7CDD-2E9F-4702-A515-DF9950F58931}" type="parTrans" cxnId="{6391956E-EB96-42D9-A22A-DEB6DA8A3415}">
      <dgm:prSet/>
      <dgm:spPr/>
      <dgm:t>
        <a:bodyPr/>
        <a:lstStyle/>
        <a:p>
          <a:endParaRPr lang="en-US"/>
        </a:p>
      </dgm:t>
    </dgm:pt>
    <dgm:pt modelId="{575BFC51-93BD-42EA-8259-386FEB19FF6A}" type="sibTrans" cxnId="{6391956E-EB96-42D9-A22A-DEB6DA8A3415}">
      <dgm:prSet/>
      <dgm:spPr/>
      <dgm:t>
        <a:bodyPr/>
        <a:lstStyle/>
        <a:p>
          <a:endParaRPr lang="en-US"/>
        </a:p>
      </dgm:t>
    </dgm:pt>
    <dgm:pt modelId="{1CEDA297-33E2-468A-8E1C-B555A010016A}">
      <dgm:prSet phldrT="[Text]"/>
      <dgm:spPr/>
      <dgm:t>
        <a:bodyPr/>
        <a:lstStyle/>
        <a:p>
          <a:r>
            <a:rPr lang="ro-RO" dirty="0"/>
            <a:t>Set de date #rezist</a:t>
          </a:r>
          <a:endParaRPr lang="en-US" dirty="0"/>
        </a:p>
      </dgm:t>
    </dgm:pt>
    <dgm:pt modelId="{4E908ED2-B494-4750-A2AE-782622F8682E}" type="parTrans" cxnId="{25620671-D85B-4CF3-B4D1-A8D6812A258C}">
      <dgm:prSet/>
      <dgm:spPr/>
      <dgm:t>
        <a:bodyPr/>
        <a:lstStyle/>
        <a:p>
          <a:endParaRPr lang="en-US"/>
        </a:p>
      </dgm:t>
    </dgm:pt>
    <dgm:pt modelId="{5347ED79-C16C-40B0-B9A4-BB21CA346D82}" type="sibTrans" cxnId="{25620671-D85B-4CF3-B4D1-A8D6812A258C}">
      <dgm:prSet/>
      <dgm:spPr/>
      <dgm:t>
        <a:bodyPr/>
        <a:lstStyle/>
        <a:p>
          <a:endParaRPr lang="en-US"/>
        </a:p>
      </dgm:t>
    </dgm:pt>
    <dgm:pt modelId="{4AE90326-801D-4163-9F2A-0755FBD985CD}" type="pres">
      <dgm:prSet presAssocID="{72D4AABC-C256-4448-BE22-5FD5E83CC87E}" presName="linearFlow" presStyleCnt="0">
        <dgm:presLayoutVars>
          <dgm:dir/>
          <dgm:resizeHandles val="exact"/>
        </dgm:presLayoutVars>
      </dgm:prSet>
      <dgm:spPr/>
    </dgm:pt>
    <dgm:pt modelId="{48FC71BC-88A4-4FDA-B4E4-D8E04D6E128C}" type="pres">
      <dgm:prSet presAssocID="{2B4B7622-7FE9-43DD-9AF6-69FC4DE52D36}" presName="node" presStyleLbl="node1" presStyleIdx="0" presStyleCnt="4">
        <dgm:presLayoutVars>
          <dgm:bulletEnabled val="1"/>
        </dgm:presLayoutVars>
      </dgm:prSet>
      <dgm:spPr/>
    </dgm:pt>
    <dgm:pt modelId="{82016362-22CA-49A1-AABE-814DBBD56398}" type="pres">
      <dgm:prSet presAssocID="{0CDE1102-9D8C-4A5F-9E98-72356D3305DF}" presName="spacerL" presStyleCnt="0"/>
      <dgm:spPr/>
    </dgm:pt>
    <dgm:pt modelId="{AD7FBA9B-DD81-4E3E-BC5C-9AE5A616FC5B}" type="pres">
      <dgm:prSet presAssocID="{0CDE1102-9D8C-4A5F-9E98-72356D3305DF}" presName="sibTrans" presStyleLbl="sibTrans2D1" presStyleIdx="0" presStyleCnt="3"/>
      <dgm:spPr/>
    </dgm:pt>
    <dgm:pt modelId="{3B476B8C-E62A-48DD-AECF-BA7FCCC394D7}" type="pres">
      <dgm:prSet presAssocID="{0CDE1102-9D8C-4A5F-9E98-72356D3305DF}" presName="spacerR" presStyleCnt="0"/>
      <dgm:spPr/>
    </dgm:pt>
    <dgm:pt modelId="{6F73F32D-0FE1-4F2E-A65C-B3EBE3E56B0B}" type="pres">
      <dgm:prSet presAssocID="{E215B0E9-33C2-41A6-A67B-19CF4CFBC5FF}" presName="node" presStyleLbl="node1" presStyleIdx="1" presStyleCnt="4">
        <dgm:presLayoutVars>
          <dgm:bulletEnabled val="1"/>
        </dgm:presLayoutVars>
      </dgm:prSet>
      <dgm:spPr/>
    </dgm:pt>
    <dgm:pt modelId="{A15464F8-4B00-48FB-8652-9B987109C3F7}" type="pres">
      <dgm:prSet presAssocID="{18F997C7-C7DF-401C-9944-C18ACCACC025}" presName="spacerL" presStyleCnt="0"/>
      <dgm:spPr/>
    </dgm:pt>
    <dgm:pt modelId="{429B0908-91A3-4603-867A-F7767CFAC132}" type="pres">
      <dgm:prSet presAssocID="{18F997C7-C7DF-401C-9944-C18ACCACC025}" presName="sibTrans" presStyleLbl="sibTrans2D1" presStyleIdx="1" presStyleCnt="3"/>
      <dgm:spPr/>
    </dgm:pt>
    <dgm:pt modelId="{DFF07C05-5688-44FC-9CBE-E6CFB4B35628}" type="pres">
      <dgm:prSet presAssocID="{18F997C7-C7DF-401C-9944-C18ACCACC025}" presName="spacerR" presStyleCnt="0"/>
      <dgm:spPr/>
    </dgm:pt>
    <dgm:pt modelId="{65172940-7B31-4E0F-A00E-DEE67FE0E076}" type="pres">
      <dgm:prSet presAssocID="{D657741A-9A80-48C4-9D3F-94D8C4F0CC99}" presName="node" presStyleLbl="node1" presStyleIdx="2" presStyleCnt="4">
        <dgm:presLayoutVars>
          <dgm:bulletEnabled val="1"/>
        </dgm:presLayoutVars>
      </dgm:prSet>
      <dgm:spPr/>
    </dgm:pt>
    <dgm:pt modelId="{AD2CE970-E5A9-47F0-8563-28C79A397BDF}" type="pres">
      <dgm:prSet presAssocID="{575BFC51-93BD-42EA-8259-386FEB19FF6A}" presName="spacerL" presStyleCnt="0"/>
      <dgm:spPr/>
    </dgm:pt>
    <dgm:pt modelId="{98B8C829-9F85-462A-8B1A-74E765CDCAC6}" type="pres">
      <dgm:prSet presAssocID="{575BFC51-93BD-42EA-8259-386FEB19FF6A}" presName="sibTrans" presStyleLbl="sibTrans2D1" presStyleIdx="2" presStyleCnt="3"/>
      <dgm:spPr/>
    </dgm:pt>
    <dgm:pt modelId="{AD087AD5-B9F7-4E9A-9C93-85E2412F4A80}" type="pres">
      <dgm:prSet presAssocID="{575BFC51-93BD-42EA-8259-386FEB19FF6A}" presName="spacerR" presStyleCnt="0"/>
      <dgm:spPr/>
    </dgm:pt>
    <dgm:pt modelId="{B3FD2F86-89CF-4D62-AB27-B41134665F3C}" type="pres">
      <dgm:prSet presAssocID="{1CEDA297-33E2-468A-8E1C-B555A010016A}" presName="node" presStyleLbl="node1" presStyleIdx="3" presStyleCnt="4">
        <dgm:presLayoutVars>
          <dgm:bulletEnabled val="1"/>
        </dgm:presLayoutVars>
      </dgm:prSet>
      <dgm:spPr/>
    </dgm:pt>
  </dgm:ptLst>
  <dgm:cxnLst>
    <dgm:cxn modelId="{E57C070A-ED3C-4F0D-9B55-7E4FD999E696}" type="presOf" srcId="{E215B0E9-33C2-41A6-A67B-19CF4CFBC5FF}" destId="{6F73F32D-0FE1-4F2E-A65C-B3EBE3E56B0B}" srcOrd="0" destOrd="0" presId="urn:microsoft.com/office/officeart/2005/8/layout/equation1"/>
    <dgm:cxn modelId="{F08D8428-E2B9-4AC2-B916-B073021F14C3}" type="presOf" srcId="{D657741A-9A80-48C4-9D3F-94D8C4F0CC99}" destId="{65172940-7B31-4E0F-A00E-DEE67FE0E076}" srcOrd="0" destOrd="0" presId="urn:microsoft.com/office/officeart/2005/8/layout/equation1"/>
    <dgm:cxn modelId="{B1384E3D-C3D7-4BBA-B912-2E7B2E60D534}" type="presOf" srcId="{575BFC51-93BD-42EA-8259-386FEB19FF6A}" destId="{98B8C829-9F85-462A-8B1A-74E765CDCAC6}" srcOrd="0" destOrd="0" presId="urn:microsoft.com/office/officeart/2005/8/layout/equation1"/>
    <dgm:cxn modelId="{6391956E-EB96-42D9-A22A-DEB6DA8A3415}" srcId="{72D4AABC-C256-4448-BE22-5FD5E83CC87E}" destId="{D657741A-9A80-48C4-9D3F-94D8C4F0CC99}" srcOrd="2" destOrd="0" parTransId="{9CED7CDD-2E9F-4702-A515-DF9950F58931}" sibTransId="{575BFC51-93BD-42EA-8259-386FEB19FF6A}"/>
    <dgm:cxn modelId="{25620671-D85B-4CF3-B4D1-A8D6812A258C}" srcId="{72D4AABC-C256-4448-BE22-5FD5E83CC87E}" destId="{1CEDA297-33E2-468A-8E1C-B555A010016A}" srcOrd="3" destOrd="0" parTransId="{4E908ED2-B494-4750-A2AE-782622F8682E}" sibTransId="{5347ED79-C16C-40B0-B9A4-BB21CA346D82}"/>
    <dgm:cxn modelId="{D0191457-E6A6-471B-B379-0852C433793D}" type="presOf" srcId="{72D4AABC-C256-4448-BE22-5FD5E83CC87E}" destId="{4AE90326-801D-4163-9F2A-0755FBD985CD}" srcOrd="0" destOrd="0" presId="urn:microsoft.com/office/officeart/2005/8/layout/equation1"/>
    <dgm:cxn modelId="{4C7EE457-9A2C-47B9-B806-3C3ED853B6D2}" type="presOf" srcId="{2B4B7622-7FE9-43DD-9AF6-69FC4DE52D36}" destId="{48FC71BC-88A4-4FDA-B4E4-D8E04D6E128C}" srcOrd="0" destOrd="0" presId="urn:microsoft.com/office/officeart/2005/8/layout/equation1"/>
    <dgm:cxn modelId="{82A83158-DBDC-41C2-BABA-701B35B59DF7}" srcId="{72D4AABC-C256-4448-BE22-5FD5E83CC87E}" destId="{2B4B7622-7FE9-43DD-9AF6-69FC4DE52D36}" srcOrd="0" destOrd="0" parTransId="{2DDAEA54-9C32-4EA6-AA7C-3E1297176F7C}" sibTransId="{0CDE1102-9D8C-4A5F-9E98-72356D3305DF}"/>
    <dgm:cxn modelId="{E9237E8B-F248-48C2-AEBA-8A81DA874F68}" type="presOf" srcId="{18F997C7-C7DF-401C-9944-C18ACCACC025}" destId="{429B0908-91A3-4603-867A-F7767CFAC132}" srcOrd="0" destOrd="0" presId="urn:microsoft.com/office/officeart/2005/8/layout/equation1"/>
    <dgm:cxn modelId="{E2B419AF-696D-4C99-A1F6-CCB6D29E6406}" srcId="{72D4AABC-C256-4448-BE22-5FD5E83CC87E}" destId="{E215B0E9-33C2-41A6-A67B-19CF4CFBC5FF}" srcOrd="1" destOrd="0" parTransId="{CA2FC96D-2891-4BC6-B59E-E946D91C6004}" sibTransId="{18F997C7-C7DF-401C-9944-C18ACCACC025}"/>
    <dgm:cxn modelId="{B68798D5-B545-4B3C-B4AF-0C5D0063B7DC}" type="presOf" srcId="{1CEDA297-33E2-468A-8E1C-B555A010016A}" destId="{B3FD2F86-89CF-4D62-AB27-B41134665F3C}" srcOrd="0" destOrd="0" presId="urn:microsoft.com/office/officeart/2005/8/layout/equation1"/>
    <dgm:cxn modelId="{039CFCF9-2142-4139-9416-A9F4D761B2ED}" type="presOf" srcId="{0CDE1102-9D8C-4A5F-9E98-72356D3305DF}" destId="{AD7FBA9B-DD81-4E3E-BC5C-9AE5A616FC5B}" srcOrd="0" destOrd="0" presId="urn:microsoft.com/office/officeart/2005/8/layout/equation1"/>
    <dgm:cxn modelId="{D4B65BF0-1D21-4225-B5C8-E25B49E923A9}" type="presParOf" srcId="{4AE90326-801D-4163-9F2A-0755FBD985CD}" destId="{48FC71BC-88A4-4FDA-B4E4-D8E04D6E128C}" srcOrd="0" destOrd="0" presId="urn:microsoft.com/office/officeart/2005/8/layout/equation1"/>
    <dgm:cxn modelId="{1D14F79D-288E-40F9-82C6-2417CF6B36C4}" type="presParOf" srcId="{4AE90326-801D-4163-9F2A-0755FBD985CD}" destId="{82016362-22CA-49A1-AABE-814DBBD56398}" srcOrd="1" destOrd="0" presId="urn:microsoft.com/office/officeart/2005/8/layout/equation1"/>
    <dgm:cxn modelId="{50156D80-D27A-4EF6-9765-593D649BE8DF}" type="presParOf" srcId="{4AE90326-801D-4163-9F2A-0755FBD985CD}" destId="{AD7FBA9B-DD81-4E3E-BC5C-9AE5A616FC5B}" srcOrd="2" destOrd="0" presId="urn:microsoft.com/office/officeart/2005/8/layout/equation1"/>
    <dgm:cxn modelId="{BF310CDF-5620-4A44-9119-5113974615AF}" type="presParOf" srcId="{4AE90326-801D-4163-9F2A-0755FBD985CD}" destId="{3B476B8C-E62A-48DD-AECF-BA7FCCC394D7}" srcOrd="3" destOrd="0" presId="urn:microsoft.com/office/officeart/2005/8/layout/equation1"/>
    <dgm:cxn modelId="{D67FDB2F-BE40-4BD1-A024-263058E3886F}" type="presParOf" srcId="{4AE90326-801D-4163-9F2A-0755FBD985CD}" destId="{6F73F32D-0FE1-4F2E-A65C-B3EBE3E56B0B}" srcOrd="4" destOrd="0" presId="urn:microsoft.com/office/officeart/2005/8/layout/equation1"/>
    <dgm:cxn modelId="{F23D3168-B116-45B0-87E6-2A14BE9D1ABF}" type="presParOf" srcId="{4AE90326-801D-4163-9F2A-0755FBD985CD}" destId="{A15464F8-4B00-48FB-8652-9B987109C3F7}" srcOrd="5" destOrd="0" presId="urn:microsoft.com/office/officeart/2005/8/layout/equation1"/>
    <dgm:cxn modelId="{DA1D90F5-0D64-4304-A5EE-D02D4048C3E1}" type="presParOf" srcId="{4AE90326-801D-4163-9F2A-0755FBD985CD}" destId="{429B0908-91A3-4603-867A-F7767CFAC132}" srcOrd="6" destOrd="0" presId="urn:microsoft.com/office/officeart/2005/8/layout/equation1"/>
    <dgm:cxn modelId="{CFECFE94-2958-4B85-8EF6-343E87BCE2C2}" type="presParOf" srcId="{4AE90326-801D-4163-9F2A-0755FBD985CD}" destId="{DFF07C05-5688-44FC-9CBE-E6CFB4B35628}" srcOrd="7" destOrd="0" presId="urn:microsoft.com/office/officeart/2005/8/layout/equation1"/>
    <dgm:cxn modelId="{031272D3-3C4D-412B-92D4-BD1F3642C4D2}" type="presParOf" srcId="{4AE90326-801D-4163-9F2A-0755FBD985CD}" destId="{65172940-7B31-4E0F-A00E-DEE67FE0E076}" srcOrd="8" destOrd="0" presId="urn:microsoft.com/office/officeart/2005/8/layout/equation1"/>
    <dgm:cxn modelId="{691DE78B-1DB3-4827-9CB8-4895E9398C91}" type="presParOf" srcId="{4AE90326-801D-4163-9F2A-0755FBD985CD}" destId="{AD2CE970-E5A9-47F0-8563-28C79A397BDF}" srcOrd="9" destOrd="0" presId="urn:microsoft.com/office/officeart/2005/8/layout/equation1"/>
    <dgm:cxn modelId="{C6E84140-48C7-4554-BFF0-5DD30DD040E7}" type="presParOf" srcId="{4AE90326-801D-4163-9F2A-0755FBD985CD}" destId="{98B8C829-9F85-462A-8B1A-74E765CDCAC6}" srcOrd="10" destOrd="0" presId="urn:microsoft.com/office/officeart/2005/8/layout/equation1"/>
    <dgm:cxn modelId="{957EFC7F-7979-4F10-B89E-B11036E660D6}" type="presParOf" srcId="{4AE90326-801D-4163-9F2A-0755FBD985CD}" destId="{AD087AD5-B9F7-4E9A-9C93-85E2412F4A80}" srcOrd="11" destOrd="0" presId="urn:microsoft.com/office/officeart/2005/8/layout/equation1"/>
    <dgm:cxn modelId="{CE714112-02EC-487D-9A48-B3FE08C425E8}" type="presParOf" srcId="{4AE90326-801D-4163-9F2A-0755FBD985CD}" destId="{B3FD2F86-89CF-4D62-AB27-B41134665F3C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FC71BC-88A4-4FDA-B4E4-D8E04D6E128C}">
      <dsp:nvSpPr>
        <dsp:cNvPr id="0" name=""/>
        <dsp:cNvSpPr/>
      </dsp:nvSpPr>
      <dsp:spPr>
        <a:xfrm>
          <a:off x="5940" y="2538417"/>
          <a:ext cx="1650537" cy="16505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600" kern="1200" dirty="0"/>
            <a:t>Date python #rezist</a:t>
          </a:r>
          <a:endParaRPr lang="en-US" sz="2600" kern="1200" dirty="0"/>
        </a:p>
      </dsp:txBody>
      <dsp:txXfrm>
        <a:off x="247656" y="2780133"/>
        <a:ext cx="1167105" cy="1167105"/>
      </dsp:txXfrm>
    </dsp:sp>
    <dsp:sp modelId="{AD7FBA9B-DD81-4E3E-BC5C-9AE5A616FC5B}">
      <dsp:nvSpPr>
        <dsp:cNvPr id="0" name=""/>
        <dsp:cNvSpPr/>
      </dsp:nvSpPr>
      <dsp:spPr>
        <a:xfrm>
          <a:off x="1790502" y="2885030"/>
          <a:ext cx="957311" cy="957311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917394" y="3251106"/>
        <a:ext cx="703527" cy="225159"/>
      </dsp:txXfrm>
    </dsp:sp>
    <dsp:sp modelId="{6F73F32D-0FE1-4F2E-A65C-B3EBE3E56B0B}">
      <dsp:nvSpPr>
        <dsp:cNvPr id="0" name=""/>
        <dsp:cNvSpPr/>
      </dsp:nvSpPr>
      <dsp:spPr>
        <a:xfrm>
          <a:off x="2881837" y="2538417"/>
          <a:ext cx="1650537" cy="1650537"/>
        </a:xfrm>
        <a:prstGeom prst="ellipse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600" kern="1200" dirty="0"/>
            <a:t>Date Gephi #rezist</a:t>
          </a:r>
          <a:endParaRPr lang="en-US" sz="2600" kern="1200" dirty="0"/>
        </a:p>
      </dsp:txBody>
      <dsp:txXfrm>
        <a:off x="3123553" y="2780133"/>
        <a:ext cx="1167105" cy="1167105"/>
      </dsp:txXfrm>
    </dsp:sp>
    <dsp:sp modelId="{429B0908-91A3-4603-867A-F7767CFAC132}">
      <dsp:nvSpPr>
        <dsp:cNvPr id="0" name=""/>
        <dsp:cNvSpPr/>
      </dsp:nvSpPr>
      <dsp:spPr>
        <a:xfrm>
          <a:off x="4666399" y="2885030"/>
          <a:ext cx="957311" cy="957311"/>
        </a:xfrm>
        <a:prstGeom prst="mathPlus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793291" y="3251106"/>
        <a:ext cx="703527" cy="225159"/>
      </dsp:txXfrm>
    </dsp:sp>
    <dsp:sp modelId="{65172940-7B31-4E0F-A00E-DEE67FE0E076}">
      <dsp:nvSpPr>
        <dsp:cNvPr id="0" name=""/>
        <dsp:cNvSpPr/>
      </dsp:nvSpPr>
      <dsp:spPr>
        <a:xfrm>
          <a:off x="5757734" y="2538417"/>
          <a:ext cx="1650537" cy="1650537"/>
        </a:xfrm>
        <a:prstGeom prst="ellipse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600" kern="1200" dirty="0"/>
            <a:t>Date Carto #rezist</a:t>
          </a:r>
          <a:endParaRPr lang="en-US" sz="2600" kern="1200" dirty="0"/>
        </a:p>
      </dsp:txBody>
      <dsp:txXfrm>
        <a:off x="5999450" y="2780133"/>
        <a:ext cx="1167105" cy="1167105"/>
      </dsp:txXfrm>
    </dsp:sp>
    <dsp:sp modelId="{98B8C829-9F85-462A-8B1A-74E765CDCAC6}">
      <dsp:nvSpPr>
        <dsp:cNvPr id="0" name=""/>
        <dsp:cNvSpPr/>
      </dsp:nvSpPr>
      <dsp:spPr>
        <a:xfrm>
          <a:off x="7542295" y="2885030"/>
          <a:ext cx="957311" cy="957311"/>
        </a:xfrm>
        <a:prstGeom prst="mathEqual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7669187" y="3082236"/>
        <a:ext cx="703527" cy="562899"/>
      </dsp:txXfrm>
    </dsp:sp>
    <dsp:sp modelId="{B3FD2F86-89CF-4D62-AB27-B41134665F3C}">
      <dsp:nvSpPr>
        <dsp:cNvPr id="0" name=""/>
        <dsp:cNvSpPr/>
      </dsp:nvSpPr>
      <dsp:spPr>
        <a:xfrm>
          <a:off x="8633631" y="2538417"/>
          <a:ext cx="1650537" cy="1650537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600" kern="1200" dirty="0"/>
            <a:t>Set de date #rezist</a:t>
          </a:r>
          <a:endParaRPr lang="en-US" sz="2600" kern="1200" dirty="0"/>
        </a:p>
      </dsp:txBody>
      <dsp:txXfrm>
        <a:off x="8875347" y="2780133"/>
        <a:ext cx="1167105" cy="11671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766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826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350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40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632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7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45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90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720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54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13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92530-C5C3-40E8-A13A-DC588B5DD975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0D52A-E5F5-491B-AA8C-E23CCB65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149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pn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12" Type="http://schemas.openxmlformats.org/officeDocument/2006/relationships/image" Target="../media/image17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11" Type="http://schemas.openxmlformats.org/officeDocument/2006/relationships/image" Target="../media/image16.jpg"/><Relationship Id="rId5" Type="http://schemas.openxmlformats.org/officeDocument/2006/relationships/image" Target="../media/image10.jpg"/><Relationship Id="rId10" Type="http://schemas.openxmlformats.org/officeDocument/2006/relationships/image" Target="../media/image15.pn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30" y="0"/>
            <a:ext cx="10266467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24000" y="676345"/>
            <a:ext cx="9248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#</a:t>
            </a:r>
            <a:r>
              <a:rPr lang="ro-RO" sz="4000" b="1" dirty="0"/>
              <a:t>rezist în România – o analiză cartografică a protestelor văzute în social media</a:t>
            </a:r>
            <a:endParaRPr lang="en-US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920548" y="6604084"/>
            <a:ext cx="194201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05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Foto: Radu Benjamin</a:t>
            </a:r>
            <a:endParaRPr lang="en-US" sz="105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87634" y="2316163"/>
            <a:ext cx="5416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/>
              <a:t>Cristina Andra Vrînceanu, Alin Nițu</a:t>
            </a:r>
            <a:endParaRPr lang="en-US" dirty="0"/>
          </a:p>
          <a:p>
            <a:pPr algn="ctr"/>
            <a:r>
              <a:rPr lang="en-US" dirty="0" err="1"/>
              <a:t>Teamnet</a:t>
            </a:r>
            <a:r>
              <a:rPr lang="en-US" dirty="0"/>
              <a:t> Solutions International, Center Point Energy</a:t>
            </a:r>
          </a:p>
        </p:txBody>
      </p:sp>
    </p:spTree>
    <p:extLst>
      <p:ext uri="{BB962C8B-B14F-4D97-AF65-F5344CB8AC3E}">
        <p14:creationId xmlns:p14="http://schemas.microsoft.com/office/powerpoint/2010/main" val="238257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31" y="125979"/>
            <a:ext cx="10515600" cy="1325563"/>
          </a:xfrm>
        </p:spPr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Roadmap #rezist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092" y="893788"/>
            <a:ext cx="1392742" cy="6232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46119" y="4549965"/>
            <a:ext cx="1341644" cy="1002014"/>
          </a:xfrm>
          <a:prstGeom prst="rect">
            <a:avLst/>
          </a:prstGeom>
        </p:spPr>
      </p:pic>
      <p:sp>
        <p:nvSpPr>
          <p:cNvPr id="23" name="Freeform: Shape 22"/>
          <p:cNvSpPr/>
          <p:nvPr/>
        </p:nvSpPr>
        <p:spPr>
          <a:xfrm>
            <a:off x="449125" y="1584700"/>
            <a:ext cx="10596568" cy="4250043"/>
          </a:xfrm>
          <a:custGeom>
            <a:avLst/>
            <a:gdLst>
              <a:gd name="connsiteX0" fmla="*/ 10514966 w 10596568"/>
              <a:gd name="connsiteY0" fmla="*/ 4250043 h 4250043"/>
              <a:gd name="connsiteX1" fmla="*/ 10575926 w 10596568"/>
              <a:gd name="connsiteY1" fmla="*/ 3788489 h 4250043"/>
              <a:gd name="connsiteX2" fmla="*/ 10584635 w 10596568"/>
              <a:gd name="connsiteY2" fmla="*/ 3422729 h 4250043"/>
              <a:gd name="connsiteX3" fmla="*/ 10419172 w 10596568"/>
              <a:gd name="connsiteY3" fmla="*/ 3013426 h 4250043"/>
              <a:gd name="connsiteX4" fmla="*/ 10297252 w 10596568"/>
              <a:gd name="connsiteY4" fmla="*/ 2830546 h 4250043"/>
              <a:gd name="connsiteX5" fmla="*/ 9940201 w 10596568"/>
              <a:gd name="connsiteY5" fmla="*/ 2429951 h 4250043"/>
              <a:gd name="connsiteX6" fmla="*/ 9565732 w 10596568"/>
              <a:gd name="connsiteY6" fmla="*/ 2247071 h 4250043"/>
              <a:gd name="connsiteX7" fmla="*/ 8973549 w 10596568"/>
              <a:gd name="connsiteY7" fmla="*/ 2064191 h 4250043"/>
              <a:gd name="connsiteX8" fmla="*/ 8738418 w 10596568"/>
              <a:gd name="connsiteY8" fmla="*/ 1942271 h 4250043"/>
              <a:gd name="connsiteX9" fmla="*/ 8477161 w 10596568"/>
              <a:gd name="connsiteY9" fmla="*/ 1698431 h 4250043"/>
              <a:gd name="connsiteX10" fmla="*/ 8407492 w 10596568"/>
              <a:gd name="connsiteY10" fmla="*/ 1367506 h 4250043"/>
              <a:gd name="connsiteX11" fmla="*/ 8407492 w 10596568"/>
              <a:gd name="connsiteY11" fmla="*/ 1263003 h 4250043"/>
              <a:gd name="connsiteX12" fmla="*/ 8442326 w 10596568"/>
              <a:gd name="connsiteY12" fmla="*/ 792740 h 4250043"/>
              <a:gd name="connsiteX13" fmla="*/ 8337824 w 10596568"/>
              <a:gd name="connsiteY13" fmla="*/ 557609 h 4250043"/>
              <a:gd name="connsiteX14" fmla="*/ 8163652 w 10596568"/>
              <a:gd name="connsiteY14" fmla="*/ 409563 h 4250043"/>
              <a:gd name="connsiteX15" fmla="*/ 7780475 w 10596568"/>
              <a:gd name="connsiteY15" fmla="*/ 148306 h 4250043"/>
              <a:gd name="connsiteX16" fmla="*/ 7336338 w 10596568"/>
              <a:gd name="connsiteY16" fmla="*/ 43803 h 4250043"/>
              <a:gd name="connsiteX17" fmla="*/ 6857366 w 10596568"/>
              <a:gd name="connsiteY17" fmla="*/ 260 h 4250043"/>
              <a:gd name="connsiteX18" fmla="*/ 6343561 w 10596568"/>
              <a:gd name="connsiteY18" fmla="*/ 61220 h 4250043"/>
              <a:gd name="connsiteX19" fmla="*/ 6082304 w 10596568"/>
              <a:gd name="connsiteY19" fmla="*/ 235391 h 4250043"/>
              <a:gd name="connsiteX20" fmla="*/ 5838464 w 10596568"/>
              <a:gd name="connsiteY20" fmla="*/ 435689 h 4250043"/>
              <a:gd name="connsiteX21" fmla="*/ 5620749 w 10596568"/>
              <a:gd name="connsiteY21" fmla="*/ 653403 h 4250043"/>
              <a:gd name="connsiteX22" fmla="*/ 5333366 w 10596568"/>
              <a:gd name="connsiteY22" fmla="*/ 940786 h 4250043"/>
              <a:gd name="connsiteX23" fmla="*/ 4741184 w 10596568"/>
              <a:gd name="connsiteY23" fmla="*/ 1271711 h 4250043"/>
              <a:gd name="connsiteX24" fmla="*/ 4288338 w 10596568"/>
              <a:gd name="connsiteY24" fmla="*/ 1271711 h 4250043"/>
              <a:gd name="connsiteX25" fmla="*/ 3948704 w 10596568"/>
              <a:gd name="connsiteY25" fmla="*/ 1289129 h 4250043"/>
              <a:gd name="connsiteX26" fmla="*/ 3704864 w 10596568"/>
              <a:gd name="connsiteY26" fmla="*/ 1559094 h 4250043"/>
              <a:gd name="connsiteX27" fmla="*/ 3565526 w 10596568"/>
              <a:gd name="connsiteY27" fmla="*/ 1950980 h 4250043"/>
              <a:gd name="connsiteX28" fmla="*/ 3539401 w 10596568"/>
              <a:gd name="connsiteY28" fmla="*/ 2238363 h 4250043"/>
              <a:gd name="connsiteX29" fmla="*/ 3347812 w 10596568"/>
              <a:gd name="connsiteY29" fmla="*/ 2421243 h 4250043"/>
              <a:gd name="connsiteX30" fmla="*/ 3025595 w 10596568"/>
              <a:gd name="connsiteY30" fmla="*/ 2638957 h 4250043"/>
              <a:gd name="connsiteX31" fmla="*/ 2677252 w 10596568"/>
              <a:gd name="connsiteY31" fmla="*/ 2699917 h 4250043"/>
              <a:gd name="connsiteX32" fmla="*/ 2058944 w 10596568"/>
              <a:gd name="connsiteY32" fmla="*/ 2647666 h 4250043"/>
              <a:gd name="connsiteX33" fmla="*/ 1597389 w 10596568"/>
              <a:gd name="connsiteY33" fmla="*/ 2621540 h 4250043"/>
              <a:gd name="connsiteX34" fmla="*/ 665572 w 10596568"/>
              <a:gd name="connsiteY34" fmla="*/ 2551871 h 4250043"/>
              <a:gd name="connsiteX35" fmla="*/ 282395 w 10596568"/>
              <a:gd name="connsiteY35" fmla="*/ 2691209 h 4250043"/>
              <a:gd name="connsiteX36" fmla="*/ 3721 w 10596568"/>
              <a:gd name="connsiteY36" fmla="*/ 3309517 h 4250043"/>
              <a:gd name="connsiteX37" fmla="*/ 151766 w 10596568"/>
              <a:gd name="connsiteY37" fmla="*/ 3805906 h 4250043"/>
              <a:gd name="connsiteX38" fmla="*/ 561069 w 10596568"/>
              <a:gd name="connsiteY38" fmla="*/ 4136831 h 4250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0596568" h="4250043">
                <a:moveTo>
                  <a:pt x="10514966" y="4250043"/>
                </a:moveTo>
                <a:cubicBezTo>
                  <a:pt x="10539640" y="4088209"/>
                  <a:pt x="10564315" y="3926375"/>
                  <a:pt x="10575926" y="3788489"/>
                </a:cubicBezTo>
                <a:cubicBezTo>
                  <a:pt x="10587537" y="3650603"/>
                  <a:pt x="10610761" y="3551906"/>
                  <a:pt x="10584635" y="3422729"/>
                </a:cubicBezTo>
                <a:cubicBezTo>
                  <a:pt x="10558509" y="3293552"/>
                  <a:pt x="10467069" y="3112123"/>
                  <a:pt x="10419172" y="3013426"/>
                </a:cubicBezTo>
                <a:cubicBezTo>
                  <a:pt x="10371275" y="2914729"/>
                  <a:pt x="10377080" y="2927792"/>
                  <a:pt x="10297252" y="2830546"/>
                </a:cubicBezTo>
                <a:cubicBezTo>
                  <a:pt x="10217424" y="2733300"/>
                  <a:pt x="10062121" y="2527197"/>
                  <a:pt x="9940201" y="2429951"/>
                </a:cubicBezTo>
                <a:cubicBezTo>
                  <a:pt x="9818281" y="2332705"/>
                  <a:pt x="9726841" y="2308031"/>
                  <a:pt x="9565732" y="2247071"/>
                </a:cubicBezTo>
                <a:cubicBezTo>
                  <a:pt x="9404623" y="2186111"/>
                  <a:pt x="9111435" y="2114991"/>
                  <a:pt x="8973549" y="2064191"/>
                </a:cubicBezTo>
                <a:cubicBezTo>
                  <a:pt x="8835663" y="2013391"/>
                  <a:pt x="8821149" y="2003231"/>
                  <a:pt x="8738418" y="1942271"/>
                </a:cubicBezTo>
                <a:cubicBezTo>
                  <a:pt x="8655687" y="1881311"/>
                  <a:pt x="8532315" y="1794225"/>
                  <a:pt x="8477161" y="1698431"/>
                </a:cubicBezTo>
                <a:cubicBezTo>
                  <a:pt x="8422007" y="1602637"/>
                  <a:pt x="8419103" y="1440077"/>
                  <a:pt x="8407492" y="1367506"/>
                </a:cubicBezTo>
                <a:cubicBezTo>
                  <a:pt x="8395881" y="1294935"/>
                  <a:pt x="8401686" y="1358797"/>
                  <a:pt x="8407492" y="1263003"/>
                </a:cubicBezTo>
                <a:cubicBezTo>
                  <a:pt x="8413298" y="1167209"/>
                  <a:pt x="8453937" y="910306"/>
                  <a:pt x="8442326" y="792740"/>
                </a:cubicBezTo>
                <a:cubicBezTo>
                  <a:pt x="8430715" y="675174"/>
                  <a:pt x="8384270" y="621472"/>
                  <a:pt x="8337824" y="557609"/>
                </a:cubicBezTo>
                <a:cubicBezTo>
                  <a:pt x="8291378" y="493746"/>
                  <a:pt x="8256543" y="477780"/>
                  <a:pt x="8163652" y="409563"/>
                </a:cubicBezTo>
                <a:cubicBezTo>
                  <a:pt x="8070760" y="341346"/>
                  <a:pt x="7918361" y="209266"/>
                  <a:pt x="7780475" y="148306"/>
                </a:cubicBezTo>
                <a:cubicBezTo>
                  <a:pt x="7642589" y="87346"/>
                  <a:pt x="7490189" y="68477"/>
                  <a:pt x="7336338" y="43803"/>
                </a:cubicBezTo>
                <a:cubicBezTo>
                  <a:pt x="7182486" y="19129"/>
                  <a:pt x="7022829" y="-2643"/>
                  <a:pt x="6857366" y="260"/>
                </a:cubicBezTo>
                <a:cubicBezTo>
                  <a:pt x="6691903" y="3163"/>
                  <a:pt x="6472738" y="22032"/>
                  <a:pt x="6343561" y="61220"/>
                </a:cubicBezTo>
                <a:cubicBezTo>
                  <a:pt x="6214384" y="100408"/>
                  <a:pt x="6166487" y="172979"/>
                  <a:pt x="6082304" y="235391"/>
                </a:cubicBezTo>
                <a:cubicBezTo>
                  <a:pt x="5998121" y="297802"/>
                  <a:pt x="5915390" y="366020"/>
                  <a:pt x="5838464" y="435689"/>
                </a:cubicBezTo>
                <a:cubicBezTo>
                  <a:pt x="5761538" y="505358"/>
                  <a:pt x="5620749" y="653403"/>
                  <a:pt x="5620749" y="653403"/>
                </a:cubicBezTo>
                <a:cubicBezTo>
                  <a:pt x="5536566" y="737586"/>
                  <a:pt x="5479960" y="837735"/>
                  <a:pt x="5333366" y="940786"/>
                </a:cubicBezTo>
                <a:cubicBezTo>
                  <a:pt x="5186772" y="1043837"/>
                  <a:pt x="4915355" y="1216557"/>
                  <a:pt x="4741184" y="1271711"/>
                </a:cubicBezTo>
                <a:cubicBezTo>
                  <a:pt x="4567013" y="1326865"/>
                  <a:pt x="4420418" y="1268808"/>
                  <a:pt x="4288338" y="1271711"/>
                </a:cubicBezTo>
                <a:cubicBezTo>
                  <a:pt x="4156258" y="1274614"/>
                  <a:pt x="4045950" y="1241232"/>
                  <a:pt x="3948704" y="1289129"/>
                </a:cubicBezTo>
                <a:cubicBezTo>
                  <a:pt x="3851458" y="1337026"/>
                  <a:pt x="3768727" y="1448786"/>
                  <a:pt x="3704864" y="1559094"/>
                </a:cubicBezTo>
                <a:cubicBezTo>
                  <a:pt x="3641001" y="1669402"/>
                  <a:pt x="3593103" y="1837768"/>
                  <a:pt x="3565526" y="1950980"/>
                </a:cubicBezTo>
                <a:cubicBezTo>
                  <a:pt x="3537949" y="2064191"/>
                  <a:pt x="3575687" y="2159986"/>
                  <a:pt x="3539401" y="2238363"/>
                </a:cubicBezTo>
                <a:cubicBezTo>
                  <a:pt x="3503115" y="2316740"/>
                  <a:pt x="3433446" y="2354477"/>
                  <a:pt x="3347812" y="2421243"/>
                </a:cubicBezTo>
                <a:cubicBezTo>
                  <a:pt x="3262178" y="2488009"/>
                  <a:pt x="3137355" y="2592511"/>
                  <a:pt x="3025595" y="2638957"/>
                </a:cubicBezTo>
                <a:cubicBezTo>
                  <a:pt x="2913835" y="2685403"/>
                  <a:pt x="2838360" y="2698466"/>
                  <a:pt x="2677252" y="2699917"/>
                </a:cubicBezTo>
                <a:cubicBezTo>
                  <a:pt x="2516144" y="2701368"/>
                  <a:pt x="2238921" y="2660729"/>
                  <a:pt x="2058944" y="2647666"/>
                </a:cubicBezTo>
                <a:cubicBezTo>
                  <a:pt x="1878967" y="2634603"/>
                  <a:pt x="1597389" y="2621540"/>
                  <a:pt x="1597389" y="2621540"/>
                </a:cubicBezTo>
                <a:cubicBezTo>
                  <a:pt x="1365160" y="2605574"/>
                  <a:pt x="884738" y="2540259"/>
                  <a:pt x="665572" y="2551871"/>
                </a:cubicBezTo>
                <a:cubicBezTo>
                  <a:pt x="446406" y="2563482"/>
                  <a:pt x="392703" y="2564935"/>
                  <a:pt x="282395" y="2691209"/>
                </a:cubicBezTo>
                <a:cubicBezTo>
                  <a:pt x="172086" y="2817483"/>
                  <a:pt x="25493" y="3123734"/>
                  <a:pt x="3721" y="3309517"/>
                </a:cubicBezTo>
                <a:cubicBezTo>
                  <a:pt x="-18051" y="3495300"/>
                  <a:pt x="58875" y="3668020"/>
                  <a:pt x="151766" y="3805906"/>
                </a:cubicBezTo>
                <a:cubicBezTo>
                  <a:pt x="244657" y="3943792"/>
                  <a:pt x="402863" y="4040311"/>
                  <a:pt x="561069" y="4136831"/>
                </a:cubicBezTo>
              </a:path>
            </a:pathLst>
          </a:custGeom>
          <a:noFill/>
          <a:ln w="28575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623" y="2626572"/>
            <a:ext cx="2285956" cy="2285956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678940" y="4324446"/>
            <a:ext cx="400916" cy="545428"/>
            <a:chOff x="1174159" y="4739377"/>
            <a:chExt cx="400916" cy="545428"/>
          </a:xfrm>
        </p:grpSpPr>
        <p:cxnSp>
          <p:nvCxnSpPr>
            <p:cNvPr id="8" name="Straight Connector 7"/>
            <p:cNvCxnSpPr>
              <a:cxnSpLocks/>
            </p:cNvCxnSpPr>
            <p:nvPr/>
          </p:nvCxnSpPr>
          <p:spPr>
            <a:xfrm>
              <a:off x="1457937" y="5119015"/>
              <a:ext cx="19971" cy="165790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44784">
              <a:off x="1174159" y="4739377"/>
              <a:ext cx="400916" cy="400916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4038657" y="2274853"/>
            <a:ext cx="400916" cy="545428"/>
            <a:chOff x="1174159" y="4739377"/>
            <a:chExt cx="400916" cy="545428"/>
          </a:xfrm>
        </p:grpSpPr>
        <p:cxnSp>
          <p:nvCxnSpPr>
            <p:cNvPr id="31" name="Straight Connector 30"/>
            <p:cNvCxnSpPr>
              <a:cxnSpLocks/>
            </p:cNvCxnSpPr>
            <p:nvPr/>
          </p:nvCxnSpPr>
          <p:spPr>
            <a:xfrm>
              <a:off x="1457937" y="5119015"/>
              <a:ext cx="19971" cy="165790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44784">
              <a:off x="1174159" y="4739377"/>
              <a:ext cx="400916" cy="400916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8463382" y="2175787"/>
            <a:ext cx="400916" cy="545428"/>
            <a:chOff x="1174159" y="4739377"/>
            <a:chExt cx="400916" cy="545428"/>
          </a:xfrm>
        </p:grpSpPr>
        <p:cxnSp>
          <p:nvCxnSpPr>
            <p:cNvPr id="34" name="Straight Connector 33"/>
            <p:cNvCxnSpPr>
              <a:cxnSpLocks/>
            </p:cNvCxnSpPr>
            <p:nvPr/>
          </p:nvCxnSpPr>
          <p:spPr>
            <a:xfrm>
              <a:off x="1457937" y="5119015"/>
              <a:ext cx="19971" cy="165790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44784">
              <a:off x="1174159" y="4739377"/>
              <a:ext cx="400916" cy="400916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>
            <a:off x="10873449" y="4500209"/>
            <a:ext cx="400916" cy="545428"/>
            <a:chOff x="1174159" y="4739377"/>
            <a:chExt cx="400916" cy="545428"/>
          </a:xfrm>
        </p:grpSpPr>
        <p:cxnSp>
          <p:nvCxnSpPr>
            <p:cNvPr id="37" name="Straight Connector 36"/>
            <p:cNvCxnSpPr>
              <a:cxnSpLocks/>
            </p:cNvCxnSpPr>
            <p:nvPr/>
          </p:nvCxnSpPr>
          <p:spPr>
            <a:xfrm>
              <a:off x="1457937" y="5119015"/>
              <a:ext cx="19971" cy="165790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44784">
              <a:off x="1174159" y="4739377"/>
              <a:ext cx="400916" cy="400916"/>
            </a:xfrm>
            <a:prstGeom prst="rect">
              <a:avLst/>
            </a:prstGeom>
          </p:spPr>
        </p:pic>
      </p:grpSp>
      <p:sp>
        <p:nvSpPr>
          <p:cNvPr id="41" name="TextBox 40"/>
          <p:cNvSpPr txBox="1"/>
          <p:nvPr/>
        </p:nvSpPr>
        <p:spPr>
          <a:xfrm>
            <a:off x="973163" y="5834742"/>
            <a:ext cx="141298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Ianuarie 2017- apar primele discuții despre OUG 13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8075" y="4879847"/>
            <a:ext cx="14129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18 Ianuarie 2017- 5000 de oameni 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39127" y="3033926"/>
            <a:ext cx="1412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31 ianuarie -1 februarie – Publicarea OUG13</a:t>
            </a:r>
          </a:p>
          <a:p>
            <a:pPr algn="ctr"/>
            <a:r>
              <a:rPr lang="ro-RO" sz="1100" dirty="0">
                <a:latin typeface="Gadugi" panose="020B0502040204020203" pitchFamily="34" charset="0"/>
              </a:rPr>
              <a:t>37 000 de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537145" y="1837195"/>
            <a:ext cx="1412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1 februarie – primul protest de dupa publicare– 300 000 de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66802" y="357873"/>
            <a:ext cx="14129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5 februarie 2017- 650 000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73295" y="1277546"/>
            <a:ext cx="14129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6 februarie 2017- 50 000 de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258052" y="3428576"/>
            <a:ext cx="141298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13 februarie – 5 martie &lt; 20 000 de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22199" y="4413926"/>
            <a:ext cx="18511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22 ianuarie – 40 000 de oameni 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80647" y="4028740"/>
            <a:ext cx="18511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29 ianuarie – 90 000 de oameni 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45276" y="2142235"/>
            <a:ext cx="1412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2 ,3,4 februarie – primul protest de amploare – 250 000 de oameni zilnic</a:t>
            </a:r>
            <a:endParaRPr lang="en-US" sz="1100" dirty="0">
              <a:latin typeface="Gadugi" panose="020B0502040204020203" pitchFamily="34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7061153" y="398584"/>
            <a:ext cx="400916" cy="545428"/>
            <a:chOff x="1174159" y="4739377"/>
            <a:chExt cx="400916" cy="545428"/>
          </a:xfrm>
        </p:grpSpPr>
        <p:cxnSp>
          <p:nvCxnSpPr>
            <p:cNvPr id="52" name="Straight Connector 51"/>
            <p:cNvCxnSpPr>
              <a:cxnSpLocks/>
            </p:cNvCxnSpPr>
            <p:nvPr/>
          </p:nvCxnSpPr>
          <p:spPr>
            <a:xfrm>
              <a:off x="1457937" y="5119015"/>
              <a:ext cx="19971" cy="165790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44784">
              <a:off x="1174159" y="4739377"/>
              <a:ext cx="400916" cy="400916"/>
            </a:xfrm>
            <a:prstGeom prst="rect">
              <a:avLst/>
            </a:prstGeom>
          </p:spPr>
        </p:pic>
      </p:grpSp>
      <p:sp>
        <p:nvSpPr>
          <p:cNvPr id="54" name="TextBox 53"/>
          <p:cNvSpPr txBox="1"/>
          <p:nvPr/>
        </p:nvSpPr>
        <p:spPr>
          <a:xfrm>
            <a:off x="8864298" y="2061032"/>
            <a:ext cx="141298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7-11  februarie 2017- 50 000 de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033133" y="3561595"/>
            <a:ext cx="1412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12 februarie 2017- 100 000 de oameni – tricolorul din luminite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877055" y="5070618"/>
            <a:ext cx="14129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100" dirty="0">
                <a:latin typeface="Gadugi" panose="020B0502040204020203" pitchFamily="34" charset="0"/>
              </a:rPr>
              <a:t> 5 martie – 10 000 de oameni</a:t>
            </a:r>
            <a:endParaRPr lang="en-US" sz="1100" dirty="0">
              <a:latin typeface="Gadugi" panose="020B0502040204020203" pitchFamily="34" charset="0"/>
            </a:endParaRPr>
          </a:p>
        </p:txBody>
      </p:sp>
      <p:sp>
        <p:nvSpPr>
          <p:cNvPr id="60" name="Freeform: Shape 59"/>
          <p:cNvSpPr/>
          <p:nvPr/>
        </p:nvSpPr>
        <p:spPr>
          <a:xfrm>
            <a:off x="2090057" y="2556588"/>
            <a:ext cx="4230198" cy="2818557"/>
          </a:xfrm>
          <a:custGeom>
            <a:avLst/>
            <a:gdLst>
              <a:gd name="connsiteX0" fmla="*/ 0 w 4230198"/>
              <a:gd name="connsiteY0" fmla="*/ 1716832 h 2818557"/>
              <a:gd name="connsiteX1" fmla="*/ 317241 w 4230198"/>
              <a:gd name="connsiteY1" fmla="*/ 2463281 h 2818557"/>
              <a:gd name="connsiteX2" fmla="*/ 933061 w 4230198"/>
              <a:gd name="connsiteY2" fmla="*/ 2817845 h 2818557"/>
              <a:gd name="connsiteX3" fmla="*/ 1539551 w 4230198"/>
              <a:gd name="connsiteY3" fmla="*/ 2547257 h 2818557"/>
              <a:gd name="connsiteX4" fmla="*/ 1940767 w 4230198"/>
              <a:gd name="connsiteY4" fmla="*/ 2286000 h 2818557"/>
              <a:gd name="connsiteX5" fmla="*/ 2612572 w 4230198"/>
              <a:gd name="connsiteY5" fmla="*/ 2593910 h 2818557"/>
              <a:gd name="connsiteX6" fmla="*/ 2985796 w 4230198"/>
              <a:gd name="connsiteY6" fmla="*/ 2677885 h 2818557"/>
              <a:gd name="connsiteX7" fmla="*/ 3573625 w 4230198"/>
              <a:gd name="connsiteY7" fmla="*/ 2239347 h 2818557"/>
              <a:gd name="connsiteX8" fmla="*/ 3620278 w 4230198"/>
              <a:gd name="connsiteY8" fmla="*/ 1950098 h 2818557"/>
              <a:gd name="connsiteX9" fmla="*/ 3582955 w 4230198"/>
              <a:gd name="connsiteY9" fmla="*/ 1483567 h 2818557"/>
              <a:gd name="connsiteX10" fmla="*/ 3788229 w 4230198"/>
              <a:gd name="connsiteY10" fmla="*/ 1138334 h 2818557"/>
              <a:gd name="connsiteX11" fmla="*/ 4189445 w 4230198"/>
              <a:gd name="connsiteY11" fmla="*/ 858416 h 2818557"/>
              <a:gd name="connsiteX12" fmla="*/ 4198776 w 4230198"/>
              <a:gd name="connsiteY12" fmla="*/ 569167 h 2818557"/>
              <a:gd name="connsiteX13" fmla="*/ 4030825 w 4230198"/>
              <a:gd name="connsiteY13" fmla="*/ 335902 h 2818557"/>
              <a:gd name="connsiteX14" fmla="*/ 3769567 w 4230198"/>
              <a:gd name="connsiteY14" fmla="*/ 0 h 2818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230198" h="2818557">
                <a:moveTo>
                  <a:pt x="0" y="1716832"/>
                </a:moveTo>
                <a:cubicBezTo>
                  <a:pt x="80865" y="1998305"/>
                  <a:pt x="161731" y="2279779"/>
                  <a:pt x="317241" y="2463281"/>
                </a:cubicBezTo>
                <a:cubicBezTo>
                  <a:pt x="472751" y="2646783"/>
                  <a:pt x="729343" y="2803849"/>
                  <a:pt x="933061" y="2817845"/>
                </a:cubicBezTo>
                <a:cubicBezTo>
                  <a:pt x="1136779" y="2831841"/>
                  <a:pt x="1371600" y="2635898"/>
                  <a:pt x="1539551" y="2547257"/>
                </a:cubicBezTo>
                <a:cubicBezTo>
                  <a:pt x="1707502" y="2458616"/>
                  <a:pt x="1761930" y="2278225"/>
                  <a:pt x="1940767" y="2286000"/>
                </a:cubicBezTo>
                <a:cubicBezTo>
                  <a:pt x="2119604" y="2293775"/>
                  <a:pt x="2438401" y="2528596"/>
                  <a:pt x="2612572" y="2593910"/>
                </a:cubicBezTo>
                <a:cubicBezTo>
                  <a:pt x="2786743" y="2659224"/>
                  <a:pt x="2825621" y="2736979"/>
                  <a:pt x="2985796" y="2677885"/>
                </a:cubicBezTo>
                <a:cubicBezTo>
                  <a:pt x="3145971" y="2618791"/>
                  <a:pt x="3467878" y="2360645"/>
                  <a:pt x="3573625" y="2239347"/>
                </a:cubicBezTo>
                <a:cubicBezTo>
                  <a:pt x="3679372" y="2118049"/>
                  <a:pt x="3618723" y="2076061"/>
                  <a:pt x="3620278" y="1950098"/>
                </a:cubicBezTo>
                <a:cubicBezTo>
                  <a:pt x="3621833" y="1824135"/>
                  <a:pt x="3554963" y="1618861"/>
                  <a:pt x="3582955" y="1483567"/>
                </a:cubicBezTo>
                <a:cubicBezTo>
                  <a:pt x="3610947" y="1348273"/>
                  <a:pt x="3687147" y="1242526"/>
                  <a:pt x="3788229" y="1138334"/>
                </a:cubicBezTo>
                <a:cubicBezTo>
                  <a:pt x="3889311" y="1034142"/>
                  <a:pt x="4121021" y="953277"/>
                  <a:pt x="4189445" y="858416"/>
                </a:cubicBezTo>
                <a:cubicBezTo>
                  <a:pt x="4257869" y="763555"/>
                  <a:pt x="4225213" y="656253"/>
                  <a:pt x="4198776" y="569167"/>
                </a:cubicBezTo>
                <a:cubicBezTo>
                  <a:pt x="4172339" y="482081"/>
                  <a:pt x="4102360" y="430763"/>
                  <a:pt x="4030825" y="335902"/>
                </a:cubicBezTo>
                <a:cubicBezTo>
                  <a:pt x="3959290" y="241041"/>
                  <a:pt x="3864428" y="120520"/>
                  <a:pt x="3769567" y="0"/>
                </a:cubicBezTo>
              </a:path>
            </a:pathLst>
          </a:custGeom>
          <a:noFill/>
          <a:ln w="28575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68502">
            <a:off x="9329047" y="3064748"/>
            <a:ext cx="514467" cy="46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98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4" grpId="0"/>
      <p:bldP spid="55" grpId="0"/>
      <p:bldP spid="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>
          <a:xfrm>
            <a:off x="201140" y="85283"/>
            <a:ext cx="10515600" cy="1325563"/>
          </a:xfrm>
        </p:spPr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#rezist – Cum s-au văzut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7" name="Content Placeholder 3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84" y="1539550"/>
            <a:ext cx="4799082" cy="3196189"/>
          </a:xfr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690" y="2276482"/>
            <a:ext cx="4133710" cy="310028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576" y="3348295"/>
            <a:ext cx="5090259" cy="333242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21" y="1690688"/>
            <a:ext cx="4858723" cy="388697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07" y="2359753"/>
            <a:ext cx="5041992" cy="403359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399" y="2938655"/>
            <a:ext cx="5230341" cy="371082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895" y="1409763"/>
            <a:ext cx="5374147" cy="387706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153" y="2240381"/>
            <a:ext cx="6667500" cy="374332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09060" y="1433280"/>
            <a:ext cx="8807515" cy="492556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22" y="1433280"/>
            <a:ext cx="6905272" cy="500532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73" y="1785483"/>
            <a:ext cx="7066652" cy="467576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19923" y="1334771"/>
            <a:ext cx="5357828" cy="544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50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890" y="121616"/>
            <a:ext cx="10515600" cy="1325563"/>
          </a:xfrm>
        </p:spPr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#rezist in Social Media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34" y="1447179"/>
            <a:ext cx="5125256" cy="52813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622" y="1495426"/>
            <a:ext cx="4767944" cy="52331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65" y="1091680"/>
            <a:ext cx="1276133" cy="12761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606" y="1213887"/>
            <a:ext cx="1268032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3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Cum obținem tweeturi?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o-RO" dirty="0"/>
              <a:t>Script (Python)  - care să ruleze zilnic</a:t>
            </a:r>
          </a:p>
          <a:p>
            <a:pPr marL="514350" indent="-514350">
              <a:buAutoNum type="arabicPeriod"/>
            </a:pPr>
            <a:r>
              <a:rPr lang="ro-RO" dirty="0"/>
              <a:t>Gephi Twitter Streaming – pe care îl lăsăm să ruleze pe toată perioada dorită</a:t>
            </a:r>
          </a:p>
          <a:p>
            <a:pPr marL="514350" indent="-514350">
              <a:buAutoNum type="arabicPeriod"/>
            </a:pPr>
            <a:r>
              <a:rPr lang="ro-RO" dirty="0"/>
              <a:t>Plătim – există servicii care oferă date istorice contracost</a:t>
            </a:r>
          </a:p>
          <a:p>
            <a:pPr marL="514350" indent="-514350">
              <a:buAutoNum type="arabicPeriod"/>
            </a:pPr>
            <a:r>
              <a:rPr lang="ro-RO" dirty="0"/>
              <a:t>Avem o idee și facem o propunere!</a:t>
            </a:r>
          </a:p>
          <a:p>
            <a:pPr marL="0" indent="0">
              <a:buNone/>
            </a:pPr>
            <a:endParaRPr lang="ro-RO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407" y="1027906"/>
            <a:ext cx="4823927" cy="48239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276" y="3595394"/>
            <a:ext cx="3197291" cy="319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88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1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6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Cum am făcut noi?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841" y="1635190"/>
            <a:ext cx="8845420" cy="4975549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6214188" y="3769568"/>
            <a:ext cx="867747" cy="727787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704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Cum am făcut noi?</a:t>
            </a:r>
            <a:endParaRPr 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69801538"/>
              </p:ext>
            </p:extLst>
          </p:nvPr>
        </p:nvGraphicFramePr>
        <p:xfrm>
          <a:off x="1063690" y="-177282"/>
          <a:ext cx="10290110" cy="6727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1240972" y="4226767"/>
            <a:ext cx="1772816" cy="1134442"/>
            <a:chOff x="1240972" y="4226767"/>
            <a:chExt cx="1772816" cy="1134442"/>
          </a:xfrm>
        </p:grpSpPr>
        <p:sp>
          <p:nvSpPr>
            <p:cNvPr id="5" name="TextBox 4"/>
            <p:cNvSpPr txBox="1"/>
            <p:nvPr/>
          </p:nvSpPr>
          <p:spPr>
            <a:xfrm>
              <a:off x="1240972" y="4991877"/>
              <a:ext cx="1772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dirty="0"/>
                <a:t>JSON to CSV</a:t>
              </a:r>
              <a:endParaRPr lang="en-US" dirty="0"/>
            </a:p>
          </p:txBody>
        </p:sp>
        <p:cxnSp>
          <p:nvCxnSpPr>
            <p:cNvPr id="7" name="Straight Connector 6"/>
            <p:cNvCxnSpPr>
              <a:cxnSpLocks/>
            </p:cNvCxnSpPr>
            <p:nvPr/>
          </p:nvCxnSpPr>
          <p:spPr>
            <a:xfrm flipH="1">
              <a:off x="1828800" y="4226767"/>
              <a:ext cx="9331" cy="658054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3239278" y="4226767"/>
            <a:ext cx="3317933" cy="1411441"/>
            <a:chOff x="307583" y="4226767"/>
            <a:chExt cx="3317933" cy="1411441"/>
          </a:xfrm>
        </p:grpSpPr>
        <p:sp>
          <p:nvSpPr>
            <p:cNvPr id="11" name="TextBox 10"/>
            <p:cNvSpPr txBox="1"/>
            <p:nvPr/>
          </p:nvSpPr>
          <p:spPr>
            <a:xfrm>
              <a:off x="307583" y="4991877"/>
              <a:ext cx="33179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dirty="0"/>
                <a:t>Twitter application – Twitter token – Twitter API streaming</a:t>
              </a:r>
              <a:endParaRPr lang="en-US" dirty="0"/>
            </a:p>
          </p:txBody>
        </p:sp>
        <p:cxnSp>
          <p:nvCxnSpPr>
            <p:cNvPr id="12" name="Straight Connector 11"/>
            <p:cNvCxnSpPr>
              <a:cxnSpLocks/>
            </p:cNvCxnSpPr>
            <p:nvPr/>
          </p:nvCxnSpPr>
          <p:spPr>
            <a:xfrm flipH="1">
              <a:off x="1828800" y="4226767"/>
              <a:ext cx="9331" cy="658054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557211" y="4226767"/>
            <a:ext cx="3477126" cy="1411441"/>
            <a:chOff x="713874" y="4226767"/>
            <a:chExt cx="3477126" cy="1411441"/>
          </a:xfrm>
        </p:grpSpPr>
        <p:sp>
          <p:nvSpPr>
            <p:cNvPr id="14" name="TextBox 13"/>
            <p:cNvSpPr txBox="1"/>
            <p:nvPr/>
          </p:nvSpPr>
          <p:spPr>
            <a:xfrm>
              <a:off x="713874" y="4991877"/>
              <a:ext cx="34771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dirty="0"/>
                <a:t>Opțiune pentru conturi Enterprise, se obțin doar tweeturi geocodate</a:t>
              </a:r>
              <a:endParaRPr lang="en-US" dirty="0"/>
            </a:p>
          </p:txBody>
        </p:sp>
        <p:cxnSp>
          <p:nvCxnSpPr>
            <p:cNvPr id="15" name="Straight Connector 14"/>
            <p:cNvCxnSpPr>
              <a:cxnSpLocks/>
            </p:cNvCxnSpPr>
            <p:nvPr/>
          </p:nvCxnSpPr>
          <p:spPr>
            <a:xfrm flipH="1">
              <a:off x="1828800" y="4226767"/>
              <a:ext cx="9331" cy="658054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Arc 15"/>
          <p:cNvSpPr/>
          <p:nvPr/>
        </p:nvSpPr>
        <p:spPr>
          <a:xfrm rot="19195749">
            <a:off x="7832558" y="1911981"/>
            <a:ext cx="2261937" cy="2093495"/>
          </a:xfrm>
          <a:prstGeom prst="arc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24226" y="820886"/>
            <a:ext cx="34771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/>
              <a:t>Prelucrare date, uniformizare, aducere pe aceeași schemă, geocodare.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349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06" y="1142999"/>
            <a:ext cx="10404608" cy="43515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53715" y="2407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b="1" dirty="0">
                <a:solidFill>
                  <a:srgbClr val="C00000"/>
                </a:solidFill>
              </a:rPr>
              <a:t>Cum am făcut noi?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094" y="1566361"/>
            <a:ext cx="8241632" cy="48818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632" y="2468562"/>
            <a:ext cx="6228646" cy="42979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860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6728" y="257893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o-RO" sz="6600" b="1" dirty="0">
                <a:solidFill>
                  <a:srgbClr val="C00000"/>
                </a:solidFill>
              </a:rPr>
              <a:t>#Rezultatul?</a:t>
            </a:r>
            <a:br>
              <a:rPr lang="ro-RO" sz="6600" b="1" dirty="0">
                <a:solidFill>
                  <a:srgbClr val="C00000"/>
                </a:solidFill>
              </a:rPr>
            </a:br>
            <a:br>
              <a:rPr lang="ro-RO" sz="6600" b="1" dirty="0">
                <a:solidFill>
                  <a:srgbClr val="C00000"/>
                </a:solidFill>
              </a:rPr>
            </a:b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0170" y="3241716"/>
            <a:ext cx="4749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3 exemple simple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86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C00000"/>
                </a:solidFill>
              </a:rPr>
              <a:t>Concluzii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o-RO" dirty="0"/>
              <a:t>Social media – noul spațiu de manifestare</a:t>
            </a:r>
          </a:p>
          <a:p>
            <a:endParaRPr lang="ro-RO" dirty="0"/>
          </a:p>
          <a:p>
            <a:r>
              <a:rPr lang="ro-RO" dirty="0"/>
              <a:t>Social media – sursă de date (sunt acolo, trebuie doar utilizate!)</a:t>
            </a:r>
          </a:p>
          <a:p>
            <a:endParaRPr lang="ro-RO" dirty="0"/>
          </a:p>
          <a:p>
            <a:r>
              <a:rPr lang="ro-RO" dirty="0"/>
              <a:t>Aplicații diverse: comportament sociologic, tendințe actuale. </a:t>
            </a:r>
          </a:p>
          <a:p>
            <a:endParaRPr lang="ro-RO" dirty="0"/>
          </a:p>
          <a:p>
            <a:r>
              <a:rPr lang="ro-RO" dirty="0"/>
              <a:t>O sursă interesantă pentru jurnaliști, cercetători (sociologie, biologie, etc.)</a:t>
            </a:r>
          </a:p>
          <a:p>
            <a:endParaRPr lang="ro-RO" dirty="0"/>
          </a:p>
          <a:p>
            <a:r>
              <a:rPr lang="ro-RO" dirty="0"/>
              <a:t>Web mapping – alternativă pentru reprezentarea și diseminarea datelor din social media. </a:t>
            </a:r>
          </a:p>
          <a:p>
            <a:pPr marL="0" indent="0">
              <a:buNone/>
            </a:pP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500477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2945" y="329802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6600" b="1" dirty="0">
                <a:solidFill>
                  <a:srgbClr val="C00000"/>
                </a:solidFill>
              </a:rPr>
              <a:t>V</a:t>
            </a:r>
            <a:r>
              <a:rPr lang="ro-RO" sz="6600" b="1" dirty="0">
                <a:solidFill>
                  <a:srgbClr val="C00000"/>
                </a:solidFill>
              </a:rPr>
              <a:t>ă mulțumesc!</a:t>
            </a:r>
            <a:br>
              <a:rPr lang="ro-RO" sz="6600" b="1" dirty="0">
                <a:solidFill>
                  <a:srgbClr val="C00000"/>
                </a:solidFill>
              </a:rPr>
            </a:br>
            <a:br>
              <a:rPr lang="ro-RO" sz="6600" b="1" dirty="0">
                <a:solidFill>
                  <a:srgbClr val="C00000"/>
                </a:solidFill>
              </a:rPr>
            </a:br>
            <a:endParaRPr lang="en-US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994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394</TotalTime>
  <Words>340</Words>
  <Application>Microsoft Office PowerPoint</Application>
  <PresentationFormat>Widescreen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Gadugi</vt:lpstr>
      <vt:lpstr>Office Theme</vt:lpstr>
      <vt:lpstr>PowerPoint Presentation</vt:lpstr>
      <vt:lpstr>Roadmap #rezist</vt:lpstr>
      <vt:lpstr>#rezist – Cum s-au văzut</vt:lpstr>
      <vt:lpstr>#rezist in Social Media</vt:lpstr>
      <vt:lpstr>Cum obținem tweeturi? </vt:lpstr>
      <vt:lpstr>Cum am făcut noi?</vt:lpstr>
      <vt:lpstr>Cum am făcut noi?</vt:lpstr>
      <vt:lpstr>PowerPoint Presentation</vt:lpstr>
      <vt:lpstr>#Rezultatul?  </vt:lpstr>
      <vt:lpstr>Concluzii</vt:lpstr>
      <vt:lpstr>Vă mulțumesc!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Andra</dc:creator>
  <cp:lastModifiedBy>Andra</cp:lastModifiedBy>
  <cp:revision>27</cp:revision>
  <dcterms:created xsi:type="dcterms:W3CDTF">2017-03-29T19:11:25Z</dcterms:created>
  <dcterms:modified xsi:type="dcterms:W3CDTF">2017-04-03T18:27:56Z</dcterms:modified>
</cp:coreProperties>
</file>