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tif" ContentType="image/tif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4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74"/>
    <p:restoredTop sz="94578"/>
  </p:normalViewPr>
  <p:slideViewPr>
    <p:cSldViewPr snapToGrid="0" snapToObjects="1">
      <p:cViewPr varScale="1">
        <p:scale>
          <a:sx n="46" d="100"/>
          <a:sy n="46" d="100"/>
        </p:scale>
        <p:origin x="208" y="5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notesMaster" Target="notesMasters/notesMaster1.xml"/><Relationship Id="rId39" Type="http://schemas.openxmlformats.org/officeDocument/2006/relationships/presProps" Target="presProps.xml"/><Relationship Id="rId40" Type="http://schemas.openxmlformats.org/officeDocument/2006/relationships/viewProps" Target="viewProps.xml"/><Relationship Id="rId41" Type="http://schemas.openxmlformats.org/officeDocument/2006/relationships/theme" Target="theme/theme1.xml"/><Relationship Id="rId4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39150190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0" name="Shape 140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 sz="1600"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57208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8" name="Shape 148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695599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6" name="Shape 166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850756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Shape 180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1" name="Shape 181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1500"/>
            </a:lvl1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070885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hape 192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3" name="Shape 193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478264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Shape 212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3" name="Shape 213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658027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Shape 234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35" name="Shape 235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80977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Shape 270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71" name="Shape 271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296347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Shape 282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83" name="Shape 283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Escondida înseamnă ascunsă (span.)</a:t>
            </a:r>
          </a:p>
        </p:txBody>
      </p:sp>
    </p:spTree>
    <p:extLst>
      <p:ext uri="{BB962C8B-B14F-4D97-AF65-F5344CB8AC3E}">
        <p14:creationId xmlns:p14="http://schemas.microsoft.com/office/powerpoint/2010/main" val="602258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Shape 295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96" name="Shape 296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503068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Shape 305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06" name="Shape 306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 sz="1600"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556704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Shape 318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19" name="Shape 319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950114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Shape 326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27" name="Shape 327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77572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>
            <a:spLocks noGrp="1"/>
          </p:cNvSpPr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>
            <a:spLocks noGrp="1"/>
          </p:cNvSpPr>
          <p:nvPr>
            <p:ph type="body" sz="quarter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/>
            </a:lvl1pPr>
            <a:lvl2pPr marL="0" indent="228600" algn="ctr">
              <a:spcBef>
                <a:spcPts val="0"/>
              </a:spcBef>
              <a:buSzTx/>
              <a:buNone/>
              <a:defRPr sz="4400"/>
            </a:lvl2pPr>
            <a:lvl3pPr marL="0" indent="457200" algn="ctr">
              <a:spcBef>
                <a:spcPts val="0"/>
              </a:spcBef>
              <a:buSzTx/>
              <a:buNone/>
              <a:defRPr sz="4400"/>
            </a:lvl3pPr>
            <a:lvl4pPr marL="0" indent="685800" algn="ctr">
              <a:spcBef>
                <a:spcPts val="0"/>
              </a:spcBef>
              <a:buSzTx/>
              <a:buNone/>
              <a:defRPr sz="4400"/>
            </a:lvl4pPr>
            <a:lvl5pPr marL="0" indent="914400" algn="ctr">
              <a:spcBef>
                <a:spcPts val="0"/>
              </a:spcBef>
              <a:buSzTx/>
              <a:buNone/>
              <a:defRPr sz="4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>
            <a:spLocks noGrp="1"/>
          </p:cNvSpPr>
          <p:nvPr>
            <p:ph type="pic" idx="13"/>
          </p:nvPr>
        </p:nvSpPr>
        <p:spPr>
          <a:xfrm>
            <a:off x="3125968" y="673100"/>
            <a:ext cx="18135601" cy="8737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itle Text"/>
          <p:cNvSpPr>
            <a:spLocks noGrp="1"/>
          </p:cNvSpPr>
          <p:nvPr>
            <p:ph type="title"/>
          </p:nvPr>
        </p:nvSpPr>
        <p:spPr>
          <a:xfrm>
            <a:off x="635000" y="9448800"/>
            <a:ext cx="23114000" cy="20066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22" name="Body Level One…"/>
          <p:cNvSpPr>
            <a:spLocks noGrp="1"/>
          </p:cNvSpPr>
          <p:nvPr>
            <p:ph type="body" sz="quarter" idx="1"/>
          </p:nvPr>
        </p:nvSpPr>
        <p:spPr>
          <a:xfrm>
            <a:off x="635000" y="11518900"/>
            <a:ext cx="23114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/>
            </a:lvl1pPr>
            <a:lvl2pPr marL="0" indent="228600" algn="ctr">
              <a:spcBef>
                <a:spcPts val="0"/>
              </a:spcBef>
              <a:buSzTx/>
              <a:buNone/>
              <a:defRPr sz="4400"/>
            </a:lvl2pPr>
            <a:lvl3pPr marL="0" indent="457200" algn="ctr">
              <a:spcBef>
                <a:spcPts val="0"/>
              </a:spcBef>
              <a:buSzTx/>
              <a:buNone/>
              <a:defRPr sz="4400"/>
            </a:lvl3pPr>
            <a:lvl4pPr marL="0" indent="685800" algn="ctr">
              <a:spcBef>
                <a:spcPts val="0"/>
              </a:spcBef>
              <a:buSzTx/>
              <a:buNone/>
              <a:defRPr sz="4400"/>
            </a:lvl4pPr>
            <a:lvl5pPr marL="0" indent="914400" algn="ctr">
              <a:spcBef>
                <a:spcPts val="0"/>
              </a:spcBef>
              <a:buSzTx/>
              <a:buNone/>
              <a:defRPr sz="4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>
            <a:spLocks noGrp="1"/>
          </p:cNvSpPr>
          <p:nvPr>
            <p:ph type="title"/>
          </p:nvPr>
        </p:nvSpPr>
        <p:spPr>
          <a:xfrm>
            <a:off x="1778000" y="4533900"/>
            <a:ext cx="20828000" cy="46482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lide Number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sz="half" idx="13"/>
          </p:nvPr>
        </p:nvSpPr>
        <p:spPr>
          <a:xfrm>
            <a:off x="13165980" y="1104900"/>
            <a:ext cx="9525001" cy="11506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itle Text"/>
          <p:cNvSpPr>
            <a:spLocks noGrp="1"/>
          </p:cNvSpPr>
          <p:nvPr>
            <p:ph type="title"/>
          </p:nvPr>
        </p:nvSpPr>
        <p:spPr>
          <a:xfrm>
            <a:off x="1651000" y="1104900"/>
            <a:ext cx="10223500" cy="56134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>
            <a:spLocks noGrp="1"/>
          </p:cNvSpPr>
          <p:nvPr>
            <p:ph type="body" sz="quarter" idx="1"/>
          </p:nvPr>
        </p:nvSpPr>
        <p:spPr>
          <a:xfrm>
            <a:off x="1651000" y="6845300"/>
            <a:ext cx="10223500" cy="5765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/>
            </a:lvl1pPr>
            <a:lvl2pPr marL="0" indent="228600" algn="ctr">
              <a:spcBef>
                <a:spcPts val="0"/>
              </a:spcBef>
              <a:buSzTx/>
              <a:buNone/>
              <a:defRPr sz="4400"/>
            </a:lvl2pPr>
            <a:lvl3pPr marL="0" indent="457200" algn="ctr">
              <a:spcBef>
                <a:spcPts val="0"/>
              </a:spcBef>
              <a:buSzTx/>
              <a:buNone/>
              <a:defRPr sz="4400"/>
            </a:lvl3pPr>
            <a:lvl4pPr marL="0" indent="685800" algn="ctr">
              <a:spcBef>
                <a:spcPts val="0"/>
              </a:spcBef>
              <a:buSzTx/>
              <a:buNone/>
              <a:defRPr sz="4400"/>
            </a:lvl4pPr>
            <a:lvl5pPr marL="0" indent="914400" algn="ctr">
              <a:spcBef>
                <a:spcPts val="0"/>
              </a:spcBef>
              <a:buSzTx/>
              <a:buNone/>
              <a:defRPr sz="4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sz="half" idx="13"/>
          </p:nvPr>
        </p:nvSpPr>
        <p:spPr>
          <a:xfrm>
            <a:off x="13169900" y="3238500"/>
            <a:ext cx="9525000" cy="9207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itle Text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>
            <a:spLocks noGrp="1"/>
          </p:cNvSpPr>
          <p:nvPr>
            <p:ph type="body" sz="half" idx="1"/>
          </p:nvPr>
        </p:nvSpPr>
        <p:spPr>
          <a:xfrm>
            <a:off x="1689100" y="3238500"/>
            <a:ext cx="10007600" cy="92075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4500"/>
            </a:lvl1pPr>
            <a:lvl2pPr marL="1117600" indent="-558800">
              <a:spcBef>
                <a:spcPts val="4500"/>
              </a:spcBef>
              <a:defRPr sz="4500"/>
            </a:lvl2pPr>
            <a:lvl3pPr marL="1676400" indent="-558800">
              <a:spcBef>
                <a:spcPts val="4500"/>
              </a:spcBef>
              <a:defRPr sz="4500"/>
            </a:lvl3pPr>
            <a:lvl4pPr marL="2235200" indent="-558800">
              <a:spcBef>
                <a:spcPts val="4500"/>
              </a:spcBef>
              <a:defRPr sz="4500"/>
            </a:lvl4pPr>
            <a:lvl5pPr marL="2794000" indent="-558800">
              <a:spcBef>
                <a:spcPts val="4500"/>
              </a:spcBef>
              <a:defRPr sz="45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>
            <a:spLocks noGrp="1"/>
          </p:cNvSpPr>
          <p:nvPr>
            <p:ph type="body" idx="1"/>
          </p:nvPr>
        </p:nvSpPr>
        <p:spPr>
          <a:xfrm>
            <a:off x="1689100" y="1778000"/>
            <a:ext cx="21005800" cy="10147300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15760700" y="7048500"/>
            <a:ext cx="7404100" cy="5549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15760700" y="1130300"/>
            <a:ext cx="7404100" cy="5549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idx="15"/>
          </p:nvPr>
        </p:nvSpPr>
        <p:spPr>
          <a:xfrm>
            <a:off x="1206500" y="1130300"/>
            <a:ext cx="1417320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lide Number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>
            <a:spLocks noGrp="1"/>
          </p:cNvSpPr>
          <p:nvPr>
            <p:ph type="body" sz="quarter" idx="13"/>
          </p:nvPr>
        </p:nvSpPr>
        <p:spPr>
          <a:xfrm>
            <a:off x="2387600" y="8953500"/>
            <a:ext cx="19621500" cy="6858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8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>
            <a:spLocks noGrp="1"/>
          </p:cNvSpPr>
          <p:nvPr>
            <p:ph type="body" sz="quarter" idx="14"/>
          </p:nvPr>
        </p:nvSpPr>
        <p:spPr>
          <a:xfrm>
            <a:off x="2387600" y="6045200"/>
            <a:ext cx="19621500" cy="8890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0" y="0"/>
            <a:ext cx="24384000" cy="13716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lide Number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>
            <a:spLocks noGrp="1"/>
          </p:cNvSpPr>
          <p:nvPr>
            <p:ph type="title"/>
          </p:nvPr>
        </p:nvSpPr>
        <p:spPr>
          <a:xfrm>
            <a:off x="1689100" y="9525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>
            <a:spLocks noGrp="1"/>
          </p:cNvSpPr>
          <p:nvPr>
            <p:ph type="body" idx="1"/>
          </p:nvPr>
        </p:nvSpPr>
        <p:spPr>
          <a:xfrm>
            <a:off x="1689100" y="3238500"/>
            <a:ext cx="21005800" cy="9207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2"/>
          </p:nvPr>
        </p:nvSpPr>
        <p:spPr>
          <a:xfrm>
            <a:off x="11959031" y="13081000"/>
            <a:ext cx="453238" cy="4699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24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63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1270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190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2540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317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3810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444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5080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5715000" marR="0" indent="-6350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tif"/><Relationship Id="rId3" Type="http://schemas.openxmlformats.org/officeDocument/2006/relationships/image" Target="../media/image3.t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png"/><Relationship Id="rId3" Type="http://schemas.openxmlformats.org/officeDocument/2006/relationships/image" Target="../media/image5.t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"/><Relationship Id="rId4" Type="http://schemas.openxmlformats.org/officeDocument/2006/relationships/image" Target="../media/image8.tif"/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1.jpeg"/><Relationship Id="rId5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4" Type="http://schemas.openxmlformats.org/officeDocument/2006/relationships/image" Target="../media/image15.tif"/><Relationship Id="rId5" Type="http://schemas.openxmlformats.org/officeDocument/2006/relationships/image" Target="../media/image16.pn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if"/><Relationship Id="rId4" Type="http://schemas.openxmlformats.org/officeDocument/2006/relationships/image" Target="../media/image23.png"/><Relationship Id="rId5" Type="http://schemas.openxmlformats.org/officeDocument/2006/relationships/image" Target="../media/image24.pn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4" Type="http://schemas.openxmlformats.org/officeDocument/2006/relationships/image" Target="../media/image29.png"/><Relationship Id="rId5" Type="http://schemas.openxmlformats.org/officeDocument/2006/relationships/image" Target="../media/image30.png"/><Relationship Id="rId6" Type="http://schemas.openxmlformats.org/officeDocument/2006/relationships/image" Target="../media/image31.png"/><Relationship Id="rId7" Type="http://schemas.openxmlformats.org/officeDocument/2006/relationships/image" Target="../media/image32.png"/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tif"/><Relationship Id="rId4" Type="http://schemas.openxmlformats.org/officeDocument/2006/relationships/image" Target="../media/image36.jpeg"/><Relationship Id="rId5" Type="http://schemas.openxmlformats.org/officeDocument/2006/relationships/image" Target="../media/image37.jpe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4" Type="http://schemas.openxmlformats.org/officeDocument/2006/relationships/image" Target="../media/image40.pn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38.ti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4" Type="http://schemas.openxmlformats.org/officeDocument/2006/relationships/image" Target="../media/image44.jpe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4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4" Type="http://schemas.openxmlformats.org/officeDocument/2006/relationships/image" Target="../media/image48.pn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4" Type="http://schemas.openxmlformats.org/officeDocument/2006/relationships/image" Target="../media/image50.tif"/><Relationship Id="rId5" Type="http://schemas.openxmlformats.org/officeDocument/2006/relationships/image" Target="../media/image51.png"/><Relationship Id="rId6" Type="http://schemas.openxmlformats.org/officeDocument/2006/relationships/image" Target="../media/image52.tif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4" Type="http://schemas.openxmlformats.org/officeDocument/2006/relationships/image" Target="../media/image56.png"/><Relationship Id="rId5" Type="http://schemas.openxmlformats.org/officeDocument/2006/relationships/image" Target="../media/image57.png"/><Relationship Id="rId6" Type="http://schemas.openxmlformats.org/officeDocument/2006/relationships/image" Target="../media/image58.pn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4" Type="http://schemas.openxmlformats.org/officeDocument/2006/relationships/image" Target="../media/image61.jpeg"/><Relationship Id="rId5" Type="http://schemas.openxmlformats.org/officeDocument/2006/relationships/image" Target="../media/image62.png"/><Relationship Id="rId6" Type="http://schemas.openxmlformats.org/officeDocument/2006/relationships/image" Target="../media/image63.pn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9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64.png"/><Relationship Id="rId3" Type="http://schemas.openxmlformats.org/officeDocument/2006/relationships/image" Target="../media/image6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4" Type="http://schemas.openxmlformats.org/officeDocument/2006/relationships/image" Target="../media/image67.jpeg"/><Relationship Id="rId5" Type="http://schemas.openxmlformats.org/officeDocument/2006/relationships/image" Target="../media/image68.jpe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69.png"/><Relationship Id="rId3" Type="http://schemas.openxmlformats.org/officeDocument/2006/relationships/image" Target="../media/image7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4" Type="http://schemas.openxmlformats.org/officeDocument/2006/relationships/image" Target="../media/image72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73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7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tif"/><Relationship Id="rId4" Type="http://schemas.openxmlformats.org/officeDocument/2006/relationships/image" Target="../media/image76.png"/><Relationship Id="rId5" Type="http://schemas.openxmlformats.org/officeDocument/2006/relationships/image" Target="../media/image77.tif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4" Type="http://schemas.openxmlformats.org/officeDocument/2006/relationships/image" Target="../media/image79.png"/><Relationship Id="rId5" Type="http://schemas.openxmlformats.org/officeDocument/2006/relationships/image" Target="../media/image80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81.tif"/><Relationship Id="rId3" Type="http://schemas.openxmlformats.org/officeDocument/2006/relationships/image" Target="../media/image82.t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4" Type="http://schemas.openxmlformats.org/officeDocument/2006/relationships/image" Target="../media/image84.png"/><Relationship Id="rId5" Type="http://schemas.openxmlformats.org/officeDocument/2006/relationships/image" Target="../media/image85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4" Type="http://schemas.openxmlformats.org/officeDocument/2006/relationships/image" Target="../media/image87.png"/><Relationship Id="rId5" Type="http://schemas.openxmlformats.org/officeDocument/2006/relationships/image" Target="../media/image88.jpe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89.png"/><Relationship Id="rId3" Type="http://schemas.openxmlformats.org/officeDocument/2006/relationships/image" Target="../media/image90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1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pasted-image.tiff" descr="pasted-image.tif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19720" y="0"/>
            <a:ext cx="989144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120" name="Balada Mării Sărate"/>
          <p:cNvSpPr>
            <a:spLocks noGrp="1"/>
          </p:cNvSpPr>
          <p:nvPr>
            <p:ph type="ctrTitle"/>
          </p:nvPr>
        </p:nvSpPr>
        <p:spPr>
          <a:xfrm>
            <a:off x="10014247" y="1126132"/>
            <a:ext cx="12591753" cy="2213968"/>
          </a:xfrm>
          <a:prstGeom prst="rect">
            <a:avLst/>
          </a:prstGeom>
        </p:spPr>
        <p:txBody>
          <a:bodyPr/>
          <a:lstStyle>
            <a:lvl1pPr>
              <a:defRPr sz="8000">
                <a:latin typeface="Lucida Handwriting"/>
                <a:ea typeface="Lucida Handwriting"/>
                <a:cs typeface="Lucida Handwriting"/>
                <a:sym typeface="Lucida Handwriting"/>
              </a:defRPr>
            </a:lvl1pPr>
          </a:lstStyle>
          <a:p>
            <a:r>
              <a:t>Balada Mării Sărate</a:t>
            </a:r>
          </a:p>
        </p:txBody>
      </p:sp>
      <p:sp>
        <p:nvSpPr>
          <p:cNvPr id="121" name="Cartografii diluate"/>
          <p:cNvSpPr>
            <a:spLocks noGrp="1"/>
          </p:cNvSpPr>
          <p:nvPr>
            <p:ph type="subTitle" sz="quarter" idx="1"/>
          </p:nvPr>
        </p:nvSpPr>
        <p:spPr>
          <a:xfrm>
            <a:off x="9682062" y="4235450"/>
            <a:ext cx="12762410" cy="1153493"/>
          </a:xfrm>
          <a:prstGeom prst="rect">
            <a:avLst/>
          </a:prstGeom>
        </p:spPr>
        <p:txBody>
          <a:bodyPr/>
          <a:lstStyle>
            <a:lvl1pPr>
              <a:defRPr sz="5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Cartografii diluate</a:t>
            </a:r>
          </a:p>
        </p:txBody>
      </p:sp>
      <p:pic>
        <p:nvPicPr>
          <p:cNvPr id="122" name="pasted-image.tiff" descr="pasted-image.tif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 rot="20400000">
            <a:off x="20543435" y="8247664"/>
            <a:ext cx="1976060" cy="1644414"/>
          </a:xfrm>
          <a:prstGeom prst="rect">
            <a:avLst/>
          </a:prstGeom>
          <a:ln w="12700">
            <a:miter lim="400000"/>
          </a:ln>
        </p:spPr>
      </p:pic>
      <p:sp>
        <p:nvSpPr>
          <p:cNvPr id="123" name="după o poveste adevărată de"/>
          <p:cNvSpPr/>
          <p:nvPr/>
        </p:nvSpPr>
        <p:spPr>
          <a:xfrm>
            <a:off x="12468522" y="8612671"/>
            <a:ext cx="7683204" cy="914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după o poveste adevărată de</a:t>
            </a:r>
          </a:p>
        </p:txBody>
      </p:sp>
      <p:sp>
        <p:nvSpPr>
          <p:cNvPr id="124" name="răstălmăcită cartografic de"/>
          <p:cNvSpPr/>
          <p:nvPr/>
        </p:nvSpPr>
        <p:spPr>
          <a:xfrm>
            <a:off x="13561045" y="11328399"/>
            <a:ext cx="5498158" cy="711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răstălmăcită cartografic de</a:t>
            </a:r>
          </a:p>
        </p:txBody>
      </p:sp>
      <p:sp>
        <p:nvSpPr>
          <p:cNvPr id="125" name="Stefan Constantinescu"/>
          <p:cNvSpPr/>
          <p:nvPr/>
        </p:nvSpPr>
        <p:spPr>
          <a:xfrm rot="21000000">
            <a:off x="18324521" y="12160135"/>
            <a:ext cx="4956158" cy="6553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Stefan Constantinescu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2" animBg="1" advAuto="0"/>
      <p:bldP spid="123" grpId="1" animBg="1" advAuto="0"/>
      <p:bldP spid="124" grpId="3" animBg="1" advAuto="0"/>
      <p:bldP spid="125" grpId="4" animBg="1" advAuto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pasted-image.tiff" descr="pasted-image.tif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5400" y="-338643"/>
            <a:ext cx="24434800" cy="14393286"/>
          </a:xfrm>
          <a:prstGeom prst="rect">
            <a:avLst/>
          </a:prstGeom>
          <a:ln w="12700">
            <a:miter lim="400000"/>
          </a:ln>
        </p:spPr>
      </p:pic>
      <p:sp>
        <p:nvSpPr>
          <p:cNvPr id="128" name="Cuprins"/>
          <p:cNvSpPr>
            <a:spLocks noGrp="1"/>
          </p:cNvSpPr>
          <p:nvPr>
            <p:ph type="title"/>
          </p:nvPr>
        </p:nvSpPr>
        <p:spPr>
          <a:xfrm>
            <a:off x="5896123" y="213816"/>
            <a:ext cx="12591754" cy="2213968"/>
          </a:xfrm>
          <a:prstGeom prst="rect">
            <a:avLst/>
          </a:prstGeom>
        </p:spPr>
        <p:txBody>
          <a:bodyPr anchor="b"/>
          <a:lstStyle>
            <a:lvl1pPr>
              <a:defRPr sz="8000">
                <a:latin typeface="Lucida Handwriting"/>
                <a:ea typeface="Lucida Handwriting"/>
                <a:cs typeface="Lucida Handwriting"/>
                <a:sym typeface="Lucida Handwriting"/>
              </a:defRPr>
            </a:lvl1pPr>
          </a:lstStyle>
          <a:p>
            <a:r>
              <a:t>Cuprins</a:t>
            </a:r>
          </a:p>
        </p:txBody>
      </p:sp>
      <p:sp>
        <p:nvSpPr>
          <p:cNvPr id="129" name="Hugo Pratt: biografie, operă"/>
          <p:cNvSpPr>
            <a:spLocks noGrp="1"/>
          </p:cNvSpPr>
          <p:nvPr>
            <p:ph type="body" sz="quarter" idx="4294967295"/>
          </p:nvPr>
        </p:nvSpPr>
        <p:spPr>
          <a:xfrm>
            <a:off x="3713062" y="4552472"/>
            <a:ext cx="8727481" cy="1153493"/>
          </a:xfrm>
          <a:prstGeom prst="rect">
            <a:avLst/>
          </a:prstGeom>
        </p:spPr>
        <p:txBody>
          <a:bodyPr anchor="t"/>
          <a:lstStyle>
            <a:lvl1pPr marL="0" indent="0" algn="ctr" defTabSz="742950">
              <a:spcBef>
                <a:spcPts val="0"/>
              </a:spcBef>
              <a:buSzTx/>
              <a:buNone/>
              <a:defRPr sz="45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Hugo Pratt: biografie, operă</a:t>
            </a:r>
          </a:p>
        </p:txBody>
      </p:sp>
      <p:sp>
        <p:nvSpPr>
          <p:cNvPr id="130" name="Balada Mării Sărate: sinopsis, hărți,  pirați, aventuri"/>
          <p:cNvSpPr/>
          <p:nvPr/>
        </p:nvSpPr>
        <p:spPr>
          <a:xfrm>
            <a:off x="1820713" y="7271853"/>
            <a:ext cx="13929123" cy="11534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>
            <a:lvl1pPr algn="l" defTabSz="643889">
              <a:defRPr sz="39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Balada Mării Sărate: sinopsis, hărți,  pirați, aventuri</a:t>
            </a:r>
          </a:p>
        </p:txBody>
      </p:sp>
      <p:sp>
        <p:nvSpPr>
          <p:cNvPr id="131" name="Corto Maltese, banditul gentilom"/>
          <p:cNvSpPr/>
          <p:nvPr/>
        </p:nvSpPr>
        <p:spPr>
          <a:xfrm>
            <a:off x="3713062" y="9772105"/>
            <a:ext cx="8727480" cy="11534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>
            <a:lvl1pPr defTabSz="635634">
              <a:defRPr sz="385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Corto Maltese, banditul gentilom</a:t>
            </a:r>
          </a:p>
        </p:txBody>
      </p:sp>
      <p:pic>
        <p:nvPicPr>
          <p:cNvPr id="132" name="pasted-image.tiff" descr="pasted-image.tif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14264" y="-3144"/>
            <a:ext cx="2738414" cy="264788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Hugo Pratt"/>
          <p:cNvSpPr>
            <a:spLocks noGrp="1"/>
          </p:cNvSpPr>
          <p:nvPr>
            <p:ph type="body" sz="quarter" idx="4294967295"/>
          </p:nvPr>
        </p:nvSpPr>
        <p:spPr>
          <a:xfrm>
            <a:off x="19384863" y="234472"/>
            <a:ext cx="4714280" cy="1153493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Hugo Pratt</a:t>
            </a:r>
          </a:p>
        </p:txBody>
      </p:sp>
      <p:sp>
        <p:nvSpPr>
          <p:cNvPr id="135" name="15 Iunie 1927 - 20 August 1995"/>
          <p:cNvSpPr/>
          <p:nvPr/>
        </p:nvSpPr>
        <p:spPr>
          <a:xfrm>
            <a:off x="17738042" y="1784349"/>
            <a:ext cx="6048451" cy="622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15 Iunie 1927 - 20 August 1995</a:t>
            </a:r>
          </a:p>
        </p:txBody>
      </p:sp>
      <p:pic>
        <p:nvPicPr>
          <p:cNvPr id="136" name="pasted-image.png" descr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281750" y="-142955"/>
            <a:ext cx="9133420" cy="14001910"/>
          </a:xfrm>
          <a:prstGeom prst="rect">
            <a:avLst/>
          </a:prstGeom>
          <a:ln w="12700">
            <a:miter lim="400000"/>
          </a:ln>
        </p:spPr>
      </p:pic>
      <p:sp>
        <p:nvSpPr>
          <p:cNvPr id="137" name="O baladă e compusă din lucruri diferite. Fiecare caracter are propriul trecut și propria poveste, iar întâlnirea lor se face într-o situație mai mare decât ei: Primul Război Mondial. Războiul îi face să se cunoască…"/>
          <p:cNvSpPr/>
          <p:nvPr/>
        </p:nvSpPr>
        <p:spPr>
          <a:xfrm>
            <a:off x="9606260" y="8072762"/>
            <a:ext cx="14163180" cy="42528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>
            <a:lvl1pPr algn="just">
              <a:defRPr sz="4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O baladă e compusă din lucruri diferite. Fiecare caracter are propriul trecut și propria poveste, iar întâlnirea lor se face într-o situație mai mare decât ei: Primul Război Mondial. Războiul îi face să se cunoască…</a:t>
            </a:r>
          </a:p>
        </p:txBody>
      </p:sp>
      <p:sp>
        <p:nvSpPr>
          <p:cNvPr id="138" name="Pentru mine…călătoriile au reprezentat șansa de a merge într-un loc care exita anterior în imaginația mea."/>
          <p:cNvSpPr/>
          <p:nvPr/>
        </p:nvSpPr>
        <p:spPr>
          <a:xfrm>
            <a:off x="9606260" y="4212160"/>
            <a:ext cx="14163180" cy="42528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>
            <a:lvl1pPr algn="just">
              <a:defRPr sz="4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Pentru mine…călătoriile au reprezentat șansa de a merge într-un loc care exita anterior în imaginația mea.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1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Henry De Vere Stacpoole"/>
          <p:cNvSpPr>
            <a:spLocks noGrp="1"/>
          </p:cNvSpPr>
          <p:nvPr>
            <p:ph type="body" sz="quarter" idx="4294967295"/>
          </p:nvPr>
        </p:nvSpPr>
        <p:spPr>
          <a:xfrm>
            <a:off x="633710" y="178808"/>
            <a:ext cx="7846715" cy="1153494"/>
          </a:xfrm>
          <a:prstGeom prst="rect">
            <a:avLst/>
          </a:prstGeom>
        </p:spPr>
        <p:txBody>
          <a:bodyPr anchor="t">
            <a:normAutofit fontScale="92500"/>
          </a:bodyPr>
          <a:lstStyle>
            <a:lvl1pPr marL="0" indent="0" algn="ctr" defTabSz="742950">
              <a:spcBef>
                <a:spcPts val="0"/>
              </a:spcBef>
              <a:buSzTx/>
              <a:buNone/>
              <a:defRPr sz="45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Henry De Vere Stacpoole</a:t>
            </a:r>
          </a:p>
        </p:txBody>
      </p:sp>
      <p:sp>
        <p:nvSpPr>
          <p:cNvPr id="143" name="9 Aprilie 1863 - 12 Aprilie 1951"/>
          <p:cNvSpPr/>
          <p:nvPr/>
        </p:nvSpPr>
        <p:spPr>
          <a:xfrm>
            <a:off x="1487264" y="1555749"/>
            <a:ext cx="6139607" cy="622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9 Aprilie 1863 - 12 Aprilie 1951</a:t>
            </a:r>
          </a:p>
        </p:txBody>
      </p:sp>
      <p:pic>
        <p:nvPicPr>
          <p:cNvPr id="144" name="pasted-image.tiff" descr="pasted-image.tif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4981237" y="0"/>
            <a:ext cx="9411287" cy="1371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45" name="pasted-image.tiff" descr="pasted-image.tif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965226" y="3696410"/>
            <a:ext cx="5183683" cy="7878450"/>
          </a:xfrm>
          <a:prstGeom prst="rect">
            <a:avLst/>
          </a:prstGeom>
          <a:ln w="12700">
            <a:miter lim="400000"/>
          </a:ln>
        </p:spPr>
      </p:pic>
      <p:sp>
        <p:nvSpPr>
          <p:cNvPr id="146" name="The Blue Lagoon (1908)"/>
          <p:cNvSpPr/>
          <p:nvPr/>
        </p:nvSpPr>
        <p:spPr>
          <a:xfrm>
            <a:off x="2189546" y="12273855"/>
            <a:ext cx="4735043" cy="622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The Blue Lagoon (1908)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SERGENTE-KIRK-001.jpg" descr="SERGENTE-KIRK-00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01335" y="-141593"/>
            <a:ext cx="10718126" cy="13999186"/>
          </a:xfrm>
          <a:prstGeom prst="rect">
            <a:avLst/>
          </a:prstGeom>
          <a:ln w="12700">
            <a:miter lim="400000"/>
          </a:ln>
        </p:spPr>
      </p:pic>
      <p:sp>
        <p:nvSpPr>
          <p:cNvPr id="151" name="Sgt. Kirk (1967)"/>
          <p:cNvSpPr>
            <a:spLocks noGrp="1"/>
          </p:cNvSpPr>
          <p:nvPr>
            <p:ph type="body" sz="quarter" idx="4294967295"/>
          </p:nvPr>
        </p:nvSpPr>
        <p:spPr>
          <a:xfrm>
            <a:off x="19384863" y="234472"/>
            <a:ext cx="4714280" cy="1153493"/>
          </a:xfrm>
          <a:prstGeom prst="rect">
            <a:avLst/>
          </a:prstGeom>
        </p:spPr>
        <p:txBody>
          <a:bodyPr anchor="t"/>
          <a:lstStyle>
            <a:lvl1pPr marL="0" indent="0" algn="ctr" defTabSz="734694">
              <a:spcBef>
                <a:spcPts val="0"/>
              </a:spcBef>
              <a:buSzTx/>
              <a:buNone/>
              <a:defRPr sz="445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Sgt. Kirk (1967)</a:t>
            </a:r>
          </a:p>
        </p:txBody>
      </p:sp>
      <p:sp>
        <p:nvSpPr>
          <p:cNvPr id="152" name="debutează seria Una Ballata del Mare Salato"/>
          <p:cNvSpPr/>
          <p:nvPr/>
        </p:nvSpPr>
        <p:spPr>
          <a:xfrm>
            <a:off x="11724183" y="1638299"/>
            <a:ext cx="12284969" cy="914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debutează seria Una Ballata del Mare Salato</a:t>
            </a:r>
          </a:p>
        </p:txBody>
      </p:sp>
      <p:pic>
        <p:nvPicPr>
          <p:cNvPr id="153" name="pasted-image.png" descr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969750" y="3752649"/>
            <a:ext cx="5080000" cy="3185763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apare zilnic între…"/>
          <p:cNvSpPr/>
          <p:nvPr/>
        </p:nvSpPr>
        <p:spPr>
          <a:xfrm>
            <a:off x="19049001" y="4570830"/>
            <a:ext cx="5386004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pPr>
            <a:r>
              <a:t>apare zilnic între </a:t>
            </a:r>
          </a:p>
          <a:p>
            <a:pPr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pPr>
            <a:r>
              <a:t>julie 1973-ianuarie 1974</a:t>
            </a:r>
          </a:p>
        </p:txBody>
      </p:sp>
      <p:pic>
        <p:nvPicPr>
          <p:cNvPr id="155" name="Casterman_primul_album_1975.jpg" descr="Casterman_primul_album_1975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2690053" y="7833561"/>
            <a:ext cx="3639393" cy="4867688"/>
          </a:xfrm>
          <a:prstGeom prst="rect">
            <a:avLst/>
          </a:prstGeom>
          <a:ln w="12700">
            <a:miter lim="400000"/>
          </a:ln>
        </p:spPr>
      </p:pic>
      <p:pic>
        <p:nvPicPr>
          <p:cNvPr id="156" name="pasted-image.png" descr="pasted-image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9753868" y="6686911"/>
            <a:ext cx="3976269" cy="5238576"/>
          </a:xfrm>
          <a:prstGeom prst="rect">
            <a:avLst/>
          </a:prstGeom>
          <a:ln w="12700">
            <a:miter lim="400000"/>
          </a:ln>
        </p:spPr>
      </p:pic>
      <p:sp>
        <p:nvSpPr>
          <p:cNvPr id="157" name="primul album 1975"/>
          <p:cNvSpPr/>
          <p:nvPr/>
        </p:nvSpPr>
        <p:spPr>
          <a:xfrm>
            <a:off x="12037807" y="13000166"/>
            <a:ext cx="4943886" cy="622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primul album 1975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pasted-image.png" descr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633738" y="2814645"/>
            <a:ext cx="5243191" cy="70361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60" name="pasted-image.png" descr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360758" y="2814645"/>
            <a:ext cx="5660149" cy="70361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61" name="pasted-image.tiff" descr="pasted-image.tif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71050" y="2814645"/>
            <a:ext cx="5184567" cy="7036198"/>
          </a:xfrm>
          <a:prstGeom prst="rect">
            <a:avLst/>
          </a:prstGeom>
          <a:ln w="12700">
            <a:miter lim="400000"/>
          </a:ln>
        </p:spPr>
      </p:pic>
      <p:pic>
        <p:nvPicPr>
          <p:cNvPr id="162" name="pasted-image.png" descr="pasted-image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8489759" y="2794510"/>
            <a:ext cx="5423190" cy="717398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10_Maps.jpg" descr="10_Maps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990358" y="639555"/>
            <a:ext cx="12891047" cy="1243689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pasted-image.png" descr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9050" y="-57150"/>
            <a:ext cx="18140499" cy="138303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69" name="pasted-image.png" descr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19050" y="-13533"/>
            <a:ext cx="18140499" cy="9760783"/>
          </a:xfrm>
          <a:prstGeom prst="rect">
            <a:avLst/>
          </a:prstGeom>
          <a:ln w="12700">
            <a:miter lim="400000"/>
          </a:ln>
        </p:spPr>
      </p:pic>
      <p:pic>
        <p:nvPicPr>
          <p:cNvPr id="170" name="pasted-image.png" descr="pasted-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8190285" y="126259"/>
            <a:ext cx="6054015" cy="6391600"/>
          </a:xfrm>
          <a:prstGeom prst="rect">
            <a:avLst/>
          </a:prstGeom>
          <a:ln w="12700">
            <a:miter lim="400000"/>
          </a:ln>
        </p:spPr>
      </p:pic>
      <p:sp>
        <p:nvSpPr>
          <p:cNvPr id="171" name="Schulwandkarte von Australien [cartographic material] : gezeichnet, lithographirt und gedruckt im geographisch-lithographischen Institute / von L. Holle in Wolfenbüttel…"/>
          <p:cNvSpPr/>
          <p:nvPr/>
        </p:nvSpPr>
        <p:spPr>
          <a:xfrm>
            <a:off x="18190285" y="9931399"/>
            <a:ext cx="6054015" cy="3759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3000"/>
            </a:pPr>
            <a:r>
              <a:t>Schulwandkarte von Australien [cartographic material] : gezeichnet, lithographirt und gedruckt im geographisch-lithographischen Institute / von L. Holle in Wolfenbüttel</a:t>
            </a:r>
          </a:p>
          <a:p>
            <a:pPr>
              <a:defRPr sz="3000"/>
            </a:pPr>
            <a:endParaRPr/>
          </a:p>
          <a:p>
            <a:pPr>
              <a:defRPr sz="3000"/>
            </a:pPr>
            <a:r>
              <a:t>1850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" grpId="1" animBg="1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East_Asia_and_Oceania_1914-en.svg.png" descr="East_Asia_and_Oceania_1914-en.sv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993" y="-33735"/>
            <a:ext cx="17977757" cy="13852725"/>
          </a:xfrm>
          <a:prstGeom prst="rect">
            <a:avLst/>
          </a:prstGeom>
          <a:ln w="12700">
            <a:miter lim="400000"/>
          </a:ln>
        </p:spPr>
      </p:pic>
      <p:pic>
        <p:nvPicPr>
          <p:cNvPr id="174" name="pasted-image.tiff" descr="pasted-image.tif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50800" y="-57150"/>
            <a:ext cx="18927053" cy="13899555"/>
          </a:xfrm>
          <a:prstGeom prst="rect">
            <a:avLst/>
          </a:prstGeom>
          <a:ln w="12700">
            <a:miter lim="400000"/>
          </a:ln>
        </p:spPr>
      </p:pic>
      <p:pic>
        <p:nvPicPr>
          <p:cNvPr id="175" name="pasted-image.png" descr="pasted-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9735800" y="514350"/>
            <a:ext cx="3708400" cy="58801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76" name="pasted-image.png" descr="pasted-image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0021550" y="8229600"/>
            <a:ext cx="3136900" cy="45212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" grpId="1" animBg="1" advAuto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pasted-image.png" descr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120245" y="-34897"/>
            <a:ext cx="20572374" cy="13785794"/>
          </a:xfrm>
          <a:prstGeom prst="rect">
            <a:avLst/>
          </a:prstGeom>
          <a:ln w="12700">
            <a:miter lim="400000"/>
          </a:ln>
        </p:spPr>
      </p:pic>
      <p:pic>
        <p:nvPicPr>
          <p:cNvPr id="179" name="pasted-image.png" descr="pasted-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112348" y="-4723"/>
            <a:ext cx="20438003" cy="1362533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1" animBg="1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pasted-image.tiff" descr="pasted-image.tif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198031" y="6013795"/>
            <a:ext cx="9788593" cy="3669610"/>
          </a:xfrm>
          <a:prstGeom prst="rect">
            <a:avLst/>
          </a:prstGeom>
          <a:ln w="12700">
            <a:miter lim="400000"/>
          </a:ln>
        </p:spPr>
      </p:pic>
      <p:pic>
        <p:nvPicPr>
          <p:cNvPr id="184" name="pasted-image.tiff" descr="pasted-image.tif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41445" y="279400"/>
            <a:ext cx="14304805" cy="4855874"/>
          </a:xfrm>
          <a:prstGeom prst="rect">
            <a:avLst/>
          </a:prstGeom>
          <a:ln w="12700">
            <a:miter lim="400000"/>
          </a:ln>
        </p:spPr>
      </p:pic>
      <p:pic>
        <p:nvPicPr>
          <p:cNvPr id="185" name="pasted-image.tiff" descr="pasted-image.tif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46210" y="6342599"/>
            <a:ext cx="12918709" cy="6751068"/>
          </a:xfrm>
          <a:prstGeom prst="rect">
            <a:avLst/>
          </a:prstGeom>
          <a:ln w="12700">
            <a:miter lim="400000"/>
          </a:ln>
        </p:spPr>
      </p:pic>
      <p:pic>
        <p:nvPicPr>
          <p:cNvPr id="186" name="pasted-image.tiff" descr="pasted-image.tiff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5233108" y="839551"/>
            <a:ext cx="1675754" cy="2846979"/>
          </a:xfrm>
          <a:prstGeom prst="rect">
            <a:avLst/>
          </a:prstGeom>
          <a:ln w="12700">
            <a:miter lim="400000"/>
          </a:ln>
        </p:spPr>
      </p:pic>
      <p:pic>
        <p:nvPicPr>
          <p:cNvPr id="187" name="pasted-image.tiff" descr="pasted-image.tiff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20863107" y="2283761"/>
            <a:ext cx="2137771" cy="3216461"/>
          </a:xfrm>
          <a:prstGeom prst="rect">
            <a:avLst/>
          </a:prstGeom>
          <a:ln w="12700">
            <a:miter lim="400000"/>
          </a:ln>
        </p:spPr>
      </p:pic>
      <p:pic>
        <p:nvPicPr>
          <p:cNvPr id="188" name="pasted-image.tiff" descr="pasted-image.tiff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16785282" y="10196978"/>
            <a:ext cx="4614090" cy="321646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pasted-image.tiff" descr="pasted-image.tif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092523" y="0"/>
            <a:ext cx="20198954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191" name="Line"/>
          <p:cNvSpPr/>
          <p:nvPr/>
        </p:nvSpPr>
        <p:spPr>
          <a:xfrm>
            <a:off x="19016943" y="6145534"/>
            <a:ext cx="2464309" cy="1"/>
          </a:xfrm>
          <a:prstGeom prst="line">
            <a:avLst/>
          </a:prstGeom>
          <a:ln w="50800">
            <a:solidFill>
              <a:schemeClr val="accent5">
                <a:hueOff val="-444211"/>
                <a:satOff val="-14915"/>
                <a:lumOff val="22857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/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" grpId="1" animBg="1" advAuto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" name="pasted-image.png" descr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386" y="7214449"/>
            <a:ext cx="5575301" cy="6451601"/>
          </a:xfrm>
          <a:prstGeom prst="rect">
            <a:avLst/>
          </a:prstGeom>
          <a:ln w="12700">
            <a:miter lim="400000"/>
          </a:ln>
        </p:spPr>
      </p:pic>
      <p:sp>
        <p:nvSpPr>
          <p:cNvPr id="196" name="Rasputin"/>
          <p:cNvSpPr>
            <a:spLocks noGrp="1"/>
          </p:cNvSpPr>
          <p:nvPr>
            <p:ph type="body" sz="quarter" idx="4294967295"/>
          </p:nvPr>
        </p:nvSpPr>
        <p:spPr>
          <a:xfrm>
            <a:off x="19384863" y="234472"/>
            <a:ext cx="4714280" cy="1153493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Rasputin</a:t>
            </a:r>
          </a:p>
        </p:txBody>
      </p:sp>
      <p:pic>
        <p:nvPicPr>
          <p:cNvPr id="197" name="pasted-image.tiff" descr="pasted-image.tif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95180" y="3359"/>
            <a:ext cx="5017713" cy="7207260"/>
          </a:xfrm>
          <a:prstGeom prst="rect">
            <a:avLst/>
          </a:prstGeom>
          <a:ln w="12700">
            <a:miter lim="400000"/>
          </a:ln>
        </p:spPr>
      </p:pic>
      <p:sp>
        <p:nvSpPr>
          <p:cNvPr id="198" name="Raspoutnyi: este o poreclă în rusă care înseamnă desfrânat, imoral"/>
          <p:cNvSpPr/>
          <p:nvPr/>
        </p:nvSpPr>
        <p:spPr>
          <a:xfrm>
            <a:off x="5364428" y="2033582"/>
            <a:ext cx="18842566" cy="914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4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Raspoutnyi: este o poreclă în rusă care înseamnă desfrânat, imoral</a:t>
            </a:r>
          </a:p>
        </p:txBody>
      </p:sp>
      <p:pic>
        <p:nvPicPr>
          <p:cNvPr id="199" name="2_Rasputin_Bougainville.jpg" descr="2_Rasputin_Bougainville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3447850" y="4513787"/>
            <a:ext cx="10929573" cy="9227645"/>
          </a:xfrm>
          <a:prstGeom prst="rect">
            <a:avLst/>
          </a:prstGeom>
          <a:ln w="12700">
            <a:miter lim="400000"/>
          </a:ln>
        </p:spPr>
      </p:pic>
      <p:pic>
        <p:nvPicPr>
          <p:cNvPr id="200" name="1771_Bougainville.gif" descr="1771_Bougainville.gif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6338534" y="4698539"/>
            <a:ext cx="5998739" cy="885814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" grpId="1" animBg="1" advAuto="0"/>
      <p:bldP spid="199" grpId="2" animBg="1" advAuto="0"/>
      <p:bldP spid="200" grpId="3" animBg="1" advAuto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Louis Antoine de Bougainville"/>
          <p:cNvSpPr>
            <a:spLocks noGrp="1"/>
          </p:cNvSpPr>
          <p:nvPr>
            <p:ph type="body" sz="quarter" idx="4294967295"/>
          </p:nvPr>
        </p:nvSpPr>
        <p:spPr>
          <a:xfrm>
            <a:off x="14484168" y="234472"/>
            <a:ext cx="9614975" cy="1153493"/>
          </a:xfrm>
          <a:prstGeom prst="rect">
            <a:avLst/>
          </a:prstGeom>
        </p:spPr>
        <p:txBody>
          <a:bodyPr anchor="t"/>
          <a:lstStyle>
            <a:lvl1pPr marL="0" indent="0" algn="ctr" defTabSz="767715">
              <a:spcBef>
                <a:spcPts val="0"/>
              </a:spcBef>
              <a:buSzTx/>
              <a:buNone/>
              <a:defRPr sz="465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Louis Antoine de Bougainville</a:t>
            </a:r>
          </a:p>
        </p:txBody>
      </p:sp>
      <p:sp>
        <p:nvSpPr>
          <p:cNvPr id="203" name="1729 - 1811"/>
          <p:cNvSpPr/>
          <p:nvPr/>
        </p:nvSpPr>
        <p:spPr>
          <a:xfrm>
            <a:off x="19742664" y="1784349"/>
            <a:ext cx="2039207" cy="622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1729 - 1811</a:t>
            </a:r>
          </a:p>
        </p:txBody>
      </p:sp>
      <p:pic>
        <p:nvPicPr>
          <p:cNvPr id="204" name="pasted-image.tiff" descr="pasted-image.tif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7530367" y="4347964"/>
            <a:ext cx="6888221" cy="9437537"/>
          </a:xfrm>
          <a:prstGeom prst="rect">
            <a:avLst/>
          </a:prstGeom>
          <a:ln w="12700">
            <a:miter lim="400000"/>
          </a:ln>
        </p:spPr>
      </p:pic>
      <p:pic>
        <p:nvPicPr>
          <p:cNvPr id="205" name="bougainville-world-map.jpg" descr="bougainville-world-map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4170334"/>
            <a:ext cx="24384001" cy="9792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206" name="pasted-image.png" descr="pasted-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37002" y="4199252"/>
            <a:ext cx="24109996" cy="7566328"/>
          </a:xfrm>
          <a:prstGeom prst="rect">
            <a:avLst/>
          </a:prstGeom>
          <a:ln w="12700">
            <a:miter lim="400000"/>
          </a:ln>
        </p:spPr>
      </p:pic>
      <p:sp>
        <p:nvSpPr>
          <p:cNvPr id="207" name="Line"/>
          <p:cNvSpPr/>
          <p:nvPr/>
        </p:nvSpPr>
        <p:spPr>
          <a:xfrm>
            <a:off x="12648067" y="9066732"/>
            <a:ext cx="3070015" cy="1"/>
          </a:xfrm>
          <a:prstGeom prst="line">
            <a:avLst/>
          </a:prstGeom>
          <a:ln w="63500">
            <a:solidFill>
              <a:schemeClr val="accent5">
                <a:hueOff val="-444211"/>
                <a:satOff val="-14915"/>
                <a:lumOff val="22857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/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" grpId="1" animBg="1" advAuto="0"/>
      <p:bldP spid="206" grpId="2" animBg="1" advAuto="0"/>
      <p:bldP spid="207" grpId="3" animBg="1" advAuto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" name="pasted-image.tiff" descr="pasted-image.tif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715" y="5635076"/>
            <a:ext cx="24374570" cy="8064785"/>
          </a:xfrm>
          <a:prstGeom prst="rect">
            <a:avLst/>
          </a:prstGeom>
          <a:ln w="12700">
            <a:miter lim="400000"/>
          </a:ln>
        </p:spPr>
      </p:pic>
      <p:sp>
        <p:nvSpPr>
          <p:cNvPr id="210" name="Pandora Groovesnore"/>
          <p:cNvSpPr>
            <a:spLocks noGrp="1"/>
          </p:cNvSpPr>
          <p:nvPr>
            <p:ph type="body" sz="quarter" idx="4294967295"/>
          </p:nvPr>
        </p:nvSpPr>
        <p:spPr>
          <a:xfrm>
            <a:off x="15815930" y="234472"/>
            <a:ext cx="8283213" cy="1153493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Pandora Groovesnore</a:t>
            </a:r>
          </a:p>
        </p:txBody>
      </p:sp>
      <p:sp>
        <p:nvSpPr>
          <p:cNvPr id="211" name="“chiar am întâlnit o australiancă pe numele Pandora Grosvenor, fata unui armator și i-am schimbat numele personajului în Groovesnore” (Hugo Pratt)"/>
          <p:cNvSpPr/>
          <p:nvPr/>
        </p:nvSpPr>
        <p:spPr>
          <a:xfrm>
            <a:off x="1237135" y="2393042"/>
            <a:ext cx="21350102" cy="172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4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“chiar am întâlnit o australiancă pe numele Pandora Grosvenor, fata unui armator și i-am schimbat numele personajului în Groovesnore” (Hugo Pratt)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" grpId="1" animBg="1" advAuto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" name="h1.jpg" descr="h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3644" y="50259"/>
            <a:ext cx="17654236" cy="11454915"/>
          </a:xfrm>
          <a:prstGeom prst="rect">
            <a:avLst/>
          </a:prstGeom>
          <a:ln w="12700">
            <a:miter lim="400000"/>
          </a:ln>
        </p:spPr>
      </p:pic>
      <p:pic>
        <p:nvPicPr>
          <p:cNvPr id="216" name="h1_utm.jpg" descr="h1_utm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240651" y="-9361"/>
            <a:ext cx="18649063" cy="11574155"/>
          </a:xfrm>
          <a:prstGeom prst="rect">
            <a:avLst/>
          </a:prstGeom>
          <a:ln w="12700">
            <a:miter lim="400000"/>
          </a:ln>
        </p:spPr>
      </p:pic>
      <p:pic>
        <p:nvPicPr>
          <p:cNvPr id="217" name="h1_distance.jpg" descr="h1_distance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8134107" y="8606690"/>
            <a:ext cx="6438619" cy="526629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6" grpId="1" animBg="1" advAuto="0"/>
      <p:bldP spid="217" grpId="2" animBg="1" advAuto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" name="h2.jpg" descr="h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6040" y="37921"/>
            <a:ext cx="19548974" cy="1364015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" name="3_apare_Corto.jpg" descr="3_apare_Corto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94146" y="163208"/>
            <a:ext cx="4681754" cy="4603069"/>
          </a:xfrm>
          <a:prstGeom prst="rect">
            <a:avLst/>
          </a:prstGeom>
          <a:ln w="12700">
            <a:miter lim="400000"/>
          </a:ln>
        </p:spPr>
      </p:pic>
      <p:sp>
        <p:nvSpPr>
          <p:cNvPr id="222" name="Corto Maltese"/>
          <p:cNvSpPr>
            <a:spLocks noGrp="1"/>
          </p:cNvSpPr>
          <p:nvPr>
            <p:ph type="body" sz="quarter" idx="4294967295"/>
          </p:nvPr>
        </p:nvSpPr>
        <p:spPr>
          <a:xfrm>
            <a:off x="15815930" y="234472"/>
            <a:ext cx="8283213" cy="1153493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Corto Maltese</a:t>
            </a:r>
          </a:p>
        </p:txBody>
      </p:sp>
      <p:pic>
        <p:nvPicPr>
          <p:cNvPr id="223" name="pasted-image.tiff" descr="pasted-image.tif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994" y="5771937"/>
            <a:ext cx="24366012" cy="7852768"/>
          </a:xfrm>
          <a:prstGeom prst="rect">
            <a:avLst/>
          </a:prstGeom>
          <a:ln w="12700">
            <a:miter lim="400000"/>
          </a:ln>
        </p:spPr>
      </p:pic>
      <p:pic>
        <p:nvPicPr>
          <p:cNvPr id="224" name="pasted-image.tiff" descr="pasted-image.tif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5751073" y="331142"/>
            <a:ext cx="3661453" cy="4409491"/>
          </a:xfrm>
          <a:prstGeom prst="rect">
            <a:avLst/>
          </a:prstGeom>
          <a:ln w="12700">
            <a:miter lim="400000"/>
          </a:ln>
        </p:spPr>
      </p:pic>
      <p:sp>
        <p:nvSpPr>
          <p:cNvPr id="225" name="Biografia lui Corto reprezintă o sfidare a geografiei! (M. Mihăieș)"/>
          <p:cNvSpPr/>
          <p:nvPr/>
        </p:nvSpPr>
        <p:spPr>
          <a:xfrm>
            <a:off x="10087699" y="2707078"/>
            <a:ext cx="13240197" cy="711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Biografia lui Corto reprezintă o sfidare a geografiei! (M. Mihăieș)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" grpId="1" animBg="1" advAuto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Cain"/>
          <p:cNvSpPr>
            <a:spLocks noGrp="1"/>
          </p:cNvSpPr>
          <p:nvPr>
            <p:ph type="body" sz="quarter" idx="4294967295"/>
          </p:nvPr>
        </p:nvSpPr>
        <p:spPr>
          <a:xfrm>
            <a:off x="18910362" y="234472"/>
            <a:ext cx="5188781" cy="1153493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Cain</a:t>
            </a:r>
          </a:p>
        </p:txBody>
      </p:sp>
      <p:pic>
        <p:nvPicPr>
          <p:cNvPr id="228" name="5_Cain_Coleridge.jpg" descr="5_Cain_Coleridge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54482" y="231417"/>
            <a:ext cx="9468466" cy="5523273"/>
          </a:xfrm>
          <a:prstGeom prst="rect">
            <a:avLst/>
          </a:prstGeom>
          <a:ln w="12700">
            <a:miter lim="400000"/>
          </a:ln>
        </p:spPr>
      </p:pic>
      <p:pic>
        <p:nvPicPr>
          <p:cNvPr id="229" name="pasted-image.tiff" descr="pasted-image.tif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8212796" y="5535094"/>
            <a:ext cx="6186605" cy="8267554"/>
          </a:xfrm>
          <a:prstGeom prst="rect">
            <a:avLst/>
          </a:prstGeom>
          <a:ln w="12700">
            <a:miter lim="400000"/>
          </a:ln>
        </p:spPr>
      </p:pic>
      <p:sp>
        <p:nvSpPr>
          <p:cNvPr id="230" name="Samuel Taylor Coleridge…"/>
          <p:cNvSpPr/>
          <p:nvPr/>
        </p:nvSpPr>
        <p:spPr>
          <a:xfrm>
            <a:off x="18711707" y="4334791"/>
            <a:ext cx="5188782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pPr>
            <a:r>
              <a:t>Samuel Taylor Coleridge</a:t>
            </a:r>
          </a:p>
          <a:p>
            <a:pPr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pPr>
            <a:r>
              <a:t>(1772-1834)</a:t>
            </a:r>
          </a:p>
        </p:txBody>
      </p:sp>
      <p:pic>
        <p:nvPicPr>
          <p:cNvPr id="231" name="pasted-image.tiff" descr="pasted-image.tiff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1575790" y="5531660"/>
            <a:ext cx="6048509" cy="8098281"/>
          </a:xfrm>
          <a:prstGeom prst="rect">
            <a:avLst/>
          </a:prstGeom>
          <a:ln w="12700">
            <a:miter lim="400000"/>
          </a:ln>
        </p:spPr>
      </p:pic>
      <p:sp>
        <p:nvSpPr>
          <p:cNvPr id="232" name="Dintr-un nor gros un albatros…"/>
          <p:cNvSpPr/>
          <p:nvPr/>
        </p:nvSpPr>
        <p:spPr>
          <a:xfrm>
            <a:off x="11147130" y="1664184"/>
            <a:ext cx="6316527" cy="2273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pPr>
            <a:r>
              <a:t>Dintr-un nor gros un albatros</a:t>
            </a:r>
          </a:p>
          <a:p>
            <a:pPr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pPr>
            <a:r>
              <a:t>Veni Într-un târziu;</a:t>
            </a:r>
          </a:p>
          <a:p>
            <a:pPr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pPr>
            <a:r>
              <a:t>Toți creștinește l-am slăvit</a:t>
            </a:r>
          </a:p>
          <a:p>
            <a:pPr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pPr>
            <a:r>
              <a:t>Ca pe un suflet viu.</a:t>
            </a:r>
          </a:p>
        </p:txBody>
      </p:sp>
      <p:pic>
        <p:nvPicPr>
          <p:cNvPr id="233" name="pasted-image.tiff" descr="pasted-image.tiff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959663" y="7267084"/>
            <a:ext cx="5672825" cy="519885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" grpId="1" animBg="1" advAuto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" name="17555496_10154383144758314_408173036_n.jpg" descr="17555496_10154383144758314_408173036_n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03259" y="2339492"/>
            <a:ext cx="24590518" cy="858106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" name="pasted-image.tiff" descr="pasted-image.tif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97037" y="472331"/>
            <a:ext cx="6576709" cy="6576710"/>
          </a:xfrm>
          <a:prstGeom prst="rect">
            <a:avLst/>
          </a:prstGeom>
          <a:ln w="12700">
            <a:miter lim="400000"/>
          </a:ln>
        </p:spPr>
      </p:pic>
      <p:pic>
        <p:nvPicPr>
          <p:cNvPr id="240" name="pasted-image.tiff" descr="pasted-image.tif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9647" y="7339344"/>
            <a:ext cx="9277885" cy="6137402"/>
          </a:xfrm>
          <a:prstGeom prst="rect">
            <a:avLst/>
          </a:prstGeom>
          <a:ln w="12700">
            <a:miter lim="400000"/>
          </a:ln>
        </p:spPr>
      </p:pic>
      <p:sp>
        <p:nvSpPr>
          <p:cNvPr id="241" name="expediția germană de explorare a fluviului Sepik (1912-1913)"/>
          <p:cNvSpPr/>
          <p:nvPr/>
        </p:nvSpPr>
        <p:spPr>
          <a:xfrm>
            <a:off x="12001426" y="7999045"/>
            <a:ext cx="10510267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/>
            </a:lvl1pPr>
          </a:lstStyle>
          <a:p>
            <a:r>
              <a:t>expediția germană de explorare a fluviului Sepik (1912-1913)</a:t>
            </a:r>
          </a:p>
        </p:txBody>
      </p:sp>
      <p:sp>
        <p:nvSpPr>
          <p:cNvPr id="242" name="tabăra de bază a fost amplasată în satul Malu,…"/>
          <p:cNvSpPr/>
          <p:nvPr/>
        </p:nvSpPr>
        <p:spPr>
          <a:xfrm>
            <a:off x="13154903" y="9373758"/>
            <a:ext cx="8203312" cy="1016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3000"/>
            </a:pPr>
            <a:r>
              <a:t>tabăra de bază a fost amplasată în satul Malu, </a:t>
            </a:r>
          </a:p>
          <a:p>
            <a:pPr>
              <a:defRPr sz="3000"/>
            </a:pPr>
            <a:r>
              <a:t>la 400km amonte de gura de vărsare</a:t>
            </a:r>
          </a:p>
        </p:txBody>
      </p:sp>
      <p:grpSp>
        <p:nvGrpSpPr>
          <p:cNvPr id="249" name="Group"/>
          <p:cNvGrpSpPr/>
          <p:nvPr/>
        </p:nvGrpSpPr>
        <p:grpSpPr>
          <a:xfrm>
            <a:off x="7264464" y="-13912"/>
            <a:ext cx="17118392" cy="7197044"/>
            <a:chOff x="0" y="0"/>
            <a:chExt cx="17118390" cy="7197043"/>
          </a:xfrm>
        </p:grpSpPr>
        <p:grpSp>
          <p:nvGrpSpPr>
            <p:cNvPr id="247" name="Group"/>
            <p:cNvGrpSpPr/>
            <p:nvPr/>
          </p:nvGrpSpPr>
          <p:grpSpPr>
            <a:xfrm>
              <a:off x="0" y="0"/>
              <a:ext cx="17118391" cy="7197044"/>
              <a:chOff x="0" y="0"/>
              <a:chExt cx="17118390" cy="7197043"/>
            </a:xfrm>
          </p:grpSpPr>
          <p:pic>
            <p:nvPicPr>
              <p:cNvPr id="243" name="pasted-image.png" descr="pasted-image.png"/>
              <p:cNvPicPr>
                <a:picLocks noChangeAspect="1"/>
              </p:cNvPicPr>
              <p:nvPr/>
            </p:nvPicPr>
            <p:blipFill>
              <a:blip r:embed="rId4">
                <a:extLst/>
              </a:blip>
              <a:stretch>
                <a:fillRect/>
              </a:stretch>
            </p:blipFill>
            <p:spPr>
              <a:xfrm>
                <a:off x="0" y="0"/>
                <a:ext cx="17118391" cy="7197044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244" name="Sepik"/>
              <p:cNvSpPr/>
              <p:nvPr/>
            </p:nvSpPr>
            <p:spPr>
              <a:xfrm>
                <a:off x="14869126" y="687976"/>
                <a:ext cx="1066801" cy="5588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none" lIns="50800" tIns="50800" rIns="50800" bIns="50800" numCol="1" anchor="ctr">
                <a:spAutoFit/>
              </a:bodyPr>
              <a:lstStyle>
                <a:lvl1pPr>
                  <a:defRPr sz="3000"/>
                </a:lvl1pPr>
              </a:lstStyle>
              <a:p>
                <a:r>
                  <a:t>Sepik</a:t>
                </a:r>
              </a:p>
            </p:txBody>
          </p:sp>
          <p:sp>
            <p:nvSpPr>
              <p:cNvPr id="245" name="Ottilien"/>
              <p:cNvSpPr/>
              <p:nvPr/>
            </p:nvSpPr>
            <p:spPr>
              <a:xfrm>
                <a:off x="15765452" y="2071466"/>
                <a:ext cx="1299973" cy="5588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none" lIns="50800" tIns="50800" rIns="50800" bIns="50800" numCol="1" anchor="ctr">
                <a:spAutoFit/>
              </a:bodyPr>
              <a:lstStyle>
                <a:lvl1pPr>
                  <a:defRPr sz="3000"/>
                </a:lvl1pPr>
              </a:lstStyle>
              <a:p>
                <a:r>
                  <a:t>Ottilien</a:t>
                </a:r>
              </a:p>
            </p:txBody>
          </p:sp>
          <p:sp>
            <p:nvSpPr>
              <p:cNvPr id="246" name="Malu (Ambunti)"/>
              <p:cNvSpPr/>
              <p:nvPr/>
            </p:nvSpPr>
            <p:spPr>
              <a:xfrm>
                <a:off x="1249697" y="3319121"/>
                <a:ext cx="2718055" cy="5588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none" lIns="50800" tIns="50800" rIns="50800" bIns="50800" numCol="1" anchor="ctr">
                <a:spAutoFit/>
              </a:bodyPr>
              <a:lstStyle>
                <a:lvl1pPr>
                  <a:defRPr sz="3000"/>
                </a:lvl1pPr>
              </a:lstStyle>
              <a:p>
                <a:r>
                  <a:t>Malu (Ambunti)</a:t>
                </a:r>
              </a:p>
            </p:txBody>
          </p:sp>
        </p:grpSp>
        <p:sp>
          <p:nvSpPr>
            <p:cNvPr id="248" name="Line"/>
            <p:cNvSpPr/>
            <p:nvPr/>
          </p:nvSpPr>
          <p:spPr>
            <a:xfrm flipH="1">
              <a:off x="3227221" y="1768654"/>
              <a:ext cx="11831750" cy="2427090"/>
            </a:xfrm>
            <a:prstGeom prst="line">
              <a:avLst/>
            </a:prstGeom>
            <a:noFill/>
            <a:ln w="25400" cap="flat">
              <a:solidFill>
                <a:srgbClr val="000000"/>
              </a:solidFill>
              <a:prstDash val="solid"/>
              <a:miter lim="400000"/>
              <a:tailEnd type="triangle" w="med" len="med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3200"/>
              </a:pPr>
              <a:endParaRPr/>
            </a:p>
          </p:txBody>
        </p:sp>
      </p:grpSp>
      <p:pic>
        <p:nvPicPr>
          <p:cNvPr id="250" name="Proposed_Coat_of_Arms_New_Guinea_1914.png" descr="Proposed_Coat_of_Arms_New_Guinea_1914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1556029" y="8223374"/>
            <a:ext cx="2716894" cy="5433787"/>
          </a:xfrm>
          <a:prstGeom prst="rect">
            <a:avLst/>
          </a:prstGeom>
          <a:ln w="12700">
            <a:miter lim="400000"/>
          </a:ln>
        </p:spPr>
      </p:pic>
      <p:pic>
        <p:nvPicPr>
          <p:cNvPr id="251" name="Flag_of_Deutsch-Neuguinea.svg.png" descr="Flag_of_Deutsch-Neuguinea.svg.pn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9811765" y="10636070"/>
            <a:ext cx="4232834" cy="282409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1" grpId="2" animBg="1" advAuto="0"/>
      <p:bldP spid="242" grpId="3" animBg="1" advAuto="0"/>
      <p:bldP spid="250" grpId="1" animBg="1" advAuto="0"/>
      <p:bldP spid="251" grpId="4" animBg="1" advAuto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" name="pasted-image.tiff" descr="pasted-image.tif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65298" y="192835"/>
            <a:ext cx="7005907" cy="7185034"/>
          </a:xfrm>
          <a:prstGeom prst="rect">
            <a:avLst/>
          </a:prstGeom>
          <a:ln w="12700">
            <a:miter lim="400000"/>
          </a:ln>
        </p:spPr>
      </p:pic>
      <p:pic>
        <p:nvPicPr>
          <p:cNvPr id="254" name="tttt.jpg" descr="tttt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91293" y="7623395"/>
            <a:ext cx="3443425" cy="4304281"/>
          </a:xfrm>
          <a:prstGeom prst="rect">
            <a:avLst/>
          </a:prstGeom>
          <a:ln w="12700">
            <a:miter lim="400000"/>
          </a:ln>
        </p:spPr>
      </p:pic>
      <p:pic>
        <p:nvPicPr>
          <p:cNvPr id="255" name="8_Monk.jpg" descr="8_Monk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805891" y="8107445"/>
            <a:ext cx="16140818" cy="5365369"/>
          </a:xfrm>
          <a:prstGeom prst="rect">
            <a:avLst/>
          </a:prstGeom>
          <a:ln w="12700">
            <a:miter lim="400000"/>
          </a:ln>
        </p:spPr>
      </p:pic>
      <p:pic>
        <p:nvPicPr>
          <p:cNvPr id="256" name="pasted-image.tiff" descr="pasted-image.tiff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3049324" y="10188447"/>
            <a:ext cx="4810356" cy="3249991"/>
          </a:xfrm>
          <a:prstGeom prst="rect">
            <a:avLst/>
          </a:prstGeom>
          <a:ln w="12700">
            <a:miter lim="400000"/>
          </a:ln>
        </p:spPr>
      </p:pic>
      <p:pic>
        <p:nvPicPr>
          <p:cNvPr id="257" name="pasted-image.tiff" descr="pasted-image.tiff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1684878" y="1640733"/>
            <a:ext cx="12088619" cy="6213944"/>
          </a:xfrm>
          <a:prstGeom prst="rect">
            <a:avLst/>
          </a:prstGeom>
          <a:ln w="12700">
            <a:miter lim="400000"/>
          </a:ln>
        </p:spPr>
      </p:pic>
      <p:sp>
        <p:nvSpPr>
          <p:cNvPr id="258" name="Călugărul"/>
          <p:cNvSpPr>
            <a:spLocks noGrp="1"/>
          </p:cNvSpPr>
          <p:nvPr>
            <p:ph type="body" sz="quarter" idx="4294967295"/>
          </p:nvPr>
        </p:nvSpPr>
        <p:spPr>
          <a:xfrm>
            <a:off x="19758238" y="234472"/>
            <a:ext cx="3941666" cy="1153493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Călugărul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4" grpId="1" animBg="1" advAuto="0"/>
      <p:bldP spid="255" grpId="4" animBg="1" advAuto="0"/>
      <p:bldP spid="256" grpId="2" animBg="1" advAuto="0"/>
      <p:bldP spid="257" grpId="3" animBg="1" advAuto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3" name="Group"/>
          <p:cNvGrpSpPr/>
          <p:nvPr/>
        </p:nvGrpSpPr>
        <p:grpSpPr>
          <a:xfrm>
            <a:off x="-62955" y="1608448"/>
            <a:ext cx="24509910" cy="12124119"/>
            <a:chOff x="0" y="0"/>
            <a:chExt cx="24509908" cy="12124118"/>
          </a:xfrm>
        </p:grpSpPr>
        <p:pic>
          <p:nvPicPr>
            <p:cNvPr id="260" name="pasted-image.png" descr="pasted-image.pn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0" y="0"/>
              <a:ext cx="24509909" cy="1212411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61" name="Gilbert Island"/>
            <p:cNvSpPr/>
            <p:nvPr/>
          </p:nvSpPr>
          <p:spPr>
            <a:xfrm>
              <a:off x="10754107" y="444288"/>
              <a:ext cx="2471298" cy="6112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000"/>
              </a:lvl1pPr>
            </a:lstStyle>
            <a:p>
              <a:r>
                <a:t>Gilbert Island</a:t>
              </a:r>
            </a:p>
          </p:txBody>
        </p:sp>
        <p:sp>
          <p:nvSpPr>
            <p:cNvPr id="262" name="Leeward Island"/>
            <p:cNvSpPr/>
            <p:nvPr/>
          </p:nvSpPr>
          <p:spPr>
            <a:xfrm>
              <a:off x="21037354" y="5756442"/>
              <a:ext cx="2797545" cy="61123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000"/>
              </a:lvl1pPr>
            </a:lstStyle>
            <a:p>
              <a:r>
                <a:t>Leeward Island</a:t>
              </a:r>
            </a:p>
          </p:txBody>
        </p:sp>
      </p:grpSp>
      <p:pic>
        <p:nvPicPr>
          <p:cNvPr id="264" name="pasted-image.tiff" descr="pasted-image.tif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7762218" y="-72572"/>
            <a:ext cx="6756623" cy="645194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" name="7_Escondida.jpg" descr="7_Escondida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7092" y="94825"/>
            <a:ext cx="7156183" cy="7364819"/>
          </a:xfrm>
          <a:prstGeom prst="rect">
            <a:avLst/>
          </a:prstGeom>
          <a:ln w="12700">
            <a:miter lim="400000"/>
          </a:ln>
        </p:spPr>
      </p:pic>
      <p:sp>
        <p:nvSpPr>
          <p:cNvPr id="267" name="Escondida"/>
          <p:cNvSpPr>
            <a:spLocks noGrp="1"/>
          </p:cNvSpPr>
          <p:nvPr>
            <p:ph type="body" sz="quarter" idx="4294967295"/>
          </p:nvPr>
        </p:nvSpPr>
        <p:spPr>
          <a:xfrm>
            <a:off x="18910362" y="234472"/>
            <a:ext cx="5188781" cy="1153493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Escondida</a:t>
            </a:r>
          </a:p>
        </p:txBody>
      </p:sp>
      <p:pic>
        <p:nvPicPr>
          <p:cNvPr id="268" name="h_Escondida.jpg" descr="h_Escondida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509954" y="1871750"/>
            <a:ext cx="17356280" cy="11570853"/>
          </a:xfrm>
          <a:prstGeom prst="rect">
            <a:avLst/>
          </a:prstGeom>
          <a:ln w="12700">
            <a:miter lim="400000"/>
          </a:ln>
        </p:spPr>
      </p:pic>
      <p:pic>
        <p:nvPicPr>
          <p:cNvPr id="269" name="h_Escondida_georef.jpg" descr="h_Escondida_georef.jp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08073" y="-2040147"/>
            <a:ext cx="7054221" cy="1628449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8" grpId="1" animBg="1" advAuto="0"/>
      <p:bldP spid="269" grpId="2" animBg="1" advAuto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3" name="pasted-image.tiff" descr="pasted-image.tif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7060" y="-34559"/>
            <a:ext cx="13866237" cy="6582776"/>
          </a:xfrm>
          <a:prstGeom prst="rect">
            <a:avLst/>
          </a:prstGeom>
          <a:ln w="12700">
            <a:miter lim="400000"/>
          </a:ln>
        </p:spPr>
      </p:pic>
      <p:sp>
        <p:nvSpPr>
          <p:cNvPr id="274" name="Raro: înseamnă în jos"/>
          <p:cNvSpPr/>
          <p:nvPr/>
        </p:nvSpPr>
        <p:spPr>
          <a:xfrm>
            <a:off x="13961220" y="544627"/>
            <a:ext cx="6325439" cy="8636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b="1">
                <a:latin typeface="Helvetica"/>
                <a:ea typeface="Helvetica"/>
                <a:cs typeface="Helvetica"/>
                <a:sym typeface="Helvetica"/>
              </a:rPr>
              <a:t>Raro</a:t>
            </a:r>
            <a:r>
              <a:t>: înseamnă </a:t>
            </a:r>
            <a:r>
              <a:rPr i="1">
                <a:latin typeface="Helvetica"/>
                <a:ea typeface="Helvetica"/>
                <a:cs typeface="Helvetica"/>
                <a:sym typeface="Helvetica"/>
              </a:rPr>
              <a:t>în jos</a:t>
            </a:r>
          </a:p>
        </p:txBody>
      </p:sp>
      <p:pic>
        <p:nvPicPr>
          <p:cNvPr id="275" name="pasted-image.tiff" descr="pasted-image.tif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730529" y="7049169"/>
            <a:ext cx="10351059" cy="6499503"/>
          </a:xfrm>
          <a:prstGeom prst="rect">
            <a:avLst/>
          </a:prstGeom>
          <a:ln w="12700">
            <a:miter lim="400000"/>
          </a:ln>
        </p:spPr>
      </p:pic>
      <p:sp>
        <p:nvSpPr>
          <p:cNvPr id="276" name="Taboo: (În societățile totemice) Interdicție cu caracter sacru, a cărei încălcare atrage automat sancțiuni severe; interdicție rituală"/>
          <p:cNvSpPr/>
          <p:nvPr/>
        </p:nvSpPr>
        <p:spPr>
          <a:xfrm>
            <a:off x="13538229" y="8040180"/>
            <a:ext cx="9998048" cy="31496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rPr b="1">
                <a:latin typeface="Helvetica"/>
                <a:ea typeface="Helvetica"/>
                <a:cs typeface="Helvetica"/>
                <a:sym typeface="Helvetica"/>
              </a:rPr>
              <a:t>Taboo</a:t>
            </a:r>
            <a:r>
              <a:t>: (În societățile totemice) Interdicție cu caracter sacru, a cărei încălcare atrage automat sancțiuni severe; interdicție rituală</a:t>
            </a:r>
          </a:p>
        </p:txBody>
      </p:sp>
      <p:sp>
        <p:nvSpPr>
          <p:cNvPr id="277" name="Line"/>
          <p:cNvSpPr/>
          <p:nvPr/>
        </p:nvSpPr>
        <p:spPr>
          <a:xfrm>
            <a:off x="1466961" y="1274467"/>
            <a:ext cx="1904142" cy="1"/>
          </a:xfrm>
          <a:prstGeom prst="line">
            <a:avLst/>
          </a:prstGeom>
          <a:ln w="63500">
            <a:solidFill>
              <a:schemeClr val="accent5">
                <a:hueOff val="-444211"/>
                <a:satOff val="-14915"/>
                <a:lumOff val="22857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/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7" grpId="1" animBg="1" advAuto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9" name="pasted-image.png" descr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366" y="-114545"/>
            <a:ext cx="10790843" cy="13945089"/>
          </a:xfrm>
          <a:prstGeom prst="rect">
            <a:avLst/>
          </a:prstGeom>
          <a:ln w="12700">
            <a:miter lim="400000"/>
          </a:ln>
        </p:spPr>
      </p:pic>
      <p:sp>
        <p:nvSpPr>
          <p:cNvPr id="280" name="Erromango"/>
          <p:cNvSpPr>
            <a:spLocks noGrp="1"/>
          </p:cNvSpPr>
          <p:nvPr>
            <p:ph type="body" sz="quarter" idx="4294967295"/>
          </p:nvPr>
        </p:nvSpPr>
        <p:spPr>
          <a:xfrm>
            <a:off x="18910362" y="234472"/>
            <a:ext cx="5188781" cy="1153493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Erromango</a:t>
            </a:r>
          </a:p>
        </p:txBody>
      </p:sp>
      <p:pic>
        <p:nvPicPr>
          <p:cNvPr id="281" name="pasted-image.tiff" descr="pasted-image.tif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1495559" y="1708265"/>
            <a:ext cx="12166659" cy="1167764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5" name="eromangaandtana.jpg" descr="eromangaandtan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102885" y="-20942"/>
            <a:ext cx="20178230" cy="1375788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7" name="453-454 - Mémoires - 6-7.jpg" descr="453-454 - Mémoires - 6-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74809" y="-220127"/>
            <a:ext cx="21234382" cy="1415625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Corto Maltese, banditul gentilom"/>
          <p:cNvSpPr/>
          <p:nvPr/>
        </p:nvSpPr>
        <p:spPr>
          <a:xfrm>
            <a:off x="15423312" y="285320"/>
            <a:ext cx="8727480" cy="11534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>
            <a:lvl1pPr defTabSz="635634">
              <a:defRPr sz="385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Corto Maltese, banditul gentilom</a:t>
            </a:r>
          </a:p>
        </p:txBody>
      </p:sp>
      <p:pic>
        <p:nvPicPr>
          <p:cNvPr id="290" name="pasted-image.tiff" descr="pasted-image.tif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18240" y="-11678"/>
            <a:ext cx="4953001" cy="7620001"/>
          </a:xfrm>
          <a:prstGeom prst="rect">
            <a:avLst/>
          </a:prstGeom>
          <a:ln w="12700">
            <a:miter lim="400000"/>
          </a:ln>
        </p:spPr>
      </p:pic>
      <p:sp>
        <p:nvSpPr>
          <p:cNvPr id="291" name="Corto Maltese este cinc, arrogant, ironic, longilin și leneș…"/>
          <p:cNvSpPr/>
          <p:nvPr/>
        </p:nvSpPr>
        <p:spPr>
          <a:xfrm>
            <a:off x="5198837" y="1946419"/>
            <a:ext cx="18962877" cy="2362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pPr>
            <a:r>
              <a:t>Corto Maltese este cinc, arrogant, ironic, longilin și leneș</a:t>
            </a:r>
          </a:p>
          <a:p>
            <a:pPr algn="l"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pPr>
            <a:endParaRPr/>
          </a:p>
          <a:p>
            <a:pPr algn="l"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pPr>
            <a:r>
              <a:t>- este un erou ale cărui valori, comportament și filozofie de viață erau departe de ideologia editorilor parizieni</a:t>
            </a:r>
          </a:p>
        </p:txBody>
      </p:sp>
      <p:pic>
        <p:nvPicPr>
          <p:cNvPr id="292" name="pasted-image.png" descr="pasted-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3368970" y="7432839"/>
            <a:ext cx="11071612" cy="6303676"/>
          </a:xfrm>
          <a:prstGeom prst="rect">
            <a:avLst/>
          </a:prstGeom>
          <a:ln w="12700">
            <a:miter lim="400000"/>
          </a:ln>
        </p:spPr>
      </p:pic>
      <p:sp>
        <p:nvSpPr>
          <p:cNvPr id="293" name="- nu crede în patrotism și subordonări în numele unor idei presupus nobile"/>
          <p:cNvSpPr/>
          <p:nvPr/>
        </p:nvSpPr>
        <p:spPr>
          <a:xfrm>
            <a:off x="5443135" y="5267141"/>
            <a:ext cx="15257977" cy="711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- nu crede în patrotism și subordonări în numele unor idei presupus nobile</a:t>
            </a:r>
          </a:p>
        </p:txBody>
      </p:sp>
      <p:pic>
        <p:nvPicPr>
          <p:cNvPr id="294" name="pasted-image.tiff" descr="pasted-image.tiff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38484" y="7855027"/>
            <a:ext cx="11578085" cy="599165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2" grpId="1" animBg="1" advAuto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8" name="pasted-image.tiff" descr="pasted-image.tif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8120197" y="4088271"/>
            <a:ext cx="6335313" cy="9625587"/>
          </a:xfrm>
          <a:prstGeom prst="rect">
            <a:avLst/>
          </a:prstGeom>
          <a:ln w="12700">
            <a:miter lim="400000"/>
          </a:ln>
        </p:spPr>
      </p:pic>
      <p:pic>
        <p:nvPicPr>
          <p:cNvPr id="299" name="pasted-image.tiff" descr="pasted-image.tif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-15450" y="4013910"/>
            <a:ext cx="6504359" cy="9774309"/>
          </a:xfrm>
          <a:prstGeom prst="rect">
            <a:avLst/>
          </a:prstGeom>
          <a:ln w="12700">
            <a:miter lim="400000"/>
          </a:ln>
        </p:spPr>
      </p:pic>
      <p:sp>
        <p:nvSpPr>
          <p:cNvPr id="300" name="Corto Maltese un gentelmen of fortune"/>
          <p:cNvSpPr/>
          <p:nvPr/>
        </p:nvSpPr>
        <p:spPr>
          <a:xfrm>
            <a:off x="13567959" y="288008"/>
            <a:ext cx="10539463" cy="787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4000">
                <a:latin typeface="Lucida Calligraphy"/>
                <a:ea typeface="Lucida Calligraphy"/>
                <a:cs typeface="Lucida Calligraphy"/>
                <a:sym typeface="Lucida Calligraphy"/>
              </a:defRPr>
            </a:pPr>
            <a:r>
              <a:t>Corto Maltese un gentelmen of fortune</a:t>
            </a:r>
          </a:p>
        </p:txBody>
      </p:sp>
      <p:sp>
        <p:nvSpPr>
          <p:cNvPr id="301" name="Hans Solo"/>
          <p:cNvSpPr/>
          <p:nvPr/>
        </p:nvSpPr>
        <p:spPr>
          <a:xfrm>
            <a:off x="2174338" y="3162242"/>
            <a:ext cx="2124783" cy="622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Hans Solo</a:t>
            </a:r>
          </a:p>
        </p:txBody>
      </p:sp>
      <p:sp>
        <p:nvSpPr>
          <p:cNvPr id="302" name="Indiana Jones"/>
          <p:cNvSpPr/>
          <p:nvPr/>
        </p:nvSpPr>
        <p:spPr>
          <a:xfrm>
            <a:off x="19820185" y="3162242"/>
            <a:ext cx="2935338" cy="622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Indiana Jones</a:t>
            </a:r>
          </a:p>
        </p:txBody>
      </p:sp>
      <p:sp>
        <p:nvSpPr>
          <p:cNvPr id="303" name="Corto e un pirat și, ca orice pirat care se respectă, el face să curgă sânge.…"/>
          <p:cNvSpPr/>
          <p:nvPr/>
        </p:nvSpPr>
        <p:spPr>
          <a:xfrm>
            <a:off x="4794565" y="1458425"/>
            <a:ext cx="15197101" cy="1320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pPr>
            <a:r>
              <a:t>Corto e un pirat și, ca orice pirat care se respectă, el face să curgă sânge. </a:t>
            </a:r>
          </a:p>
          <a:p>
            <a:pPr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pPr>
            <a:r>
              <a:t>Iată o realitate deranjantă: să recunoști că-ți place un criminal (Prat, 2005)</a:t>
            </a:r>
          </a:p>
        </p:txBody>
      </p:sp>
      <p:pic>
        <p:nvPicPr>
          <p:cNvPr id="304" name="pasted-image.tiff" descr="pasted-image.tiff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9652000" y="6361064"/>
            <a:ext cx="5080000" cy="50800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" name="pasted-image.tiff" descr="pasted-image.tif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122519" y="-53809"/>
            <a:ext cx="12256941" cy="13823617"/>
          </a:xfrm>
          <a:prstGeom prst="rect">
            <a:avLst/>
          </a:prstGeom>
          <a:ln w="12700">
            <a:miter lim="400000"/>
          </a:ln>
        </p:spPr>
      </p:pic>
      <p:sp>
        <p:nvSpPr>
          <p:cNvPr id="309" name="Când vreau să mă relaxez aleg un eseu de Engels. Când vreau să citesc ceva mai serios aleg Corto Maltese."/>
          <p:cNvSpPr/>
          <p:nvPr/>
        </p:nvSpPr>
        <p:spPr>
          <a:xfrm>
            <a:off x="666279" y="1723378"/>
            <a:ext cx="10914013" cy="241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algn="just" defTabSz="457200">
              <a:defRPr sz="4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Când vreau să mă relaxez aleg un eseu de Engels. Când vreau să citesc ceva mai serios aleg Corto Maltese.</a:t>
            </a:r>
          </a:p>
        </p:txBody>
      </p:sp>
      <p:sp>
        <p:nvSpPr>
          <p:cNvPr id="310" name="Umberto Eco"/>
          <p:cNvSpPr/>
          <p:nvPr/>
        </p:nvSpPr>
        <p:spPr>
          <a:xfrm>
            <a:off x="8586628" y="5163360"/>
            <a:ext cx="2763814" cy="622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Umberto Eco</a:t>
            </a:r>
          </a:p>
        </p:txBody>
      </p:sp>
      <p:pic>
        <p:nvPicPr>
          <p:cNvPr id="311" name="pasted-image.tiff" descr="pasted-image.tif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526902" y="7255967"/>
            <a:ext cx="4495992" cy="586765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3" name="pasted-image.png" descr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7050815" y="8728971"/>
            <a:ext cx="7332433" cy="5017452"/>
          </a:xfrm>
          <a:prstGeom prst="rect">
            <a:avLst/>
          </a:prstGeom>
          <a:ln w="12700">
            <a:miter lim="400000"/>
          </a:ln>
        </p:spPr>
      </p:pic>
      <p:pic>
        <p:nvPicPr>
          <p:cNvPr id="314" name="pasted-image.tiff" descr="pasted-image.tif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-19964" y="-21020"/>
            <a:ext cx="9172026" cy="13758039"/>
          </a:xfrm>
          <a:prstGeom prst="rect">
            <a:avLst/>
          </a:prstGeom>
          <a:ln w="12700">
            <a:miter lim="400000"/>
          </a:ln>
        </p:spPr>
      </p:pic>
      <p:sp>
        <p:nvSpPr>
          <p:cNvPr id="315" name="Frank Miller"/>
          <p:cNvSpPr/>
          <p:nvPr/>
        </p:nvSpPr>
        <p:spPr>
          <a:xfrm>
            <a:off x="19328241" y="7627249"/>
            <a:ext cx="2777581" cy="622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Frank Miller</a:t>
            </a:r>
          </a:p>
        </p:txBody>
      </p:sp>
      <p:sp>
        <p:nvSpPr>
          <p:cNvPr id="316" name="Corto Maltese este o natiune din America de Sud situata intr-o insula mica, locul unde incepe o revolutie…"/>
          <p:cNvSpPr/>
          <p:nvPr/>
        </p:nvSpPr>
        <p:spPr>
          <a:xfrm>
            <a:off x="9592771" y="519312"/>
            <a:ext cx="14506410" cy="215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algn="just" defTabSz="457200">
              <a:defRPr sz="4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Corto Maltese este o natiune din America de Sud situata intr-o insula mica, locul unde incepe o revolutie…</a:t>
            </a:r>
          </a:p>
        </p:txBody>
      </p:sp>
      <p:pic>
        <p:nvPicPr>
          <p:cNvPr id="317" name="pasted-image.png" descr="pasted-image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9592771" y="3274586"/>
            <a:ext cx="7017336" cy="57139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" grpId="1" animBg="1" advAuto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Femeile din viața lui Corto"/>
          <p:cNvSpPr/>
          <p:nvPr/>
        </p:nvSpPr>
        <p:spPr>
          <a:xfrm>
            <a:off x="16219270" y="397444"/>
            <a:ext cx="7361486" cy="914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Femeile din viața lui Corto</a:t>
            </a:r>
          </a:p>
        </p:txBody>
      </p:sp>
      <p:sp>
        <p:nvSpPr>
          <p:cNvPr id="322" name="Atunci când vorbește cu Bouche Doree, Corto mărturisește: femeile ar fi trebuit să mă fi distrus de multă vreme…"/>
          <p:cNvSpPr/>
          <p:nvPr/>
        </p:nvSpPr>
        <p:spPr>
          <a:xfrm>
            <a:off x="7427099" y="2807433"/>
            <a:ext cx="16042884" cy="1727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just" defTabSz="457200">
              <a:defRPr sz="4000">
                <a:latin typeface="Lucida Calligraphy"/>
                <a:ea typeface="Lucida Calligraphy"/>
                <a:cs typeface="Lucida Calligraphy"/>
                <a:sym typeface="Lucida Calligraphy"/>
              </a:defRPr>
            </a:pPr>
            <a:r>
              <a:t>Atunci când vorbește cu Bouche Doree, Corto mărturisește: femeile ar fi trebuit să mă fi distrus de multă vreme…</a:t>
            </a:r>
          </a:p>
        </p:txBody>
      </p:sp>
      <p:pic>
        <p:nvPicPr>
          <p:cNvPr id="323" name="pasted-image.png" descr="pasted-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33851" y="9090"/>
            <a:ext cx="6041653" cy="4702782"/>
          </a:xfrm>
          <a:prstGeom prst="rect">
            <a:avLst/>
          </a:prstGeom>
          <a:ln w="12700">
            <a:miter lim="400000"/>
          </a:ln>
        </p:spPr>
      </p:pic>
      <p:pic>
        <p:nvPicPr>
          <p:cNvPr id="324" name="pasted-image.png" descr="pasted-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525999" y="6162144"/>
            <a:ext cx="5270501" cy="7073901"/>
          </a:xfrm>
          <a:prstGeom prst="rect">
            <a:avLst/>
          </a:prstGeom>
          <a:ln w="12700">
            <a:miter lim="400000"/>
          </a:ln>
        </p:spPr>
      </p:pic>
      <p:pic>
        <p:nvPicPr>
          <p:cNvPr id="325" name="14_Farewell.jpg" descr="14_Farewell.jp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7290627" y="6043390"/>
            <a:ext cx="15030137" cy="731140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" name="pasted-image.png" descr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022987" y="-21098"/>
            <a:ext cx="10354476" cy="13758196"/>
          </a:xfrm>
          <a:prstGeom prst="rect">
            <a:avLst/>
          </a:prstGeom>
          <a:ln w="12700">
            <a:miter lim="400000"/>
          </a:ln>
        </p:spPr>
      </p:pic>
      <p:pic>
        <p:nvPicPr>
          <p:cNvPr id="330" name="6_Corto_Pandora.jpg" descr="6_Corto_Pandora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59286" y="2709272"/>
            <a:ext cx="12528921" cy="829745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2" name="pasted-image.png" descr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764503" y="-24329"/>
            <a:ext cx="13667016" cy="13716001"/>
          </a:xfrm>
          <a:prstGeom prst="rect">
            <a:avLst/>
          </a:prstGeom>
          <a:ln w="12700">
            <a:miter lim="400000"/>
          </a:ln>
        </p:spPr>
      </p:pic>
      <p:sp>
        <p:nvSpPr>
          <p:cNvPr id="333" name="Harta este o altă formă de exprimare a apartenenței cititorului la spațiul respectiv, cu care ajunge să se identifice, în cele din urmă."/>
          <p:cNvSpPr/>
          <p:nvPr/>
        </p:nvSpPr>
        <p:spPr>
          <a:xfrm>
            <a:off x="616868" y="2060758"/>
            <a:ext cx="9482324" cy="2540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algn="just" defTabSz="457200"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Harta este o altă formă de exprimare a apartenenței cititorului la spațiul respectiv, cu care ajunge să se identifice, în cele din urmă.</a:t>
            </a:r>
          </a:p>
        </p:txBody>
      </p:sp>
      <p:sp>
        <p:nvSpPr>
          <p:cNvPr id="334" name="Harțile lui Pratt au ceva din misterul personajelor sale, vorbind despre un trecut…"/>
          <p:cNvSpPr/>
          <p:nvPr/>
        </p:nvSpPr>
        <p:spPr>
          <a:xfrm>
            <a:off x="687232" y="6146717"/>
            <a:ext cx="9341596" cy="1487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just" defTabSz="457200"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pPr>
            <a:r>
              <a:rPr dirty="0"/>
              <a:t>Harțile lui Pratt au ceva din misterul personajelor sale, vorbind despre un trecut </a:t>
            </a:r>
          </a:p>
          <a:p>
            <a:pPr algn="just" defTabSz="457200"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pPr>
            <a:r>
              <a:rPr lang="en-US" dirty="0" err="1"/>
              <a:t>n</a:t>
            </a:r>
            <a:r>
              <a:rPr dirty="0" err="1" smtClean="0"/>
              <a:t>eclar</a:t>
            </a:r>
            <a:r>
              <a:rPr lang="en-US" dirty="0" smtClean="0"/>
              <a:t>,</a:t>
            </a:r>
            <a:r>
              <a:rPr dirty="0" smtClean="0"/>
              <a:t> </a:t>
            </a:r>
            <a:r>
              <a:rPr dirty="0" err="1"/>
              <a:t>misterios</a:t>
            </a:r>
            <a:r>
              <a:rPr dirty="0"/>
              <a:t>, </a:t>
            </a:r>
            <a:r>
              <a:rPr dirty="0" err="1"/>
              <a:t>dar</a:t>
            </a:r>
            <a:r>
              <a:rPr dirty="0"/>
              <a:t> </a:t>
            </a:r>
            <a:r>
              <a:rPr dirty="0" err="1"/>
              <a:t>atât</a:t>
            </a:r>
            <a:r>
              <a:rPr dirty="0"/>
              <a:t> de </a:t>
            </a:r>
            <a:r>
              <a:rPr dirty="0" err="1"/>
              <a:t>fascinant</a:t>
            </a:r>
            <a:r>
              <a:rPr dirty="0"/>
              <a:t>.</a:t>
            </a:r>
          </a:p>
        </p:txBody>
      </p:sp>
      <p:sp>
        <p:nvSpPr>
          <p:cNvPr id="335" name="Banda desenată povestește, ca de alfel întreaga lume fantasy-SF, despre visele…"/>
          <p:cNvSpPr/>
          <p:nvPr/>
        </p:nvSpPr>
        <p:spPr>
          <a:xfrm>
            <a:off x="655608" y="9485065"/>
            <a:ext cx="8588897" cy="3060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just" defTabSz="457200"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pPr>
            <a:r>
              <a:t>Banda desenată povestește, ca de alfel întreaga lume fantasy-SF, despre visele </a:t>
            </a:r>
          </a:p>
          <a:p>
            <a:pPr algn="just" defTabSz="457200">
              <a:defRPr sz="3000">
                <a:latin typeface="Lucida Calligraphy"/>
                <a:ea typeface="Lucida Calligraphy"/>
                <a:cs typeface="Lucida Calligraphy"/>
                <a:sym typeface="Lucida Calligraphy"/>
              </a:defRPr>
            </a:pPr>
            <a:r>
              <a:t>neîmplinite ale fiecăruia dintre noi, din acest motiv captivează publicul de orice vârstă.</a:t>
            </a:r>
          </a:p>
        </p:txBody>
      </p:sp>
      <p:sp>
        <p:nvSpPr>
          <p:cNvPr id="336" name="Concluzii"/>
          <p:cNvSpPr>
            <a:spLocks noGrp="1"/>
          </p:cNvSpPr>
          <p:nvPr>
            <p:ph type="body" sz="quarter" idx="4294967295"/>
          </p:nvPr>
        </p:nvSpPr>
        <p:spPr>
          <a:xfrm>
            <a:off x="2592916" y="357998"/>
            <a:ext cx="4714281" cy="1153493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000">
                <a:latin typeface="Lucida Calligraphy"/>
                <a:ea typeface="Lucida Calligraphy"/>
                <a:cs typeface="Lucida Calligraphy"/>
                <a:sym typeface="Lucida Calligraphy"/>
              </a:defRPr>
            </a:lvl1pPr>
          </a:lstStyle>
          <a:p>
            <a:r>
              <a:t>Concluzii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4" grpId="1" animBg="1" advAuto="0"/>
      <p:bldP spid="335" grpId="2" animBg="1" advAuto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" name="pasted-image.png" descr="pasted-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93772" y="93278"/>
            <a:ext cx="17261799" cy="13402875"/>
          </a:xfrm>
          <a:prstGeom prst="rect">
            <a:avLst/>
          </a:prstGeom>
          <a:ln w="12700">
            <a:miter lim="400000"/>
          </a:ln>
        </p:spPr>
      </p:pic>
      <p:sp>
        <p:nvSpPr>
          <p:cNvPr id="339" name="Vă mulțumesc!"/>
          <p:cNvSpPr/>
          <p:nvPr/>
        </p:nvSpPr>
        <p:spPr>
          <a:xfrm rot="21000000">
            <a:off x="19973858" y="12135430"/>
            <a:ext cx="3337434" cy="6553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000"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r>
              <a:t>Vă mulțumesc!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9" grpId="1" animBg="1" advAuto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579</Words>
  <Application>Microsoft Macintosh PowerPoint</Application>
  <PresentationFormat>Custom</PresentationFormat>
  <Paragraphs>76</Paragraphs>
  <Slides>36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3" baseType="lpstr">
      <vt:lpstr>Chalkduster</vt:lpstr>
      <vt:lpstr>Helvetica</vt:lpstr>
      <vt:lpstr>Helvetica Light</vt:lpstr>
      <vt:lpstr>Helvetica Neue</vt:lpstr>
      <vt:lpstr>Lucida Calligraphy</vt:lpstr>
      <vt:lpstr>Lucida Handwriting</vt:lpstr>
      <vt:lpstr>White</vt:lpstr>
      <vt:lpstr>Balada Mării Sărate</vt:lpstr>
      <vt:lpstr>Cuprins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15.0024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Balada Mării Sărate</dc:title>
  <cp:lastModifiedBy>Stefan Constantinescu</cp:lastModifiedBy>
  <cp:revision>1</cp:revision>
  <dcterms:modified xsi:type="dcterms:W3CDTF">2017-04-03T10:50:52Z</dcterms:modified>
</cp:coreProperties>
</file>