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tiff" ContentType="image/tif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3" r:id="rId2"/>
  </p:sldMasterIdLst>
  <p:notesMasterIdLst>
    <p:notesMasterId r:id="rId56"/>
  </p:notesMasterIdLst>
  <p:handoutMasterIdLst>
    <p:handoutMasterId r:id="rId57"/>
  </p:handoutMasterIdLst>
  <p:sldIdLst>
    <p:sldId id="319" r:id="rId3"/>
    <p:sldId id="318" r:id="rId4"/>
    <p:sldId id="295" r:id="rId5"/>
    <p:sldId id="320" r:id="rId6"/>
    <p:sldId id="340" r:id="rId7"/>
    <p:sldId id="294" r:id="rId8"/>
    <p:sldId id="321" r:id="rId9"/>
    <p:sldId id="341" r:id="rId10"/>
    <p:sldId id="270" r:id="rId11"/>
    <p:sldId id="353" r:id="rId12"/>
    <p:sldId id="354" r:id="rId13"/>
    <p:sldId id="288" r:id="rId14"/>
    <p:sldId id="338" r:id="rId15"/>
    <p:sldId id="296" r:id="rId16"/>
    <p:sldId id="356" r:id="rId17"/>
    <p:sldId id="322" r:id="rId18"/>
    <p:sldId id="333" r:id="rId19"/>
    <p:sldId id="342" r:id="rId20"/>
    <p:sldId id="343" r:id="rId21"/>
    <p:sldId id="344" r:id="rId22"/>
    <p:sldId id="345" r:id="rId23"/>
    <p:sldId id="355" r:id="rId24"/>
    <p:sldId id="299" r:id="rId25"/>
    <p:sldId id="301" r:id="rId26"/>
    <p:sldId id="323" r:id="rId27"/>
    <p:sldId id="308" r:id="rId28"/>
    <p:sldId id="309" r:id="rId29"/>
    <p:sldId id="310" r:id="rId30"/>
    <p:sldId id="311" r:id="rId31"/>
    <p:sldId id="312" r:id="rId32"/>
    <p:sldId id="313" r:id="rId33"/>
    <p:sldId id="314" r:id="rId34"/>
    <p:sldId id="316" r:id="rId35"/>
    <p:sldId id="317" r:id="rId36"/>
    <p:sldId id="315" r:id="rId37"/>
    <p:sldId id="324" r:id="rId38"/>
    <p:sldId id="346" r:id="rId39"/>
    <p:sldId id="347" r:id="rId40"/>
    <p:sldId id="348" r:id="rId41"/>
    <p:sldId id="349" r:id="rId42"/>
    <p:sldId id="350" r:id="rId43"/>
    <p:sldId id="351" r:id="rId44"/>
    <p:sldId id="352" r:id="rId45"/>
    <p:sldId id="325" r:id="rId46"/>
    <p:sldId id="326" r:id="rId47"/>
    <p:sldId id="327" r:id="rId48"/>
    <p:sldId id="328" r:id="rId49"/>
    <p:sldId id="334" r:id="rId50"/>
    <p:sldId id="329" r:id="rId51"/>
    <p:sldId id="330" r:id="rId52"/>
    <p:sldId id="331" r:id="rId53"/>
    <p:sldId id="332" r:id="rId54"/>
    <p:sldId id="357" r:id="rId5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F5AB1C69-6EDB-4FF4-983F-18BD219EF32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5" autoAdjust="0"/>
    <p:restoredTop sz="94660"/>
  </p:normalViewPr>
  <p:slideViewPr>
    <p:cSldViewPr snapToGrid="0">
      <p:cViewPr varScale="1">
        <p:scale>
          <a:sx n="94" d="100"/>
          <a:sy n="94" d="100"/>
        </p:scale>
        <p:origin x="706" y="91"/>
      </p:cViewPr>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handoutMaster" Target="handoutMasters/handoutMaster1.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BBAABA-3CBC-4D3F-9F39-18D5686CF9A5}" type="doc">
      <dgm:prSet loTypeId="urn:microsoft.com/office/officeart/2005/8/layout/process4" loCatId="process" qsTypeId="urn:microsoft.com/office/officeart/2005/8/quickstyle/simple1" qsCatId="simple" csTypeId="urn:microsoft.com/office/officeart/2005/8/colors/accent1_2" csCatId="accent1" phldr="1"/>
      <dgm:spPr/>
    </dgm:pt>
    <dgm:pt modelId="{76F85976-6E55-4990-8FB5-FFE0CB4840D8}">
      <dgm:prSet phldrT="[Text]"/>
      <dgm:spPr>
        <a:solidFill>
          <a:schemeClr val="accent2"/>
        </a:solidFill>
      </dgm:spPr>
      <dgm:t>
        <a:bodyPr/>
        <a:lstStyle/>
        <a:p>
          <a:r>
            <a:rPr lang="en-US" dirty="0"/>
            <a:t>Key descriptors </a:t>
          </a:r>
        </a:p>
        <a:p>
          <a:r>
            <a:rPr lang="en-US" dirty="0"/>
            <a:t>Detectors in photo set</a:t>
          </a:r>
        </a:p>
      </dgm:t>
    </dgm:pt>
    <dgm:pt modelId="{E5422888-7C77-40C3-B12E-378228AD5068}" type="parTrans" cxnId="{7F3BC50E-627F-4023-8D74-95424D97B5C2}">
      <dgm:prSet/>
      <dgm:spPr/>
      <dgm:t>
        <a:bodyPr/>
        <a:lstStyle/>
        <a:p>
          <a:endParaRPr lang="en-US"/>
        </a:p>
      </dgm:t>
    </dgm:pt>
    <dgm:pt modelId="{1FC8CABB-DF3B-41D0-AE01-5A1723889FA0}" type="sibTrans" cxnId="{7F3BC50E-627F-4023-8D74-95424D97B5C2}">
      <dgm:prSet/>
      <dgm:spPr/>
      <dgm:t>
        <a:bodyPr/>
        <a:lstStyle/>
        <a:p>
          <a:endParaRPr lang="en-US"/>
        </a:p>
      </dgm:t>
    </dgm:pt>
    <dgm:pt modelId="{B61C4662-CDB9-4827-B32B-D8C7E9D72EA7}">
      <dgm:prSet phldrT="[Text]"/>
      <dgm:spPr/>
      <dgm:t>
        <a:bodyPr/>
        <a:lstStyle/>
        <a:p>
          <a:r>
            <a:rPr lang="en-US" dirty="0"/>
            <a:t>Matching descriptors</a:t>
          </a:r>
        </a:p>
        <a:p>
          <a:r>
            <a:rPr lang="en-US" dirty="0"/>
            <a:t>Determining similar points seen from multiple scenes</a:t>
          </a:r>
        </a:p>
      </dgm:t>
    </dgm:pt>
    <dgm:pt modelId="{038B6766-EB2A-456F-A577-DAC5D57770EE}" type="parTrans" cxnId="{1652D856-B62E-4A8B-B68C-AE5619AB2CF9}">
      <dgm:prSet/>
      <dgm:spPr/>
      <dgm:t>
        <a:bodyPr/>
        <a:lstStyle/>
        <a:p>
          <a:endParaRPr lang="en-US"/>
        </a:p>
      </dgm:t>
    </dgm:pt>
    <dgm:pt modelId="{F43F2D60-7707-45D5-A851-C136EED8EB87}" type="sibTrans" cxnId="{1652D856-B62E-4A8B-B68C-AE5619AB2CF9}">
      <dgm:prSet/>
      <dgm:spPr/>
      <dgm:t>
        <a:bodyPr/>
        <a:lstStyle/>
        <a:p>
          <a:endParaRPr lang="en-US"/>
        </a:p>
      </dgm:t>
    </dgm:pt>
    <dgm:pt modelId="{3CE9A57C-0B30-42A9-A48E-0BC54D4EF157}">
      <dgm:prSet phldrT="[Text]"/>
      <dgm:spPr/>
      <dgm:t>
        <a:bodyPr/>
        <a:lstStyle/>
        <a:p>
          <a:r>
            <a:rPr lang="en-US" dirty="0"/>
            <a:t>Scene adjustment</a:t>
          </a:r>
        </a:p>
        <a:p>
          <a:r>
            <a:rPr lang="en-US" dirty="0"/>
            <a:t>Estimating camera positions in a singular reference system </a:t>
          </a:r>
        </a:p>
      </dgm:t>
    </dgm:pt>
    <dgm:pt modelId="{12DF3761-F528-4C1C-B841-C349E4CF76F4}" type="parTrans" cxnId="{E9D3A1EA-01A6-4300-9EEE-EAFA006CDD6E}">
      <dgm:prSet/>
      <dgm:spPr/>
      <dgm:t>
        <a:bodyPr/>
        <a:lstStyle/>
        <a:p>
          <a:endParaRPr lang="en-US"/>
        </a:p>
      </dgm:t>
    </dgm:pt>
    <dgm:pt modelId="{2664D786-474C-4D78-A2EB-C15425ABCD00}" type="sibTrans" cxnId="{E9D3A1EA-01A6-4300-9EEE-EAFA006CDD6E}">
      <dgm:prSet/>
      <dgm:spPr/>
      <dgm:t>
        <a:bodyPr/>
        <a:lstStyle/>
        <a:p>
          <a:endParaRPr lang="en-US"/>
        </a:p>
      </dgm:t>
    </dgm:pt>
    <dgm:pt modelId="{7C2DB8B0-12DC-4DCA-8F32-7D8444A7881A}">
      <dgm:prSet/>
      <dgm:spPr/>
      <dgm:t>
        <a:bodyPr/>
        <a:lstStyle/>
        <a:p>
          <a:r>
            <a:rPr lang="en-US" dirty="0"/>
            <a:t>Point cloud densification </a:t>
          </a:r>
        </a:p>
        <a:p>
          <a:r>
            <a:rPr lang="en-US" dirty="0"/>
            <a:t>Projecting the dense point cloud in 3D scene</a:t>
          </a:r>
        </a:p>
      </dgm:t>
    </dgm:pt>
    <dgm:pt modelId="{3DA04A78-C8D0-496E-9E35-502907B6B321}" type="parTrans" cxnId="{374A8EF3-D4B2-450A-994F-903350EAC64D}">
      <dgm:prSet/>
      <dgm:spPr/>
      <dgm:t>
        <a:bodyPr/>
        <a:lstStyle/>
        <a:p>
          <a:endParaRPr lang="en-US"/>
        </a:p>
      </dgm:t>
    </dgm:pt>
    <dgm:pt modelId="{124EC2CE-E83C-4DB4-95FA-D26C6BA4BD64}" type="sibTrans" cxnId="{374A8EF3-D4B2-450A-994F-903350EAC64D}">
      <dgm:prSet/>
      <dgm:spPr/>
      <dgm:t>
        <a:bodyPr/>
        <a:lstStyle/>
        <a:p>
          <a:endParaRPr lang="en-US"/>
        </a:p>
      </dgm:t>
    </dgm:pt>
    <dgm:pt modelId="{B8B777EC-F3A4-40C0-B842-901C85BE43F7}" type="pres">
      <dgm:prSet presAssocID="{5ABBAABA-3CBC-4D3F-9F39-18D5686CF9A5}" presName="Name0" presStyleCnt="0">
        <dgm:presLayoutVars>
          <dgm:dir/>
          <dgm:animLvl val="lvl"/>
          <dgm:resizeHandles val="exact"/>
        </dgm:presLayoutVars>
      </dgm:prSet>
      <dgm:spPr/>
    </dgm:pt>
    <dgm:pt modelId="{3439F03D-5B11-4756-844D-9BAD94C2CDC0}" type="pres">
      <dgm:prSet presAssocID="{7C2DB8B0-12DC-4DCA-8F32-7D8444A7881A}" presName="boxAndChildren" presStyleCnt="0"/>
      <dgm:spPr/>
    </dgm:pt>
    <dgm:pt modelId="{B7290AE5-CC50-4DE5-97C0-1E8C8E26E82E}" type="pres">
      <dgm:prSet presAssocID="{7C2DB8B0-12DC-4DCA-8F32-7D8444A7881A}" presName="parentTextBox" presStyleLbl="node1" presStyleIdx="0" presStyleCnt="4"/>
      <dgm:spPr/>
    </dgm:pt>
    <dgm:pt modelId="{91064DED-AC19-4CE9-A030-B92E7CF088DD}" type="pres">
      <dgm:prSet presAssocID="{2664D786-474C-4D78-A2EB-C15425ABCD00}" presName="sp" presStyleCnt="0"/>
      <dgm:spPr/>
    </dgm:pt>
    <dgm:pt modelId="{E402843F-9EB5-4B26-A13D-D5F04201660E}" type="pres">
      <dgm:prSet presAssocID="{3CE9A57C-0B30-42A9-A48E-0BC54D4EF157}" presName="arrowAndChildren" presStyleCnt="0"/>
      <dgm:spPr/>
    </dgm:pt>
    <dgm:pt modelId="{2AFCBB29-5404-439C-BF27-D7F099276E61}" type="pres">
      <dgm:prSet presAssocID="{3CE9A57C-0B30-42A9-A48E-0BC54D4EF157}" presName="parentTextArrow" presStyleLbl="node1" presStyleIdx="1" presStyleCnt="4"/>
      <dgm:spPr/>
    </dgm:pt>
    <dgm:pt modelId="{2ACDA026-3490-489E-B838-2166777BB0DA}" type="pres">
      <dgm:prSet presAssocID="{F43F2D60-7707-45D5-A851-C136EED8EB87}" presName="sp" presStyleCnt="0"/>
      <dgm:spPr/>
    </dgm:pt>
    <dgm:pt modelId="{84447997-4AFD-4AB6-A29A-7C84A286D959}" type="pres">
      <dgm:prSet presAssocID="{B61C4662-CDB9-4827-B32B-D8C7E9D72EA7}" presName="arrowAndChildren" presStyleCnt="0"/>
      <dgm:spPr/>
    </dgm:pt>
    <dgm:pt modelId="{7F936FEF-18BB-4AB6-B4C2-7BACE65154AD}" type="pres">
      <dgm:prSet presAssocID="{B61C4662-CDB9-4827-B32B-D8C7E9D72EA7}" presName="parentTextArrow" presStyleLbl="node1" presStyleIdx="2" presStyleCnt="4" custLinFactNeighborX="483" custLinFactNeighborY="-2690"/>
      <dgm:spPr/>
    </dgm:pt>
    <dgm:pt modelId="{A8986D45-6106-4F2F-8E28-4C5CC3726636}" type="pres">
      <dgm:prSet presAssocID="{1FC8CABB-DF3B-41D0-AE01-5A1723889FA0}" presName="sp" presStyleCnt="0"/>
      <dgm:spPr/>
    </dgm:pt>
    <dgm:pt modelId="{4AEA8A06-32A5-4CED-996D-008A1210355D}" type="pres">
      <dgm:prSet presAssocID="{76F85976-6E55-4990-8FB5-FFE0CB4840D8}" presName="arrowAndChildren" presStyleCnt="0"/>
      <dgm:spPr/>
    </dgm:pt>
    <dgm:pt modelId="{E2A51543-7B5D-425B-9D56-017F37222895}" type="pres">
      <dgm:prSet presAssocID="{76F85976-6E55-4990-8FB5-FFE0CB4840D8}" presName="parentTextArrow" presStyleLbl="node1" presStyleIdx="3" presStyleCnt="4" custLinFactNeighborX="1088" custLinFactNeighborY="-123"/>
      <dgm:spPr/>
    </dgm:pt>
  </dgm:ptLst>
  <dgm:cxnLst>
    <dgm:cxn modelId="{7F3BC50E-627F-4023-8D74-95424D97B5C2}" srcId="{5ABBAABA-3CBC-4D3F-9F39-18D5686CF9A5}" destId="{76F85976-6E55-4990-8FB5-FFE0CB4840D8}" srcOrd="0" destOrd="0" parTransId="{E5422888-7C77-40C3-B12E-378228AD5068}" sibTransId="{1FC8CABB-DF3B-41D0-AE01-5A1723889FA0}"/>
    <dgm:cxn modelId="{2B388132-9DBE-490D-9889-498912D1D1CA}" type="presOf" srcId="{3CE9A57C-0B30-42A9-A48E-0BC54D4EF157}" destId="{2AFCBB29-5404-439C-BF27-D7F099276E61}" srcOrd="0" destOrd="0" presId="urn:microsoft.com/office/officeart/2005/8/layout/process4"/>
    <dgm:cxn modelId="{96CD4549-C2FA-4357-AC4B-D5295FE82E53}" type="presOf" srcId="{5ABBAABA-3CBC-4D3F-9F39-18D5686CF9A5}" destId="{B8B777EC-F3A4-40C0-B842-901C85BE43F7}" srcOrd="0" destOrd="0" presId="urn:microsoft.com/office/officeart/2005/8/layout/process4"/>
    <dgm:cxn modelId="{1652D856-B62E-4A8B-B68C-AE5619AB2CF9}" srcId="{5ABBAABA-3CBC-4D3F-9F39-18D5686CF9A5}" destId="{B61C4662-CDB9-4827-B32B-D8C7E9D72EA7}" srcOrd="1" destOrd="0" parTransId="{038B6766-EB2A-456F-A577-DAC5D57770EE}" sibTransId="{F43F2D60-7707-45D5-A851-C136EED8EB87}"/>
    <dgm:cxn modelId="{17B13A87-4448-4789-BA06-B8BC7BEC711C}" type="presOf" srcId="{B61C4662-CDB9-4827-B32B-D8C7E9D72EA7}" destId="{7F936FEF-18BB-4AB6-B4C2-7BACE65154AD}" srcOrd="0" destOrd="0" presId="urn:microsoft.com/office/officeart/2005/8/layout/process4"/>
    <dgm:cxn modelId="{84112A92-827C-4D4B-B0ED-9DD88AC3A038}" type="presOf" srcId="{76F85976-6E55-4990-8FB5-FFE0CB4840D8}" destId="{E2A51543-7B5D-425B-9D56-017F37222895}" srcOrd="0" destOrd="0" presId="urn:microsoft.com/office/officeart/2005/8/layout/process4"/>
    <dgm:cxn modelId="{62AC4498-487C-4A5A-9B52-A979E769608A}" type="presOf" srcId="{7C2DB8B0-12DC-4DCA-8F32-7D8444A7881A}" destId="{B7290AE5-CC50-4DE5-97C0-1E8C8E26E82E}" srcOrd="0" destOrd="0" presId="urn:microsoft.com/office/officeart/2005/8/layout/process4"/>
    <dgm:cxn modelId="{E9D3A1EA-01A6-4300-9EEE-EAFA006CDD6E}" srcId="{5ABBAABA-3CBC-4D3F-9F39-18D5686CF9A5}" destId="{3CE9A57C-0B30-42A9-A48E-0BC54D4EF157}" srcOrd="2" destOrd="0" parTransId="{12DF3761-F528-4C1C-B841-C349E4CF76F4}" sibTransId="{2664D786-474C-4D78-A2EB-C15425ABCD00}"/>
    <dgm:cxn modelId="{374A8EF3-D4B2-450A-994F-903350EAC64D}" srcId="{5ABBAABA-3CBC-4D3F-9F39-18D5686CF9A5}" destId="{7C2DB8B0-12DC-4DCA-8F32-7D8444A7881A}" srcOrd="3" destOrd="0" parTransId="{3DA04A78-C8D0-496E-9E35-502907B6B321}" sibTransId="{124EC2CE-E83C-4DB4-95FA-D26C6BA4BD64}"/>
    <dgm:cxn modelId="{1D0DA822-A610-4F3C-955D-4204817844E0}" type="presParOf" srcId="{B8B777EC-F3A4-40C0-B842-901C85BE43F7}" destId="{3439F03D-5B11-4756-844D-9BAD94C2CDC0}" srcOrd="0" destOrd="0" presId="urn:microsoft.com/office/officeart/2005/8/layout/process4"/>
    <dgm:cxn modelId="{7A91A306-F295-4698-9D97-4B0A05FE86BA}" type="presParOf" srcId="{3439F03D-5B11-4756-844D-9BAD94C2CDC0}" destId="{B7290AE5-CC50-4DE5-97C0-1E8C8E26E82E}" srcOrd="0" destOrd="0" presId="urn:microsoft.com/office/officeart/2005/8/layout/process4"/>
    <dgm:cxn modelId="{E0A5D5A4-1919-4ACB-9B62-7E0935A8C6C8}" type="presParOf" srcId="{B8B777EC-F3A4-40C0-B842-901C85BE43F7}" destId="{91064DED-AC19-4CE9-A030-B92E7CF088DD}" srcOrd="1" destOrd="0" presId="urn:microsoft.com/office/officeart/2005/8/layout/process4"/>
    <dgm:cxn modelId="{C9E209B6-DA44-4DE1-8856-17FEBA4CF607}" type="presParOf" srcId="{B8B777EC-F3A4-40C0-B842-901C85BE43F7}" destId="{E402843F-9EB5-4B26-A13D-D5F04201660E}" srcOrd="2" destOrd="0" presId="urn:microsoft.com/office/officeart/2005/8/layout/process4"/>
    <dgm:cxn modelId="{9E4B9F5A-02BD-4088-A040-0213C8DBC410}" type="presParOf" srcId="{E402843F-9EB5-4B26-A13D-D5F04201660E}" destId="{2AFCBB29-5404-439C-BF27-D7F099276E61}" srcOrd="0" destOrd="0" presId="urn:microsoft.com/office/officeart/2005/8/layout/process4"/>
    <dgm:cxn modelId="{17F243E4-7762-4100-A73C-6D1B6BB8AD94}" type="presParOf" srcId="{B8B777EC-F3A4-40C0-B842-901C85BE43F7}" destId="{2ACDA026-3490-489E-B838-2166777BB0DA}" srcOrd="3" destOrd="0" presId="urn:microsoft.com/office/officeart/2005/8/layout/process4"/>
    <dgm:cxn modelId="{682F5FD2-D5C8-47CD-9310-926C855E4F9E}" type="presParOf" srcId="{B8B777EC-F3A4-40C0-B842-901C85BE43F7}" destId="{84447997-4AFD-4AB6-A29A-7C84A286D959}" srcOrd="4" destOrd="0" presId="urn:microsoft.com/office/officeart/2005/8/layout/process4"/>
    <dgm:cxn modelId="{EE542FA4-6188-4470-B85E-2A19EBB887B2}" type="presParOf" srcId="{84447997-4AFD-4AB6-A29A-7C84A286D959}" destId="{7F936FEF-18BB-4AB6-B4C2-7BACE65154AD}" srcOrd="0" destOrd="0" presId="urn:microsoft.com/office/officeart/2005/8/layout/process4"/>
    <dgm:cxn modelId="{38B40DFA-DACE-4A95-9DD8-8B986A25786B}" type="presParOf" srcId="{B8B777EC-F3A4-40C0-B842-901C85BE43F7}" destId="{A8986D45-6106-4F2F-8E28-4C5CC3726636}" srcOrd="5" destOrd="0" presId="urn:microsoft.com/office/officeart/2005/8/layout/process4"/>
    <dgm:cxn modelId="{78B7D0CC-7F6F-4505-9365-278C4CA4EE5F}" type="presParOf" srcId="{B8B777EC-F3A4-40C0-B842-901C85BE43F7}" destId="{4AEA8A06-32A5-4CED-996D-008A1210355D}" srcOrd="6" destOrd="0" presId="urn:microsoft.com/office/officeart/2005/8/layout/process4"/>
    <dgm:cxn modelId="{C47A2527-F5FE-4ECE-A64A-AF0DA0A78B16}" type="presParOf" srcId="{4AEA8A06-32A5-4CED-996D-008A1210355D}" destId="{E2A51543-7B5D-425B-9D56-017F37222895}"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ABBAABA-3CBC-4D3F-9F39-18D5686CF9A5}" type="doc">
      <dgm:prSet loTypeId="urn:microsoft.com/office/officeart/2005/8/layout/process4" loCatId="process" qsTypeId="urn:microsoft.com/office/officeart/2005/8/quickstyle/simple1" qsCatId="simple" csTypeId="urn:microsoft.com/office/officeart/2005/8/colors/accent1_2" csCatId="accent1" phldr="1"/>
      <dgm:spPr/>
    </dgm:pt>
    <dgm:pt modelId="{76F85976-6E55-4990-8FB5-FFE0CB4840D8}">
      <dgm:prSet phldrT="[Text]"/>
      <dgm:spPr/>
      <dgm:t>
        <a:bodyPr/>
        <a:lstStyle/>
        <a:p>
          <a:r>
            <a:rPr lang="en-US" dirty="0"/>
            <a:t>Key descriptors </a:t>
          </a:r>
        </a:p>
        <a:p>
          <a:r>
            <a:rPr lang="en-US" dirty="0"/>
            <a:t>Detectors in photo set</a:t>
          </a:r>
        </a:p>
      </dgm:t>
    </dgm:pt>
    <dgm:pt modelId="{E5422888-7C77-40C3-B12E-378228AD5068}" type="parTrans" cxnId="{7F3BC50E-627F-4023-8D74-95424D97B5C2}">
      <dgm:prSet/>
      <dgm:spPr/>
      <dgm:t>
        <a:bodyPr/>
        <a:lstStyle/>
        <a:p>
          <a:endParaRPr lang="en-US"/>
        </a:p>
      </dgm:t>
    </dgm:pt>
    <dgm:pt modelId="{1FC8CABB-DF3B-41D0-AE01-5A1723889FA0}" type="sibTrans" cxnId="{7F3BC50E-627F-4023-8D74-95424D97B5C2}">
      <dgm:prSet/>
      <dgm:spPr/>
      <dgm:t>
        <a:bodyPr/>
        <a:lstStyle/>
        <a:p>
          <a:endParaRPr lang="en-US"/>
        </a:p>
      </dgm:t>
    </dgm:pt>
    <dgm:pt modelId="{B61C4662-CDB9-4827-B32B-D8C7E9D72EA7}">
      <dgm:prSet phldrT="[Text]"/>
      <dgm:spPr>
        <a:solidFill>
          <a:schemeClr val="accent2"/>
        </a:solidFill>
      </dgm:spPr>
      <dgm:t>
        <a:bodyPr/>
        <a:lstStyle/>
        <a:p>
          <a:r>
            <a:rPr lang="en-US" dirty="0"/>
            <a:t>Matching descriptors</a:t>
          </a:r>
        </a:p>
        <a:p>
          <a:r>
            <a:rPr lang="en-US" dirty="0"/>
            <a:t>Determining similar points seen from multiple scenes</a:t>
          </a:r>
        </a:p>
      </dgm:t>
    </dgm:pt>
    <dgm:pt modelId="{038B6766-EB2A-456F-A577-DAC5D57770EE}" type="parTrans" cxnId="{1652D856-B62E-4A8B-B68C-AE5619AB2CF9}">
      <dgm:prSet/>
      <dgm:spPr/>
      <dgm:t>
        <a:bodyPr/>
        <a:lstStyle/>
        <a:p>
          <a:endParaRPr lang="en-US"/>
        </a:p>
      </dgm:t>
    </dgm:pt>
    <dgm:pt modelId="{F43F2D60-7707-45D5-A851-C136EED8EB87}" type="sibTrans" cxnId="{1652D856-B62E-4A8B-B68C-AE5619AB2CF9}">
      <dgm:prSet/>
      <dgm:spPr/>
      <dgm:t>
        <a:bodyPr/>
        <a:lstStyle/>
        <a:p>
          <a:endParaRPr lang="en-US"/>
        </a:p>
      </dgm:t>
    </dgm:pt>
    <dgm:pt modelId="{3CE9A57C-0B30-42A9-A48E-0BC54D4EF157}">
      <dgm:prSet phldrT="[Text]"/>
      <dgm:spPr/>
      <dgm:t>
        <a:bodyPr/>
        <a:lstStyle/>
        <a:p>
          <a:r>
            <a:rPr lang="en-US" dirty="0"/>
            <a:t>Scene adjustment</a:t>
          </a:r>
        </a:p>
        <a:p>
          <a:r>
            <a:rPr lang="en-US" dirty="0"/>
            <a:t>Estimating camera positions in a singular reference system </a:t>
          </a:r>
        </a:p>
      </dgm:t>
    </dgm:pt>
    <dgm:pt modelId="{12DF3761-F528-4C1C-B841-C349E4CF76F4}" type="parTrans" cxnId="{E9D3A1EA-01A6-4300-9EEE-EAFA006CDD6E}">
      <dgm:prSet/>
      <dgm:spPr/>
      <dgm:t>
        <a:bodyPr/>
        <a:lstStyle/>
        <a:p>
          <a:endParaRPr lang="en-US"/>
        </a:p>
      </dgm:t>
    </dgm:pt>
    <dgm:pt modelId="{2664D786-474C-4D78-A2EB-C15425ABCD00}" type="sibTrans" cxnId="{E9D3A1EA-01A6-4300-9EEE-EAFA006CDD6E}">
      <dgm:prSet/>
      <dgm:spPr/>
      <dgm:t>
        <a:bodyPr/>
        <a:lstStyle/>
        <a:p>
          <a:endParaRPr lang="en-US"/>
        </a:p>
      </dgm:t>
    </dgm:pt>
    <dgm:pt modelId="{7C2DB8B0-12DC-4DCA-8F32-7D8444A7881A}">
      <dgm:prSet/>
      <dgm:spPr/>
      <dgm:t>
        <a:bodyPr/>
        <a:lstStyle/>
        <a:p>
          <a:r>
            <a:rPr lang="en-US" dirty="0"/>
            <a:t>Point cloud densification </a:t>
          </a:r>
        </a:p>
        <a:p>
          <a:r>
            <a:rPr lang="en-US" dirty="0"/>
            <a:t>Projecting the dense point cloud in 3D scene</a:t>
          </a:r>
        </a:p>
      </dgm:t>
    </dgm:pt>
    <dgm:pt modelId="{3DA04A78-C8D0-496E-9E35-502907B6B321}" type="parTrans" cxnId="{374A8EF3-D4B2-450A-994F-903350EAC64D}">
      <dgm:prSet/>
      <dgm:spPr/>
      <dgm:t>
        <a:bodyPr/>
        <a:lstStyle/>
        <a:p>
          <a:endParaRPr lang="en-US"/>
        </a:p>
      </dgm:t>
    </dgm:pt>
    <dgm:pt modelId="{124EC2CE-E83C-4DB4-95FA-D26C6BA4BD64}" type="sibTrans" cxnId="{374A8EF3-D4B2-450A-994F-903350EAC64D}">
      <dgm:prSet/>
      <dgm:spPr/>
      <dgm:t>
        <a:bodyPr/>
        <a:lstStyle/>
        <a:p>
          <a:endParaRPr lang="en-US"/>
        </a:p>
      </dgm:t>
    </dgm:pt>
    <dgm:pt modelId="{B8B777EC-F3A4-40C0-B842-901C85BE43F7}" type="pres">
      <dgm:prSet presAssocID="{5ABBAABA-3CBC-4D3F-9F39-18D5686CF9A5}" presName="Name0" presStyleCnt="0">
        <dgm:presLayoutVars>
          <dgm:dir/>
          <dgm:animLvl val="lvl"/>
          <dgm:resizeHandles val="exact"/>
        </dgm:presLayoutVars>
      </dgm:prSet>
      <dgm:spPr/>
    </dgm:pt>
    <dgm:pt modelId="{3439F03D-5B11-4756-844D-9BAD94C2CDC0}" type="pres">
      <dgm:prSet presAssocID="{7C2DB8B0-12DC-4DCA-8F32-7D8444A7881A}" presName="boxAndChildren" presStyleCnt="0"/>
      <dgm:spPr/>
    </dgm:pt>
    <dgm:pt modelId="{B7290AE5-CC50-4DE5-97C0-1E8C8E26E82E}" type="pres">
      <dgm:prSet presAssocID="{7C2DB8B0-12DC-4DCA-8F32-7D8444A7881A}" presName="parentTextBox" presStyleLbl="node1" presStyleIdx="0" presStyleCnt="4"/>
      <dgm:spPr/>
    </dgm:pt>
    <dgm:pt modelId="{91064DED-AC19-4CE9-A030-B92E7CF088DD}" type="pres">
      <dgm:prSet presAssocID="{2664D786-474C-4D78-A2EB-C15425ABCD00}" presName="sp" presStyleCnt="0"/>
      <dgm:spPr/>
    </dgm:pt>
    <dgm:pt modelId="{E402843F-9EB5-4B26-A13D-D5F04201660E}" type="pres">
      <dgm:prSet presAssocID="{3CE9A57C-0B30-42A9-A48E-0BC54D4EF157}" presName="arrowAndChildren" presStyleCnt="0"/>
      <dgm:spPr/>
    </dgm:pt>
    <dgm:pt modelId="{2AFCBB29-5404-439C-BF27-D7F099276E61}" type="pres">
      <dgm:prSet presAssocID="{3CE9A57C-0B30-42A9-A48E-0BC54D4EF157}" presName="parentTextArrow" presStyleLbl="node1" presStyleIdx="1" presStyleCnt="4"/>
      <dgm:spPr/>
    </dgm:pt>
    <dgm:pt modelId="{2ACDA026-3490-489E-B838-2166777BB0DA}" type="pres">
      <dgm:prSet presAssocID="{F43F2D60-7707-45D5-A851-C136EED8EB87}" presName="sp" presStyleCnt="0"/>
      <dgm:spPr/>
    </dgm:pt>
    <dgm:pt modelId="{84447997-4AFD-4AB6-A29A-7C84A286D959}" type="pres">
      <dgm:prSet presAssocID="{B61C4662-CDB9-4827-B32B-D8C7E9D72EA7}" presName="arrowAndChildren" presStyleCnt="0"/>
      <dgm:spPr/>
    </dgm:pt>
    <dgm:pt modelId="{7F936FEF-18BB-4AB6-B4C2-7BACE65154AD}" type="pres">
      <dgm:prSet presAssocID="{B61C4662-CDB9-4827-B32B-D8C7E9D72EA7}" presName="parentTextArrow" presStyleLbl="node1" presStyleIdx="2" presStyleCnt="4" custLinFactNeighborX="483" custLinFactNeighborY="-2690"/>
      <dgm:spPr/>
    </dgm:pt>
    <dgm:pt modelId="{A8986D45-6106-4F2F-8E28-4C5CC3726636}" type="pres">
      <dgm:prSet presAssocID="{1FC8CABB-DF3B-41D0-AE01-5A1723889FA0}" presName="sp" presStyleCnt="0"/>
      <dgm:spPr/>
    </dgm:pt>
    <dgm:pt modelId="{4AEA8A06-32A5-4CED-996D-008A1210355D}" type="pres">
      <dgm:prSet presAssocID="{76F85976-6E55-4990-8FB5-FFE0CB4840D8}" presName="arrowAndChildren" presStyleCnt="0"/>
      <dgm:spPr/>
    </dgm:pt>
    <dgm:pt modelId="{E2A51543-7B5D-425B-9D56-017F37222895}" type="pres">
      <dgm:prSet presAssocID="{76F85976-6E55-4990-8FB5-FFE0CB4840D8}" presName="parentTextArrow" presStyleLbl="node1" presStyleIdx="3" presStyleCnt="4" custLinFactNeighborX="1088" custLinFactNeighborY="-123"/>
      <dgm:spPr/>
    </dgm:pt>
  </dgm:ptLst>
  <dgm:cxnLst>
    <dgm:cxn modelId="{7F3BC50E-627F-4023-8D74-95424D97B5C2}" srcId="{5ABBAABA-3CBC-4D3F-9F39-18D5686CF9A5}" destId="{76F85976-6E55-4990-8FB5-FFE0CB4840D8}" srcOrd="0" destOrd="0" parTransId="{E5422888-7C77-40C3-B12E-378228AD5068}" sibTransId="{1FC8CABB-DF3B-41D0-AE01-5A1723889FA0}"/>
    <dgm:cxn modelId="{2B388132-9DBE-490D-9889-498912D1D1CA}" type="presOf" srcId="{3CE9A57C-0B30-42A9-A48E-0BC54D4EF157}" destId="{2AFCBB29-5404-439C-BF27-D7F099276E61}" srcOrd="0" destOrd="0" presId="urn:microsoft.com/office/officeart/2005/8/layout/process4"/>
    <dgm:cxn modelId="{96CD4549-C2FA-4357-AC4B-D5295FE82E53}" type="presOf" srcId="{5ABBAABA-3CBC-4D3F-9F39-18D5686CF9A5}" destId="{B8B777EC-F3A4-40C0-B842-901C85BE43F7}" srcOrd="0" destOrd="0" presId="urn:microsoft.com/office/officeart/2005/8/layout/process4"/>
    <dgm:cxn modelId="{1652D856-B62E-4A8B-B68C-AE5619AB2CF9}" srcId="{5ABBAABA-3CBC-4D3F-9F39-18D5686CF9A5}" destId="{B61C4662-CDB9-4827-B32B-D8C7E9D72EA7}" srcOrd="1" destOrd="0" parTransId="{038B6766-EB2A-456F-A577-DAC5D57770EE}" sibTransId="{F43F2D60-7707-45D5-A851-C136EED8EB87}"/>
    <dgm:cxn modelId="{17B13A87-4448-4789-BA06-B8BC7BEC711C}" type="presOf" srcId="{B61C4662-CDB9-4827-B32B-D8C7E9D72EA7}" destId="{7F936FEF-18BB-4AB6-B4C2-7BACE65154AD}" srcOrd="0" destOrd="0" presId="urn:microsoft.com/office/officeart/2005/8/layout/process4"/>
    <dgm:cxn modelId="{84112A92-827C-4D4B-B0ED-9DD88AC3A038}" type="presOf" srcId="{76F85976-6E55-4990-8FB5-FFE0CB4840D8}" destId="{E2A51543-7B5D-425B-9D56-017F37222895}" srcOrd="0" destOrd="0" presId="urn:microsoft.com/office/officeart/2005/8/layout/process4"/>
    <dgm:cxn modelId="{62AC4498-487C-4A5A-9B52-A979E769608A}" type="presOf" srcId="{7C2DB8B0-12DC-4DCA-8F32-7D8444A7881A}" destId="{B7290AE5-CC50-4DE5-97C0-1E8C8E26E82E}" srcOrd="0" destOrd="0" presId="urn:microsoft.com/office/officeart/2005/8/layout/process4"/>
    <dgm:cxn modelId="{E9D3A1EA-01A6-4300-9EEE-EAFA006CDD6E}" srcId="{5ABBAABA-3CBC-4D3F-9F39-18D5686CF9A5}" destId="{3CE9A57C-0B30-42A9-A48E-0BC54D4EF157}" srcOrd="2" destOrd="0" parTransId="{12DF3761-F528-4C1C-B841-C349E4CF76F4}" sibTransId="{2664D786-474C-4D78-A2EB-C15425ABCD00}"/>
    <dgm:cxn modelId="{374A8EF3-D4B2-450A-994F-903350EAC64D}" srcId="{5ABBAABA-3CBC-4D3F-9F39-18D5686CF9A5}" destId="{7C2DB8B0-12DC-4DCA-8F32-7D8444A7881A}" srcOrd="3" destOrd="0" parTransId="{3DA04A78-C8D0-496E-9E35-502907B6B321}" sibTransId="{124EC2CE-E83C-4DB4-95FA-D26C6BA4BD64}"/>
    <dgm:cxn modelId="{1D0DA822-A610-4F3C-955D-4204817844E0}" type="presParOf" srcId="{B8B777EC-F3A4-40C0-B842-901C85BE43F7}" destId="{3439F03D-5B11-4756-844D-9BAD94C2CDC0}" srcOrd="0" destOrd="0" presId="urn:microsoft.com/office/officeart/2005/8/layout/process4"/>
    <dgm:cxn modelId="{7A91A306-F295-4698-9D97-4B0A05FE86BA}" type="presParOf" srcId="{3439F03D-5B11-4756-844D-9BAD94C2CDC0}" destId="{B7290AE5-CC50-4DE5-97C0-1E8C8E26E82E}" srcOrd="0" destOrd="0" presId="urn:microsoft.com/office/officeart/2005/8/layout/process4"/>
    <dgm:cxn modelId="{E0A5D5A4-1919-4ACB-9B62-7E0935A8C6C8}" type="presParOf" srcId="{B8B777EC-F3A4-40C0-B842-901C85BE43F7}" destId="{91064DED-AC19-4CE9-A030-B92E7CF088DD}" srcOrd="1" destOrd="0" presId="urn:microsoft.com/office/officeart/2005/8/layout/process4"/>
    <dgm:cxn modelId="{C9E209B6-DA44-4DE1-8856-17FEBA4CF607}" type="presParOf" srcId="{B8B777EC-F3A4-40C0-B842-901C85BE43F7}" destId="{E402843F-9EB5-4B26-A13D-D5F04201660E}" srcOrd="2" destOrd="0" presId="urn:microsoft.com/office/officeart/2005/8/layout/process4"/>
    <dgm:cxn modelId="{9E4B9F5A-02BD-4088-A040-0213C8DBC410}" type="presParOf" srcId="{E402843F-9EB5-4B26-A13D-D5F04201660E}" destId="{2AFCBB29-5404-439C-BF27-D7F099276E61}" srcOrd="0" destOrd="0" presId="urn:microsoft.com/office/officeart/2005/8/layout/process4"/>
    <dgm:cxn modelId="{17F243E4-7762-4100-A73C-6D1B6BB8AD94}" type="presParOf" srcId="{B8B777EC-F3A4-40C0-B842-901C85BE43F7}" destId="{2ACDA026-3490-489E-B838-2166777BB0DA}" srcOrd="3" destOrd="0" presId="urn:microsoft.com/office/officeart/2005/8/layout/process4"/>
    <dgm:cxn modelId="{682F5FD2-D5C8-47CD-9310-926C855E4F9E}" type="presParOf" srcId="{B8B777EC-F3A4-40C0-B842-901C85BE43F7}" destId="{84447997-4AFD-4AB6-A29A-7C84A286D959}" srcOrd="4" destOrd="0" presId="urn:microsoft.com/office/officeart/2005/8/layout/process4"/>
    <dgm:cxn modelId="{EE542FA4-6188-4470-B85E-2A19EBB887B2}" type="presParOf" srcId="{84447997-4AFD-4AB6-A29A-7C84A286D959}" destId="{7F936FEF-18BB-4AB6-B4C2-7BACE65154AD}" srcOrd="0" destOrd="0" presId="urn:microsoft.com/office/officeart/2005/8/layout/process4"/>
    <dgm:cxn modelId="{38B40DFA-DACE-4A95-9DD8-8B986A25786B}" type="presParOf" srcId="{B8B777EC-F3A4-40C0-B842-901C85BE43F7}" destId="{A8986D45-6106-4F2F-8E28-4C5CC3726636}" srcOrd="5" destOrd="0" presId="urn:microsoft.com/office/officeart/2005/8/layout/process4"/>
    <dgm:cxn modelId="{78B7D0CC-7F6F-4505-9365-278C4CA4EE5F}" type="presParOf" srcId="{B8B777EC-F3A4-40C0-B842-901C85BE43F7}" destId="{4AEA8A06-32A5-4CED-996D-008A1210355D}" srcOrd="6" destOrd="0" presId="urn:microsoft.com/office/officeart/2005/8/layout/process4"/>
    <dgm:cxn modelId="{C47A2527-F5FE-4ECE-A64A-AF0DA0A78B16}" type="presParOf" srcId="{4AEA8A06-32A5-4CED-996D-008A1210355D}" destId="{E2A51543-7B5D-425B-9D56-017F37222895}"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ABBAABA-3CBC-4D3F-9F39-18D5686CF9A5}" type="doc">
      <dgm:prSet loTypeId="urn:microsoft.com/office/officeart/2005/8/layout/process4" loCatId="process" qsTypeId="urn:microsoft.com/office/officeart/2005/8/quickstyle/simple1" qsCatId="simple" csTypeId="urn:microsoft.com/office/officeart/2005/8/colors/accent1_2" csCatId="accent1" phldr="1"/>
      <dgm:spPr/>
    </dgm:pt>
    <dgm:pt modelId="{76F85976-6E55-4990-8FB5-FFE0CB4840D8}">
      <dgm:prSet phldrT="[Text]"/>
      <dgm:spPr/>
      <dgm:t>
        <a:bodyPr/>
        <a:lstStyle/>
        <a:p>
          <a:r>
            <a:rPr lang="en-US" dirty="0"/>
            <a:t>Key descriptors </a:t>
          </a:r>
        </a:p>
        <a:p>
          <a:r>
            <a:rPr lang="en-US" dirty="0"/>
            <a:t>Detectors in photo set</a:t>
          </a:r>
        </a:p>
      </dgm:t>
    </dgm:pt>
    <dgm:pt modelId="{E5422888-7C77-40C3-B12E-378228AD5068}" type="parTrans" cxnId="{7F3BC50E-627F-4023-8D74-95424D97B5C2}">
      <dgm:prSet/>
      <dgm:spPr/>
      <dgm:t>
        <a:bodyPr/>
        <a:lstStyle/>
        <a:p>
          <a:endParaRPr lang="en-US"/>
        </a:p>
      </dgm:t>
    </dgm:pt>
    <dgm:pt modelId="{1FC8CABB-DF3B-41D0-AE01-5A1723889FA0}" type="sibTrans" cxnId="{7F3BC50E-627F-4023-8D74-95424D97B5C2}">
      <dgm:prSet/>
      <dgm:spPr/>
      <dgm:t>
        <a:bodyPr/>
        <a:lstStyle/>
        <a:p>
          <a:endParaRPr lang="en-US"/>
        </a:p>
      </dgm:t>
    </dgm:pt>
    <dgm:pt modelId="{B61C4662-CDB9-4827-B32B-D8C7E9D72EA7}">
      <dgm:prSet phldrT="[Text]"/>
      <dgm:spPr/>
      <dgm:t>
        <a:bodyPr/>
        <a:lstStyle/>
        <a:p>
          <a:r>
            <a:rPr lang="en-US" dirty="0"/>
            <a:t>Matching descriptors</a:t>
          </a:r>
        </a:p>
        <a:p>
          <a:r>
            <a:rPr lang="en-US" dirty="0"/>
            <a:t>Determining similar points seen from multiple scenes</a:t>
          </a:r>
        </a:p>
      </dgm:t>
    </dgm:pt>
    <dgm:pt modelId="{038B6766-EB2A-456F-A577-DAC5D57770EE}" type="parTrans" cxnId="{1652D856-B62E-4A8B-B68C-AE5619AB2CF9}">
      <dgm:prSet/>
      <dgm:spPr/>
      <dgm:t>
        <a:bodyPr/>
        <a:lstStyle/>
        <a:p>
          <a:endParaRPr lang="en-US"/>
        </a:p>
      </dgm:t>
    </dgm:pt>
    <dgm:pt modelId="{F43F2D60-7707-45D5-A851-C136EED8EB87}" type="sibTrans" cxnId="{1652D856-B62E-4A8B-B68C-AE5619AB2CF9}">
      <dgm:prSet/>
      <dgm:spPr/>
      <dgm:t>
        <a:bodyPr/>
        <a:lstStyle/>
        <a:p>
          <a:endParaRPr lang="en-US"/>
        </a:p>
      </dgm:t>
    </dgm:pt>
    <dgm:pt modelId="{3CE9A57C-0B30-42A9-A48E-0BC54D4EF157}">
      <dgm:prSet phldrT="[Text]"/>
      <dgm:spPr>
        <a:solidFill>
          <a:schemeClr val="accent2"/>
        </a:solidFill>
      </dgm:spPr>
      <dgm:t>
        <a:bodyPr/>
        <a:lstStyle/>
        <a:p>
          <a:r>
            <a:rPr lang="en-US" dirty="0"/>
            <a:t>Scene adjustment</a:t>
          </a:r>
        </a:p>
        <a:p>
          <a:r>
            <a:rPr lang="en-US" dirty="0"/>
            <a:t>Estimating camera positions in a singular reference system </a:t>
          </a:r>
        </a:p>
      </dgm:t>
    </dgm:pt>
    <dgm:pt modelId="{12DF3761-F528-4C1C-B841-C349E4CF76F4}" type="parTrans" cxnId="{E9D3A1EA-01A6-4300-9EEE-EAFA006CDD6E}">
      <dgm:prSet/>
      <dgm:spPr/>
      <dgm:t>
        <a:bodyPr/>
        <a:lstStyle/>
        <a:p>
          <a:endParaRPr lang="en-US"/>
        </a:p>
      </dgm:t>
    </dgm:pt>
    <dgm:pt modelId="{2664D786-474C-4D78-A2EB-C15425ABCD00}" type="sibTrans" cxnId="{E9D3A1EA-01A6-4300-9EEE-EAFA006CDD6E}">
      <dgm:prSet/>
      <dgm:spPr/>
      <dgm:t>
        <a:bodyPr/>
        <a:lstStyle/>
        <a:p>
          <a:endParaRPr lang="en-US"/>
        </a:p>
      </dgm:t>
    </dgm:pt>
    <dgm:pt modelId="{7C2DB8B0-12DC-4DCA-8F32-7D8444A7881A}">
      <dgm:prSet/>
      <dgm:spPr/>
      <dgm:t>
        <a:bodyPr/>
        <a:lstStyle/>
        <a:p>
          <a:r>
            <a:rPr lang="en-US" dirty="0"/>
            <a:t>Point cloud densification </a:t>
          </a:r>
        </a:p>
        <a:p>
          <a:r>
            <a:rPr lang="en-US" dirty="0"/>
            <a:t>Projecting the dense point cloud in 3D scene</a:t>
          </a:r>
        </a:p>
      </dgm:t>
    </dgm:pt>
    <dgm:pt modelId="{3DA04A78-C8D0-496E-9E35-502907B6B321}" type="parTrans" cxnId="{374A8EF3-D4B2-450A-994F-903350EAC64D}">
      <dgm:prSet/>
      <dgm:spPr/>
      <dgm:t>
        <a:bodyPr/>
        <a:lstStyle/>
        <a:p>
          <a:endParaRPr lang="en-US"/>
        </a:p>
      </dgm:t>
    </dgm:pt>
    <dgm:pt modelId="{124EC2CE-E83C-4DB4-95FA-D26C6BA4BD64}" type="sibTrans" cxnId="{374A8EF3-D4B2-450A-994F-903350EAC64D}">
      <dgm:prSet/>
      <dgm:spPr/>
      <dgm:t>
        <a:bodyPr/>
        <a:lstStyle/>
        <a:p>
          <a:endParaRPr lang="en-US"/>
        </a:p>
      </dgm:t>
    </dgm:pt>
    <dgm:pt modelId="{B8B777EC-F3A4-40C0-B842-901C85BE43F7}" type="pres">
      <dgm:prSet presAssocID="{5ABBAABA-3CBC-4D3F-9F39-18D5686CF9A5}" presName="Name0" presStyleCnt="0">
        <dgm:presLayoutVars>
          <dgm:dir/>
          <dgm:animLvl val="lvl"/>
          <dgm:resizeHandles val="exact"/>
        </dgm:presLayoutVars>
      </dgm:prSet>
      <dgm:spPr/>
    </dgm:pt>
    <dgm:pt modelId="{3439F03D-5B11-4756-844D-9BAD94C2CDC0}" type="pres">
      <dgm:prSet presAssocID="{7C2DB8B0-12DC-4DCA-8F32-7D8444A7881A}" presName="boxAndChildren" presStyleCnt="0"/>
      <dgm:spPr/>
    </dgm:pt>
    <dgm:pt modelId="{B7290AE5-CC50-4DE5-97C0-1E8C8E26E82E}" type="pres">
      <dgm:prSet presAssocID="{7C2DB8B0-12DC-4DCA-8F32-7D8444A7881A}" presName="parentTextBox" presStyleLbl="node1" presStyleIdx="0" presStyleCnt="4"/>
      <dgm:spPr/>
    </dgm:pt>
    <dgm:pt modelId="{91064DED-AC19-4CE9-A030-B92E7CF088DD}" type="pres">
      <dgm:prSet presAssocID="{2664D786-474C-4D78-A2EB-C15425ABCD00}" presName="sp" presStyleCnt="0"/>
      <dgm:spPr/>
    </dgm:pt>
    <dgm:pt modelId="{E402843F-9EB5-4B26-A13D-D5F04201660E}" type="pres">
      <dgm:prSet presAssocID="{3CE9A57C-0B30-42A9-A48E-0BC54D4EF157}" presName="arrowAndChildren" presStyleCnt="0"/>
      <dgm:spPr/>
    </dgm:pt>
    <dgm:pt modelId="{2AFCBB29-5404-439C-BF27-D7F099276E61}" type="pres">
      <dgm:prSet presAssocID="{3CE9A57C-0B30-42A9-A48E-0BC54D4EF157}" presName="parentTextArrow" presStyleLbl="node1" presStyleIdx="1" presStyleCnt="4"/>
      <dgm:spPr/>
    </dgm:pt>
    <dgm:pt modelId="{2ACDA026-3490-489E-B838-2166777BB0DA}" type="pres">
      <dgm:prSet presAssocID="{F43F2D60-7707-45D5-A851-C136EED8EB87}" presName="sp" presStyleCnt="0"/>
      <dgm:spPr/>
    </dgm:pt>
    <dgm:pt modelId="{84447997-4AFD-4AB6-A29A-7C84A286D959}" type="pres">
      <dgm:prSet presAssocID="{B61C4662-CDB9-4827-B32B-D8C7E9D72EA7}" presName="arrowAndChildren" presStyleCnt="0"/>
      <dgm:spPr/>
    </dgm:pt>
    <dgm:pt modelId="{7F936FEF-18BB-4AB6-B4C2-7BACE65154AD}" type="pres">
      <dgm:prSet presAssocID="{B61C4662-CDB9-4827-B32B-D8C7E9D72EA7}" presName="parentTextArrow" presStyleLbl="node1" presStyleIdx="2" presStyleCnt="4" custLinFactNeighborX="483" custLinFactNeighborY="-2690"/>
      <dgm:spPr/>
    </dgm:pt>
    <dgm:pt modelId="{A8986D45-6106-4F2F-8E28-4C5CC3726636}" type="pres">
      <dgm:prSet presAssocID="{1FC8CABB-DF3B-41D0-AE01-5A1723889FA0}" presName="sp" presStyleCnt="0"/>
      <dgm:spPr/>
    </dgm:pt>
    <dgm:pt modelId="{4AEA8A06-32A5-4CED-996D-008A1210355D}" type="pres">
      <dgm:prSet presAssocID="{76F85976-6E55-4990-8FB5-FFE0CB4840D8}" presName="arrowAndChildren" presStyleCnt="0"/>
      <dgm:spPr/>
    </dgm:pt>
    <dgm:pt modelId="{E2A51543-7B5D-425B-9D56-017F37222895}" type="pres">
      <dgm:prSet presAssocID="{76F85976-6E55-4990-8FB5-FFE0CB4840D8}" presName="parentTextArrow" presStyleLbl="node1" presStyleIdx="3" presStyleCnt="4" custLinFactNeighborX="1088" custLinFactNeighborY="-123"/>
      <dgm:spPr/>
    </dgm:pt>
  </dgm:ptLst>
  <dgm:cxnLst>
    <dgm:cxn modelId="{7F3BC50E-627F-4023-8D74-95424D97B5C2}" srcId="{5ABBAABA-3CBC-4D3F-9F39-18D5686CF9A5}" destId="{76F85976-6E55-4990-8FB5-FFE0CB4840D8}" srcOrd="0" destOrd="0" parTransId="{E5422888-7C77-40C3-B12E-378228AD5068}" sibTransId="{1FC8CABB-DF3B-41D0-AE01-5A1723889FA0}"/>
    <dgm:cxn modelId="{2B388132-9DBE-490D-9889-498912D1D1CA}" type="presOf" srcId="{3CE9A57C-0B30-42A9-A48E-0BC54D4EF157}" destId="{2AFCBB29-5404-439C-BF27-D7F099276E61}" srcOrd="0" destOrd="0" presId="urn:microsoft.com/office/officeart/2005/8/layout/process4"/>
    <dgm:cxn modelId="{96CD4549-C2FA-4357-AC4B-D5295FE82E53}" type="presOf" srcId="{5ABBAABA-3CBC-4D3F-9F39-18D5686CF9A5}" destId="{B8B777EC-F3A4-40C0-B842-901C85BE43F7}" srcOrd="0" destOrd="0" presId="urn:microsoft.com/office/officeart/2005/8/layout/process4"/>
    <dgm:cxn modelId="{1652D856-B62E-4A8B-B68C-AE5619AB2CF9}" srcId="{5ABBAABA-3CBC-4D3F-9F39-18D5686CF9A5}" destId="{B61C4662-CDB9-4827-B32B-D8C7E9D72EA7}" srcOrd="1" destOrd="0" parTransId="{038B6766-EB2A-456F-A577-DAC5D57770EE}" sibTransId="{F43F2D60-7707-45D5-A851-C136EED8EB87}"/>
    <dgm:cxn modelId="{17B13A87-4448-4789-BA06-B8BC7BEC711C}" type="presOf" srcId="{B61C4662-CDB9-4827-B32B-D8C7E9D72EA7}" destId="{7F936FEF-18BB-4AB6-B4C2-7BACE65154AD}" srcOrd="0" destOrd="0" presId="urn:microsoft.com/office/officeart/2005/8/layout/process4"/>
    <dgm:cxn modelId="{84112A92-827C-4D4B-B0ED-9DD88AC3A038}" type="presOf" srcId="{76F85976-6E55-4990-8FB5-FFE0CB4840D8}" destId="{E2A51543-7B5D-425B-9D56-017F37222895}" srcOrd="0" destOrd="0" presId="urn:microsoft.com/office/officeart/2005/8/layout/process4"/>
    <dgm:cxn modelId="{62AC4498-487C-4A5A-9B52-A979E769608A}" type="presOf" srcId="{7C2DB8B0-12DC-4DCA-8F32-7D8444A7881A}" destId="{B7290AE5-CC50-4DE5-97C0-1E8C8E26E82E}" srcOrd="0" destOrd="0" presId="urn:microsoft.com/office/officeart/2005/8/layout/process4"/>
    <dgm:cxn modelId="{E9D3A1EA-01A6-4300-9EEE-EAFA006CDD6E}" srcId="{5ABBAABA-3CBC-4D3F-9F39-18D5686CF9A5}" destId="{3CE9A57C-0B30-42A9-A48E-0BC54D4EF157}" srcOrd="2" destOrd="0" parTransId="{12DF3761-F528-4C1C-B841-C349E4CF76F4}" sibTransId="{2664D786-474C-4D78-A2EB-C15425ABCD00}"/>
    <dgm:cxn modelId="{374A8EF3-D4B2-450A-994F-903350EAC64D}" srcId="{5ABBAABA-3CBC-4D3F-9F39-18D5686CF9A5}" destId="{7C2DB8B0-12DC-4DCA-8F32-7D8444A7881A}" srcOrd="3" destOrd="0" parTransId="{3DA04A78-C8D0-496E-9E35-502907B6B321}" sibTransId="{124EC2CE-E83C-4DB4-95FA-D26C6BA4BD64}"/>
    <dgm:cxn modelId="{1D0DA822-A610-4F3C-955D-4204817844E0}" type="presParOf" srcId="{B8B777EC-F3A4-40C0-B842-901C85BE43F7}" destId="{3439F03D-5B11-4756-844D-9BAD94C2CDC0}" srcOrd="0" destOrd="0" presId="urn:microsoft.com/office/officeart/2005/8/layout/process4"/>
    <dgm:cxn modelId="{7A91A306-F295-4698-9D97-4B0A05FE86BA}" type="presParOf" srcId="{3439F03D-5B11-4756-844D-9BAD94C2CDC0}" destId="{B7290AE5-CC50-4DE5-97C0-1E8C8E26E82E}" srcOrd="0" destOrd="0" presId="urn:microsoft.com/office/officeart/2005/8/layout/process4"/>
    <dgm:cxn modelId="{E0A5D5A4-1919-4ACB-9B62-7E0935A8C6C8}" type="presParOf" srcId="{B8B777EC-F3A4-40C0-B842-901C85BE43F7}" destId="{91064DED-AC19-4CE9-A030-B92E7CF088DD}" srcOrd="1" destOrd="0" presId="urn:microsoft.com/office/officeart/2005/8/layout/process4"/>
    <dgm:cxn modelId="{C9E209B6-DA44-4DE1-8856-17FEBA4CF607}" type="presParOf" srcId="{B8B777EC-F3A4-40C0-B842-901C85BE43F7}" destId="{E402843F-9EB5-4B26-A13D-D5F04201660E}" srcOrd="2" destOrd="0" presId="urn:microsoft.com/office/officeart/2005/8/layout/process4"/>
    <dgm:cxn modelId="{9E4B9F5A-02BD-4088-A040-0213C8DBC410}" type="presParOf" srcId="{E402843F-9EB5-4B26-A13D-D5F04201660E}" destId="{2AFCBB29-5404-439C-BF27-D7F099276E61}" srcOrd="0" destOrd="0" presId="urn:microsoft.com/office/officeart/2005/8/layout/process4"/>
    <dgm:cxn modelId="{17F243E4-7762-4100-A73C-6D1B6BB8AD94}" type="presParOf" srcId="{B8B777EC-F3A4-40C0-B842-901C85BE43F7}" destId="{2ACDA026-3490-489E-B838-2166777BB0DA}" srcOrd="3" destOrd="0" presId="urn:microsoft.com/office/officeart/2005/8/layout/process4"/>
    <dgm:cxn modelId="{682F5FD2-D5C8-47CD-9310-926C855E4F9E}" type="presParOf" srcId="{B8B777EC-F3A4-40C0-B842-901C85BE43F7}" destId="{84447997-4AFD-4AB6-A29A-7C84A286D959}" srcOrd="4" destOrd="0" presId="urn:microsoft.com/office/officeart/2005/8/layout/process4"/>
    <dgm:cxn modelId="{EE542FA4-6188-4470-B85E-2A19EBB887B2}" type="presParOf" srcId="{84447997-4AFD-4AB6-A29A-7C84A286D959}" destId="{7F936FEF-18BB-4AB6-B4C2-7BACE65154AD}" srcOrd="0" destOrd="0" presId="urn:microsoft.com/office/officeart/2005/8/layout/process4"/>
    <dgm:cxn modelId="{38B40DFA-DACE-4A95-9DD8-8B986A25786B}" type="presParOf" srcId="{B8B777EC-F3A4-40C0-B842-901C85BE43F7}" destId="{A8986D45-6106-4F2F-8E28-4C5CC3726636}" srcOrd="5" destOrd="0" presId="urn:microsoft.com/office/officeart/2005/8/layout/process4"/>
    <dgm:cxn modelId="{78B7D0CC-7F6F-4505-9365-278C4CA4EE5F}" type="presParOf" srcId="{B8B777EC-F3A4-40C0-B842-901C85BE43F7}" destId="{4AEA8A06-32A5-4CED-996D-008A1210355D}" srcOrd="6" destOrd="0" presId="urn:microsoft.com/office/officeart/2005/8/layout/process4"/>
    <dgm:cxn modelId="{C47A2527-F5FE-4ECE-A64A-AF0DA0A78B16}" type="presParOf" srcId="{4AEA8A06-32A5-4CED-996D-008A1210355D}" destId="{E2A51543-7B5D-425B-9D56-017F37222895}"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ABBAABA-3CBC-4D3F-9F39-18D5686CF9A5}" type="doc">
      <dgm:prSet loTypeId="urn:microsoft.com/office/officeart/2005/8/layout/process4" loCatId="process" qsTypeId="urn:microsoft.com/office/officeart/2005/8/quickstyle/simple1" qsCatId="simple" csTypeId="urn:microsoft.com/office/officeart/2005/8/colors/accent1_2" csCatId="accent1" phldr="1"/>
      <dgm:spPr/>
    </dgm:pt>
    <dgm:pt modelId="{76F85976-6E55-4990-8FB5-FFE0CB4840D8}">
      <dgm:prSet phldrT="[Text]"/>
      <dgm:spPr/>
      <dgm:t>
        <a:bodyPr/>
        <a:lstStyle/>
        <a:p>
          <a:r>
            <a:rPr lang="en-US" dirty="0"/>
            <a:t>Key descriptors </a:t>
          </a:r>
        </a:p>
        <a:p>
          <a:r>
            <a:rPr lang="en-US" dirty="0"/>
            <a:t>Detectors in photo set</a:t>
          </a:r>
        </a:p>
      </dgm:t>
    </dgm:pt>
    <dgm:pt modelId="{E5422888-7C77-40C3-B12E-378228AD5068}" type="parTrans" cxnId="{7F3BC50E-627F-4023-8D74-95424D97B5C2}">
      <dgm:prSet/>
      <dgm:spPr/>
      <dgm:t>
        <a:bodyPr/>
        <a:lstStyle/>
        <a:p>
          <a:endParaRPr lang="en-US"/>
        </a:p>
      </dgm:t>
    </dgm:pt>
    <dgm:pt modelId="{1FC8CABB-DF3B-41D0-AE01-5A1723889FA0}" type="sibTrans" cxnId="{7F3BC50E-627F-4023-8D74-95424D97B5C2}">
      <dgm:prSet/>
      <dgm:spPr/>
      <dgm:t>
        <a:bodyPr/>
        <a:lstStyle/>
        <a:p>
          <a:endParaRPr lang="en-US"/>
        </a:p>
      </dgm:t>
    </dgm:pt>
    <dgm:pt modelId="{B61C4662-CDB9-4827-B32B-D8C7E9D72EA7}">
      <dgm:prSet phldrT="[Text]"/>
      <dgm:spPr/>
      <dgm:t>
        <a:bodyPr/>
        <a:lstStyle/>
        <a:p>
          <a:r>
            <a:rPr lang="en-US" dirty="0"/>
            <a:t>Matching descriptors</a:t>
          </a:r>
        </a:p>
        <a:p>
          <a:r>
            <a:rPr lang="en-US" dirty="0"/>
            <a:t>Determining similar points seen from multiple scenes</a:t>
          </a:r>
        </a:p>
      </dgm:t>
    </dgm:pt>
    <dgm:pt modelId="{038B6766-EB2A-456F-A577-DAC5D57770EE}" type="parTrans" cxnId="{1652D856-B62E-4A8B-B68C-AE5619AB2CF9}">
      <dgm:prSet/>
      <dgm:spPr/>
      <dgm:t>
        <a:bodyPr/>
        <a:lstStyle/>
        <a:p>
          <a:endParaRPr lang="en-US"/>
        </a:p>
      </dgm:t>
    </dgm:pt>
    <dgm:pt modelId="{F43F2D60-7707-45D5-A851-C136EED8EB87}" type="sibTrans" cxnId="{1652D856-B62E-4A8B-B68C-AE5619AB2CF9}">
      <dgm:prSet/>
      <dgm:spPr/>
      <dgm:t>
        <a:bodyPr/>
        <a:lstStyle/>
        <a:p>
          <a:endParaRPr lang="en-US"/>
        </a:p>
      </dgm:t>
    </dgm:pt>
    <dgm:pt modelId="{3CE9A57C-0B30-42A9-A48E-0BC54D4EF157}">
      <dgm:prSet phldrT="[Text]"/>
      <dgm:spPr>
        <a:solidFill>
          <a:schemeClr val="accent2"/>
        </a:solidFill>
      </dgm:spPr>
      <dgm:t>
        <a:bodyPr/>
        <a:lstStyle/>
        <a:p>
          <a:r>
            <a:rPr lang="en-US" dirty="0"/>
            <a:t>Scene adjustment</a:t>
          </a:r>
        </a:p>
        <a:p>
          <a:r>
            <a:rPr lang="en-US" dirty="0"/>
            <a:t>Estimating camera positions in a singular reference system </a:t>
          </a:r>
        </a:p>
      </dgm:t>
    </dgm:pt>
    <dgm:pt modelId="{12DF3761-F528-4C1C-B841-C349E4CF76F4}" type="parTrans" cxnId="{E9D3A1EA-01A6-4300-9EEE-EAFA006CDD6E}">
      <dgm:prSet/>
      <dgm:spPr/>
      <dgm:t>
        <a:bodyPr/>
        <a:lstStyle/>
        <a:p>
          <a:endParaRPr lang="en-US"/>
        </a:p>
      </dgm:t>
    </dgm:pt>
    <dgm:pt modelId="{2664D786-474C-4D78-A2EB-C15425ABCD00}" type="sibTrans" cxnId="{E9D3A1EA-01A6-4300-9EEE-EAFA006CDD6E}">
      <dgm:prSet/>
      <dgm:spPr/>
      <dgm:t>
        <a:bodyPr/>
        <a:lstStyle/>
        <a:p>
          <a:endParaRPr lang="en-US"/>
        </a:p>
      </dgm:t>
    </dgm:pt>
    <dgm:pt modelId="{7C2DB8B0-12DC-4DCA-8F32-7D8444A7881A}">
      <dgm:prSet/>
      <dgm:spPr/>
      <dgm:t>
        <a:bodyPr/>
        <a:lstStyle/>
        <a:p>
          <a:r>
            <a:rPr lang="en-US" dirty="0"/>
            <a:t>Point cloud densification </a:t>
          </a:r>
        </a:p>
        <a:p>
          <a:r>
            <a:rPr lang="en-US" dirty="0"/>
            <a:t>Projecting the dense point cloud in 3D scene</a:t>
          </a:r>
        </a:p>
      </dgm:t>
    </dgm:pt>
    <dgm:pt modelId="{3DA04A78-C8D0-496E-9E35-502907B6B321}" type="parTrans" cxnId="{374A8EF3-D4B2-450A-994F-903350EAC64D}">
      <dgm:prSet/>
      <dgm:spPr/>
      <dgm:t>
        <a:bodyPr/>
        <a:lstStyle/>
        <a:p>
          <a:endParaRPr lang="en-US"/>
        </a:p>
      </dgm:t>
    </dgm:pt>
    <dgm:pt modelId="{124EC2CE-E83C-4DB4-95FA-D26C6BA4BD64}" type="sibTrans" cxnId="{374A8EF3-D4B2-450A-994F-903350EAC64D}">
      <dgm:prSet/>
      <dgm:spPr/>
      <dgm:t>
        <a:bodyPr/>
        <a:lstStyle/>
        <a:p>
          <a:endParaRPr lang="en-US"/>
        </a:p>
      </dgm:t>
    </dgm:pt>
    <dgm:pt modelId="{B8B777EC-F3A4-40C0-B842-901C85BE43F7}" type="pres">
      <dgm:prSet presAssocID="{5ABBAABA-3CBC-4D3F-9F39-18D5686CF9A5}" presName="Name0" presStyleCnt="0">
        <dgm:presLayoutVars>
          <dgm:dir/>
          <dgm:animLvl val="lvl"/>
          <dgm:resizeHandles val="exact"/>
        </dgm:presLayoutVars>
      </dgm:prSet>
      <dgm:spPr/>
    </dgm:pt>
    <dgm:pt modelId="{3439F03D-5B11-4756-844D-9BAD94C2CDC0}" type="pres">
      <dgm:prSet presAssocID="{7C2DB8B0-12DC-4DCA-8F32-7D8444A7881A}" presName="boxAndChildren" presStyleCnt="0"/>
      <dgm:spPr/>
    </dgm:pt>
    <dgm:pt modelId="{B7290AE5-CC50-4DE5-97C0-1E8C8E26E82E}" type="pres">
      <dgm:prSet presAssocID="{7C2DB8B0-12DC-4DCA-8F32-7D8444A7881A}" presName="parentTextBox" presStyleLbl="node1" presStyleIdx="0" presStyleCnt="4"/>
      <dgm:spPr/>
    </dgm:pt>
    <dgm:pt modelId="{91064DED-AC19-4CE9-A030-B92E7CF088DD}" type="pres">
      <dgm:prSet presAssocID="{2664D786-474C-4D78-A2EB-C15425ABCD00}" presName="sp" presStyleCnt="0"/>
      <dgm:spPr/>
    </dgm:pt>
    <dgm:pt modelId="{E402843F-9EB5-4B26-A13D-D5F04201660E}" type="pres">
      <dgm:prSet presAssocID="{3CE9A57C-0B30-42A9-A48E-0BC54D4EF157}" presName="arrowAndChildren" presStyleCnt="0"/>
      <dgm:spPr/>
    </dgm:pt>
    <dgm:pt modelId="{2AFCBB29-5404-439C-BF27-D7F099276E61}" type="pres">
      <dgm:prSet presAssocID="{3CE9A57C-0B30-42A9-A48E-0BC54D4EF157}" presName="parentTextArrow" presStyleLbl="node1" presStyleIdx="1" presStyleCnt="4"/>
      <dgm:spPr/>
    </dgm:pt>
    <dgm:pt modelId="{2ACDA026-3490-489E-B838-2166777BB0DA}" type="pres">
      <dgm:prSet presAssocID="{F43F2D60-7707-45D5-A851-C136EED8EB87}" presName="sp" presStyleCnt="0"/>
      <dgm:spPr/>
    </dgm:pt>
    <dgm:pt modelId="{84447997-4AFD-4AB6-A29A-7C84A286D959}" type="pres">
      <dgm:prSet presAssocID="{B61C4662-CDB9-4827-B32B-D8C7E9D72EA7}" presName="arrowAndChildren" presStyleCnt="0"/>
      <dgm:spPr/>
    </dgm:pt>
    <dgm:pt modelId="{7F936FEF-18BB-4AB6-B4C2-7BACE65154AD}" type="pres">
      <dgm:prSet presAssocID="{B61C4662-CDB9-4827-B32B-D8C7E9D72EA7}" presName="parentTextArrow" presStyleLbl="node1" presStyleIdx="2" presStyleCnt="4" custLinFactNeighborX="483" custLinFactNeighborY="-2690"/>
      <dgm:spPr/>
    </dgm:pt>
    <dgm:pt modelId="{A8986D45-6106-4F2F-8E28-4C5CC3726636}" type="pres">
      <dgm:prSet presAssocID="{1FC8CABB-DF3B-41D0-AE01-5A1723889FA0}" presName="sp" presStyleCnt="0"/>
      <dgm:spPr/>
    </dgm:pt>
    <dgm:pt modelId="{4AEA8A06-32A5-4CED-996D-008A1210355D}" type="pres">
      <dgm:prSet presAssocID="{76F85976-6E55-4990-8FB5-FFE0CB4840D8}" presName="arrowAndChildren" presStyleCnt="0"/>
      <dgm:spPr/>
    </dgm:pt>
    <dgm:pt modelId="{E2A51543-7B5D-425B-9D56-017F37222895}" type="pres">
      <dgm:prSet presAssocID="{76F85976-6E55-4990-8FB5-FFE0CB4840D8}" presName="parentTextArrow" presStyleLbl="node1" presStyleIdx="3" presStyleCnt="4" custLinFactNeighborX="1088" custLinFactNeighborY="-123"/>
      <dgm:spPr/>
    </dgm:pt>
  </dgm:ptLst>
  <dgm:cxnLst>
    <dgm:cxn modelId="{7F3BC50E-627F-4023-8D74-95424D97B5C2}" srcId="{5ABBAABA-3CBC-4D3F-9F39-18D5686CF9A5}" destId="{76F85976-6E55-4990-8FB5-FFE0CB4840D8}" srcOrd="0" destOrd="0" parTransId="{E5422888-7C77-40C3-B12E-378228AD5068}" sibTransId="{1FC8CABB-DF3B-41D0-AE01-5A1723889FA0}"/>
    <dgm:cxn modelId="{2B388132-9DBE-490D-9889-498912D1D1CA}" type="presOf" srcId="{3CE9A57C-0B30-42A9-A48E-0BC54D4EF157}" destId="{2AFCBB29-5404-439C-BF27-D7F099276E61}" srcOrd="0" destOrd="0" presId="urn:microsoft.com/office/officeart/2005/8/layout/process4"/>
    <dgm:cxn modelId="{96CD4549-C2FA-4357-AC4B-D5295FE82E53}" type="presOf" srcId="{5ABBAABA-3CBC-4D3F-9F39-18D5686CF9A5}" destId="{B8B777EC-F3A4-40C0-B842-901C85BE43F7}" srcOrd="0" destOrd="0" presId="urn:microsoft.com/office/officeart/2005/8/layout/process4"/>
    <dgm:cxn modelId="{1652D856-B62E-4A8B-B68C-AE5619AB2CF9}" srcId="{5ABBAABA-3CBC-4D3F-9F39-18D5686CF9A5}" destId="{B61C4662-CDB9-4827-B32B-D8C7E9D72EA7}" srcOrd="1" destOrd="0" parTransId="{038B6766-EB2A-456F-A577-DAC5D57770EE}" sibTransId="{F43F2D60-7707-45D5-A851-C136EED8EB87}"/>
    <dgm:cxn modelId="{17B13A87-4448-4789-BA06-B8BC7BEC711C}" type="presOf" srcId="{B61C4662-CDB9-4827-B32B-D8C7E9D72EA7}" destId="{7F936FEF-18BB-4AB6-B4C2-7BACE65154AD}" srcOrd="0" destOrd="0" presId="urn:microsoft.com/office/officeart/2005/8/layout/process4"/>
    <dgm:cxn modelId="{84112A92-827C-4D4B-B0ED-9DD88AC3A038}" type="presOf" srcId="{76F85976-6E55-4990-8FB5-FFE0CB4840D8}" destId="{E2A51543-7B5D-425B-9D56-017F37222895}" srcOrd="0" destOrd="0" presId="urn:microsoft.com/office/officeart/2005/8/layout/process4"/>
    <dgm:cxn modelId="{62AC4498-487C-4A5A-9B52-A979E769608A}" type="presOf" srcId="{7C2DB8B0-12DC-4DCA-8F32-7D8444A7881A}" destId="{B7290AE5-CC50-4DE5-97C0-1E8C8E26E82E}" srcOrd="0" destOrd="0" presId="urn:microsoft.com/office/officeart/2005/8/layout/process4"/>
    <dgm:cxn modelId="{E9D3A1EA-01A6-4300-9EEE-EAFA006CDD6E}" srcId="{5ABBAABA-3CBC-4D3F-9F39-18D5686CF9A5}" destId="{3CE9A57C-0B30-42A9-A48E-0BC54D4EF157}" srcOrd="2" destOrd="0" parTransId="{12DF3761-F528-4C1C-B841-C349E4CF76F4}" sibTransId="{2664D786-474C-4D78-A2EB-C15425ABCD00}"/>
    <dgm:cxn modelId="{374A8EF3-D4B2-450A-994F-903350EAC64D}" srcId="{5ABBAABA-3CBC-4D3F-9F39-18D5686CF9A5}" destId="{7C2DB8B0-12DC-4DCA-8F32-7D8444A7881A}" srcOrd="3" destOrd="0" parTransId="{3DA04A78-C8D0-496E-9E35-502907B6B321}" sibTransId="{124EC2CE-E83C-4DB4-95FA-D26C6BA4BD64}"/>
    <dgm:cxn modelId="{1D0DA822-A610-4F3C-955D-4204817844E0}" type="presParOf" srcId="{B8B777EC-F3A4-40C0-B842-901C85BE43F7}" destId="{3439F03D-5B11-4756-844D-9BAD94C2CDC0}" srcOrd="0" destOrd="0" presId="urn:microsoft.com/office/officeart/2005/8/layout/process4"/>
    <dgm:cxn modelId="{7A91A306-F295-4698-9D97-4B0A05FE86BA}" type="presParOf" srcId="{3439F03D-5B11-4756-844D-9BAD94C2CDC0}" destId="{B7290AE5-CC50-4DE5-97C0-1E8C8E26E82E}" srcOrd="0" destOrd="0" presId="urn:microsoft.com/office/officeart/2005/8/layout/process4"/>
    <dgm:cxn modelId="{E0A5D5A4-1919-4ACB-9B62-7E0935A8C6C8}" type="presParOf" srcId="{B8B777EC-F3A4-40C0-B842-901C85BE43F7}" destId="{91064DED-AC19-4CE9-A030-B92E7CF088DD}" srcOrd="1" destOrd="0" presId="urn:microsoft.com/office/officeart/2005/8/layout/process4"/>
    <dgm:cxn modelId="{C9E209B6-DA44-4DE1-8856-17FEBA4CF607}" type="presParOf" srcId="{B8B777EC-F3A4-40C0-B842-901C85BE43F7}" destId="{E402843F-9EB5-4B26-A13D-D5F04201660E}" srcOrd="2" destOrd="0" presId="urn:microsoft.com/office/officeart/2005/8/layout/process4"/>
    <dgm:cxn modelId="{9E4B9F5A-02BD-4088-A040-0213C8DBC410}" type="presParOf" srcId="{E402843F-9EB5-4B26-A13D-D5F04201660E}" destId="{2AFCBB29-5404-439C-BF27-D7F099276E61}" srcOrd="0" destOrd="0" presId="urn:microsoft.com/office/officeart/2005/8/layout/process4"/>
    <dgm:cxn modelId="{17F243E4-7762-4100-A73C-6D1B6BB8AD94}" type="presParOf" srcId="{B8B777EC-F3A4-40C0-B842-901C85BE43F7}" destId="{2ACDA026-3490-489E-B838-2166777BB0DA}" srcOrd="3" destOrd="0" presId="urn:microsoft.com/office/officeart/2005/8/layout/process4"/>
    <dgm:cxn modelId="{682F5FD2-D5C8-47CD-9310-926C855E4F9E}" type="presParOf" srcId="{B8B777EC-F3A4-40C0-B842-901C85BE43F7}" destId="{84447997-4AFD-4AB6-A29A-7C84A286D959}" srcOrd="4" destOrd="0" presId="urn:microsoft.com/office/officeart/2005/8/layout/process4"/>
    <dgm:cxn modelId="{EE542FA4-6188-4470-B85E-2A19EBB887B2}" type="presParOf" srcId="{84447997-4AFD-4AB6-A29A-7C84A286D959}" destId="{7F936FEF-18BB-4AB6-B4C2-7BACE65154AD}" srcOrd="0" destOrd="0" presId="urn:microsoft.com/office/officeart/2005/8/layout/process4"/>
    <dgm:cxn modelId="{38B40DFA-DACE-4A95-9DD8-8B986A25786B}" type="presParOf" srcId="{B8B777EC-F3A4-40C0-B842-901C85BE43F7}" destId="{A8986D45-6106-4F2F-8E28-4C5CC3726636}" srcOrd="5" destOrd="0" presId="urn:microsoft.com/office/officeart/2005/8/layout/process4"/>
    <dgm:cxn modelId="{78B7D0CC-7F6F-4505-9365-278C4CA4EE5F}" type="presParOf" srcId="{B8B777EC-F3A4-40C0-B842-901C85BE43F7}" destId="{4AEA8A06-32A5-4CED-996D-008A1210355D}" srcOrd="6" destOrd="0" presId="urn:microsoft.com/office/officeart/2005/8/layout/process4"/>
    <dgm:cxn modelId="{C47A2527-F5FE-4ECE-A64A-AF0DA0A78B16}" type="presParOf" srcId="{4AEA8A06-32A5-4CED-996D-008A1210355D}" destId="{E2A51543-7B5D-425B-9D56-017F37222895}"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ABBAABA-3CBC-4D3F-9F39-18D5686CF9A5}" type="doc">
      <dgm:prSet loTypeId="urn:microsoft.com/office/officeart/2005/8/layout/process4" loCatId="process" qsTypeId="urn:microsoft.com/office/officeart/2005/8/quickstyle/simple1" qsCatId="simple" csTypeId="urn:microsoft.com/office/officeart/2005/8/colors/accent1_2" csCatId="accent1" phldr="1"/>
      <dgm:spPr/>
    </dgm:pt>
    <dgm:pt modelId="{76F85976-6E55-4990-8FB5-FFE0CB4840D8}">
      <dgm:prSet phldrT="[Text]"/>
      <dgm:spPr/>
      <dgm:t>
        <a:bodyPr/>
        <a:lstStyle/>
        <a:p>
          <a:r>
            <a:rPr lang="en-US" dirty="0"/>
            <a:t>Key descriptors </a:t>
          </a:r>
        </a:p>
        <a:p>
          <a:r>
            <a:rPr lang="en-US" dirty="0"/>
            <a:t>Detectors in photo set</a:t>
          </a:r>
        </a:p>
      </dgm:t>
    </dgm:pt>
    <dgm:pt modelId="{E5422888-7C77-40C3-B12E-378228AD5068}" type="parTrans" cxnId="{7F3BC50E-627F-4023-8D74-95424D97B5C2}">
      <dgm:prSet/>
      <dgm:spPr/>
      <dgm:t>
        <a:bodyPr/>
        <a:lstStyle/>
        <a:p>
          <a:endParaRPr lang="en-US"/>
        </a:p>
      </dgm:t>
    </dgm:pt>
    <dgm:pt modelId="{1FC8CABB-DF3B-41D0-AE01-5A1723889FA0}" type="sibTrans" cxnId="{7F3BC50E-627F-4023-8D74-95424D97B5C2}">
      <dgm:prSet/>
      <dgm:spPr/>
      <dgm:t>
        <a:bodyPr/>
        <a:lstStyle/>
        <a:p>
          <a:endParaRPr lang="en-US"/>
        </a:p>
      </dgm:t>
    </dgm:pt>
    <dgm:pt modelId="{B61C4662-CDB9-4827-B32B-D8C7E9D72EA7}">
      <dgm:prSet phldrT="[Text]"/>
      <dgm:spPr/>
      <dgm:t>
        <a:bodyPr/>
        <a:lstStyle/>
        <a:p>
          <a:r>
            <a:rPr lang="en-US" dirty="0"/>
            <a:t>Matching descriptors</a:t>
          </a:r>
        </a:p>
        <a:p>
          <a:r>
            <a:rPr lang="en-US" dirty="0"/>
            <a:t>Determining similar points seen from multiple scenes</a:t>
          </a:r>
        </a:p>
      </dgm:t>
    </dgm:pt>
    <dgm:pt modelId="{038B6766-EB2A-456F-A577-DAC5D57770EE}" type="parTrans" cxnId="{1652D856-B62E-4A8B-B68C-AE5619AB2CF9}">
      <dgm:prSet/>
      <dgm:spPr/>
      <dgm:t>
        <a:bodyPr/>
        <a:lstStyle/>
        <a:p>
          <a:endParaRPr lang="en-US"/>
        </a:p>
      </dgm:t>
    </dgm:pt>
    <dgm:pt modelId="{F43F2D60-7707-45D5-A851-C136EED8EB87}" type="sibTrans" cxnId="{1652D856-B62E-4A8B-B68C-AE5619AB2CF9}">
      <dgm:prSet/>
      <dgm:spPr/>
      <dgm:t>
        <a:bodyPr/>
        <a:lstStyle/>
        <a:p>
          <a:endParaRPr lang="en-US"/>
        </a:p>
      </dgm:t>
    </dgm:pt>
    <dgm:pt modelId="{3CE9A57C-0B30-42A9-A48E-0BC54D4EF157}">
      <dgm:prSet phldrT="[Text]"/>
      <dgm:spPr/>
      <dgm:t>
        <a:bodyPr/>
        <a:lstStyle/>
        <a:p>
          <a:r>
            <a:rPr lang="en-US" dirty="0"/>
            <a:t>Scene adjustment</a:t>
          </a:r>
        </a:p>
        <a:p>
          <a:r>
            <a:rPr lang="en-US" dirty="0"/>
            <a:t>Estimating camera positions in a singular reference system </a:t>
          </a:r>
        </a:p>
      </dgm:t>
    </dgm:pt>
    <dgm:pt modelId="{12DF3761-F528-4C1C-B841-C349E4CF76F4}" type="parTrans" cxnId="{E9D3A1EA-01A6-4300-9EEE-EAFA006CDD6E}">
      <dgm:prSet/>
      <dgm:spPr/>
      <dgm:t>
        <a:bodyPr/>
        <a:lstStyle/>
        <a:p>
          <a:endParaRPr lang="en-US"/>
        </a:p>
      </dgm:t>
    </dgm:pt>
    <dgm:pt modelId="{2664D786-474C-4D78-A2EB-C15425ABCD00}" type="sibTrans" cxnId="{E9D3A1EA-01A6-4300-9EEE-EAFA006CDD6E}">
      <dgm:prSet/>
      <dgm:spPr/>
      <dgm:t>
        <a:bodyPr/>
        <a:lstStyle/>
        <a:p>
          <a:endParaRPr lang="en-US"/>
        </a:p>
      </dgm:t>
    </dgm:pt>
    <dgm:pt modelId="{7C2DB8B0-12DC-4DCA-8F32-7D8444A7881A}">
      <dgm:prSet/>
      <dgm:spPr>
        <a:solidFill>
          <a:schemeClr val="accent2"/>
        </a:solidFill>
      </dgm:spPr>
      <dgm:t>
        <a:bodyPr/>
        <a:lstStyle/>
        <a:p>
          <a:r>
            <a:rPr lang="en-US" dirty="0"/>
            <a:t>Point cloud densification </a:t>
          </a:r>
        </a:p>
        <a:p>
          <a:r>
            <a:rPr lang="en-US" dirty="0"/>
            <a:t>Projecting the dense point cloud in 3D scene</a:t>
          </a:r>
        </a:p>
      </dgm:t>
    </dgm:pt>
    <dgm:pt modelId="{3DA04A78-C8D0-496E-9E35-502907B6B321}" type="parTrans" cxnId="{374A8EF3-D4B2-450A-994F-903350EAC64D}">
      <dgm:prSet/>
      <dgm:spPr/>
      <dgm:t>
        <a:bodyPr/>
        <a:lstStyle/>
        <a:p>
          <a:endParaRPr lang="en-US"/>
        </a:p>
      </dgm:t>
    </dgm:pt>
    <dgm:pt modelId="{124EC2CE-E83C-4DB4-95FA-D26C6BA4BD64}" type="sibTrans" cxnId="{374A8EF3-D4B2-450A-994F-903350EAC64D}">
      <dgm:prSet/>
      <dgm:spPr/>
      <dgm:t>
        <a:bodyPr/>
        <a:lstStyle/>
        <a:p>
          <a:endParaRPr lang="en-US"/>
        </a:p>
      </dgm:t>
    </dgm:pt>
    <dgm:pt modelId="{B8B777EC-F3A4-40C0-B842-901C85BE43F7}" type="pres">
      <dgm:prSet presAssocID="{5ABBAABA-3CBC-4D3F-9F39-18D5686CF9A5}" presName="Name0" presStyleCnt="0">
        <dgm:presLayoutVars>
          <dgm:dir/>
          <dgm:animLvl val="lvl"/>
          <dgm:resizeHandles val="exact"/>
        </dgm:presLayoutVars>
      </dgm:prSet>
      <dgm:spPr/>
    </dgm:pt>
    <dgm:pt modelId="{3439F03D-5B11-4756-844D-9BAD94C2CDC0}" type="pres">
      <dgm:prSet presAssocID="{7C2DB8B0-12DC-4DCA-8F32-7D8444A7881A}" presName="boxAndChildren" presStyleCnt="0"/>
      <dgm:spPr/>
    </dgm:pt>
    <dgm:pt modelId="{B7290AE5-CC50-4DE5-97C0-1E8C8E26E82E}" type="pres">
      <dgm:prSet presAssocID="{7C2DB8B0-12DC-4DCA-8F32-7D8444A7881A}" presName="parentTextBox" presStyleLbl="node1" presStyleIdx="0" presStyleCnt="4"/>
      <dgm:spPr/>
    </dgm:pt>
    <dgm:pt modelId="{91064DED-AC19-4CE9-A030-B92E7CF088DD}" type="pres">
      <dgm:prSet presAssocID="{2664D786-474C-4D78-A2EB-C15425ABCD00}" presName="sp" presStyleCnt="0"/>
      <dgm:spPr/>
    </dgm:pt>
    <dgm:pt modelId="{E402843F-9EB5-4B26-A13D-D5F04201660E}" type="pres">
      <dgm:prSet presAssocID="{3CE9A57C-0B30-42A9-A48E-0BC54D4EF157}" presName="arrowAndChildren" presStyleCnt="0"/>
      <dgm:spPr/>
    </dgm:pt>
    <dgm:pt modelId="{2AFCBB29-5404-439C-BF27-D7F099276E61}" type="pres">
      <dgm:prSet presAssocID="{3CE9A57C-0B30-42A9-A48E-0BC54D4EF157}" presName="parentTextArrow" presStyleLbl="node1" presStyleIdx="1" presStyleCnt="4"/>
      <dgm:spPr/>
    </dgm:pt>
    <dgm:pt modelId="{2ACDA026-3490-489E-B838-2166777BB0DA}" type="pres">
      <dgm:prSet presAssocID="{F43F2D60-7707-45D5-A851-C136EED8EB87}" presName="sp" presStyleCnt="0"/>
      <dgm:spPr/>
    </dgm:pt>
    <dgm:pt modelId="{84447997-4AFD-4AB6-A29A-7C84A286D959}" type="pres">
      <dgm:prSet presAssocID="{B61C4662-CDB9-4827-B32B-D8C7E9D72EA7}" presName="arrowAndChildren" presStyleCnt="0"/>
      <dgm:spPr/>
    </dgm:pt>
    <dgm:pt modelId="{7F936FEF-18BB-4AB6-B4C2-7BACE65154AD}" type="pres">
      <dgm:prSet presAssocID="{B61C4662-CDB9-4827-B32B-D8C7E9D72EA7}" presName="parentTextArrow" presStyleLbl="node1" presStyleIdx="2" presStyleCnt="4" custLinFactNeighborX="483" custLinFactNeighborY="-2690"/>
      <dgm:spPr/>
    </dgm:pt>
    <dgm:pt modelId="{A8986D45-6106-4F2F-8E28-4C5CC3726636}" type="pres">
      <dgm:prSet presAssocID="{1FC8CABB-DF3B-41D0-AE01-5A1723889FA0}" presName="sp" presStyleCnt="0"/>
      <dgm:spPr/>
    </dgm:pt>
    <dgm:pt modelId="{4AEA8A06-32A5-4CED-996D-008A1210355D}" type="pres">
      <dgm:prSet presAssocID="{76F85976-6E55-4990-8FB5-FFE0CB4840D8}" presName="arrowAndChildren" presStyleCnt="0"/>
      <dgm:spPr/>
    </dgm:pt>
    <dgm:pt modelId="{E2A51543-7B5D-425B-9D56-017F37222895}" type="pres">
      <dgm:prSet presAssocID="{76F85976-6E55-4990-8FB5-FFE0CB4840D8}" presName="parentTextArrow" presStyleLbl="node1" presStyleIdx="3" presStyleCnt="4" custLinFactNeighborX="1088" custLinFactNeighborY="-123"/>
      <dgm:spPr/>
    </dgm:pt>
  </dgm:ptLst>
  <dgm:cxnLst>
    <dgm:cxn modelId="{7F3BC50E-627F-4023-8D74-95424D97B5C2}" srcId="{5ABBAABA-3CBC-4D3F-9F39-18D5686CF9A5}" destId="{76F85976-6E55-4990-8FB5-FFE0CB4840D8}" srcOrd="0" destOrd="0" parTransId="{E5422888-7C77-40C3-B12E-378228AD5068}" sibTransId="{1FC8CABB-DF3B-41D0-AE01-5A1723889FA0}"/>
    <dgm:cxn modelId="{2B388132-9DBE-490D-9889-498912D1D1CA}" type="presOf" srcId="{3CE9A57C-0B30-42A9-A48E-0BC54D4EF157}" destId="{2AFCBB29-5404-439C-BF27-D7F099276E61}" srcOrd="0" destOrd="0" presId="urn:microsoft.com/office/officeart/2005/8/layout/process4"/>
    <dgm:cxn modelId="{96CD4549-C2FA-4357-AC4B-D5295FE82E53}" type="presOf" srcId="{5ABBAABA-3CBC-4D3F-9F39-18D5686CF9A5}" destId="{B8B777EC-F3A4-40C0-B842-901C85BE43F7}" srcOrd="0" destOrd="0" presId="urn:microsoft.com/office/officeart/2005/8/layout/process4"/>
    <dgm:cxn modelId="{1652D856-B62E-4A8B-B68C-AE5619AB2CF9}" srcId="{5ABBAABA-3CBC-4D3F-9F39-18D5686CF9A5}" destId="{B61C4662-CDB9-4827-B32B-D8C7E9D72EA7}" srcOrd="1" destOrd="0" parTransId="{038B6766-EB2A-456F-A577-DAC5D57770EE}" sibTransId="{F43F2D60-7707-45D5-A851-C136EED8EB87}"/>
    <dgm:cxn modelId="{17B13A87-4448-4789-BA06-B8BC7BEC711C}" type="presOf" srcId="{B61C4662-CDB9-4827-B32B-D8C7E9D72EA7}" destId="{7F936FEF-18BB-4AB6-B4C2-7BACE65154AD}" srcOrd="0" destOrd="0" presId="urn:microsoft.com/office/officeart/2005/8/layout/process4"/>
    <dgm:cxn modelId="{84112A92-827C-4D4B-B0ED-9DD88AC3A038}" type="presOf" srcId="{76F85976-6E55-4990-8FB5-FFE0CB4840D8}" destId="{E2A51543-7B5D-425B-9D56-017F37222895}" srcOrd="0" destOrd="0" presId="urn:microsoft.com/office/officeart/2005/8/layout/process4"/>
    <dgm:cxn modelId="{62AC4498-487C-4A5A-9B52-A979E769608A}" type="presOf" srcId="{7C2DB8B0-12DC-4DCA-8F32-7D8444A7881A}" destId="{B7290AE5-CC50-4DE5-97C0-1E8C8E26E82E}" srcOrd="0" destOrd="0" presId="urn:microsoft.com/office/officeart/2005/8/layout/process4"/>
    <dgm:cxn modelId="{E9D3A1EA-01A6-4300-9EEE-EAFA006CDD6E}" srcId="{5ABBAABA-3CBC-4D3F-9F39-18D5686CF9A5}" destId="{3CE9A57C-0B30-42A9-A48E-0BC54D4EF157}" srcOrd="2" destOrd="0" parTransId="{12DF3761-F528-4C1C-B841-C349E4CF76F4}" sibTransId="{2664D786-474C-4D78-A2EB-C15425ABCD00}"/>
    <dgm:cxn modelId="{374A8EF3-D4B2-450A-994F-903350EAC64D}" srcId="{5ABBAABA-3CBC-4D3F-9F39-18D5686CF9A5}" destId="{7C2DB8B0-12DC-4DCA-8F32-7D8444A7881A}" srcOrd="3" destOrd="0" parTransId="{3DA04A78-C8D0-496E-9E35-502907B6B321}" sibTransId="{124EC2CE-E83C-4DB4-95FA-D26C6BA4BD64}"/>
    <dgm:cxn modelId="{1D0DA822-A610-4F3C-955D-4204817844E0}" type="presParOf" srcId="{B8B777EC-F3A4-40C0-B842-901C85BE43F7}" destId="{3439F03D-5B11-4756-844D-9BAD94C2CDC0}" srcOrd="0" destOrd="0" presId="urn:microsoft.com/office/officeart/2005/8/layout/process4"/>
    <dgm:cxn modelId="{7A91A306-F295-4698-9D97-4B0A05FE86BA}" type="presParOf" srcId="{3439F03D-5B11-4756-844D-9BAD94C2CDC0}" destId="{B7290AE5-CC50-4DE5-97C0-1E8C8E26E82E}" srcOrd="0" destOrd="0" presId="urn:microsoft.com/office/officeart/2005/8/layout/process4"/>
    <dgm:cxn modelId="{E0A5D5A4-1919-4ACB-9B62-7E0935A8C6C8}" type="presParOf" srcId="{B8B777EC-F3A4-40C0-B842-901C85BE43F7}" destId="{91064DED-AC19-4CE9-A030-B92E7CF088DD}" srcOrd="1" destOrd="0" presId="urn:microsoft.com/office/officeart/2005/8/layout/process4"/>
    <dgm:cxn modelId="{C9E209B6-DA44-4DE1-8856-17FEBA4CF607}" type="presParOf" srcId="{B8B777EC-F3A4-40C0-B842-901C85BE43F7}" destId="{E402843F-9EB5-4B26-A13D-D5F04201660E}" srcOrd="2" destOrd="0" presId="urn:microsoft.com/office/officeart/2005/8/layout/process4"/>
    <dgm:cxn modelId="{9E4B9F5A-02BD-4088-A040-0213C8DBC410}" type="presParOf" srcId="{E402843F-9EB5-4B26-A13D-D5F04201660E}" destId="{2AFCBB29-5404-439C-BF27-D7F099276E61}" srcOrd="0" destOrd="0" presId="urn:microsoft.com/office/officeart/2005/8/layout/process4"/>
    <dgm:cxn modelId="{17F243E4-7762-4100-A73C-6D1B6BB8AD94}" type="presParOf" srcId="{B8B777EC-F3A4-40C0-B842-901C85BE43F7}" destId="{2ACDA026-3490-489E-B838-2166777BB0DA}" srcOrd="3" destOrd="0" presId="urn:microsoft.com/office/officeart/2005/8/layout/process4"/>
    <dgm:cxn modelId="{682F5FD2-D5C8-47CD-9310-926C855E4F9E}" type="presParOf" srcId="{B8B777EC-F3A4-40C0-B842-901C85BE43F7}" destId="{84447997-4AFD-4AB6-A29A-7C84A286D959}" srcOrd="4" destOrd="0" presId="urn:microsoft.com/office/officeart/2005/8/layout/process4"/>
    <dgm:cxn modelId="{EE542FA4-6188-4470-B85E-2A19EBB887B2}" type="presParOf" srcId="{84447997-4AFD-4AB6-A29A-7C84A286D959}" destId="{7F936FEF-18BB-4AB6-B4C2-7BACE65154AD}" srcOrd="0" destOrd="0" presId="urn:microsoft.com/office/officeart/2005/8/layout/process4"/>
    <dgm:cxn modelId="{38B40DFA-DACE-4A95-9DD8-8B986A25786B}" type="presParOf" srcId="{B8B777EC-F3A4-40C0-B842-901C85BE43F7}" destId="{A8986D45-6106-4F2F-8E28-4C5CC3726636}" srcOrd="5" destOrd="0" presId="urn:microsoft.com/office/officeart/2005/8/layout/process4"/>
    <dgm:cxn modelId="{78B7D0CC-7F6F-4505-9365-278C4CA4EE5F}" type="presParOf" srcId="{B8B777EC-F3A4-40C0-B842-901C85BE43F7}" destId="{4AEA8A06-32A5-4CED-996D-008A1210355D}" srcOrd="6" destOrd="0" presId="urn:microsoft.com/office/officeart/2005/8/layout/process4"/>
    <dgm:cxn modelId="{C47A2527-F5FE-4ECE-A64A-AF0DA0A78B16}" type="presParOf" srcId="{4AEA8A06-32A5-4CED-996D-008A1210355D}" destId="{E2A51543-7B5D-425B-9D56-017F37222895}"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290AE5-CC50-4DE5-97C0-1E8C8E26E82E}">
      <dsp:nvSpPr>
        <dsp:cNvPr id="0" name=""/>
        <dsp:cNvSpPr/>
      </dsp:nvSpPr>
      <dsp:spPr>
        <a:xfrm>
          <a:off x="0" y="3800810"/>
          <a:ext cx="2378015" cy="8315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t>Point cloud densification </a:t>
          </a:r>
        </a:p>
        <a:p>
          <a:pPr marL="0" lvl="0" indent="0" algn="ctr" defTabSz="577850">
            <a:lnSpc>
              <a:spcPct val="90000"/>
            </a:lnSpc>
            <a:spcBef>
              <a:spcPct val="0"/>
            </a:spcBef>
            <a:spcAft>
              <a:spcPct val="35000"/>
            </a:spcAft>
            <a:buNone/>
          </a:pPr>
          <a:r>
            <a:rPr lang="en-US" sz="1300" kern="1200" dirty="0"/>
            <a:t>Projecting the dense point cloud in 3D scene</a:t>
          </a:r>
        </a:p>
      </dsp:txBody>
      <dsp:txXfrm>
        <a:off x="0" y="3800810"/>
        <a:ext cx="2378015" cy="831524"/>
      </dsp:txXfrm>
    </dsp:sp>
    <dsp:sp modelId="{2AFCBB29-5404-439C-BF27-D7F099276E61}">
      <dsp:nvSpPr>
        <dsp:cNvPr id="0" name=""/>
        <dsp:cNvSpPr/>
      </dsp:nvSpPr>
      <dsp:spPr>
        <a:xfrm rot="10800000">
          <a:off x="0" y="2534398"/>
          <a:ext cx="2378015" cy="1278884"/>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t>Scene adjustment</a:t>
          </a:r>
        </a:p>
        <a:p>
          <a:pPr marL="0" lvl="0" indent="0" algn="ctr" defTabSz="577850">
            <a:lnSpc>
              <a:spcPct val="90000"/>
            </a:lnSpc>
            <a:spcBef>
              <a:spcPct val="0"/>
            </a:spcBef>
            <a:spcAft>
              <a:spcPct val="35000"/>
            </a:spcAft>
            <a:buNone/>
          </a:pPr>
          <a:r>
            <a:rPr lang="en-US" sz="1300" kern="1200" dirty="0"/>
            <a:t>Estimating camera positions in a singular reference system </a:t>
          </a:r>
        </a:p>
      </dsp:txBody>
      <dsp:txXfrm rot="10800000">
        <a:off x="0" y="2534398"/>
        <a:ext cx="2378015" cy="830980"/>
      </dsp:txXfrm>
    </dsp:sp>
    <dsp:sp modelId="{7F936FEF-18BB-4AB6-B4C2-7BACE65154AD}">
      <dsp:nvSpPr>
        <dsp:cNvPr id="0" name=""/>
        <dsp:cNvSpPr/>
      </dsp:nvSpPr>
      <dsp:spPr>
        <a:xfrm rot="10800000">
          <a:off x="0" y="1233585"/>
          <a:ext cx="2378015" cy="1278884"/>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t>Matching descriptors</a:t>
          </a:r>
        </a:p>
        <a:p>
          <a:pPr marL="0" lvl="0" indent="0" algn="ctr" defTabSz="577850">
            <a:lnSpc>
              <a:spcPct val="90000"/>
            </a:lnSpc>
            <a:spcBef>
              <a:spcPct val="0"/>
            </a:spcBef>
            <a:spcAft>
              <a:spcPct val="35000"/>
            </a:spcAft>
            <a:buNone/>
          </a:pPr>
          <a:r>
            <a:rPr lang="en-US" sz="1300" kern="1200" dirty="0"/>
            <a:t>Determining similar points seen from multiple scenes</a:t>
          </a:r>
        </a:p>
      </dsp:txBody>
      <dsp:txXfrm rot="10800000">
        <a:off x="0" y="1233585"/>
        <a:ext cx="2378015" cy="830980"/>
      </dsp:txXfrm>
    </dsp:sp>
    <dsp:sp modelId="{E2A51543-7B5D-425B-9D56-017F37222895}">
      <dsp:nvSpPr>
        <dsp:cNvPr id="0" name=""/>
        <dsp:cNvSpPr/>
      </dsp:nvSpPr>
      <dsp:spPr>
        <a:xfrm rot="10800000">
          <a:off x="0" y="2"/>
          <a:ext cx="2378015" cy="1278884"/>
        </a:xfrm>
        <a:prstGeom prst="upArrowCallou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t>Key descriptors </a:t>
          </a:r>
        </a:p>
        <a:p>
          <a:pPr marL="0" lvl="0" indent="0" algn="ctr" defTabSz="577850">
            <a:lnSpc>
              <a:spcPct val="90000"/>
            </a:lnSpc>
            <a:spcBef>
              <a:spcPct val="0"/>
            </a:spcBef>
            <a:spcAft>
              <a:spcPct val="35000"/>
            </a:spcAft>
            <a:buNone/>
          </a:pPr>
          <a:r>
            <a:rPr lang="en-US" sz="1300" kern="1200" dirty="0"/>
            <a:t>Detectors in photo set</a:t>
          </a:r>
        </a:p>
      </dsp:txBody>
      <dsp:txXfrm rot="10800000">
        <a:off x="0" y="2"/>
        <a:ext cx="2378015" cy="8309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290AE5-CC50-4DE5-97C0-1E8C8E26E82E}">
      <dsp:nvSpPr>
        <dsp:cNvPr id="0" name=""/>
        <dsp:cNvSpPr/>
      </dsp:nvSpPr>
      <dsp:spPr>
        <a:xfrm>
          <a:off x="0" y="3800810"/>
          <a:ext cx="2378015" cy="8315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t>Point cloud densification </a:t>
          </a:r>
        </a:p>
        <a:p>
          <a:pPr marL="0" lvl="0" indent="0" algn="ctr" defTabSz="577850">
            <a:lnSpc>
              <a:spcPct val="90000"/>
            </a:lnSpc>
            <a:spcBef>
              <a:spcPct val="0"/>
            </a:spcBef>
            <a:spcAft>
              <a:spcPct val="35000"/>
            </a:spcAft>
            <a:buNone/>
          </a:pPr>
          <a:r>
            <a:rPr lang="en-US" sz="1300" kern="1200" dirty="0"/>
            <a:t>Projecting the dense point cloud in 3D scene</a:t>
          </a:r>
        </a:p>
      </dsp:txBody>
      <dsp:txXfrm>
        <a:off x="0" y="3800810"/>
        <a:ext cx="2378015" cy="831524"/>
      </dsp:txXfrm>
    </dsp:sp>
    <dsp:sp modelId="{2AFCBB29-5404-439C-BF27-D7F099276E61}">
      <dsp:nvSpPr>
        <dsp:cNvPr id="0" name=""/>
        <dsp:cNvSpPr/>
      </dsp:nvSpPr>
      <dsp:spPr>
        <a:xfrm rot="10800000">
          <a:off x="0" y="2534398"/>
          <a:ext cx="2378015" cy="1278884"/>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t>Scene adjustment</a:t>
          </a:r>
        </a:p>
        <a:p>
          <a:pPr marL="0" lvl="0" indent="0" algn="ctr" defTabSz="577850">
            <a:lnSpc>
              <a:spcPct val="90000"/>
            </a:lnSpc>
            <a:spcBef>
              <a:spcPct val="0"/>
            </a:spcBef>
            <a:spcAft>
              <a:spcPct val="35000"/>
            </a:spcAft>
            <a:buNone/>
          </a:pPr>
          <a:r>
            <a:rPr lang="en-US" sz="1300" kern="1200" dirty="0"/>
            <a:t>Estimating camera positions in a singular reference system </a:t>
          </a:r>
        </a:p>
      </dsp:txBody>
      <dsp:txXfrm rot="10800000">
        <a:off x="0" y="2534398"/>
        <a:ext cx="2378015" cy="830980"/>
      </dsp:txXfrm>
    </dsp:sp>
    <dsp:sp modelId="{7F936FEF-18BB-4AB6-B4C2-7BACE65154AD}">
      <dsp:nvSpPr>
        <dsp:cNvPr id="0" name=""/>
        <dsp:cNvSpPr/>
      </dsp:nvSpPr>
      <dsp:spPr>
        <a:xfrm rot="10800000">
          <a:off x="0" y="1233585"/>
          <a:ext cx="2378015" cy="1278884"/>
        </a:xfrm>
        <a:prstGeom prst="upArrowCallou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t>Matching descriptors</a:t>
          </a:r>
        </a:p>
        <a:p>
          <a:pPr marL="0" lvl="0" indent="0" algn="ctr" defTabSz="577850">
            <a:lnSpc>
              <a:spcPct val="90000"/>
            </a:lnSpc>
            <a:spcBef>
              <a:spcPct val="0"/>
            </a:spcBef>
            <a:spcAft>
              <a:spcPct val="35000"/>
            </a:spcAft>
            <a:buNone/>
          </a:pPr>
          <a:r>
            <a:rPr lang="en-US" sz="1300" kern="1200" dirty="0"/>
            <a:t>Determining similar points seen from multiple scenes</a:t>
          </a:r>
        </a:p>
      </dsp:txBody>
      <dsp:txXfrm rot="10800000">
        <a:off x="0" y="1233585"/>
        <a:ext cx="2378015" cy="830980"/>
      </dsp:txXfrm>
    </dsp:sp>
    <dsp:sp modelId="{E2A51543-7B5D-425B-9D56-017F37222895}">
      <dsp:nvSpPr>
        <dsp:cNvPr id="0" name=""/>
        <dsp:cNvSpPr/>
      </dsp:nvSpPr>
      <dsp:spPr>
        <a:xfrm rot="10800000">
          <a:off x="0" y="2"/>
          <a:ext cx="2378015" cy="1278884"/>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t>Key descriptors </a:t>
          </a:r>
        </a:p>
        <a:p>
          <a:pPr marL="0" lvl="0" indent="0" algn="ctr" defTabSz="577850">
            <a:lnSpc>
              <a:spcPct val="90000"/>
            </a:lnSpc>
            <a:spcBef>
              <a:spcPct val="0"/>
            </a:spcBef>
            <a:spcAft>
              <a:spcPct val="35000"/>
            </a:spcAft>
            <a:buNone/>
          </a:pPr>
          <a:r>
            <a:rPr lang="en-US" sz="1300" kern="1200" dirty="0"/>
            <a:t>Detectors in photo set</a:t>
          </a:r>
        </a:p>
      </dsp:txBody>
      <dsp:txXfrm rot="10800000">
        <a:off x="0" y="2"/>
        <a:ext cx="2378015" cy="83098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290AE5-CC50-4DE5-97C0-1E8C8E26E82E}">
      <dsp:nvSpPr>
        <dsp:cNvPr id="0" name=""/>
        <dsp:cNvSpPr/>
      </dsp:nvSpPr>
      <dsp:spPr>
        <a:xfrm>
          <a:off x="0" y="3800810"/>
          <a:ext cx="2378015" cy="8315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t>Point cloud densification </a:t>
          </a:r>
        </a:p>
        <a:p>
          <a:pPr marL="0" lvl="0" indent="0" algn="ctr" defTabSz="577850">
            <a:lnSpc>
              <a:spcPct val="90000"/>
            </a:lnSpc>
            <a:spcBef>
              <a:spcPct val="0"/>
            </a:spcBef>
            <a:spcAft>
              <a:spcPct val="35000"/>
            </a:spcAft>
            <a:buNone/>
          </a:pPr>
          <a:r>
            <a:rPr lang="en-US" sz="1300" kern="1200" dirty="0"/>
            <a:t>Projecting the dense point cloud in 3D scene</a:t>
          </a:r>
        </a:p>
      </dsp:txBody>
      <dsp:txXfrm>
        <a:off x="0" y="3800810"/>
        <a:ext cx="2378015" cy="831524"/>
      </dsp:txXfrm>
    </dsp:sp>
    <dsp:sp modelId="{2AFCBB29-5404-439C-BF27-D7F099276E61}">
      <dsp:nvSpPr>
        <dsp:cNvPr id="0" name=""/>
        <dsp:cNvSpPr/>
      </dsp:nvSpPr>
      <dsp:spPr>
        <a:xfrm rot="10800000">
          <a:off x="0" y="2534398"/>
          <a:ext cx="2378015" cy="1278884"/>
        </a:xfrm>
        <a:prstGeom prst="upArrowCallou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t>Scene adjustment</a:t>
          </a:r>
        </a:p>
        <a:p>
          <a:pPr marL="0" lvl="0" indent="0" algn="ctr" defTabSz="577850">
            <a:lnSpc>
              <a:spcPct val="90000"/>
            </a:lnSpc>
            <a:spcBef>
              <a:spcPct val="0"/>
            </a:spcBef>
            <a:spcAft>
              <a:spcPct val="35000"/>
            </a:spcAft>
            <a:buNone/>
          </a:pPr>
          <a:r>
            <a:rPr lang="en-US" sz="1300" kern="1200" dirty="0"/>
            <a:t>Estimating camera positions in a singular reference system </a:t>
          </a:r>
        </a:p>
      </dsp:txBody>
      <dsp:txXfrm rot="10800000">
        <a:off x="0" y="2534398"/>
        <a:ext cx="2378015" cy="830980"/>
      </dsp:txXfrm>
    </dsp:sp>
    <dsp:sp modelId="{7F936FEF-18BB-4AB6-B4C2-7BACE65154AD}">
      <dsp:nvSpPr>
        <dsp:cNvPr id="0" name=""/>
        <dsp:cNvSpPr/>
      </dsp:nvSpPr>
      <dsp:spPr>
        <a:xfrm rot="10800000">
          <a:off x="0" y="1233585"/>
          <a:ext cx="2378015" cy="1278884"/>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t>Matching descriptors</a:t>
          </a:r>
        </a:p>
        <a:p>
          <a:pPr marL="0" lvl="0" indent="0" algn="ctr" defTabSz="577850">
            <a:lnSpc>
              <a:spcPct val="90000"/>
            </a:lnSpc>
            <a:spcBef>
              <a:spcPct val="0"/>
            </a:spcBef>
            <a:spcAft>
              <a:spcPct val="35000"/>
            </a:spcAft>
            <a:buNone/>
          </a:pPr>
          <a:r>
            <a:rPr lang="en-US" sz="1300" kern="1200" dirty="0"/>
            <a:t>Determining similar points seen from multiple scenes</a:t>
          </a:r>
        </a:p>
      </dsp:txBody>
      <dsp:txXfrm rot="10800000">
        <a:off x="0" y="1233585"/>
        <a:ext cx="2378015" cy="830980"/>
      </dsp:txXfrm>
    </dsp:sp>
    <dsp:sp modelId="{E2A51543-7B5D-425B-9D56-017F37222895}">
      <dsp:nvSpPr>
        <dsp:cNvPr id="0" name=""/>
        <dsp:cNvSpPr/>
      </dsp:nvSpPr>
      <dsp:spPr>
        <a:xfrm rot="10800000">
          <a:off x="0" y="2"/>
          <a:ext cx="2378015" cy="1278884"/>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t>Key descriptors </a:t>
          </a:r>
        </a:p>
        <a:p>
          <a:pPr marL="0" lvl="0" indent="0" algn="ctr" defTabSz="577850">
            <a:lnSpc>
              <a:spcPct val="90000"/>
            </a:lnSpc>
            <a:spcBef>
              <a:spcPct val="0"/>
            </a:spcBef>
            <a:spcAft>
              <a:spcPct val="35000"/>
            </a:spcAft>
            <a:buNone/>
          </a:pPr>
          <a:r>
            <a:rPr lang="en-US" sz="1300" kern="1200" dirty="0"/>
            <a:t>Detectors in photo set</a:t>
          </a:r>
        </a:p>
      </dsp:txBody>
      <dsp:txXfrm rot="10800000">
        <a:off x="0" y="2"/>
        <a:ext cx="2378015" cy="8309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290AE5-CC50-4DE5-97C0-1E8C8E26E82E}">
      <dsp:nvSpPr>
        <dsp:cNvPr id="0" name=""/>
        <dsp:cNvSpPr/>
      </dsp:nvSpPr>
      <dsp:spPr>
        <a:xfrm>
          <a:off x="0" y="3800810"/>
          <a:ext cx="2378015" cy="83152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t>Point cloud densification </a:t>
          </a:r>
        </a:p>
        <a:p>
          <a:pPr marL="0" lvl="0" indent="0" algn="ctr" defTabSz="577850">
            <a:lnSpc>
              <a:spcPct val="90000"/>
            </a:lnSpc>
            <a:spcBef>
              <a:spcPct val="0"/>
            </a:spcBef>
            <a:spcAft>
              <a:spcPct val="35000"/>
            </a:spcAft>
            <a:buNone/>
          </a:pPr>
          <a:r>
            <a:rPr lang="en-US" sz="1300" kern="1200" dirty="0"/>
            <a:t>Projecting the dense point cloud in 3D scene</a:t>
          </a:r>
        </a:p>
      </dsp:txBody>
      <dsp:txXfrm>
        <a:off x="0" y="3800810"/>
        <a:ext cx="2378015" cy="831524"/>
      </dsp:txXfrm>
    </dsp:sp>
    <dsp:sp modelId="{2AFCBB29-5404-439C-BF27-D7F099276E61}">
      <dsp:nvSpPr>
        <dsp:cNvPr id="0" name=""/>
        <dsp:cNvSpPr/>
      </dsp:nvSpPr>
      <dsp:spPr>
        <a:xfrm rot="10800000">
          <a:off x="0" y="2534398"/>
          <a:ext cx="2378015" cy="1278884"/>
        </a:xfrm>
        <a:prstGeom prst="upArrowCallou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t>Scene adjustment</a:t>
          </a:r>
        </a:p>
        <a:p>
          <a:pPr marL="0" lvl="0" indent="0" algn="ctr" defTabSz="577850">
            <a:lnSpc>
              <a:spcPct val="90000"/>
            </a:lnSpc>
            <a:spcBef>
              <a:spcPct val="0"/>
            </a:spcBef>
            <a:spcAft>
              <a:spcPct val="35000"/>
            </a:spcAft>
            <a:buNone/>
          </a:pPr>
          <a:r>
            <a:rPr lang="en-US" sz="1300" kern="1200" dirty="0"/>
            <a:t>Estimating camera positions in a singular reference system </a:t>
          </a:r>
        </a:p>
      </dsp:txBody>
      <dsp:txXfrm rot="10800000">
        <a:off x="0" y="2534398"/>
        <a:ext cx="2378015" cy="830980"/>
      </dsp:txXfrm>
    </dsp:sp>
    <dsp:sp modelId="{7F936FEF-18BB-4AB6-B4C2-7BACE65154AD}">
      <dsp:nvSpPr>
        <dsp:cNvPr id="0" name=""/>
        <dsp:cNvSpPr/>
      </dsp:nvSpPr>
      <dsp:spPr>
        <a:xfrm rot="10800000">
          <a:off x="0" y="1233585"/>
          <a:ext cx="2378015" cy="1278884"/>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t>Matching descriptors</a:t>
          </a:r>
        </a:p>
        <a:p>
          <a:pPr marL="0" lvl="0" indent="0" algn="ctr" defTabSz="577850">
            <a:lnSpc>
              <a:spcPct val="90000"/>
            </a:lnSpc>
            <a:spcBef>
              <a:spcPct val="0"/>
            </a:spcBef>
            <a:spcAft>
              <a:spcPct val="35000"/>
            </a:spcAft>
            <a:buNone/>
          </a:pPr>
          <a:r>
            <a:rPr lang="en-US" sz="1300" kern="1200" dirty="0"/>
            <a:t>Determining similar points seen from multiple scenes</a:t>
          </a:r>
        </a:p>
      </dsp:txBody>
      <dsp:txXfrm rot="10800000">
        <a:off x="0" y="1233585"/>
        <a:ext cx="2378015" cy="830980"/>
      </dsp:txXfrm>
    </dsp:sp>
    <dsp:sp modelId="{E2A51543-7B5D-425B-9D56-017F37222895}">
      <dsp:nvSpPr>
        <dsp:cNvPr id="0" name=""/>
        <dsp:cNvSpPr/>
      </dsp:nvSpPr>
      <dsp:spPr>
        <a:xfrm rot="10800000">
          <a:off x="0" y="2"/>
          <a:ext cx="2378015" cy="1278884"/>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t>Key descriptors </a:t>
          </a:r>
        </a:p>
        <a:p>
          <a:pPr marL="0" lvl="0" indent="0" algn="ctr" defTabSz="577850">
            <a:lnSpc>
              <a:spcPct val="90000"/>
            </a:lnSpc>
            <a:spcBef>
              <a:spcPct val="0"/>
            </a:spcBef>
            <a:spcAft>
              <a:spcPct val="35000"/>
            </a:spcAft>
            <a:buNone/>
          </a:pPr>
          <a:r>
            <a:rPr lang="en-US" sz="1300" kern="1200" dirty="0"/>
            <a:t>Detectors in photo set</a:t>
          </a:r>
        </a:p>
      </dsp:txBody>
      <dsp:txXfrm rot="10800000">
        <a:off x="0" y="2"/>
        <a:ext cx="2378015" cy="8309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290AE5-CC50-4DE5-97C0-1E8C8E26E82E}">
      <dsp:nvSpPr>
        <dsp:cNvPr id="0" name=""/>
        <dsp:cNvSpPr/>
      </dsp:nvSpPr>
      <dsp:spPr>
        <a:xfrm>
          <a:off x="0" y="3800810"/>
          <a:ext cx="2378015" cy="831524"/>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t>Point cloud densification </a:t>
          </a:r>
        </a:p>
        <a:p>
          <a:pPr marL="0" lvl="0" indent="0" algn="ctr" defTabSz="577850">
            <a:lnSpc>
              <a:spcPct val="90000"/>
            </a:lnSpc>
            <a:spcBef>
              <a:spcPct val="0"/>
            </a:spcBef>
            <a:spcAft>
              <a:spcPct val="35000"/>
            </a:spcAft>
            <a:buNone/>
          </a:pPr>
          <a:r>
            <a:rPr lang="en-US" sz="1300" kern="1200" dirty="0"/>
            <a:t>Projecting the dense point cloud in 3D scene</a:t>
          </a:r>
        </a:p>
      </dsp:txBody>
      <dsp:txXfrm>
        <a:off x="0" y="3800810"/>
        <a:ext cx="2378015" cy="831524"/>
      </dsp:txXfrm>
    </dsp:sp>
    <dsp:sp modelId="{2AFCBB29-5404-439C-BF27-D7F099276E61}">
      <dsp:nvSpPr>
        <dsp:cNvPr id="0" name=""/>
        <dsp:cNvSpPr/>
      </dsp:nvSpPr>
      <dsp:spPr>
        <a:xfrm rot="10800000">
          <a:off x="0" y="2534398"/>
          <a:ext cx="2378015" cy="1278884"/>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t>Scene adjustment</a:t>
          </a:r>
        </a:p>
        <a:p>
          <a:pPr marL="0" lvl="0" indent="0" algn="ctr" defTabSz="577850">
            <a:lnSpc>
              <a:spcPct val="90000"/>
            </a:lnSpc>
            <a:spcBef>
              <a:spcPct val="0"/>
            </a:spcBef>
            <a:spcAft>
              <a:spcPct val="35000"/>
            </a:spcAft>
            <a:buNone/>
          </a:pPr>
          <a:r>
            <a:rPr lang="en-US" sz="1300" kern="1200" dirty="0"/>
            <a:t>Estimating camera positions in a singular reference system </a:t>
          </a:r>
        </a:p>
      </dsp:txBody>
      <dsp:txXfrm rot="10800000">
        <a:off x="0" y="2534398"/>
        <a:ext cx="2378015" cy="830980"/>
      </dsp:txXfrm>
    </dsp:sp>
    <dsp:sp modelId="{7F936FEF-18BB-4AB6-B4C2-7BACE65154AD}">
      <dsp:nvSpPr>
        <dsp:cNvPr id="0" name=""/>
        <dsp:cNvSpPr/>
      </dsp:nvSpPr>
      <dsp:spPr>
        <a:xfrm rot="10800000">
          <a:off x="0" y="1233585"/>
          <a:ext cx="2378015" cy="1278884"/>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t>Matching descriptors</a:t>
          </a:r>
        </a:p>
        <a:p>
          <a:pPr marL="0" lvl="0" indent="0" algn="ctr" defTabSz="577850">
            <a:lnSpc>
              <a:spcPct val="90000"/>
            </a:lnSpc>
            <a:spcBef>
              <a:spcPct val="0"/>
            </a:spcBef>
            <a:spcAft>
              <a:spcPct val="35000"/>
            </a:spcAft>
            <a:buNone/>
          </a:pPr>
          <a:r>
            <a:rPr lang="en-US" sz="1300" kern="1200" dirty="0"/>
            <a:t>Determining similar points seen from multiple scenes</a:t>
          </a:r>
        </a:p>
      </dsp:txBody>
      <dsp:txXfrm rot="10800000">
        <a:off x="0" y="1233585"/>
        <a:ext cx="2378015" cy="830980"/>
      </dsp:txXfrm>
    </dsp:sp>
    <dsp:sp modelId="{E2A51543-7B5D-425B-9D56-017F37222895}">
      <dsp:nvSpPr>
        <dsp:cNvPr id="0" name=""/>
        <dsp:cNvSpPr/>
      </dsp:nvSpPr>
      <dsp:spPr>
        <a:xfrm rot="10800000">
          <a:off x="0" y="2"/>
          <a:ext cx="2378015" cy="1278884"/>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kern="1200" dirty="0"/>
            <a:t>Key descriptors </a:t>
          </a:r>
        </a:p>
        <a:p>
          <a:pPr marL="0" lvl="0" indent="0" algn="ctr" defTabSz="577850">
            <a:lnSpc>
              <a:spcPct val="90000"/>
            </a:lnSpc>
            <a:spcBef>
              <a:spcPct val="0"/>
            </a:spcBef>
            <a:spcAft>
              <a:spcPct val="35000"/>
            </a:spcAft>
            <a:buNone/>
          </a:pPr>
          <a:r>
            <a:rPr lang="en-US" sz="1300" kern="1200" dirty="0"/>
            <a:t>Detectors in photo set</a:t>
          </a:r>
        </a:p>
      </dsp:txBody>
      <dsp:txXfrm rot="10800000">
        <a:off x="0" y="2"/>
        <a:ext cx="2378015" cy="830980"/>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3A45BA1-980A-4507-BE5A-5C1E7C2FFD8F}" type="datetimeFigureOut">
              <a:rPr lang="en-US"/>
              <a:t>3/31/2017</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7E03411-58E2-43FD-AE1D-AD77DFF8CB20}" type="slidenum">
              <a:rPr/>
              <a:t>‹#›</a:t>
            </a:fld>
            <a:endParaRPr/>
          </a:p>
        </p:txBody>
      </p:sp>
    </p:spTree>
    <p:extLst>
      <p:ext uri="{BB962C8B-B14F-4D97-AF65-F5344CB8AC3E}">
        <p14:creationId xmlns:p14="http://schemas.microsoft.com/office/powerpoint/2010/main" val="1881910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3416D-7FED-43BC-AA7C-D92DBA01ED64}" type="datetimeFigureOut">
              <a:rPr lang="en-US"/>
              <a:t>3/31/2017</a:t>
            </a:fld>
            <a:endParaRPr/>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DC57A8-AE18-4654-B6AF-04B3577165BE}" type="slidenum">
              <a:rPr/>
              <a:t>‹#›</a:t>
            </a:fld>
            <a:endParaRPr/>
          </a:p>
        </p:txBody>
      </p:sp>
    </p:spTree>
    <p:extLst>
      <p:ext uri="{BB962C8B-B14F-4D97-AF65-F5344CB8AC3E}">
        <p14:creationId xmlns:p14="http://schemas.microsoft.com/office/powerpoint/2010/main" val="2581397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3/31/2017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854736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F99945-0A15-4715-AB6C-F5E56CF20F70}" type="datetimeFigureOut">
              <a:rPr lang="en-US" smtClean="0"/>
              <a:t>3/31/2017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2B156B-59AE-415F-B24B-8756D48BB977}" type="slidenum">
              <a:rPr lang="en-US" smtClean="0"/>
              <a:t>‹#›</a:t>
            </a:fld>
            <a:endParaRPr lang="en-US"/>
          </a:p>
        </p:txBody>
      </p:sp>
    </p:spTree>
    <p:extLst>
      <p:ext uri="{BB962C8B-B14F-4D97-AF65-F5344CB8AC3E}">
        <p14:creationId xmlns:p14="http://schemas.microsoft.com/office/powerpoint/2010/main" val="7539922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3/31/2017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793036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CF99945-0A15-4715-AB6C-F5E56CF20F70}" type="datetimeFigureOut">
              <a:rPr lang="en-US" smtClean="0"/>
              <a:t>3/31/2017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2B156B-59AE-415F-B24B-8756D48BB977}" type="slidenum">
              <a:rPr lang="en-US" smtClean="0"/>
              <a:t>‹#›</a:t>
            </a:fld>
            <a:endParaRPr lang="en-US"/>
          </a:p>
        </p:txBody>
      </p:sp>
    </p:spTree>
    <p:extLst>
      <p:ext uri="{BB962C8B-B14F-4D97-AF65-F5344CB8AC3E}">
        <p14:creationId xmlns:p14="http://schemas.microsoft.com/office/powerpoint/2010/main" val="3438343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CF99945-0A15-4715-AB6C-F5E56CF20F70}" type="datetimeFigureOut">
              <a:rPr lang="en-US" smtClean="0"/>
              <a:t>3/31/2017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22B156B-59AE-415F-B24B-8756D48BB977}" type="slidenum">
              <a:rPr lang="en-US" smtClean="0"/>
              <a:t>‹#›</a:t>
            </a:fld>
            <a:endParaRPr lang="en-US"/>
          </a:p>
        </p:txBody>
      </p:sp>
    </p:spTree>
    <p:extLst>
      <p:ext uri="{BB962C8B-B14F-4D97-AF65-F5344CB8AC3E}">
        <p14:creationId xmlns:p14="http://schemas.microsoft.com/office/powerpoint/2010/main" val="3581105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CF99945-0A15-4715-AB6C-F5E56CF20F70}" type="datetimeFigureOut">
              <a:rPr lang="en-US" smtClean="0"/>
              <a:t>3/31/2017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22B156B-59AE-415F-B24B-8756D48BB977}" type="slidenum">
              <a:rPr lang="en-US" smtClean="0"/>
              <a:t>‹#›</a:t>
            </a:fld>
            <a:endParaRPr lang="en-US"/>
          </a:p>
        </p:txBody>
      </p:sp>
    </p:spTree>
    <p:extLst>
      <p:ext uri="{BB962C8B-B14F-4D97-AF65-F5344CB8AC3E}">
        <p14:creationId xmlns:p14="http://schemas.microsoft.com/office/powerpoint/2010/main" val="2045843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F99945-0A15-4715-AB6C-F5E56CF20F70}" type="datetimeFigureOut">
              <a:rPr lang="en-US" smtClean="0"/>
              <a:t>3/31/2017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22B156B-59AE-415F-B24B-8756D48BB977}" type="slidenum">
              <a:rPr lang="en-US" smtClean="0"/>
              <a:t>‹#›</a:t>
            </a:fld>
            <a:endParaRPr lang="en-US"/>
          </a:p>
        </p:txBody>
      </p:sp>
    </p:spTree>
    <p:extLst>
      <p:ext uri="{BB962C8B-B14F-4D97-AF65-F5344CB8AC3E}">
        <p14:creationId xmlns:p14="http://schemas.microsoft.com/office/powerpoint/2010/main" val="1275652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CF99945-0A15-4715-AB6C-F5E56CF20F70}" type="datetimeFigureOut">
              <a:rPr lang="en-US" smtClean="0"/>
              <a:t>3/31/2017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2B156B-59AE-415F-B24B-8756D48BB977}" type="slidenum">
              <a:rPr lang="en-US" smtClean="0"/>
              <a:pPr/>
              <a:t>‹#›</a:t>
            </a:fld>
            <a:endParaRPr lang="en-US"/>
          </a:p>
        </p:txBody>
      </p:sp>
    </p:spTree>
    <p:extLst>
      <p:ext uri="{BB962C8B-B14F-4D97-AF65-F5344CB8AC3E}">
        <p14:creationId xmlns:p14="http://schemas.microsoft.com/office/powerpoint/2010/main" val="25703066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CF99945-0A15-4715-AB6C-F5E56CF20F70}" type="datetimeFigureOut">
              <a:rPr lang="en-US" smtClean="0"/>
              <a:t>3/31/2017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2B156B-59AE-415F-B24B-8756D48BB977}" type="slidenum">
              <a:rPr lang="en-US" smtClean="0"/>
              <a:t>‹#›</a:t>
            </a:fld>
            <a:endParaRPr lang="en-US"/>
          </a:p>
        </p:txBody>
      </p:sp>
    </p:spTree>
    <p:extLst>
      <p:ext uri="{BB962C8B-B14F-4D97-AF65-F5344CB8AC3E}">
        <p14:creationId xmlns:p14="http://schemas.microsoft.com/office/powerpoint/2010/main" val="1767061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F99945-0A15-4715-AB6C-F5E56CF20F70}" type="datetimeFigureOut">
              <a:rPr lang="en-US" smtClean="0"/>
              <a:t>3/31/2017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2B156B-59AE-415F-B24B-8756D48BB977}" type="slidenum">
              <a:rPr lang="en-US" smtClean="0"/>
              <a:t>‹#›</a:t>
            </a:fld>
            <a:endParaRPr lang="en-US"/>
          </a:p>
        </p:txBody>
      </p:sp>
    </p:spTree>
    <p:extLst>
      <p:ext uri="{BB962C8B-B14F-4D97-AF65-F5344CB8AC3E}">
        <p14:creationId xmlns:p14="http://schemas.microsoft.com/office/powerpoint/2010/main" val="28642401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extLst>
    <p:ext uri="{DCECCB84-F9BA-43D5-87BE-67443E8EF086}">
      <p15:sldGuideLst xmlns:p15="http://schemas.microsoft.com/office/powerpoint/2012/main">
        <p15:guide id="1" orient="horz" pos="216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F99945-0A15-4715-AB6C-F5E56CF20F70}" type="datetimeFigureOut">
              <a:rPr lang="en-US" smtClean="0"/>
              <a:t>3/31/2017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2B156B-59AE-415F-B24B-8756D48BB977}" type="slidenum">
              <a:rPr lang="en-US" smtClean="0"/>
              <a:t>‹#›</a:t>
            </a:fld>
            <a:endParaRPr lang="en-US"/>
          </a:p>
        </p:txBody>
      </p:sp>
    </p:spTree>
    <p:extLst>
      <p:ext uri="{BB962C8B-B14F-4D97-AF65-F5344CB8AC3E}">
        <p14:creationId xmlns:p14="http://schemas.microsoft.com/office/powerpoint/2010/main" val="3566376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F99945-0A15-4715-AB6C-F5E56CF20F70}" type="datetimeFigureOut">
              <a:rPr lang="en-US" smtClean="0"/>
              <a:pPr/>
              <a:t>3/31/2017</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2B156B-59AE-415F-B24B-8756D48BB977}" type="slidenum">
              <a:rPr lang="en-US" smtClean="0"/>
              <a:pPr/>
              <a:t>‹#›</a:t>
            </a:fld>
            <a:endParaRPr lang="en-US"/>
          </a:p>
        </p:txBody>
      </p:sp>
    </p:spTree>
    <p:extLst>
      <p:ext uri="{BB962C8B-B14F-4D97-AF65-F5344CB8AC3E}">
        <p14:creationId xmlns:p14="http://schemas.microsoft.com/office/powerpoint/2010/main" val="686818303"/>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880" userDrawn="1">
          <p15:clr>
            <a:srgbClr val="F26B43"/>
          </p15:clr>
        </p15:guide>
        <p15:guide id="2"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gif"/><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1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6.xml"/><Relationship Id="rId4" Type="http://schemas.openxmlformats.org/officeDocument/2006/relationships/hyperlink" Target="http://www.nro.gov/history/csnr/corona/sysinfo.html"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intarch.ac.uk/journal/issue32/2/" TargetMode="External"/><Relationship Id="rId1" Type="http://schemas.openxmlformats.org/officeDocument/2006/relationships/slideLayout" Target="../slideLayouts/slideLayout6.xml"/><Relationship Id="rId4" Type="http://schemas.openxmlformats.org/officeDocument/2006/relationships/image" Target="../media/image37.jpeg"/></Relationships>
</file>

<file path=ppt/slides/_rels/slide1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42.tiff"/><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43.emf"/><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6.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27.xml.rels><?xml version="1.0" encoding="UTF-8" standalone="yes"?>
<Relationships xmlns="http://schemas.openxmlformats.org/package/2006/relationships"><Relationship Id="rId8" Type="http://schemas.openxmlformats.org/officeDocument/2006/relationships/image" Target="Image_160" TargetMode="External"/><Relationship Id="rId3" Type="http://schemas.openxmlformats.org/officeDocument/2006/relationships/diagramLayout" Target="../diagrams/layout1.xml"/><Relationship Id="rId7" Type="http://schemas.openxmlformats.org/officeDocument/2006/relationships/image" Target="../media/image51.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8.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diagramLayout" Target="../diagrams/layout2.xml"/><Relationship Id="rId7" Type="http://schemas.openxmlformats.org/officeDocument/2006/relationships/image" Target="../media/image52.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10" Type="http://schemas.openxmlformats.org/officeDocument/2006/relationships/image" Target="Image_126" TargetMode="External"/><Relationship Id="rId4" Type="http://schemas.openxmlformats.org/officeDocument/2006/relationships/diagramQuickStyle" Target="../diagrams/quickStyle2.xml"/><Relationship Id="rId9" Type="http://schemas.openxmlformats.org/officeDocument/2006/relationships/image" Target="../media/image54.png"/></Relationships>
</file>

<file path=ppt/slides/_rels/slide29.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57.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58.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3.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diagramLayout" Target="../diagrams/layout5.xml"/><Relationship Id="rId7" Type="http://schemas.openxmlformats.org/officeDocument/2006/relationships/image" Target="../media/image47.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 Id="rId9" Type="http://schemas.openxmlformats.org/officeDocument/2006/relationships/image" Target="../media/image61.png"/></Relationships>
</file>

<file path=ppt/slides/_rels/slide36.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78.tiff"/><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79.gi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8354" y="1800227"/>
            <a:ext cx="7772400" cy="906271"/>
          </a:xfrm>
        </p:spPr>
        <p:txBody>
          <a:bodyPr>
            <a:noAutofit/>
          </a:bodyPr>
          <a:lstStyle/>
          <a:p>
            <a:r>
              <a:rPr lang="en-US" sz="3600" b="1" dirty="0" err="1"/>
              <a:t>Despre</a:t>
            </a:r>
            <a:r>
              <a:rPr lang="en-US" sz="3600" b="1" dirty="0"/>
              <a:t> </a:t>
            </a:r>
            <a:r>
              <a:rPr lang="en-US" sz="3600" b="1" dirty="0" err="1"/>
              <a:t>război</a:t>
            </a:r>
            <a:r>
              <a:rPr lang="en-US" sz="3600" b="1" dirty="0"/>
              <a:t> </a:t>
            </a:r>
            <a:r>
              <a:rPr lang="en-US" sz="3600" b="1" dirty="0" err="1"/>
              <a:t>și</a:t>
            </a:r>
            <a:r>
              <a:rPr lang="en-US" sz="3600" b="1" dirty="0"/>
              <a:t> pace. </a:t>
            </a:r>
            <a:br>
              <a:rPr lang="en-US" sz="2800" b="1" dirty="0"/>
            </a:br>
            <a:r>
              <a:rPr lang="en-US" sz="2400" b="1" dirty="0" err="1"/>
              <a:t>Povestea</a:t>
            </a:r>
            <a:r>
              <a:rPr lang="en-US" sz="2400" b="1" dirty="0"/>
              <a:t> </a:t>
            </a:r>
            <a:r>
              <a:rPr lang="en-US" sz="2400" b="1" dirty="0" err="1"/>
              <a:t>pădurilor</a:t>
            </a:r>
            <a:r>
              <a:rPr lang="en-US" sz="2400" b="1" dirty="0"/>
              <a:t> </a:t>
            </a:r>
            <a:r>
              <a:rPr lang="en-US" sz="2400" b="1" dirty="0" err="1"/>
              <a:t>românești</a:t>
            </a:r>
            <a:r>
              <a:rPr lang="en-US" sz="2400" b="1" dirty="0"/>
              <a:t> din </a:t>
            </a:r>
            <a:r>
              <a:rPr lang="en-US" sz="2400" b="1" dirty="0" err="1"/>
              <a:t>timpul</a:t>
            </a:r>
            <a:r>
              <a:rPr lang="en-US" sz="2400" b="1" dirty="0"/>
              <a:t> </a:t>
            </a:r>
            <a:r>
              <a:rPr lang="en-US" sz="2400" b="1" dirty="0" err="1"/>
              <a:t>ocupației</a:t>
            </a:r>
            <a:r>
              <a:rPr lang="en-US" sz="2400" b="1" dirty="0"/>
              <a:t> </a:t>
            </a:r>
            <a:r>
              <a:rPr lang="en-US" sz="2400" b="1" dirty="0" err="1"/>
              <a:t>sovietice</a:t>
            </a:r>
            <a:r>
              <a:rPr lang="en-US" sz="2400" b="1" dirty="0"/>
              <a:t> </a:t>
            </a:r>
            <a:r>
              <a:rPr lang="en-US" sz="2400" b="1" dirty="0" err="1"/>
              <a:t>înregistrată</a:t>
            </a:r>
            <a:r>
              <a:rPr lang="en-US" sz="2400" b="1" dirty="0"/>
              <a:t> de </a:t>
            </a:r>
            <a:r>
              <a:rPr lang="en-US" sz="2400" b="1" dirty="0" err="1"/>
              <a:t>programul</a:t>
            </a:r>
            <a:r>
              <a:rPr lang="en-US" sz="2400" b="1" dirty="0"/>
              <a:t> </a:t>
            </a:r>
            <a:r>
              <a:rPr lang="en-US" sz="2400" b="1" dirty="0" err="1"/>
              <a:t>satelitar</a:t>
            </a:r>
            <a:r>
              <a:rPr lang="en-US" sz="2400" b="1" dirty="0"/>
              <a:t> </a:t>
            </a:r>
            <a:r>
              <a:rPr lang="en-US" sz="2400" b="1" dirty="0" err="1"/>
              <a:t>spion</a:t>
            </a:r>
            <a:r>
              <a:rPr lang="en-US" sz="2400" b="1" dirty="0"/>
              <a:t> </a:t>
            </a:r>
            <a:r>
              <a:rPr lang="en-US" sz="2400" b="1" dirty="0" err="1"/>
              <a:t>american</a:t>
            </a:r>
            <a:r>
              <a:rPr lang="en-US" sz="2400" b="1" dirty="0"/>
              <a:t> Corona</a:t>
            </a:r>
            <a:endParaRPr lang="en-US" sz="2800" b="1" dirty="0"/>
          </a:p>
        </p:txBody>
      </p:sp>
      <p:sp>
        <p:nvSpPr>
          <p:cNvPr id="3" name="Subtitle 2"/>
          <p:cNvSpPr>
            <a:spLocks noGrp="1"/>
          </p:cNvSpPr>
          <p:nvPr>
            <p:ph type="subTitle" idx="1"/>
          </p:nvPr>
        </p:nvSpPr>
        <p:spPr>
          <a:xfrm>
            <a:off x="1215554" y="6180378"/>
            <a:ext cx="6858000" cy="513720"/>
          </a:xfrm>
        </p:spPr>
        <p:txBody>
          <a:bodyPr>
            <a:normAutofit/>
          </a:bodyPr>
          <a:lstStyle/>
          <a:p>
            <a:r>
              <a:rPr lang="en-US" sz="1800" dirty="0"/>
              <a:t>Mihai Daniel Nita, Bogdan Candrea</a:t>
            </a:r>
          </a:p>
        </p:txBody>
      </p:sp>
      <p:pic>
        <p:nvPicPr>
          <p:cNvPr id="4" name="Picture 3"/>
          <p:cNvPicPr>
            <a:picLocks noChangeAspect="1"/>
          </p:cNvPicPr>
          <p:nvPr/>
        </p:nvPicPr>
        <p:blipFill>
          <a:blip r:embed="rId2"/>
          <a:stretch>
            <a:fillRect/>
          </a:stretch>
        </p:blipFill>
        <p:spPr>
          <a:xfrm>
            <a:off x="0" y="0"/>
            <a:ext cx="2952302" cy="615279"/>
          </a:xfrm>
          <a:prstGeom prst="rect">
            <a:avLst/>
          </a:prstGeom>
        </p:spPr>
      </p:pic>
      <p:pic>
        <p:nvPicPr>
          <p:cNvPr id="5" name="Picture 4"/>
          <p:cNvPicPr>
            <a:picLocks noChangeAspect="1"/>
          </p:cNvPicPr>
          <p:nvPr/>
        </p:nvPicPr>
        <p:blipFill>
          <a:blip r:embed="rId3"/>
          <a:stretch>
            <a:fillRect/>
          </a:stretch>
        </p:blipFill>
        <p:spPr>
          <a:xfrm>
            <a:off x="3547524" y="0"/>
            <a:ext cx="2949431" cy="615279"/>
          </a:xfrm>
          <a:prstGeom prst="rect">
            <a:avLst/>
          </a:prstGeom>
        </p:spPr>
      </p:pic>
      <p:pic>
        <p:nvPicPr>
          <p:cNvPr id="6" name="Picture 5"/>
          <p:cNvPicPr>
            <a:picLocks noChangeAspect="1"/>
          </p:cNvPicPr>
          <p:nvPr/>
        </p:nvPicPr>
        <p:blipFill>
          <a:blip r:embed="rId4"/>
          <a:stretch>
            <a:fillRect/>
          </a:stretch>
        </p:blipFill>
        <p:spPr>
          <a:xfrm>
            <a:off x="7323557" y="0"/>
            <a:ext cx="1820443" cy="572833"/>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87404" y="2703859"/>
            <a:ext cx="4421885" cy="3316414"/>
          </a:xfrm>
          <a:prstGeom prst="rect">
            <a:avLst/>
          </a:prstGeom>
        </p:spPr>
      </p:pic>
      <p:pic>
        <p:nvPicPr>
          <p:cNvPr id="7" name="Picture 6"/>
          <p:cNvPicPr>
            <a:picLocks noChangeAspect="1"/>
          </p:cNvPicPr>
          <p:nvPr/>
        </p:nvPicPr>
        <p:blipFill>
          <a:blip r:embed="rId6"/>
          <a:stretch>
            <a:fillRect/>
          </a:stretch>
        </p:blipFill>
        <p:spPr>
          <a:xfrm>
            <a:off x="222669" y="2705204"/>
            <a:ext cx="4276019" cy="3315069"/>
          </a:xfrm>
          <a:prstGeom prst="rect">
            <a:avLst/>
          </a:prstGeom>
        </p:spPr>
      </p:pic>
      <p:pic>
        <p:nvPicPr>
          <p:cNvPr id="11" name="Picture 10"/>
          <p:cNvPicPr>
            <a:picLocks noChangeAspect="1"/>
          </p:cNvPicPr>
          <p:nvPr/>
        </p:nvPicPr>
        <p:blipFill>
          <a:blip r:embed="rId7"/>
          <a:stretch>
            <a:fillRect/>
          </a:stretch>
        </p:blipFill>
        <p:spPr>
          <a:xfrm>
            <a:off x="7561144" y="6196005"/>
            <a:ext cx="1505295" cy="572188"/>
          </a:xfrm>
          <a:prstGeom prst="rect">
            <a:avLst/>
          </a:prstGeom>
        </p:spPr>
      </p:pic>
    </p:spTree>
    <p:extLst>
      <p:ext uri="{BB962C8B-B14F-4D97-AF65-F5344CB8AC3E}">
        <p14:creationId xmlns:p14="http://schemas.microsoft.com/office/powerpoint/2010/main" val="2346774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Idei</a:t>
            </a:r>
            <a:r>
              <a:rPr lang="en-US" dirty="0"/>
              <a:t> </a:t>
            </a:r>
            <a:r>
              <a:rPr lang="en-US" dirty="0" err="1"/>
              <a:t>principale</a:t>
            </a:r>
            <a:endParaRPr lang="en-US" dirty="0"/>
          </a:p>
        </p:txBody>
      </p:sp>
      <p:sp>
        <p:nvSpPr>
          <p:cNvPr id="10" name="Content Placeholder 2"/>
          <p:cNvSpPr txBox="1">
            <a:spLocks/>
          </p:cNvSpPr>
          <p:nvPr/>
        </p:nvSpPr>
        <p:spPr>
          <a:xfrm>
            <a:off x="1043608" y="1470660"/>
            <a:ext cx="7128792" cy="4008120"/>
          </a:xfrm>
          <a:prstGeom prst="rect">
            <a:avLst/>
          </a:prstGeom>
        </p:spPr>
        <p:txBody>
          <a:bodyPr vert="horz">
            <a:normAutofit/>
          </a:bodyPr>
          <a:lstStyle/>
          <a:p>
            <a:pPr marL="274320" indent="-274320">
              <a:lnSpc>
                <a:spcPct val="220000"/>
              </a:lnSpc>
              <a:spcBef>
                <a:spcPts val="600"/>
              </a:spcBef>
              <a:buClr>
                <a:schemeClr val="accent1"/>
              </a:buClr>
              <a:buSzPct val="70000"/>
              <a:buFont typeface="Wingdings"/>
              <a:buChar char=""/>
              <a:defRPr/>
            </a:pPr>
            <a:r>
              <a:rPr lang="en-US" sz="2400" b="1" dirty="0"/>
              <a:t>Al </a:t>
            </a:r>
            <a:r>
              <a:rPr lang="en-US" sz="2400" b="1" dirty="0" err="1"/>
              <a:t>doilea</a:t>
            </a:r>
            <a:r>
              <a:rPr lang="en-US" sz="2400" b="1" dirty="0"/>
              <a:t> </a:t>
            </a:r>
            <a:r>
              <a:rPr lang="en-US" sz="2400" b="1" dirty="0" err="1"/>
              <a:t>razboi</a:t>
            </a:r>
            <a:r>
              <a:rPr lang="en-US" sz="2400" b="1" dirty="0"/>
              <a:t> </a:t>
            </a:r>
            <a:r>
              <a:rPr lang="en-US" sz="2400" b="1" dirty="0" err="1"/>
              <a:t>mondial</a:t>
            </a:r>
            <a:endParaRPr lang="en-US" sz="2400" b="1" dirty="0"/>
          </a:p>
          <a:p>
            <a:pPr marL="274320" indent="-274320">
              <a:lnSpc>
                <a:spcPct val="220000"/>
              </a:lnSpc>
              <a:spcBef>
                <a:spcPts val="600"/>
              </a:spcBef>
              <a:buClr>
                <a:schemeClr val="accent1"/>
              </a:buClr>
              <a:buSzPct val="70000"/>
              <a:buFont typeface="Wingdings"/>
              <a:buChar char=""/>
              <a:defRPr/>
            </a:pPr>
            <a:r>
              <a:rPr lang="en-US" sz="2400" b="1" dirty="0" err="1"/>
              <a:t>Programul</a:t>
            </a:r>
            <a:r>
              <a:rPr lang="en-US" sz="2400" b="1" dirty="0"/>
              <a:t> </a:t>
            </a:r>
            <a:r>
              <a:rPr lang="en-US" sz="2400" b="1" dirty="0" err="1"/>
              <a:t>satelitar</a:t>
            </a:r>
            <a:r>
              <a:rPr lang="en-US" sz="2400" b="1" dirty="0"/>
              <a:t> </a:t>
            </a:r>
            <a:r>
              <a:rPr lang="en-US" sz="2400" b="1" dirty="0" err="1"/>
              <a:t>spion</a:t>
            </a:r>
            <a:r>
              <a:rPr lang="en-US" sz="2400" b="1" dirty="0"/>
              <a:t> </a:t>
            </a:r>
            <a:r>
              <a:rPr lang="en-US" sz="2400" b="1" dirty="0" err="1"/>
              <a:t>american</a:t>
            </a:r>
            <a:r>
              <a:rPr lang="en-US" sz="2400" b="1" dirty="0"/>
              <a:t> Corona </a:t>
            </a:r>
          </a:p>
          <a:p>
            <a:pPr marL="274320" indent="-274320">
              <a:lnSpc>
                <a:spcPct val="220000"/>
              </a:lnSpc>
              <a:spcBef>
                <a:spcPts val="600"/>
              </a:spcBef>
              <a:buClr>
                <a:schemeClr val="accent1"/>
              </a:buClr>
              <a:buSzPct val="70000"/>
              <a:buFont typeface="Wingdings"/>
              <a:buChar char=""/>
              <a:defRPr/>
            </a:pPr>
            <a:r>
              <a:rPr lang="en-US" sz="2400" b="1" dirty="0" err="1"/>
              <a:t>SfM</a:t>
            </a:r>
            <a:r>
              <a:rPr lang="en-US" sz="2400" b="1" dirty="0"/>
              <a:t> (Structure from Motion)</a:t>
            </a:r>
          </a:p>
          <a:p>
            <a:pPr marL="274320" indent="-274320">
              <a:lnSpc>
                <a:spcPct val="220000"/>
              </a:lnSpc>
              <a:spcBef>
                <a:spcPts val="600"/>
              </a:spcBef>
              <a:buClr>
                <a:schemeClr val="accent1"/>
              </a:buClr>
              <a:buSzPct val="70000"/>
              <a:buFont typeface="Wingdings"/>
              <a:buChar char=""/>
              <a:defRPr/>
            </a:pPr>
            <a:r>
              <a:rPr lang="en-US" sz="2400" b="1" dirty="0" err="1"/>
              <a:t>Rezultatele</a:t>
            </a:r>
            <a:r>
              <a:rPr lang="en-US" sz="2400" b="1" dirty="0"/>
              <a:t> </a:t>
            </a:r>
            <a:r>
              <a:rPr lang="en-US" sz="2400" b="1" dirty="0" err="1"/>
              <a:t>cercetarii</a:t>
            </a:r>
            <a:endParaRPr lang="en-US" sz="2400" b="1" dirty="0"/>
          </a:p>
        </p:txBody>
      </p:sp>
    </p:spTree>
    <p:extLst>
      <p:ext uri="{BB962C8B-B14F-4D97-AF65-F5344CB8AC3E}">
        <p14:creationId xmlns:p14="http://schemas.microsoft.com/office/powerpoint/2010/main" val="1712777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516617"/>
          </a:xfrm>
        </p:spPr>
        <p:txBody>
          <a:bodyPr>
            <a:normAutofit fontScale="90000"/>
          </a:bodyPr>
          <a:lstStyle/>
          <a:p>
            <a:r>
              <a:rPr lang="en-US" dirty="0"/>
              <a:t>Al </a:t>
            </a:r>
            <a:r>
              <a:rPr lang="en-US" dirty="0" err="1"/>
              <a:t>doilea</a:t>
            </a:r>
            <a:r>
              <a:rPr lang="en-US" dirty="0"/>
              <a:t> </a:t>
            </a:r>
            <a:r>
              <a:rPr lang="en-US" dirty="0" err="1"/>
              <a:t>razboi</a:t>
            </a:r>
            <a:r>
              <a:rPr lang="en-US" dirty="0"/>
              <a:t> </a:t>
            </a:r>
            <a:r>
              <a:rPr lang="en-US" dirty="0" err="1"/>
              <a:t>mondial</a:t>
            </a:r>
            <a:r>
              <a:rPr lang="en-US" dirty="0"/>
              <a:t> (WWII)</a:t>
            </a:r>
          </a:p>
        </p:txBody>
      </p:sp>
      <p:sp>
        <p:nvSpPr>
          <p:cNvPr id="3" name="Content Placeholder 2"/>
          <p:cNvSpPr>
            <a:spLocks noGrp="1"/>
          </p:cNvSpPr>
          <p:nvPr>
            <p:ph idx="1"/>
          </p:nvPr>
        </p:nvSpPr>
        <p:spPr/>
        <p:txBody>
          <a:bodyPr>
            <a:normAutofit/>
          </a:bodyPr>
          <a:lstStyle/>
          <a:p>
            <a:pPr marL="0" indent="0">
              <a:buNone/>
            </a:pPr>
            <a:r>
              <a:rPr lang="en-US" sz="2400" i="1" dirty="0"/>
              <a:t>"It was history's </a:t>
            </a:r>
            <a:r>
              <a:rPr lang="en-US" sz="2400" b="1" i="1" dirty="0">
                <a:solidFill>
                  <a:srgbClr val="FF0000"/>
                </a:solidFill>
              </a:rPr>
              <a:t>greatest catastrophe</a:t>
            </a:r>
            <a:r>
              <a:rPr lang="en-US" sz="2400" i="1" dirty="0"/>
              <a:t>…. World War II remains by far the most costly war of all time. As many as </a:t>
            </a:r>
            <a:r>
              <a:rPr lang="en-US" sz="2400" b="1" i="1" dirty="0">
                <a:solidFill>
                  <a:srgbClr val="FF0000"/>
                </a:solidFill>
              </a:rPr>
              <a:t>50 million people died</a:t>
            </a:r>
            <a:r>
              <a:rPr lang="en-US" sz="2400" i="1" dirty="0"/>
              <a:t>, a majority of them in their teens and early twenties. The destruction defies belief. In the summer of 1945, General Dwight Eisenhower flew from Berlin to Moscow at eight hundred feet, on a clear day. He could </a:t>
            </a:r>
            <a:r>
              <a:rPr lang="en-US" sz="2400" b="1" i="1" dirty="0">
                <a:solidFill>
                  <a:srgbClr val="FF0000"/>
                </a:solidFill>
              </a:rPr>
              <a:t>not see a single building still standing</a:t>
            </a:r>
            <a:r>
              <a:rPr lang="en-US" sz="2400" i="1" dirty="0"/>
              <a:t>."</a:t>
            </a:r>
          </a:p>
        </p:txBody>
      </p:sp>
      <p:pic>
        <p:nvPicPr>
          <p:cNvPr id="2050" name="Picture 2" descr="Stephen E. Ambros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7761" y="4062639"/>
            <a:ext cx="2381250" cy="225742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711360" y="5081298"/>
            <a:ext cx="2300694" cy="369332"/>
          </a:xfrm>
          <a:prstGeom prst="rect">
            <a:avLst/>
          </a:prstGeom>
        </p:spPr>
        <p:txBody>
          <a:bodyPr wrap="none">
            <a:spAutoFit/>
          </a:bodyPr>
          <a:lstStyle/>
          <a:p>
            <a:r>
              <a:rPr lang="en-US" dirty="0">
                <a:solidFill>
                  <a:srgbClr val="111111"/>
                </a:solidFill>
                <a:latin typeface="Arial" panose="020B0604020202020204" pitchFamily="34" charset="0"/>
              </a:rPr>
              <a:t>Stephen E. Ambrose</a:t>
            </a:r>
            <a:endParaRPr lang="en-US" b="0" i="0" dirty="0">
              <a:solidFill>
                <a:srgbClr val="111111"/>
              </a:solidFill>
              <a:effectLst/>
              <a:latin typeface="Arial" panose="020B0604020202020204" pitchFamily="34" charset="0"/>
            </a:endParaRPr>
          </a:p>
        </p:txBody>
      </p:sp>
    </p:spTree>
    <p:extLst>
      <p:ext uri="{BB962C8B-B14F-4D97-AF65-F5344CB8AC3E}">
        <p14:creationId xmlns:p14="http://schemas.microsoft.com/office/powerpoint/2010/main" val="12130471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516617"/>
          </a:xfrm>
        </p:spPr>
        <p:txBody>
          <a:bodyPr>
            <a:normAutofit fontScale="90000"/>
          </a:bodyPr>
          <a:lstStyle/>
          <a:p>
            <a:r>
              <a:rPr lang="en-US" dirty="0"/>
              <a:t>WWII– </a:t>
            </a:r>
            <a:r>
              <a:rPr lang="en-US" dirty="0" err="1"/>
              <a:t>efecte</a:t>
            </a:r>
            <a:endParaRPr lang="en-US" dirty="0"/>
          </a:p>
        </p:txBody>
      </p:sp>
      <p:sp>
        <p:nvSpPr>
          <p:cNvPr id="7" name="Rectangle 6"/>
          <p:cNvSpPr/>
          <p:nvPr/>
        </p:nvSpPr>
        <p:spPr>
          <a:xfrm>
            <a:off x="7743393" y="6581001"/>
            <a:ext cx="1310936" cy="276999"/>
          </a:xfrm>
          <a:prstGeom prst="rect">
            <a:avLst/>
          </a:prstGeom>
        </p:spPr>
        <p:txBody>
          <a:bodyPr wrap="none">
            <a:spAutoFit/>
          </a:bodyPr>
          <a:lstStyle/>
          <a:p>
            <a:pPr>
              <a:spcBef>
                <a:spcPts val="600"/>
              </a:spcBef>
              <a:buClr>
                <a:schemeClr val="accent1"/>
              </a:buClr>
              <a:buSzPct val="70000"/>
              <a:defRPr/>
            </a:pPr>
            <a:r>
              <a:rPr lang="en-US" sz="1200" dirty="0"/>
              <a:t>Source: Wikipedia</a:t>
            </a:r>
            <a:endParaRPr lang="en-US" dirty="0"/>
          </a:p>
        </p:txBody>
      </p:sp>
      <p:pic>
        <p:nvPicPr>
          <p:cNvPr id="3" name="Picture 2"/>
          <p:cNvPicPr>
            <a:picLocks noChangeAspect="1"/>
          </p:cNvPicPr>
          <p:nvPr/>
        </p:nvPicPr>
        <p:blipFill>
          <a:blip r:embed="rId2"/>
          <a:stretch>
            <a:fillRect/>
          </a:stretch>
        </p:blipFill>
        <p:spPr>
          <a:xfrm>
            <a:off x="628650" y="1077686"/>
            <a:ext cx="3729701" cy="4975451"/>
          </a:xfrm>
          <a:prstGeom prst="rect">
            <a:avLst/>
          </a:prstGeom>
        </p:spPr>
      </p:pic>
      <p:sp>
        <p:nvSpPr>
          <p:cNvPr id="4" name="Rectangle 3"/>
          <p:cNvSpPr/>
          <p:nvPr/>
        </p:nvSpPr>
        <p:spPr>
          <a:xfrm>
            <a:off x="1675455" y="6064414"/>
            <a:ext cx="1636089" cy="369332"/>
          </a:xfrm>
          <a:prstGeom prst="rect">
            <a:avLst/>
          </a:prstGeom>
        </p:spPr>
        <p:txBody>
          <a:bodyPr wrap="none">
            <a:spAutoFit/>
          </a:bodyPr>
          <a:lstStyle/>
          <a:p>
            <a:r>
              <a:rPr lang="en-US" dirty="0" err="1"/>
              <a:t>Efecte</a:t>
            </a:r>
            <a:r>
              <a:rPr lang="en-US" dirty="0"/>
              <a:t> </a:t>
            </a:r>
            <a:r>
              <a:rPr lang="en-US" dirty="0" err="1"/>
              <a:t>imediate</a:t>
            </a:r>
            <a:endParaRPr lang="en-US" dirty="0"/>
          </a:p>
        </p:txBody>
      </p:sp>
      <p:pic>
        <p:nvPicPr>
          <p:cNvPr id="5" name="Picture 4"/>
          <p:cNvPicPr>
            <a:picLocks noChangeAspect="1"/>
          </p:cNvPicPr>
          <p:nvPr/>
        </p:nvPicPr>
        <p:blipFill rotWithShape="1">
          <a:blip r:embed="rId3"/>
          <a:srcRect b="9320"/>
          <a:stretch/>
        </p:blipFill>
        <p:spPr>
          <a:xfrm>
            <a:off x="4722976" y="1077686"/>
            <a:ext cx="4102618" cy="4986728"/>
          </a:xfrm>
          <a:prstGeom prst="rect">
            <a:avLst/>
          </a:prstGeom>
        </p:spPr>
      </p:pic>
      <p:sp>
        <p:nvSpPr>
          <p:cNvPr id="13" name="Rectangle 12"/>
          <p:cNvSpPr/>
          <p:nvPr/>
        </p:nvSpPr>
        <p:spPr>
          <a:xfrm>
            <a:off x="5956240" y="6064414"/>
            <a:ext cx="2250552" cy="369332"/>
          </a:xfrm>
          <a:prstGeom prst="rect">
            <a:avLst/>
          </a:prstGeom>
        </p:spPr>
        <p:txBody>
          <a:bodyPr wrap="none">
            <a:spAutoFit/>
          </a:bodyPr>
          <a:lstStyle/>
          <a:p>
            <a:r>
              <a:rPr lang="en-US" dirty="0" err="1"/>
              <a:t>Efecte</a:t>
            </a:r>
            <a:r>
              <a:rPr lang="en-US" dirty="0"/>
              <a:t> </a:t>
            </a:r>
            <a:r>
              <a:rPr lang="en-US" dirty="0" err="1"/>
              <a:t>pe</a:t>
            </a:r>
            <a:r>
              <a:rPr lang="en-US" dirty="0"/>
              <a:t> </a:t>
            </a:r>
            <a:r>
              <a:rPr lang="en-US" dirty="0" err="1"/>
              <a:t>termen</a:t>
            </a:r>
            <a:r>
              <a:rPr lang="en-US" dirty="0"/>
              <a:t> lung</a:t>
            </a:r>
          </a:p>
        </p:txBody>
      </p:sp>
    </p:spTree>
    <p:extLst>
      <p:ext uri="{BB962C8B-B14F-4D97-AF65-F5344CB8AC3E}">
        <p14:creationId xmlns:p14="http://schemas.microsoft.com/office/powerpoint/2010/main" val="11970472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516617"/>
          </a:xfrm>
        </p:spPr>
        <p:txBody>
          <a:bodyPr>
            <a:normAutofit fontScale="90000"/>
          </a:bodyPr>
          <a:lstStyle/>
          <a:p>
            <a:r>
              <a:rPr lang="en-US" dirty="0"/>
              <a:t>WWII– </a:t>
            </a:r>
            <a:r>
              <a:rPr lang="en-US" dirty="0" err="1"/>
              <a:t>efecte</a:t>
            </a:r>
            <a:r>
              <a:rPr lang="en-US" dirty="0"/>
              <a:t> </a:t>
            </a:r>
            <a:r>
              <a:rPr lang="en-US" dirty="0" err="1"/>
              <a:t>imediate</a:t>
            </a:r>
            <a:endParaRPr lang="en-US" dirty="0"/>
          </a:p>
        </p:txBody>
      </p:sp>
      <p:pic>
        <p:nvPicPr>
          <p:cNvPr id="3074" name="Picture 2" descr="Imagini pentru world war 2 bomb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1229" y="1204252"/>
            <a:ext cx="3265714" cy="22860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ini pentru world war 2 bomb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7890" y="1054487"/>
            <a:ext cx="3312367" cy="2318657"/>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Imagini pentru world war 2 bombing ploiesti"/>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9547" y="3812762"/>
            <a:ext cx="3264408" cy="2292453"/>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operation market garden"/>
          <p:cNvPicPr>
            <a:picLocks noChangeAspect="1" noChangeArrowheads="1"/>
          </p:cNvPicPr>
          <p:nvPr/>
        </p:nvPicPr>
        <p:blipFill rotWithShape="1">
          <a:blip r:embed="rId5">
            <a:extLst>
              <a:ext uri="{28A0092B-C50C-407E-A947-70E740481C1C}">
                <a14:useLocalDpi xmlns:a14="http://schemas.microsoft.com/office/drawing/2010/main" val="0"/>
              </a:ext>
            </a:extLst>
          </a:blip>
          <a:srcRect r="32555" b="32425"/>
          <a:stretch/>
        </p:blipFill>
        <p:spPr bwMode="auto">
          <a:xfrm>
            <a:off x="997890" y="3545888"/>
            <a:ext cx="3630441" cy="2826199"/>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7620929" y="6427725"/>
            <a:ext cx="1310936" cy="276999"/>
          </a:xfrm>
          <a:prstGeom prst="rect">
            <a:avLst/>
          </a:prstGeom>
        </p:spPr>
        <p:txBody>
          <a:bodyPr wrap="none">
            <a:spAutoFit/>
          </a:bodyPr>
          <a:lstStyle/>
          <a:p>
            <a:pPr>
              <a:spcBef>
                <a:spcPts val="600"/>
              </a:spcBef>
              <a:buClr>
                <a:schemeClr val="accent1"/>
              </a:buClr>
              <a:buSzPct val="70000"/>
              <a:defRPr/>
            </a:pPr>
            <a:r>
              <a:rPr lang="en-US" sz="1200" dirty="0"/>
              <a:t>Source: Wikipedia</a:t>
            </a:r>
            <a:endParaRPr lang="en-US" dirty="0"/>
          </a:p>
        </p:txBody>
      </p:sp>
    </p:spTree>
    <p:extLst>
      <p:ext uri="{BB962C8B-B14F-4D97-AF65-F5344CB8AC3E}">
        <p14:creationId xmlns:p14="http://schemas.microsoft.com/office/powerpoint/2010/main" val="23451679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WWII– </a:t>
            </a:r>
            <a:r>
              <a:rPr lang="en-US" dirty="0" err="1"/>
              <a:t>efecte</a:t>
            </a:r>
            <a:r>
              <a:rPr lang="en-US" dirty="0"/>
              <a:t> </a:t>
            </a:r>
            <a:r>
              <a:rPr lang="en-US" dirty="0" err="1"/>
              <a:t>pe</a:t>
            </a:r>
            <a:r>
              <a:rPr lang="en-US" dirty="0"/>
              <a:t> </a:t>
            </a:r>
            <a:r>
              <a:rPr lang="en-US" dirty="0" err="1"/>
              <a:t>termen</a:t>
            </a:r>
            <a:r>
              <a:rPr lang="en-US" dirty="0"/>
              <a:t> lung</a:t>
            </a:r>
          </a:p>
        </p:txBody>
      </p:sp>
      <p:pic>
        <p:nvPicPr>
          <p:cNvPr id="1026" name="Picture 2" descr="Imagini pentru poland shifting bord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0513" y="1705312"/>
            <a:ext cx="4903373" cy="446790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3"/>
          <a:stretch>
            <a:fillRect/>
          </a:stretch>
        </p:blipFill>
        <p:spPr>
          <a:xfrm>
            <a:off x="5448981" y="1690689"/>
            <a:ext cx="3613316" cy="1987324"/>
          </a:xfrm>
          <a:prstGeom prst="rect">
            <a:avLst/>
          </a:prstGeom>
        </p:spPr>
      </p:pic>
      <p:pic>
        <p:nvPicPr>
          <p:cNvPr id="2052" name="Picture 4" descr="Imagini pentru poland in communis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86332" y="3939265"/>
            <a:ext cx="3675965" cy="245677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68965" y="6524868"/>
            <a:ext cx="1310936" cy="276999"/>
          </a:xfrm>
          <a:prstGeom prst="rect">
            <a:avLst/>
          </a:prstGeom>
        </p:spPr>
        <p:txBody>
          <a:bodyPr wrap="none">
            <a:spAutoFit/>
          </a:bodyPr>
          <a:lstStyle/>
          <a:p>
            <a:pPr>
              <a:spcBef>
                <a:spcPts val="600"/>
              </a:spcBef>
              <a:buClr>
                <a:schemeClr val="accent1"/>
              </a:buClr>
              <a:buSzPct val="70000"/>
              <a:defRPr/>
            </a:pPr>
            <a:r>
              <a:rPr lang="en-US" sz="1200" dirty="0"/>
              <a:t>Source: Wikipedia</a:t>
            </a:r>
            <a:endParaRPr lang="en-US" dirty="0"/>
          </a:p>
        </p:txBody>
      </p:sp>
    </p:spTree>
    <p:extLst>
      <p:ext uri="{BB962C8B-B14F-4D97-AF65-F5344CB8AC3E}">
        <p14:creationId xmlns:p14="http://schemas.microsoft.com/office/powerpoint/2010/main" val="42737309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131252" y="1439638"/>
            <a:ext cx="3698422" cy="2465614"/>
          </a:xfrm>
          <a:prstGeom prst="rect">
            <a:avLst/>
          </a:prstGeom>
        </p:spPr>
      </p:pic>
      <p:sp>
        <p:nvSpPr>
          <p:cNvPr id="2" name="Title 1"/>
          <p:cNvSpPr>
            <a:spLocks noGrp="1"/>
          </p:cNvSpPr>
          <p:nvPr>
            <p:ph type="title"/>
          </p:nvPr>
        </p:nvSpPr>
        <p:spPr/>
        <p:txBody>
          <a:bodyPr/>
          <a:lstStyle/>
          <a:p>
            <a:r>
              <a:rPr lang="en-US" dirty="0"/>
              <a:t>WWII– </a:t>
            </a:r>
            <a:r>
              <a:rPr lang="en-US" dirty="0" err="1"/>
              <a:t>efecte</a:t>
            </a:r>
            <a:r>
              <a:rPr lang="en-US" dirty="0"/>
              <a:t> </a:t>
            </a:r>
            <a:r>
              <a:rPr lang="en-US" dirty="0" err="1"/>
              <a:t>pe</a:t>
            </a:r>
            <a:r>
              <a:rPr lang="en-US" dirty="0"/>
              <a:t> </a:t>
            </a:r>
            <a:r>
              <a:rPr lang="en-US" dirty="0" err="1"/>
              <a:t>termen</a:t>
            </a:r>
            <a:r>
              <a:rPr lang="en-US" dirty="0"/>
              <a:t> lung</a:t>
            </a:r>
          </a:p>
        </p:txBody>
      </p:sp>
      <p:pic>
        <p:nvPicPr>
          <p:cNvPr id="3078" name="Picture 6" descr="Imagini pentru communist buildings roman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9828" y="4233916"/>
            <a:ext cx="3641271" cy="243965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stretch>
            <a:fillRect/>
          </a:stretch>
        </p:blipFill>
        <p:spPr>
          <a:xfrm>
            <a:off x="498020" y="2129517"/>
            <a:ext cx="4333992" cy="3422196"/>
          </a:xfrm>
          <a:prstGeom prst="rect">
            <a:avLst/>
          </a:prstGeom>
        </p:spPr>
      </p:pic>
      <p:sp>
        <p:nvSpPr>
          <p:cNvPr id="9" name="Rectangle 8"/>
          <p:cNvSpPr/>
          <p:nvPr/>
        </p:nvSpPr>
        <p:spPr>
          <a:xfrm>
            <a:off x="95646" y="6535068"/>
            <a:ext cx="1310936" cy="276999"/>
          </a:xfrm>
          <a:prstGeom prst="rect">
            <a:avLst/>
          </a:prstGeom>
        </p:spPr>
        <p:txBody>
          <a:bodyPr wrap="none">
            <a:spAutoFit/>
          </a:bodyPr>
          <a:lstStyle/>
          <a:p>
            <a:pPr>
              <a:spcBef>
                <a:spcPts val="600"/>
              </a:spcBef>
              <a:buClr>
                <a:schemeClr val="accent1"/>
              </a:buClr>
              <a:buSzPct val="70000"/>
              <a:defRPr/>
            </a:pPr>
            <a:r>
              <a:rPr lang="en-US" sz="1200" dirty="0"/>
              <a:t>Source: Wikipedia</a:t>
            </a:r>
            <a:endParaRPr lang="en-US" dirty="0"/>
          </a:p>
        </p:txBody>
      </p:sp>
    </p:spTree>
    <p:extLst>
      <p:ext uri="{BB962C8B-B14F-4D97-AF65-F5344CB8AC3E}">
        <p14:creationId xmlns:p14="http://schemas.microsoft.com/office/powerpoint/2010/main" val="26079571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516617"/>
          </a:xfrm>
        </p:spPr>
        <p:txBody>
          <a:bodyPr>
            <a:normAutofit fontScale="90000"/>
          </a:bodyPr>
          <a:lstStyle/>
          <a:p>
            <a:r>
              <a:rPr lang="en-US" dirty="0"/>
              <a:t>WWII– </a:t>
            </a:r>
            <a:r>
              <a:rPr lang="en-US" dirty="0" err="1"/>
              <a:t>efecte</a:t>
            </a:r>
            <a:endParaRPr lang="en-US" dirty="0"/>
          </a:p>
        </p:txBody>
      </p:sp>
      <p:sp>
        <p:nvSpPr>
          <p:cNvPr id="7" name="Rectangle 6"/>
          <p:cNvSpPr/>
          <p:nvPr/>
        </p:nvSpPr>
        <p:spPr>
          <a:xfrm>
            <a:off x="7743393" y="6581001"/>
            <a:ext cx="1310936" cy="276999"/>
          </a:xfrm>
          <a:prstGeom prst="rect">
            <a:avLst/>
          </a:prstGeom>
        </p:spPr>
        <p:txBody>
          <a:bodyPr wrap="none">
            <a:spAutoFit/>
          </a:bodyPr>
          <a:lstStyle/>
          <a:p>
            <a:pPr>
              <a:spcBef>
                <a:spcPts val="600"/>
              </a:spcBef>
              <a:buClr>
                <a:schemeClr val="accent1"/>
              </a:buClr>
              <a:buSzPct val="70000"/>
              <a:defRPr/>
            </a:pPr>
            <a:r>
              <a:rPr lang="en-US" sz="1200" dirty="0"/>
              <a:t>Source: Wikipedia</a:t>
            </a:r>
            <a:endParaRPr lang="en-US" dirty="0"/>
          </a:p>
        </p:txBody>
      </p:sp>
      <p:pic>
        <p:nvPicPr>
          <p:cNvPr id="5" name="Picture 4"/>
          <p:cNvPicPr>
            <a:picLocks noChangeAspect="1"/>
          </p:cNvPicPr>
          <p:nvPr/>
        </p:nvPicPr>
        <p:blipFill rotWithShape="1">
          <a:blip r:embed="rId2"/>
          <a:srcRect b="9320"/>
          <a:stretch/>
        </p:blipFill>
        <p:spPr>
          <a:xfrm>
            <a:off x="6278335" y="207438"/>
            <a:ext cx="2547257" cy="3096189"/>
          </a:xfrm>
          <a:prstGeom prst="rect">
            <a:avLst/>
          </a:prstGeom>
        </p:spPr>
      </p:pic>
      <p:sp>
        <p:nvSpPr>
          <p:cNvPr id="6" name="Rectangle 5"/>
          <p:cNvSpPr/>
          <p:nvPr/>
        </p:nvSpPr>
        <p:spPr>
          <a:xfrm>
            <a:off x="755183" y="1301234"/>
            <a:ext cx="3698448" cy="369332"/>
          </a:xfrm>
          <a:prstGeom prst="rect">
            <a:avLst/>
          </a:prstGeom>
        </p:spPr>
        <p:txBody>
          <a:bodyPr wrap="none">
            <a:spAutoFit/>
          </a:bodyPr>
          <a:lstStyle/>
          <a:p>
            <a:r>
              <a:rPr lang="en-US" b="1" dirty="0" err="1">
                <a:solidFill>
                  <a:srgbClr val="222222"/>
                </a:solidFill>
                <a:latin typeface="Arial" panose="020B0604020202020204" pitchFamily="34" charset="0"/>
              </a:rPr>
              <a:t>Ioseb</a:t>
            </a:r>
            <a:r>
              <a:rPr lang="en-US" b="1" dirty="0">
                <a:solidFill>
                  <a:srgbClr val="222222"/>
                </a:solidFill>
                <a:latin typeface="Arial" panose="020B0604020202020204" pitchFamily="34" charset="0"/>
              </a:rPr>
              <a:t> </a:t>
            </a:r>
            <a:r>
              <a:rPr lang="en-US" b="1" dirty="0" err="1">
                <a:solidFill>
                  <a:srgbClr val="222222"/>
                </a:solidFill>
                <a:latin typeface="Arial" panose="020B0604020202020204" pitchFamily="34" charset="0"/>
              </a:rPr>
              <a:t>Besarionis</a:t>
            </a:r>
            <a:r>
              <a:rPr lang="en-US" b="1" dirty="0">
                <a:solidFill>
                  <a:srgbClr val="222222"/>
                </a:solidFill>
                <a:latin typeface="Arial" panose="020B0604020202020204" pitchFamily="34" charset="0"/>
              </a:rPr>
              <a:t> </a:t>
            </a:r>
            <a:r>
              <a:rPr lang="en-US" b="1" dirty="0" err="1">
                <a:solidFill>
                  <a:srgbClr val="222222"/>
                </a:solidFill>
                <a:latin typeface="Arial" panose="020B0604020202020204" pitchFamily="34" charset="0"/>
              </a:rPr>
              <a:t>Dze</a:t>
            </a:r>
            <a:r>
              <a:rPr lang="en-US" b="1" dirty="0">
                <a:solidFill>
                  <a:srgbClr val="222222"/>
                </a:solidFill>
                <a:latin typeface="Arial" panose="020B0604020202020204" pitchFamily="34" charset="0"/>
              </a:rPr>
              <a:t> </a:t>
            </a:r>
            <a:r>
              <a:rPr lang="en-US" b="1" dirty="0" err="1">
                <a:solidFill>
                  <a:srgbClr val="222222"/>
                </a:solidFill>
                <a:latin typeface="Arial" panose="020B0604020202020204" pitchFamily="34" charset="0"/>
              </a:rPr>
              <a:t>Jugashvili</a:t>
            </a:r>
            <a:endParaRPr lang="en-US" dirty="0"/>
          </a:p>
        </p:txBody>
      </p:sp>
      <p:pic>
        <p:nvPicPr>
          <p:cNvPr id="8" name="Picture 7"/>
          <p:cNvPicPr>
            <a:picLocks noChangeAspect="1"/>
          </p:cNvPicPr>
          <p:nvPr/>
        </p:nvPicPr>
        <p:blipFill>
          <a:blip r:embed="rId3"/>
          <a:stretch>
            <a:fillRect/>
          </a:stretch>
        </p:blipFill>
        <p:spPr>
          <a:xfrm>
            <a:off x="512161" y="3442126"/>
            <a:ext cx="7886700" cy="3000375"/>
          </a:xfrm>
          <a:prstGeom prst="rect">
            <a:avLst/>
          </a:prstGeom>
        </p:spPr>
      </p:pic>
    </p:spTree>
    <p:extLst>
      <p:ext uri="{BB962C8B-B14F-4D97-AF65-F5344CB8AC3E}">
        <p14:creationId xmlns:p14="http://schemas.microsoft.com/office/powerpoint/2010/main" val="3627731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495" y="163285"/>
            <a:ext cx="7543802" cy="914400"/>
          </a:xfrm>
        </p:spPr>
        <p:txBody>
          <a:bodyPr/>
          <a:lstStyle/>
          <a:p>
            <a:r>
              <a:rPr lang="en-US" dirty="0" err="1"/>
              <a:t>Intrebarea</a:t>
            </a:r>
            <a:r>
              <a:rPr lang="en-US" dirty="0"/>
              <a:t> </a:t>
            </a:r>
            <a:r>
              <a:rPr lang="en-US" dirty="0" err="1"/>
              <a:t>centrala</a:t>
            </a:r>
            <a:r>
              <a:rPr lang="en-US" dirty="0"/>
              <a:t>?</a:t>
            </a:r>
          </a:p>
        </p:txBody>
      </p:sp>
      <p:sp>
        <p:nvSpPr>
          <p:cNvPr id="4" name="Rectangle 3"/>
          <p:cNvSpPr/>
          <p:nvPr/>
        </p:nvSpPr>
        <p:spPr>
          <a:xfrm>
            <a:off x="532795" y="1164043"/>
            <a:ext cx="8319408" cy="1261884"/>
          </a:xfrm>
          <a:prstGeom prst="rect">
            <a:avLst/>
          </a:prstGeom>
        </p:spPr>
        <p:txBody>
          <a:bodyPr wrap="square">
            <a:spAutoFit/>
          </a:bodyPr>
          <a:lstStyle/>
          <a:p>
            <a:pPr algn="just">
              <a:spcAft>
                <a:spcPts val="600"/>
              </a:spcAft>
            </a:pPr>
            <a:r>
              <a:rPr lang="en-US" sz="2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Cum a </a:t>
            </a:r>
            <a:r>
              <a:rPr lang="en-US" sz="2400"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afectat</a:t>
            </a:r>
            <a:r>
              <a:rPr lang="en-US" sz="2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WWII </a:t>
            </a:r>
            <a:r>
              <a:rPr lang="en-US" sz="2400"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pe</a:t>
            </a:r>
            <a:r>
              <a:rPr lang="en-US" sz="2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termen</a:t>
            </a:r>
            <a:r>
              <a:rPr lang="en-US" sz="2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lung </a:t>
            </a:r>
            <a:r>
              <a:rPr lang="en-US" sz="2400"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ecosistemele</a:t>
            </a:r>
            <a:r>
              <a:rPr lang="en-US" sz="2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forestiere</a:t>
            </a:r>
            <a:r>
              <a:rPr lang="en-US" sz="2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p>
          <a:p>
            <a:pPr algn="just">
              <a:spcAft>
                <a:spcPts val="600"/>
              </a:spcAft>
            </a:pPr>
            <a:r>
              <a:rPr lang="en-US" sz="2400"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Localizare</a:t>
            </a:r>
            <a:r>
              <a:rPr lang="en-US" sz="2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impact, interval de </a:t>
            </a:r>
            <a:r>
              <a:rPr lang="en-US" sz="2400"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timp</a:t>
            </a:r>
            <a:r>
              <a:rPr lang="en-US" sz="2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p>
          <a:p>
            <a:pPr algn="just">
              <a:spcAft>
                <a:spcPts val="600"/>
              </a:spcAft>
            </a:pPr>
            <a:endParaRPr lang="en-US" dirty="0">
              <a:solidFill>
                <a:srgbClr val="000000"/>
              </a:solidFill>
              <a:latin typeface="Book Antiqua" panose="02040602050305030304" pitchFamily="18" charset="0"/>
              <a:ea typeface="Calibri" panose="020F0502020204030204" pitchFamily="34" charset="0"/>
              <a:cs typeface="Times New Roman" panose="02020603050405020304" pitchFamily="18" charset="0"/>
            </a:endParaRPr>
          </a:p>
        </p:txBody>
      </p:sp>
      <p:pic>
        <p:nvPicPr>
          <p:cNvPr id="4098" name="Picture 2" descr="Imagini pentru orasul stal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4292" y="2430024"/>
            <a:ext cx="4519985" cy="282674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3"/>
          <a:stretch>
            <a:fillRect/>
          </a:stretch>
        </p:blipFill>
        <p:spPr>
          <a:xfrm>
            <a:off x="4894277" y="2060886"/>
            <a:ext cx="3957926" cy="3195878"/>
          </a:xfrm>
          <a:prstGeom prst="rect">
            <a:avLst/>
          </a:prstGeom>
        </p:spPr>
      </p:pic>
      <p:pic>
        <p:nvPicPr>
          <p:cNvPr id="4100" name="Picture 4" descr="Imagini pentru orasul stali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6984" y="4364497"/>
            <a:ext cx="4466009" cy="21309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57264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Ce </a:t>
            </a:r>
            <a:r>
              <a:rPr lang="en-US" dirty="0" err="1"/>
              <a:t>cunoastem</a:t>
            </a:r>
            <a:r>
              <a:rPr lang="en-US" dirty="0"/>
              <a:t>?</a:t>
            </a:r>
          </a:p>
        </p:txBody>
      </p:sp>
      <p:sp>
        <p:nvSpPr>
          <p:cNvPr id="5" name="Rectangle 4"/>
          <p:cNvSpPr/>
          <p:nvPr/>
        </p:nvSpPr>
        <p:spPr>
          <a:xfrm>
            <a:off x="857249" y="1396774"/>
            <a:ext cx="7731580" cy="1631216"/>
          </a:xfrm>
          <a:prstGeom prst="rect">
            <a:avLst/>
          </a:prstGeom>
        </p:spPr>
        <p:txBody>
          <a:bodyPr wrap="square">
            <a:spAutoFit/>
          </a:bodyPr>
          <a:lstStyle/>
          <a:p>
            <a:r>
              <a:rPr lang="en-US" sz="2000" dirty="0"/>
              <a:t>Sub </a:t>
            </a:r>
            <a:r>
              <a:rPr lang="en-US" sz="2000" b="1" dirty="0" err="1"/>
              <a:t>unitatile</a:t>
            </a:r>
            <a:r>
              <a:rPr lang="en-US" sz="2000" b="1" dirty="0"/>
              <a:t> </a:t>
            </a:r>
            <a:r>
              <a:rPr lang="en-US" sz="2000" b="1" dirty="0" err="1"/>
              <a:t>mixte</a:t>
            </a:r>
            <a:r>
              <a:rPr lang="en-US" sz="2000" b="1" dirty="0"/>
              <a:t> </a:t>
            </a:r>
            <a:r>
              <a:rPr lang="en-US" sz="2000" b="1" dirty="0" err="1"/>
              <a:t>Sovietice-Romanesti</a:t>
            </a:r>
            <a:r>
              <a:rPr lang="en-US" sz="2000" b="1" dirty="0"/>
              <a:t> (SOVROM), </a:t>
            </a:r>
            <a:r>
              <a:rPr lang="en-US" sz="2000" dirty="0"/>
              <a:t>Romania </a:t>
            </a:r>
            <a:r>
              <a:rPr lang="en-US" sz="2000" dirty="0" err="1"/>
              <a:t>trebuia</a:t>
            </a:r>
            <a:r>
              <a:rPr lang="en-US" sz="2000" dirty="0"/>
              <a:t> </a:t>
            </a:r>
            <a:r>
              <a:rPr lang="en-US" sz="2000" dirty="0" err="1"/>
              <a:t>sa</a:t>
            </a:r>
            <a:r>
              <a:rPr lang="en-US" sz="2000" dirty="0"/>
              <a:t> </a:t>
            </a:r>
            <a:r>
              <a:rPr lang="en-US" sz="2000" b="1" dirty="0" err="1">
                <a:solidFill>
                  <a:srgbClr val="FF0000"/>
                </a:solidFill>
              </a:rPr>
              <a:t>plateasca</a:t>
            </a:r>
            <a:r>
              <a:rPr lang="en-US" sz="2000" dirty="0"/>
              <a:t> 1 million de </a:t>
            </a:r>
            <a:r>
              <a:rPr lang="en-US" sz="2000" dirty="0" err="1"/>
              <a:t>metri</a:t>
            </a:r>
            <a:r>
              <a:rPr lang="en-US" sz="2000" dirty="0"/>
              <a:t> </a:t>
            </a:r>
            <a:r>
              <a:rPr lang="en-US" sz="2000" dirty="0" err="1"/>
              <a:t>cubi</a:t>
            </a:r>
            <a:r>
              <a:rPr lang="en-US" sz="2000" dirty="0"/>
              <a:t> de </a:t>
            </a:r>
            <a:r>
              <a:rPr lang="en-US" sz="2000" dirty="0" err="1"/>
              <a:t>lemn</a:t>
            </a:r>
            <a:r>
              <a:rPr lang="en-US" sz="2000" dirty="0"/>
              <a:t> </a:t>
            </a:r>
            <a:r>
              <a:rPr lang="en-US" sz="2000" dirty="0" err="1"/>
              <a:t>catre</a:t>
            </a:r>
            <a:r>
              <a:rPr lang="en-US" sz="2000" dirty="0"/>
              <a:t> </a:t>
            </a:r>
            <a:r>
              <a:rPr lang="en-US" sz="2000" dirty="0" err="1"/>
              <a:t>Uniunea</a:t>
            </a:r>
            <a:r>
              <a:rPr lang="en-US" sz="2000" dirty="0"/>
              <a:t> </a:t>
            </a:r>
            <a:r>
              <a:rPr lang="en-US" sz="2000" dirty="0" err="1"/>
              <a:t>Sovietica</a:t>
            </a:r>
            <a:r>
              <a:rPr lang="en-US" sz="2000" dirty="0"/>
              <a:t> (Banu, 2004; </a:t>
            </a:r>
            <a:r>
              <a:rPr lang="en-US" sz="2000" dirty="0" err="1"/>
              <a:t>Bekes</a:t>
            </a:r>
            <a:r>
              <a:rPr lang="en-US" sz="2000" dirty="0"/>
              <a:t> et al., 2015), plus </a:t>
            </a:r>
            <a:r>
              <a:rPr lang="en-US" sz="2000" dirty="0" err="1"/>
              <a:t>alte</a:t>
            </a:r>
            <a:r>
              <a:rPr lang="en-US" sz="2000" dirty="0"/>
              <a:t> </a:t>
            </a:r>
            <a:r>
              <a:rPr lang="en-US" sz="2000" dirty="0" err="1"/>
              <a:t>resurse</a:t>
            </a:r>
            <a:r>
              <a:rPr lang="en-US" sz="2000" dirty="0"/>
              <a:t> (e.g. petrol, gaze, </a:t>
            </a:r>
            <a:r>
              <a:rPr lang="en-US" sz="2000" dirty="0" err="1"/>
              <a:t>uraniu</a:t>
            </a:r>
            <a:r>
              <a:rPr lang="en-US" sz="2000" dirty="0"/>
              <a:t>), in </a:t>
            </a:r>
            <a:r>
              <a:rPr lang="en-US" sz="2000" dirty="0" err="1"/>
              <a:t>schimbul</a:t>
            </a:r>
            <a:r>
              <a:rPr lang="en-US" sz="2000" dirty="0"/>
              <a:t> </a:t>
            </a:r>
            <a:r>
              <a:rPr lang="en-US" sz="2000" dirty="0" err="1"/>
              <a:t>expertizei</a:t>
            </a:r>
            <a:r>
              <a:rPr lang="en-US" sz="2000" dirty="0"/>
              <a:t> </a:t>
            </a:r>
            <a:r>
              <a:rPr lang="en-US" sz="2000" dirty="0" err="1"/>
              <a:t>rusesti</a:t>
            </a:r>
            <a:r>
              <a:rPr lang="en-US" sz="2000" dirty="0"/>
              <a:t> (</a:t>
            </a:r>
            <a:r>
              <a:rPr lang="en-US" sz="2000" dirty="0" err="1"/>
              <a:t>Bancila</a:t>
            </a:r>
            <a:r>
              <a:rPr lang="en-US" sz="2000" dirty="0"/>
              <a:t>, 2016; Ben-</a:t>
            </a:r>
            <a:r>
              <a:rPr lang="en-US" sz="2000" dirty="0" err="1"/>
              <a:t>ner</a:t>
            </a:r>
            <a:r>
              <a:rPr lang="en-US" sz="2000" dirty="0"/>
              <a:t> and </a:t>
            </a:r>
            <a:r>
              <a:rPr lang="en-US" sz="2000" dirty="0" err="1"/>
              <a:t>Montias</a:t>
            </a:r>
            <a:r>
              <a:rPr lang="en-US" sz="2000" dirty="0"/>
              <a:t>, 2015; Constantinescu, 1953).</a:t>
            </a:r>
            <a:endParaRPr lang="en-US" sz="2000" dirty="0"/>
          </a:p>
        </p:txBody>
      </p:sp>
      <p:pic>
        <p:nvPicPr>
          <p:cNvPr id="6" name="Picture 5"/>
          <p:cNvPicPr>
            <a:picLocks noChangeAspect="1"/>
          </p:cNvPicPr>
          <p:nvPr/>
        </p:nvPicPr>
        <p:blipFill>
          <a:blip r:embed="rId2"/>
          <a:stretch>
            <a:fillRect/>
          </a:stretch>
        </p:blipFill>
        <p:spPr>
          <a:xfrm>
            <a:off x="1779813" y="3096985"/>
            <a:ext cx="6433457" cy="3574143"/>
          </a:xfrm>
          <a:prstGeom prst="rect">
            <a:avLst/>
          </a:prstGeom>
        </p:spPr>
      </p:pic>
    </p:spTree>
    <p:extLst>
      <p:ext uri="{BB962C8B-B14F-4D97-AF65-F5344CB8AC3E}">
        <p14:creationId xmlns:p14="http://schemas.microsoft.com/office/powerpoint/2010/main" val="1031475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Ce </a:t>
            </a:r>
            <a:r>
              <a:rPr lang="en-US" dirty="0" err="1"/>
              <a:t>cunoastem</a:t>
            </a:r>
            <a:r>
              <a:rPr lang="en-US" dirty="0"/>
              <a:t>?</a:t>
            </a:r>
          </a:p>
        </p:txBody>
      </p:sp>
      <p:sp>
        <p:nvSpPr>
          <p:cNvPr id="5" name="Rectangle 4"/>
          <p:cNvSpPr/>
          <p:nvPr/>
        </p:nvSpPr>
        <p:spPr>
          <a:xfrm>
            <a:off x="547006" y="1821316"/>
            <a:ext cx="2684358" cy="2554545"/>
          </a:xfrm>
          <a:prstGeom prst="rect">
            <a:avLst/>
          </a:prstGeom>
        </p:spPr>
        <p:txBody>
          <a:bodyPr wrap="square">
            <a:spAutoFit/>
          </a:bodyPr>
          <a:lstStyle/>
          <a:p>
            <a:r>
              <a:rPr lang="en-US" sz="2000" dirty="0" err="1"/>
              <a:t>Intre</a:t>
            </a:r>
            <a:r>
              <a:rPr lang="en-US" sz="2000" dirty="0"/>
              <a:t> 1949 and 1964, </a:t>
            </a:r>
            <a:r>
              <a:rPr lang="en-US" sz="2000" dirty="0" err="1"/>
              <a:t>taierile</a:t>
            </a:r>
            <a:r>
              <a:rPr lang="en-US" sz="2000" dirty="0"/>
              <a:t> au </a:t>
            </a:r>
            <a:r>
              <a:rPr lang="en-US" sz="2000" dirty="0" err="1"/>
              <a:t>depasit</a:t>
            </a:r>
            <a:r>
              <a:rPr lang="en-US" sz="2000" dirty="0"/>
              <a:t> </a:t>
            </a:r>
            <a:r>
              <a:rPr lang="en-US" sz="2000" dirty="0" err="1"/>
              <a:t>limita</a:t>
            </a:r>
            <a:r>
              <a:rPr lang="en-US" sz="2000" dirty="0"/>
              <a:t> </a:t>
            </a:r>
            <a:r>
              <a:rPr lang="en-US" sz="2000" dirty="0" err="1"/>
              <a:t>sustenabila</a:t>
            </a:r>
            <a:r>
              <a:rPr lang="en-US" sz="2000" dirty="0"/>
              <a:t> cu 47% la </a:t>
            </a:r>
            <a:r>
              <a:rPr lang="en-US" sz="2000" dirty="0" err="1"/>
              <a:t>nivel</a:t>
            </a:r>
            <a:r>
              <a:rPr lang="en-US" sz="2000" dirty="0"/>
              <a:t> de </a:t>
            </a:r>
            <a:r>
              <a:rPr lang="en-US" sz="2000" dirty="0" err="1"/>
              <a:t>tara</a:t>
            </a:r>
            <a:r>
              <a:rPr lang="en-US" sz="2000" dirty="0"/>
              <a:t>, </a:t>
            </a:r>
            <a:r>
              <a:rPr lang="en-US" sz="2000" dirty="0" err="1"/>
              <a:t>iar</a:t>
            </a:r>
            <a:r>
              <a:rPr lang="en-US" sz="2000" dirty="0"/>
              <a:t> in special in </a:t>
            </a:r>
            <a:r>
              <a:rPr lang="en-US" sz="2000" dirty="0" err="1"/>
              <a:t>padurile</a:t>
            </a:r>
            <a:r>
              <a:rPr lang="en-US" sz="2000" dirty="0"/>
              <a:t> de </a:t>
            </a:r>
            <a:r>
              <a:rPr lang="en-US" sz="2000" dirty="0" err="1"/>
              <a:t>conifere</a:t>
            </a:r>
            <a:r>
              <a:rPr lang="en-US" sz="2000" dirty="0"/>
              <a:t> cu 104% (</a:t>
            </a:r>
            <a:r>
              <a:rPr lang="en-US" sz="2000" dirty="0" err="1"/>
              <a:t>Marea</a:t>
            </a:r>
            <a:r>
              <a:rPr lang="en-US" sz="2000" dirty="0"/>
              <a:t> </a:t>
            </a:r>
            <a:r>
              <a:rPr lang="en-US" sz="2000" dirty="0" err="1"/>
              <a:t>Adunare</a:t>
            </a:r>
            <a:r>
              <a:rPr lang="en-US" sz="2000" dirty="0"/>
              <a:t> </a:t>
            </a:r>
            <a:r>
              <a:rPr lang="en-US" sz="2000" dirty="0" err="1"/>
              <a:t>Nationala</a:t>
            </a:r>
            <a:r>
              <a:rPr lang="en-US" sz="2000" dirty="0"/>
              <a:t>, 1976)</a:t>
            </a:r>
            <a:endParaRPr lang="en-US" sz="2000" dirty="0"/>
          </a:p>
        </p:txBody>
      </p:sp>
      <p:pic>
        <p:nvPicPr>
          <p:cNvPr id="4" name="Picture 3"/>
          <p:cNvPicPr>
            <a:picLocks noChangeAspect="1"/>
          </p:cNvPicPr>
          <p:nvPr/>
        </p:nvPicPr>
        <p:blipFill>
          <a:blip r:embed="rId2"/>
          <a:stretch>
            <a:fillRect/>
          </a:stretch>
        </p:blipFill>
        <p:spPr>
          <a:xfrm>
            <a:off x="3470547" y="1396774"/>
            <a:ext cx="5420360" cy="5029200"/>
          </a:xfrm>
          <a:prstGeom prst="rect">
            <a:avLst/>
          </a:prstGeom>
        </p:spPr>
      </p:pic>
      <p:sp>
        <p:nvSpPr>
          <p:cNvPr id="7" name="Rectangle 6"/>
          <p:cNvSpPr/>
          <p:nvPr/>
        </p:nvSpPr>
        <p:spPr>
          <a:xfrm>
            <a:off x="320825" y="5014208"/>
            <a:ext cx="3149722" cy="1200329"/>
          </a:xfrm>
          <a:prstGeom prst="rect">
            <a:avLst/>
          </a:prstGeom>
        </p:spPr>
        <p:txBody>
          <a:bodyPr wrap="square">
            <a:spAutoFit/>
          </a:bodyPr>
          <a:lstStyle/>
          <a:p>
            <a:r>
              <a:rPr lang="en-US" dirty="0" err="1"/>
              <a:t>Programul</a:t>
            </a:r>
            <a:r>
              <a:rPr lang="en-US" dirty="0"/>
              <a:t> national pentru </a:t>
            </a:r>
            <a:r>
              <a:rPr lang="en-US" dirty="0" err="1"/>
              <a:t>conservarea</a:t>
            </a:r>
            <a:r>
              <a:rPr lang="en-US" dirty="0"/>
              <a:t> </a:t>
            </a:r>
            <a:r>
              <a:rPr lang="en-US" dirty="0" err="1"/>
              <a:t>si</a:t>
            </a:r>
            <a:r>
              <a:rPr lang="en-US" dirty="0"/>
              <a:t> </a:t>
            </a:r>
            <a:r>
              <a:rPr lang="en-US" dirty="0" err="1"/>
              <a:t>dezvoltarea</a:t>
            </a:r>
            <a:r>
              <a:rPr lang="en-US" dirty="0"/>
              <a:t> </a:t>
            </a:r>
            <a:r>
              <a:rPr lang="en-US" dirty="0" err="1"/>
              <a:t>fondului</a:t>
            </a:r>
            <a:r>
              <a:rPr lang="en-US" dirty="0"/>
              <a:t> </a:t>
            </a:r>
            <a:r>
              <a:rPr lang="en-US" dirty="0" err="1"/>
              <a:t>forestier</a:t>
            </a:r>
            <a:r>
              <a:rPr lang="en-US" dirty="0"/>
              <a:t> in </a:t>
            </a:r>
            <a:r>
              <a:rPr lang="en-US" dirty="0" err="1"/>
              <a:t>perioada</a:t>
            </a:r>
            <a:r>
              <a:rPr lang="en-US" dirty="0"/>
              <a:t> 1976-2010</a:t>
            </a:r>
            <a:endParaRPr lang="en-US" dirty="0"/>
          </a:p>
        </p:txBody>
      </p:sp>
    </p:spTree>
    <p:extLst>
      <p:ext uri="{BB962C8B-B14F-4D97-AF65-F5344CB8AC3E}">
        <p14:creationId xmlns:p14="http://schemas.microsoft.com/office/powerpoint/2010/main" val="2945951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537" y="224520"/>
            <a:ext cx="7543802" cy="585787"/>
          </a:xfrm>
        </p:spPr>
        <p:txBody>
          <a:bodyPr>
            <a:normAutofit fontScale="90000"/>
          </a:bodyPr>
          <a:lstStyle/>
          <a:p>
            <a:r>
              <a:rPr lang="en-US" dirty="0" err="1"/>
              <a:t>Obiective</a:t>
            </a:r>
            <a:endParaRPr lang="en-US" dirty="0"/>
          </a:p>
        </p:txBody>
      </p:sp>
      <p:sp>
        <p:nvSpPr>
          <p:cNvPr id="5" name="Rectangle 4"/>
          <p:cNvSpPr/>
          <p:nvPr/>
        </p:nvSpPr>
        <p:spPr>
          <a:xfrm>
            <a:off x="278240" y="1513083"/>
            <a:ext cx="4140879" cy="2677656"/>
          </a:xfrm>
          <a:prstGeom prst="rect">
            <a:avLst/>
          </a:prstGeom>
        </p:spPr>
        <p:txBody>
          <a:bodyPr wrap="square">
            <a:spAutoFit/>
          </a:bodyPr>
          <a:lstStyle/>
          <a:p>
            <a:r>
              <a:rPr lang="en-US" sz="2400" dirty="0" err="1">
                <a:solidFill>
                  <a:srgbClr val="3B3B3B"/>
                </a:solidFill>
              </a:rPr>
              <a:t>Explorarea</a:t>
            </a:r>
            <a:r>
              <a:rPr lang="en-US" sz="2400" dirty="0">
                <a:solidFill>
                  <a:srgbClr val="3B3B3B"/>
                </a:solidFill>
              </a:rPr>
              <a:t> </a:t>
            </a:r>
            <a:r>
              <a:rPr lang="en-US" sz="2400" dirty="0" err="1">
                <a:solidFill>
                  <a:srgbClr val="3B3B3B"/>
                </a:solidFill>
              </a:rPr>
              <a:t>efectelor</a:t>
            </a:r>
            <a:r>
              <a:rPr lang="en-US" sz="2400" dirty="0">
                <a:solidFill>
                  <a:srgbClr val="3B3B3B"/>
                </a:solidFill>
              </a:rPr>
              <a:t> </a:t>
            </a:r>
            <a:r>
              <a:rPr lang="en-US" sz="2400" dirty="0" err="1">
                <a:solidFill>
                  <a:srgbClr val="3B3B3B"/>
                </a:solidFill>
              </a:rPr>
              <a:t>razboaielor</a:t>
            </a:r>
            <a:r>
              <a:rPr lang="en-US" sz="2400" dirty="0">
                <a:solidFill>
                  <a:srgbClr val="3B3B3B"/>
                </a:solidFill>
              </a:rPr>
              <a:t> </a:t>
            </a:r>
            <a:r>
              <a:rPr lang="en-US" sz="2400" dirty="0" err="1">
                <a:solidFill>
                  <a:srgbClr val="3B3B3B"/>
                </a:solidFill>
              </a:rPr>
              <a:t>si</a:t>
            </a:r>
            <a:r>
              <a:rPr lang="en-US" sz="2400" dirty="0">
                <a:solidFill>
                  <a:srgbClr val="3B3B3B"/>
                </a:solidFill>
              </a:rPr>
              <a:t> </a:t>
            </a:r>
            <a:r>
              <a:rPr lang="en-US" sz="2400" dirty="0" err="1">
                <a:solidFill>
                  <a:srgbClr val="3B3B3B"/>
                </a:solidFill>
              </a:rPr>
              <a:t>conflictelor</a:t>
            </a:r>
            <a:r>
              <a:rPr lang="en-US" sz="2400" dirty="0">
                <a:solidFill>
                  <a:srgbClr val="3B3B3B"/>
                </a:solidFill>
              </a:rPr>
              <a:t> </a:t>
            </a:r>
            <a:r>
              <a:rPr lang="en-US" sz="2400" dirty="0" err="1">
                <a:solidFill>
                  <a:srgbClr val="3B3B3B"/>
                </a:solidFill>
              </a:rPr>
              <a:t>asupra</a:t>
            </a:r>
            <a:r>
              <a:rPr lang="en-US" sz="2400" dirty="0">
                <a:solidFill>
                  <a:srgbClr val="3B3B3B"/>
                </a:solidFill>
              </a:rPr>
              <a:t> </a:t>
            </a:r>
            <a:r>
              <a:rPr lang="en-US" sz="2400" dirty="0" err="1">
                <a:solidFill>
                  <a:srgbClr val="3B3B3B"/>
                </a:solidFill>
              </a:rPr>
              <a:t>ecosistemelor</a:t>
            </a:r>
            <a:r>
              <a:rPr lang="en-US" sz="2400" dirty="0">
                <a:solidFill>
                  <a:srgbClr val="3B3B3B"/>
                </a:solidFill>
              </a:rPr>
              <a:t> </a:t>
            </a:r>
            <a:r>
              <a:rPr lang="en-US" sz="2400" dirty="0" err="1">
                <a:solidFill>
                  <a:srgbClr val="3B3B3B"/>
                </a:solidFill>
              </a:rPr>
              <a:t>forestiere</a:t>
            </a:r>
            <a:r>
              <a:rPr lang="en-US" sz="2400" dirty="0">
                <a:solidFill>
                  <a:srgbClr val="3B3B3B"/>
                </a:solidFill>
              </a:rPr>
              <a:t> </a:t>
            </a:r>
            <a:r>
              <a:rPr lang="en-US" sz="2400" dirty="0" err="1">
                <a:solidFill>
                  <a:srgbClr val="3B3B3B"/>
                </a:solidFill>
              </a:rPr>
              <a:t>prin</a:t>
            </a:r>
            <a:r>
              <a:rPr lang="en-US" sz="2400" dirty="0">
                <a:solidFill>
                  <a:srgbClr val="3B3B3B"/>
                </a:solidFill>
              </a:rPr>
              <a:t> </a:t>
            </a:r>
            <a:r>
              <a:rPr lang="en-US" sz="2400" dirty="0" err="1">
                <a:solidFill>
                  <a:srgbClr val="3B3B3B"/>
                </a:solidFill>
              </a:rPr>
              <a:t>stabilirea</a:t>
            </a:r>
            <a:r>
              <a:rPr lang="en-US" sz="2400" dirty="0">
                <a:solidFill>
                  <a:srgbClr val="3B3B3B"/>
                </a:solidFill>
              </a:rPr>
              <a:t> </a:t>
            </a:r>
            <a:r>
              <a:rPr lang="en-US" sz="2400" dirty="0" err="1">
                <a:solidFill>
                  <a:srgbClr val="3B3B3B"/>
                </a:solidFill>
              </a:rPr>
              <a:t>perturbarilor</a:t>
            </a:r>
            <a:r>
              <a:rPr lang="en-US" sz="2400" dirty="0">
                <a:solidFill>
                  <a:srgbClr val="3B3B3B"/>
                </a:solidFill>
              </a:rPr>
              <a:t> </a:t>
            </a:r>
            <a:r>
              <a:rPr lang="en-US" sz="2400" dirty="0" err="1">
                <a:solidFill>
                  <a:srgbClr val="3B3B3B"/>
                </a:solidFill>
              </a:rPr>
              <a:t>forestiere</a:t>
            </a:r>
            <a:r>
              <a:rPr lang="en-US" sz="2400" dirty="0">
                <a:solidFill>
                  <a:srgbClr val="3B3B3B"/>
                </a:solidFill>
              </a:rPr>
              <a:t> din </a:t>
            </a:r>
            <a:r>
              <a:rPr lang="en-US" sz="2400" dirty="0" err="1">
                <a:solidFill>
                  <a:srgbClr val="3B3B3B"/>
                </a:solidFill>
              </a:rPr>
              <a:t>timpul</a:t>
            </a:r>
            <a:r>
              <a:rPr lang="en-US" sz="2400" dirty="0">
                <a:solidFill>
                  <a:srgbClr val="3B3B3B"/>
                </a:solidFill>
              </a:rPr>
              <a:t> </a:t>
            </a:r>
            <a:r>
              <a:rPr lang="en-US" sz="2400" dirty="0" err="1">
                <a:solidFill>
                  <a:srgbClr val="3B3B3B"/>
                </a:solidFill>
              </a:rPr>
              <a:t>si</a:t>
            </a:r>
            <a:r>
              <a:rPr lang="en-US" sz="2400" dirty="0">
                <a:solidFill>
                  <a:srgbClr val="3B3B3B"/>
                </a:solidFill>
              </a:rPr>
              <a:t> </a:t>
            </a:r>
            <a:r>
              <a:rPr lang="en-US" sz="2400" dirty="0" err="1">
                <a:solidFill>
                  <a:srgbClr val="3B3B3B"/>
                </a:solidFill>
              </a:rPr>
              <a:t>dupa</a:t>
            </a:r>
            <a:r>
              <a:rPr lang="en-US" sz="2400" dirty="0">
                <a:solidFill>
                  <a:srgbClr val="3B3B3B"/>
                </a:solidFill>
              </a:rPr>
              <a:t> </a:t>
            </a:r>
            <a:r>
              <a:rPr lang="en-US" sz="2400" dirty="0" err="1">
                <a:solidFill>
                  <a:srgbClr val="3B3B3B"/>
                </a:solidFill>
              </a:rPr>
              <a:t>ocupatia</a:t>
            </a:r>
            <a:r>
              <a:rPr lang="en-US" sz="2400" dirty="0">
                <a:solidFill>
                  <a:srgbClr val="3B3B3B"/>
                </a:solidFill>
              </a:rPr>
              <a:t> </a:t>
            </a:r>
            <a:r>
              <a:rPr lang="en-US" sz="2400" dirty="0" err="1">
                <a:solidFill>
                  <a:srgbClr val="3B3B3B"/>
                </a:solidFill>
              </a:rPr>
              <a:t>Sovietica</a:t>
            </a:r>
            <a:r>
              <a:rPr lang="en-US" sz="2400" dirty="0">
                <a:solidFill>
                  <a:srgbClr val="3B3B3B"/>
                </a:solidFill>
              </a:rPr>
              <a:t> (1945 – 1956)</a:t>
            </a:r>
            <a:endParaRPr lang="en-US" sz="2400" b="1" dirty="0">
              <a:solidFill>
                <a:srgbClr val="FF0000"/>
              </a:solidFill>
            </a:endParaRPr>
          </a:p>
        </p:txBody>
      </p:sp>
      <p:pic>
        <p:nvPicPr>
          <p:cNvPr id="3" name="Picture 2"/>
          <p:cNvPicPr>
            <a:picLocks noChangeAspect="1"/>
          </p:cNvPicPr>
          <p:nvPr/>
        </p:nvPicPr>
        <p:blipFill>
          <a:blip r:embed="rId2"/>
          <a:stretch>
            <a:fillRect/>
          </a:stretch>
        </p:blipFill>
        <p:spPr>
          <a:xfrm>
            <a:off x="4521381" y="852412"/>
            <a:ext cx="4433344" cy="5386513"/>
          </a:xfrm>
          <a:prstGeom prst="rect">
            <a:avLst/>
          </a:prstGeom>
        </p:spPr>
      </p:pic>
      <p:sp>
        <p:nvSpPr>
          <p:cNvPr id="8" name="Rectangle 7"/>
          <p:cNvSpPr/>
          <p:nvPr/>
        </p:nvSpPr>
        <p:spPr>
          <a:xfrm>
            <a:off x="7735229" y="6238925"/>
            <a:ext cx="1310936" cy="276999"/>
          </a:xfrm>
          <a:prstGeom prst="rect">
            <a:avLst/>
          </a:prstGeom>
        </p:spPr>
        <p:txBody>
          <a:bodyPr wrap="none">
            <a:spAutoFit/>
          </a:bodyPr>
          <a:lstStyle/>
          <a:p>
            <a:pPr>
              <a:spcBef>
                <a:spcPts val="600"/>
              </a:spcBef>
              <a:buClr>
                <a:schemeClr val="accent1"/>
              </a:buClr>
              <a:buSzPct val="70000"/>
              <a:defRPr/>
            </a:pPr>
            <a:r>
              <a:rPr lang="en-US" sz="1200" dirty="0"/>
              <a:t>Source: Wikipedia</a:t>
            </a:r>
            <a:endParaRPr lang="en-US" dirty="0"/>
          </a:p>
        </p:txBody>
      </p:sp>
      <p:pic>
        <p:nvPicPr>
          <p:cNvPr id="1030" name="Picture 6" descr="Imagini pentru waves in po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462" y="4082067"/>
            <a:ext cx="3643424" cy="22953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8039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Premise – </a:t>
            </a:r>
            <a:r>
              <a:rPr lang="en-US" dirty="0" err="1"/>
              <a:t>Razboiul</a:t>
            </a:r>
            <a:r>
              <a:rPr lang="en-US" dirty="0"/>
              <a:t> </a:t>
            </a:r>
            <a:r>
              <a:rPr lang="en-US" dirty="0" err="1"/>
              <a:t>rece</a:t>
            </a:r>
            <a:endParaRPr lang="en-US" dirty="0"/>
          </a:p>
        </p:txBody>
      </p:sp>
      <p:pic>
        <p:nvPicPr>
          <p:cNvPr id="12290" name="Picture 2" descr="Imagini pentru cold wa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1610" y="2219009"/>
            <a:ext cx="4214986" cy="2921951"/>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Imagini pentru mike atomic bom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57171" y="4165600"/>
            <a:ext cx="4291406" cy="2413916"/>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Imagini pentru russian hydrogen bomb"/>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57171" y="1390333"/>
            <a:ext cx="4291406" cy="25517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5902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2542" y="199903"/>
            <a:ext cx="7886700" cy="1380227"/>
          </a:xfrm>
        </p:spPr>
        <p:txBody>
          <a:bodyPr>
            <a:normAutofit/>
          </a:bodyPr>
          <a:lstStyle/>
          <a:p>
            <a:pPr>
              <a:lnSpc>
                <a:spcPct val="100000"/>
              </a:lnSpc>
              <a:spcBef>
                <a:spcPts val="600"/>
              </a:spcBef>
              <a:buClr>
                <a:schemeClr val="accent1"/>
              </a:buClr>
              <a:buSzPct val="70000"/>
              <a:defRPr/>
            </a:pPr>
            <a:r>
              <a:rPr lang="en-US" sz="3600" b="1" dirty="0" err="1"/>
              <a:t>Programul</a:t>
            </a:r>
            <a:r>
              <a:rPr lang="en-US" sz="3600" b="1" dirty="0"/>
              <a:t> </a:t>
            </a:r>
            <a:r>
              <a:rPr lang="en-US" sz="3600" b="1" dirty="0" err="1"/>
              <a:t>satelitar</a:t>
            </a:r>
            <a:r>
              <a:rPr lang="en-US" sz="3600" b="1" dirty="0"/>
              <a:t> </a:t>
            </a:r>
            <a:r>
              <a:rPr lang="en-US" sz="3600" b="1" dirty="0" err="1"/>
              <a:t>spion</a:t>
            </a:r>
            <a:r>
              <a:rPr lang="en-US" sz="3600" b="1" dirty="0"/>
              <a:t> American Corona </a:t>
            </a:r>
          </a:p>
        </p:txBody>
      </p:sp>
      <p:pic>
        <p:nvPicPr>
          <p:cNvPr id="2050" name="Picture 2" descr="Imagini pentru corona declassified imager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39156" y="2289853"/>
            <a:ext cx="4134155" cy="332766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ini pentru corona declassified image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549" y="3369873"/>
            <a:ext cx="4298343" cy="285839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93861" y="6379532"/>
            <a:ext cx="4044890" cy="276999"/>
          </a:xfrm>
          <a:prstGeom prst="rect">
            <a:avLst/>
          </a:prstGeom>
        </p:spPr>
        <p:txBody>
          <a:bodyPr wrap="none">
            <a:spAutoFit/>
          </a:bodyPr>
          <a:lstStyle/>
          <a:p>
            <a:pPr>
              <a:spcBef>
                <a:spcPts val="600"/>
              </a:spcBef>
              <a:buClr>
                <a:schemeClr val="accent1"/>
              </a:buClr>
              <a:buSzPct val="70000"/>
              <a:defRPr/>
            </a:pPr>
            <a:r>
              <a:rPr lang="en-US" sz="1200" dirty="0"/>
              <a:t>Source: </a:t>
            </a:r>
            <a:r>
              <a:rPr lang="en-US" sz="1200" dirty="0">
                <a:hlinkClick r:id="rId4"/>
              </a:rPr>
              <a:t>http://www.nro.gov/history/csnr/corona/sysinfo.html</a:t>
            </a:r>
            <a:r>
              <a:rPr lang="en-US" sz="1200" dirty="0"/>
              <a:t> </a:t>
            </a:r>
            <a:endParaRPr lang="en-US" dirty="0"/>
          </a:p>
        </p:txBody>
      </p:sp>
      <p:sp>
        <p:nvSpPr>
          <p:cNvPr id="6" name="Rectangle 5"/>
          <p:cNvSpPr/>
          <p:nvPr/>
        </p:nvSpPr>
        <p:spPr>
          <a:xfrm>
            <a:off x="672542" y="1945658"/>
            <a:ext cx="3785158" cy="1384995"/>
          </a:xfrm>
          <a:prstGeom prst="rect">
            <a:avLst/>
          </a:prstGeom>
        </p:spPr>
        <p:txBody>
          <a:bodyPr wrap="square">
            <a:spAutoFit/>
          </a:bodyPr>
          <a:lstStyle/>
          <a:p>
            <a:r>
              <a:rPr lang="en-US" sz="1400" dirty="0">
                <a:solidFill>
                  <a:srgbClr val="000000"/>
                </a:solidFill>
                <a:latin typeface="Verdana" panose="020B0604030504040204" pitchFamily="34" charset="0"/>
              </a:rPr>
              <a:t>“CORONA was the nation's first photo reconnaissance satellites, </a:t>
            </a:r>
            <a:r>
              <a:rPr lang="en-US" sz="1400" b="1" dirty="0">
                <a:solidFill>
                  <a:srgbClr val="FF0000"/>
                </a:solidFill>
                <a:latin typeface="Verdana" panose="020B0604030504040204" pitchFamily="34" charset="0"/>
              </a:rPr>
              <a:t>operating from August 1960 until May 1972</a:t>
            </a:r>
            <a:r>
              <a:rPr lang="en-US" sz="1400" dirty="0">
                <a:solidFill>
                  <a:srgbClr val="000000"/>
                </a:solidFill>
                <a:latin typeface="Verdana" panose="020B0604030504040204" pitchFamily="34" charset="0"/>
              </a:rPr>
              <a:t>. The program was declassified at the request of the Central Intelligence Agency in February 1995.”</a:t>
            </a:r>
            <a:endParaRPr lang="en-US" sz="1400" dirty="0"/>
          </a:p>
        </p:txBody>
      </p:sp>
    </p:spTree>
    <p:extLst>
      <p:ext uri="{BB962C8B-B14F-4D97-AF65-F5344CB8AC3E}">
        <p14:creationId xmlns:p14="http://schemas.microsoft.com/office/powerpoint/2010/main" val="1350806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2542" y="199903"/>
            <a:ext cx="7886700" cy="1380227"/>
          </a:xfrm>
        </p:spPr>
        <p:txBody>
          <a:bodyPr>
            <a:normAutofit/>
          </a:bodyPr>
          <a:lstStyle/>
          <a:p>
            <a:pPr>
              <a:lnSpc>
                <a:spcPct val="100000"/>
              </a:lnSpc>
              <a:spcBef>
                <a:spcPts val="600"/>
              </a:spcBef>
              <a:buClr>
                <a:schemeClr val="accent1"/>
              </a:buClr>
              <a:buSzPct val="70000"/>
              <a:defRPr/>
            </a:pPr>
            <a:r>
              <a:rPr lang="en-US" sz="3600" b="1" dirty="0" err="1"/>
              <a:t>Programul</a:t>
            </a:r>
            <a:r>
              <a:rPr lang="en-US" sz="3600" b="1" dirty="0"/>
              <a:t> </a:t>
            </a:r>
            <a:r>
              <a:rPr lang="en-US" sz="3600" b="1" dirty="0" err="1"/>
              <a:t>satelitar</a:t>
            </a:r>
            <a:r>
              <a:rPr lang="en-US" sz="3600" b="1" dirty="0"/>
              <a:t> </a:t>
            </a:r>
            <a:r>
              <a:rPr lang="en-US" sz="3600" b="1" dirty="0" err="1"/>
              <a:t>spion</a:t>
            </a:r>
            <a:r>
              <a:rPr lang="en-US" sz="3600" b="1" dirty="0"/>
              <a:t> American Corona </a:t>
            </a:r>
          </a:p>
        </p:txBody>
      </p:sp>
      <p:pic>
        <p:nvPicPr>
          <p:cNvPr id="2050" name="Picture 2" descr="Imagini pentru corona declassified imager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6529" y="1438046"/>
            <a:ext cx="2777774" cy="2235883"/>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p:cNvCxnSpPr>
            <a:cxnSpLocks/>
          </p:cNvCxnSpPr>
          <p:nvPr/>
        </p:nvCxnSpPr>
        <p:spPr>
          <a:xfrm>
            <a:off x="2171700" y="2833007"/>
            <a:ext cx="1167493" cy="1338943"/>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p:nvPicPr>
        <p:blipFill>
          <a:blip r:embed="rId3"/>
          <a:stretch>
            <a:fillRect/>
          </a:stretch>
        </p:blipFill>
        <p:spPr>
          <a:xfrm>
            <a:off x="3339193" y="2134960"/>
            <a:ext cx="5574561" cy="4073979"/>
          </a:xfrm>
          <a:prstGeom prst="rect">
            <a:avLst/>
          </a:prstGeom>
        </p:spPr>
      </p:pic>
    </p:spTree>
    <p:extLst>
      <p:ext uri="{BB962C8B-B14F-4D97-AF65-F5344CB8AC3E}">
        <p14:creationId xmlns:p14="http://schemas.microsoft.com/office/powerpoint/2010/main" val="2085409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36171" y="2070390"/>
            <a:ext cx="7441338" cy="4044660"/>
          </a:xfrm>
          <a:prstGeom prst="rect">
            <a:avLst/>
          </a:prstGeom>
        </p:spPr>
      </p:pic>
      <p:sp>
        <p:nvSpPr>
          <p:cNvPr id="8" name="Rectangle 4"/>
          <p:cNvSpPr>
            <a:spLocks noChangeArrowheads="1"/>
          </p:cNvSpPr>
          <p:nvPr/>
        </p:nvSpPr>
        <p:spPr bwMode="auto">
          <a:xfrm>
            <a:off x="936171" y="6279002"/>
            <a:ext cx="761727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000000"/>
                </a:solidFill>
                <a:effectLst/>
                <a:latin typeface="Arial Unicode MS"/>
              </a:rPr>
              <a:t>Song</a:t>
            </a:r>
            <a:r>
              <a:rPr lang="en-US" altLang="en-US" sz="1000" dirty="0">
                <a:solidFill>
                  <a:srgbClr val="000000"/>
                </a:solidFill>
                <a:latin typeface="Arial Unicode MS"/>
              </a:rPr>
              <a:t> et al. (2015)</a:t>
            </a:r>
            <a:r>
              <a:rPr kumimoji="0" lang="en-US" altLang="en-US" sz="1000" b="0" i="0" u="none" strike="noStrike" cap="none" normalizeH="0" baseline="0" dirty="0">
                <a:ln>
                  <a:noFill/>
                </a:ln>
                <a:solidFill>
                  <a:srgbClr val="000000"/>
                </a:solidFill>
                <a:effectLst/>
                <a:latin typeface="Arial Unicode MS"/>
              </a:rPr>
              <a:t>, Use of Landsat and Corona data for mapping forest cover change from the mid-1960s to 2000s: Case studies from the Eastern United States and Central Brazil, ISPRS Journal of Photogrammetry and Remote Sensing, Volume 103</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Title 1"/>
          <p:cNvSpPr>
            <a:spLocks noGrp="1"/>
          </p:cNvSpPr>
          <p:nvPr>
            <p:ph type="title"/>
          </p:nvPr>
        </p:nvSpPr>
        <p:spPr>
          <a:xfrm>
            <a:off x="672542" y="199903"/>
            <a:ext cx="7886700" cy="1380227"/>
          </a:xfrm>
        </p:spPr>
        <p:txBody>
          <a:bodyPr>
            <a:normAutofit/>
          </a:bodyPr>
          <a:lstStyle/>
          <a:p>
            <a:pPr>
              <a:lnSpc>
                <a:spcPct val="100000"/>
              </a:lnSpc>
              <a:spcBef>
                <a:spcPts val="600"/>
              </a:spcBef>
              <a:buClr>
                <a:schemeClr val="accent1"/>
              </a:buClr>
              <a:buSzPct val="70000"/>
              <a:defRPr/>
            </a:pPr>
            <a:r>
              <a:rPr lang="en-US" sz="3600" b="1" dirty="0" err="1"/>
              <a:t>Programul</a:t>
            </a:r>
            <a:r>
              <a:rPr lang="en-US" sz="3600" b="1" dirty="0"/>
              <a:t> </a:t>
            </a:r>
            <a:r>
              <a:rPr lang="en-US" sz="3600" b="1" dirty="0" err="1"/>
              <a:t>satelitar</a:t>
            </a:r>
            <a:r>
              <a:rPr lang="en-US" sz="3600" b="1" dirty="0"/>
              <a:t> </a:t>
            </a:r>
            <a:r>
              <a:rPr lang="en-US" sz="3600" b="1" dirty="0" err="1"/>
              <a:t>spion</a:t>
            </a:r>
            <a:r>
              <a:rPr lang="en-US" sz="3600" b="1" dirty="0"/>
              <a:t> American Corona </a:t>
            </a:r>
          </a:p>
        </p:txBody>
      </p:sp>
    </p:spTree>
    <p:extLst>
      <p:ext uri="{BB962C8B-B14F-4D97-AF65-F5344CB8AC3E}">
        <p14:creationId xmlns:p14="http://schemas.microsoft.com/office/powerpoint/2010/main" val="363603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936171" y="6279002"/>
            <a:ext cx="761727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defTabSz="914400" eaLnBrk="0" fontAlgn="base" hangingPunct="0">
              <a:spcBef>
                <a:spcPct val="0"/>
              </a:spcBef>
              <a:spcAft>
                <a:spcPct val="0"/>
              </a:spcAft>
            </a:pPr>
            <a:r>
              <a:rPr lang="en-US" altLang="en-US" sz="1000" dirty="0">
                <a:solidFill>
                  <a:srgbClr val="000000"/>
                </a:solidFill>
                <a:latin typeface="Arial Unicode MS"/>
                <a:hlinkClick r:id="rId2"/>
              </a:rPr>
              <a:t>http://intarch.ac.uk/journal/issue32/2/</a:t>
            </a:r>
            <a:r>
              <a:rPr lang="en-US" altLang="en-US" sz="1000" dirty="0">
                <a:solidFill>
                  <a:srgbClr val="000000"/>
                </a:solidFill>
                <a:latin typeface="Arial Unicode MS"/>
              </a:rPr>
              <a:t> - </a:t>
            </a:r>
            <a:r>
              <a:rPr lang="en-US" altLang="en-US" sz="1000" dirty="0" err="1">
                <a:solidFill>
                  <a:srgbClr val="000000"/>
                </a:solidFill>
                <a:latin typeface="Arial Unicode MS"/>
              </a:rPr>
              <a:t>Casana</a:t>
            </a:r>
            <a:r>
              <a:rPr lang="en-US" altLang="en-US" sz="1000" dirty="0">
                <a:solidFill>
                  <a:srgbClr val="000000"/>
                </a:solidFill>
                <a:latin typeface="Arial Unicode MS"/>
              </a:rPr>
              <a:t> et al. (2012) - Swords into Ploughshares: Archaeological Applications of CORONA Satellite Imagery in the Near East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7170" name="Picture 2" descr="Fig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096414"/>
            <a:ext cx="4996787" cy="3734532"/>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Fig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55463" y="2020587"/>
            <a:ext cx="4088537" cy="158075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866639" y="3816790"/>
            <a:ext cx="4175761" cy="1754326"/>
          </a:xfrm>
          <a:prstGeom prst="rect">
            <a:avLst/>
          </a:prstGeom>
        </p:spPr>
        <p:txBody>
          <a:bodyPr wrap="square">
            <a:spAutoFit/>
          </a:bodyPr>
          <a:lstStyle/>
          <a:p>
            <a:r>
              <a:rPr lang="en-US"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Probleme</a:t>
            </a:r>
            <a:r>
              <a:rPr lang="en-US"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in </a:t>
            </a:r>
            <a:r>
              <a:rPr lang="en-US"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procesare</a:t>
            </a:r>
            <a:endParaRPr lang="en-US" dirty="0">
              <a:solidFill>
                <a:srgbClr val="000000"/>
              </a:solidFill>
              <a:latin typeface="Book Antiqua" panose="0204060205030503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ortorectificarea</a:t>
            </a:r>
            <a:r>
              <a:rPr lang="en-US"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en-US"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este</a:t>
            </a:r>
            <a:r>
              <a:rPr lang="en-US"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un </a:t>
            </a:r>
            <a:r>
              <a:rPr lang="en-US"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proces</a:t>
            </a:r>
            <a:r>
              <a:rPr lang="en-US"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complex </a:t>
            </a:r>
            <a:r>
              <a:rPr lang="en-US"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si</a:t>
            </a:r>
            <a:r>
              <a:rPr lang="en-US"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en-US"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consumator</a:t>
            </a:r>
            <a:r>
              <a:rPr lang="en-US"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de </a:t>
            </a:r>
            <a:r>
              <a:rPr lang="en-US"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timp</a:t>
            </a:r>
            <a:endParaRPr lang="en-US" dirty="0">
              <a:solidFill>
                <a:srgbClr val="000000"/>
              </a:solidFill>
              <a:latin typeface="Book Antiqua" panose="0204060205030503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lipsa</a:t>
            </a:r>
            <a:r>
              <a:rPr lang="en-US"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en-US"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informatiilor</a:t>
            </a:r>
            <a:r>
              <a:rPr lang="en-US"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legate de </a:t>
            </a:r>
            <a:r>
              <a:rPr lang="en-US"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misiune</a:t>
            </a:r>
            <a:endParaRPr lang="en-US" dirty="0">
              <a:solidFill>
                <a:srgbClr val="000000"/>
              </a:solidFill>
              <a:latin typeface="Book Antiqua" panose="0204060205030503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diferente</a:t>
            </a:r>
            <a:r>
              <a:rPr lang="en-US"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en-US"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intre</a:t>
            </a:r>
            <a:r>
              <a:rPr lang="en-US"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en-US"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misiuni</a:t>
            </a:r>
            <a:r>
              <a:rPr lang="en-US"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p>
          <a:p>
            <a:pPr marL="285750" indent="-285750">
              <a:buFont typeface="Arial" panose="020B0604020202020204" pitchFamily="34" charset="0"/>
              <a:buChar char="•"/>
            </a:pPr>
            <a:r>
              <a:rPr lang="en-US"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Nivel</a:t>
            </a:r>
            <a:r>
              <a:rPr lang="en-US"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en-US"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ridicat</a:t>
            </a:r>
            <a:r>
              <a:rPr lang="en-US"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de </a:t>
            </a:r>
            <a:r>
              <a:rPr lang="en-US"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distorsiune</a:t>
            </a:r>
            <a:r>
              <a:rPr lang="en-US"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en-US" dirty="0" err="1">
                <a:solidFill>
                  <a:srgbClr val="000000"/>
                </a:solidFill>
                <a:latin typeface="Book Antiqua" panose="02040602050305030304" pitchFamily="18" charset="0"/>
                <a:ea typeface="Calibri" panose="020F0502020204030204" pitchFamily="34" charset="0"/>
                <a:cs typeface="Times New Roman" panose="02020603050405020304" pitchFamily="18" charset="0"/>
              </a:rPr>
              <a:t>spatiala</a:t>
            </a:r>
            <a:endParaRPr lang="en-US" dirty="0"/>
          </a:p>
        </p:txBody>
      </p:sp>
      <p:sp>
        <p:nvSpPr>
          <p:cNvPr id="9" name="Title 1"/>
          <p:cNvSpPr>
            <a:spLocks noGrp="1"/>
          </p:cNvSpPr>
          <p:nvPr>
            <p:ph type="title"/>
          </p:nvPr>
        </p:nvSpPr>
        <p:spPr>
          <a:xfrm>
            <a:off x="672542" y="199903"/>
            <a:ext cx="7886700" cy="1380227"/>
          </a:xfrm>
        </p:spPr>
        <p:txBody>
          <a:bodyPr>
            <a:normAutofit/>
          </a:bodyPr>
          <a:lstStyle/>
          <a:p>
            <a:pPr>
              <a:lnSpc>
                <a:spcPct val="100000"/>
              </a:lnSpc>
              <a:spcBef>
                <a:spcPts val="600"/>
              </a:spcBef>
              <a:buClr>
                <a:schemeClr val="accent1"/>
              </a:buClr>
              <a:buSzPct val="70000"/>
              <a:defRPr/>
            </a:pPr>
            <a:r>
              <a:rPr lang="en-US" sz="3600" b="1" dirty="0" err="1"/>
              <a:t>Programul</a:t>
            </a:r>
            <a:r>
              <a:rPr lang="en-US" sz="3600" b="1" dirty="0"/>
              <a:t> </a:t>
            </a:r>
            <a:r>
              <a:rPr lang="en-US" sz="3600" b="1" dirty="0" err="1"/>
              <a:t>satelitar</a:t>
            </a:r>
            <a:r>
              <a:rPr lang="en-US" sz="3600" b="1" dirty="0"/>
              <a:t> </a:t>
            </a:r>
            <a:r>
              <a:rPr lang="en-US" sz="3600" b="1" dirty="0" err="1"/>
              <a:t>spion</a:t>
            </a:r>
            <a:r>
              <a:rPr lang="en-US" sz="3600" b="1" dirty="0"/>
              <a:t> American Corona </a:t>
            </a:r>
          </a:p>
        </p:txBody>
      </p:sp>
    </p:spTree>
    <p:extLst>
      <p:ext uri="{BB962C8B-B14F-4D97-AF65-F5344CB8AC3E}">
        <p14:creationId xmlns:p14="http://schemas.microsoft.com/office/powerpoint/2010/main" val="196019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9144000" cy="6729984"/>
          </a:xfrm>
          <a:prstGeom prst="rect">
            <a:avLst/>
          </a:prstGeom>
        </p:spPr>
      </p:pic>
    </p:spTree>
    <p:extLst>
      <p:ext uri="{BB962C8B-B14F-4D97-AF65-F5344CB8AC3E}">
        <p14:creationId xmlns:p14="http://schemas.microsoft.com/office/powerpoint/2010/main" val="1899929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9144000" cy="6735972"/>
          </a:xfrm>
          <a:prstGeom prst="rect">
            <a:avLst/>
          </a:prstGeom>
        </p:spPr>
      </p:pic>
    </p:spTree>
    <p:extLst>
      <p:ext uri="{BB962C8B-B14F-4D97-AF65-F5344CB8AC3E}">
        <p14:creationId xmlns:p14="http://schemas.microsoft.com/office/powerpoint/2010/main" val="38714917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106132"/>
            <a:ext cx="9144000" cy="6735972"/>
          </a:xfrm>
          <a:prstGeom prst="rect">
            <a:avLst/>
          </a:prstGeom>
        </p:spPr>
      </p:pic>
    </p:spTree>
    <p:extLst>
      <p:ext uri="{BB962C8B-B14F-4D97-AF65-F5344CB8AC3E}">
        <p14:creationId xmlns:p14="http://schemas.microsoft.com/office/powerpoint/2010/main" val="724348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 y="0"/>
            <a:ext cx="9146373" cy="6751864"/>
          </a:xfrm>
          <a:prstGeom prst="rect">
            <a:avLst/>
          </a:prstGeom>
        </p:spPr>
      </p:pic>
    </p:spTree>
    <p:extLst>
      <p:ext uri="{BB962C8B-B14F-4D97-AF65-F5344CB8AC3E}">
        <p14:creationId xmlns:p14="http://schemas.microsoft.com/office/powerpoint/2010/main" val="33325596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1177" y="644978"/>
            <a:ext cx="8040380" cy="6213021"/>
          </a:xfrm>
          <a:prstGeom prst="rect">
            <a:avLst/>
          </a:prstGeom>
        </p:spPr>
      </p:pic>
      <p:sp>
        <p:nvSpPr>
          <p:cNvPr id="5" name="Title 1"/>
          <p:cNvSpPr>
            <a:spLocks noGrp="1"/>
          </p:cNvSpPr>
          <p:nvPr>
            <p:ph type="title"/>
          </p:nvPr>
        </p:nvSpPr>
        <p:spPr>
          <a:xfrm>
            <a:off x="729692" y="183355"/>
            <a:ext cx="7886700" cy="461623"/>
          </a:xfrm>
        </p:spPr>
        <p:txBody>
          <a:bodyPr>
            <a:normAutofit fontScale="90000"/>
          </a:bodyPr>
          <a:lstStyle/>
          <a:p>
            <a:pPr>
              <a:lnSpc>
                <a:spcPct val="100000"/>
              </a:lnSpc>
              <a:spcBef>
                <a:spcPts val="600"/>
              </a:spcBef>
              <a:buClr>
                <a:schemeClr val="accent1"/>
              </a:buClr>
              <a:buSzPct val="70000"/>
              <a:defRPr/>
            </a:pPr>
            <a:r>
              <a:rPr lang="en-US" sz="3600" b="1" dirty="0"/>
              <a:t>Material</a:t>
            </a:r>
          </a:p>
        </p:txBody>
      </p:sp>
    </p:spTree>
    <p:extLst>
      <p:ext uri="{BB962C8B-B14F-4D97-AF65-F5344CB8AC3E}">
        <p14:creationId xmlns:p14="http://schemas.microsoft.com/office/powerpoint/2010/main" val="3421303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2542" y="526211"/>
            <a:ext cx="7886700" cy="802169"/>
          </a:xfrm>
        </p:spPr>
        <p:txBody>
          <a:bodyPr/>
          <a:lstStyle/>
          <a:p>
            <a:pPr algn="ctr"/>
            <a:r>
              <a:rPr lang="en-US" b="1" dirty="0" err="1"/>
              <a:t>SfM</a:t>
            </a:r>
            <a:r>
              <a:rPr lang="en-US" b="1" dirty="0"/>
              <a:t> (Structure from Motion)</a:t>
            </a:r>
            <a:endParaRPr lang="en-US" dirty="0"/>
          </a:p>
        </p:txBody>
      </p:sp>
      <p:pic>
        <p:nvPicPr>
          <p:cNvPr id="3" name="Picture 2"/>
          <p:cNvPicPr>
            <a:picLocks noChangeAspect="1"/>
          </p:cNvPicPr>
          <p:nvPr/>
        </p:nvPicPr>
        <p:blipFill>
          <a:blip r:embed="rId2"/>
          <a:stretch>
            <a:fillRect/>
          </a:stretch>
        </p:blipFill>
        <p:spPr>
          <a:xfrm>
            <a:off x="2201258" y="1328380"/>
            <a:ext cx="4829269" cy="5027137"/>
          </a:xfrm>
          <a:prstGeom prst="rect">
            <a:avLst/>
          </a:prstGeom>
        </p:spPr>
      </p:pic>
      <p:sp>
        <p:nvSpPr>
          <p:cNvPr id="4" name="Rectangle 3"/>
          <p:cNvSpPr/>
          <p:nvPr/>
        </p:nvSpPr>
        <p:spPr>
          <a:xfrm>
            <a:off x="5648704" y="6355517"/>
            <a:ext cx="1810239" cy="276999"/>
          </a:xfrm>
          <a:prstGeom prst="rect">
            <a:avLst/>
          </a:prstGeom>
        </p:spPr>
        <p:txBody>
          <a:bodyPr wrap="none">
            <a:spAutoFit/>
          </a:bodyPr>
          <a:lstStyle/>
          <a:p>
            <a:pPr>
              <a:spcBef>
                <a:spcPts val="600"/>
              </a:spcBef>
              <a:buClr>
                <a:schemeClr val="accent1"/>
              </a:buClr>
              <a:buSzPct val="70000"/>
              <a:defRPr/>
            </a:pPr>
            <a:r>
              <a:rPr lang="en-US" sz="1200" dirty="0"/>
              <a:t>Source: Barnes et al. 2016</a:t>
            </a:r>
            <a:endParaRPr lang="en-US" dirty="0"/>
          </a:p>
        </p:txBody>
      </p:sp>
    </p:spTree>
    <p:extLst>
      <p:ext uri="{BB962C8B-B14F-4D97-AF65-F5344CB8AC3E}">
        <p14:creationId xmlns:p14="http://schemas.microsoft.com/office/powerpoint/2010/main" val="2506950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Structure from motion. Concept</a:t>
            </a:r>
          </a:p>
        </p:txBody>
      </p:sp>
      <p:sp>
        <p:nvSpPr>
          <p:cNvPr id="10" name="Text Placeholder 2"/>
          <p:cNvSpPr txBox="1">
            <a:spLocks/>
          </p:cNvSpPr>
          <p:nvPr/>
        </p:nvSpPr>
        <p:spPr>
          <a:xfrm>
            <a:off x="5993075" y="2942092"/>
            <a:ext cx="3048000" cy="23622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None/>
            </a:pPr>
            <a:r>
              <a:rPr lang="en-US" dirty="0"/>
              <a:t>Solutia </a:t>
            </a:r>
            <a:r>
              <a:rPr lang="en-US" dirty="0" err="1"/>
              <a:t>matematica</a:t>
            </a:r>
            <a:r>
              <a:rPr lang="en-US" dirty="0"/>
              <a:t> </a:t>
            </a:r>
            <a:r>
              <a:rPr lang="en-US" dirty="0" err="1"/>
              <a:t>ce</a:t>
            </a:r>
            <a:r>
              <a:rPr lang="en-US" dirty="0"/>
              <a:t> </a:t>
            </a:r>
            <a:r>
              <a:rPr lang="en-US" dirty="0" err="1"/>
              <a:t>cuantifica</a:t>
            </a:r>
            <a:r>
              <a:rPr lang="en-US" dirty="0"/>
              <a:t> </a:t>
            </a:r>
            <a:r>
              <a:rPr lang="en-US" dirty="0" err="1"/>
              <a:t>perceptia</a:t>
            </a:r>
            <a:r>
              <a:rPr lang="en-US" dirty="0"/>
              <a:t> </a:t>
            </a:r>
            <a:r>
              <a:rPr lang="en-US" dirty="0" err="1"/>
              <a:t>ochiului</a:t>
            </a:r>
            <a:r>
              <a:rPr lang="en-US" dirty="0"/>
              <a:t> </a:t>
            </a:r>
            <a:r>
              <a:rPr lang="en-US" dirty="0" err="1"/>
              <a:t>asupra</a:t>
            </a:r>
            <a:r>
              <a:rPr lang="en-US" dirty="0"/>
              <a:t> </a:t>
            </a:r>
            <a:r>
              <a:rPr lang="en-US" dirty="0" err="1"/>
              <a:t>obiectelor</a:t>
            </a:r>
            <a:endParaRPr lang="en-US" dirty="0"/>
          </a:p>
        </p:txBody>
      </p:sp>
      <p:pic>
        <p:nvPicPr>
          <p:cNvPr id="5122" name="Picture 2" descr="Imagine similară"/>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16529"/>
            <a:ext cx="5993075" cy="444953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51065" y="6066064"/>
            <a:ext cx="5894614" cy="369332"/>
          </a:xfrm>
          <a:prstGeom prst="rect">
            <a:avLst/>
          </a:prstGeom>
        </p:spPr>
        <p:txBody>
          <a:bodyPr wrap="square">
            <a:spAutoFit/>
          </a:bodyPr>
          <a:lstStyle/>
          <a:p>
            <a:r>
              <a:rPr lang="en-US" dirty="0"/>
              <a:t>http://www.tnt.uni-hannover.de/project/motionestimation/</a:t>
            </a:r>
          </a:p>
        </p:txBody>
      </p:sp>
    </p:spTree>
    <p:extLst>
      <p:ext uri="{BB962C8B-B14F-4D97-AF65-F5344CB8AC3E}">
        <p14:creationId xmlns:p14="http://schemas.microsoft.com/office/powerpoint/2010/main" val="4223401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Structure from motion. Concept</a:t>
            </a:r>
          </a:p>
        </p:txBody>
      </p:sp>
      <p:sp>
        <p:nvSpPr>
          <p:cNvPr id="4" name="Rectangle 3"/>
          <p:cNvSpPr/>
          <p:nvPr/>
        </p:nvSpPr>
        <p:spPr>
          <a:xfrm>
            <a:off x="351065" y="6066064"/>
            <a:ext cx="5894614" cy="369332"/>
          </a:xfrm>
          <a:prstGeom prst="rect">
            <a:avLst/>
          </a:prstGeom>
        </p:spPr>
        <p:txBody>
          <a:bodyPr wrap="square">
            <a:spAutoFit/>
          </a:bodyPr>
          <a:lstStyle/>
          <a:p>
            <a:r>
              <a:rPr lang="en-US" dirty="0"/>
              <a:t>http://www.tnt.uni-hannover.de/project/motionestimation/</a:t>
            </a:r>
          </a:p>
        </p:txBody>
      </p:sp>
      <p:pic>
        <p:nvPicPr>
          <p:cNvPr id="3" name="Picture 2"/>
          <p:cNvPicPr>
            <a:picLocks noChangeAspect="1"/>
          </p:cNvPicPr>
          <p:nvPr/>
        </p:nvPicPr>
        <p:blipFill>
          <a:blip r:embed="rId2"/>
          <a:stretch>
            <a:fillRect/>
          </a:stretch>
        </p:blipFill>
        <p:spPr>
          <a:xfrm>
            <a:off x="628650" y="1690689"/>
            <a:ext cx="7648575" cy="3838575"/>
          </a:xfrm>
          <a:prstGeom prst="rect">
            <a:avLst/>
          </a:prstGeom>
        </p:spPr>
      </p:pic>
    </p:spTree>
    <p:extLst>
      <p:ext uri="{BB962C8B-B14F-4D97-AF65-F5344CB8AC3E}">
        <p14:creationId xmlns:p14="http://schemas.microsoft.com/office/powerpoint/2010/main" val="22114832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Fig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122136" y="2691315"/>
            <a:ext cx="2214242" cy="165489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46957" y="92912"/>
            <a:ext cx="8997043" cy="674263"/>
          </a:xfrm>
        </p:spPr>
        <p:txBody>
          <a:bodyPr>
            <a:normAutofit fontScale="90000"/>
          </a:bodyPr>
          <a:lstStyle/>
          <a:p>
            <a:pPr algn="ctr"/>
            <a:r>
              <a:rPr lang="en-US" sz="3600" b="1" dirty="0" err="1"/>
              <a:t>Aplicare</a:t>
            </a:r>
            <a:r>
              <a:rPr lang="en-US" sz="3600" b="1" dirty="0"/>
              <a:t> </a:t>
            </a:r>
            <a:r>
              <a:rPr lang="en-US" sz="3600" b="1" dirty="0" err="1"/>
              <a:t>geocorectii</a:t>
            </a:r>
            <a:r>
              <a:rPr lang="en-US" sz="3600" b="1" dirty="0"/>
              <a:t> </a:t>
            </a:r>
            <a:r>
              <a:rPr lang="en-US" sz="3600" b="1" dirty="0" err="1"/>
              <a:t>imaginilor</a:t>
            </a:r>
            <a:r>
              <a:rPr lang="en-US" sz="3600" b="1" dirty="0"/>
              <a:t> Corona </a:t>
            </a:r>
            <a:r>
              <a:rPr lang="en-US" sz="3600" b="1" dirty="0" err="1"/>
              <a:t>folosind</a:t>
            </a:r>
            <a:r>
              <a:rPr lang="en-US" sz="3600" b="1" dirty="0"/>
              <a:t> </a:t>
            </a:r>
            <a:r>
              <a:rPr lang="en-US" sz="3600" b="1" dirty="0" err="1"/>
              <a:t>SfM</a:t>
            </a:r>
            <a:endParaRPr lang="en-US" sz="4000" dirty="0"/>
          </a:p>
        </p:txBody>
      </p:sp>
      <p:pic>
        <p:nvPicPr>
          <p:cNvPr id="6" name="Picture 5"/>
          <p:cNvPicPr>
            <a:picLocks noChangeAspect="1"/>
          </p:cNvPicPr>
          <p:nvPr/>
        </p:nvPicPr>
        <p:blipFill>
          <a:blip r:embed="rId3"/>
          <a:stretch>
            <a:fillRect/>
          </a:stretch>
        </p:blipFill>
        <p:spPr>
          <a:xfrm>
            <a:off x="4442906" y="2304773"/>
            <a:ext cx="2042717" cy="2473778"/>
          </a:xfrm>
          <a:prstGeom prst="rect">
            <a:avLst/>
          </a:prstGeom>
        </p:spPr>
      </p:pic>
      <p:pic>
        <p:nvPicPr>
          <p:cNvPr id="7" name="Picture 6"/>
          <p:cNvPicPr>
            <a:picLocks noChangeAspect="1"/>
          </p:cNvPicPr>
          <p:nvPr/>
        </p:nvPicPr>
        <p:blipFill>
          <a:blip r:embed="rId4"/>
          <a:stretch>
            <a:fillRect/>
          </a:stretch>
        </p:blipFill>
        <p:spPr>
          <a:xfrm>
            <a:off x="6765460" y="2304773"/>
            <a:ext cx="2055039" cy="2473778"/>
          </a:xfrm>
          <a:prstGeom prst="rect">
            <a:avLst/>
          </a:prstGeom>
        </p:spPr>
      </p:pic>
      <p:pic>
        <p:nvPicPr>
          <p:cNvPr id="8" name="Picture 7"/>
          <p:cNvPicPr>
            <a:picLocks noChangeAspect="1"/>
          </p:cNvPicPr>
          <p:nvPr/>
        </p:nvPicPr>
        <p:blipFill>
          <a:blip r:embed="rId5"/>
          <a:stretch>
            <a:fillRect/>
          </a:stretch>
        </p:blipFill>
        <p:spPr>
          <a:xfrm>
            <a:off x="2158075" y="1043945"/>
            <a:ext cx="1593549" cy="1920240"/>
          </a:xfrm>
          <a:prstGeom prst="rect">
            <a:avLst/>
          </a:prstGeom>
        </p:spPr>
      </p:pic>
      <p:pic>
        <p:nvPicPr>
          <p:cNvPr id="9" name="Picture 8"/>
          <p:cNvPicPr>
            <a:picLocks noChangeAspect="1"/>
          </p:cNvPicPr>
          <p:nvPr/>
        </p:nvPicPr>
        <p:blipFill>
          <a:blip r:embed="rId6"/>
          <a:stretch>
            <a:fillRect/>
          </a:stretch>
        </p:blipFill>
        <p:spPr>
          <a:xfrm>
            <a:off x="2073344" y="4374073"/>
            <a:ext cx="1678280" cy="2028692"/>
          </a:xfrm>
          <a:prstGeom prst="rect">
            <a:avLst/>
          </a:prstGeom>
        </p:spPr>
      </p:pic>
      <p:cxnSp>
        <p:nvCxnSpPr>
          <p:cNvPr id="11" name="Connector: Curved 10"/>
          <p:cNvCxnSpPr>
            <a:cxnSpLocks/>
            <a:stCxn id="8" idx="3"/>
            <a:endCxn id="6" idx="1"/>
          </p:cNvCxnSpPr>
          <p:nvPr/>
        </p:nvCxnSpPr>
        <p:spPr>
          <a:xfrm>
            <a:off x="3751624" y="2004065"/>
            <a:ext cx="691282" cy="1537597"/>
          </a:xfrm>
          <a:prstGeom prst="curved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Connector: Curved 12"/>
          <p:cNvCxnSpPr>
            <a:cxnSpLocks/>
            <a:stCxn id="9" idx="3"/>
            <a:endCxn id="6" idx="1"/>
          </p:cNvCxnSpPr>
          <p:nvPr/>
        </p:nvCxnSpPr>
        <p:spPr>
          <a:xfrm flipV="1">
            <a:off x="3751624" y="3541662"/>
            <a:ext cx="691282" cy="1846757"/>
          </a:xfrm>
          <a:prstGeom prst="curved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cxnSpLocks/>
            <a:endCxn id="8" idx="1"/>
          </p:cNvCxnSpPr>
          <p:nvPr/>
        </p:nvCxnSpPr>
        <p:spPr>
          <a:xfrm flipV="1">
            <a:off x="767443" y="2004065"/>
            <a:ext cx="1390632" cy="600931"/>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cxnSpLocks/>
            <a:endCxn id="9" idx="1"/>
          </p:cNvCxnSpPr>
          <p:nvPr/>
        </p:nvCxnSpPr>
        <p:spPr>
          <a:xfrm>
            <a:off x="1355271" y="4465040"/>
            <a:ext cx="718073" cy="923379"/>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195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SfM</a:t>
            </a:r>
            <a:r>
              <a:rPr lang="en-US" dirty="0"/>
              <a:t>. </a:t>
            </a:r>
            <a:r>
              <a:rPr lang="en-US" dirty="0" err="1"/>
              <a:t>Alinierea</a:t>
            </a:r>
            <a:r>
              <a:rPr lang="en-US" dirty="0"/>
              <a:t> </a:t>
            </a:r>
            <a:r>
              <a:rPr lang="en-US" dirty="0" err="1"/>
              <a:t>fotografiilor</a:t>
            </a:r>
            <a:endParaRPr lang="en-US" dirty="0"/>
          </a:p>
        </p:txBody>
      </p:sp>
      <p:graphicFrame>
        <p:nvGraphicFramePr>
          <p:cNvPr id="10" name="Diagram 9"/>
          <p:cNvGraphicFramePr/>
          <p:nvPr>
            <p:extLst/>
          </p:nvPr>
        </p:nvGraphicFramePr>
        <p:xfrm>
          <a:off x="762000" y="1690689"/>
          <a:ext cx="2378015" cy="46339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2" descr="Image_160"/>
          <p:cNvPicPr>
            <a:picLocks noChangeAspect="1" noChangeArrowheads="1"/>
          </p:cNvPicPr>
          <p:nvPr/>
        </p:nvPicPr>
        <p:blipFill>
          <a:blip r:embed="rId7" r:link="rId8" cstate="print"/>
          <a:srcRect/>
          <a:stretch>
            <a:fillRect/>
          </a:stretch>
        </p:blipFill>
        <p:spPr bwMode="auto">
          <a:xfrm>
            <a:off x="3788537" y="1265677"/>
            <a:ext cx="4655179" cy="2443478"/>
          </a:xfrm>
          <a:prstGeom prst="rect">
            <a:avLst/>
          </a:prstGeom>
          <a:noFill/>
          <a:ln w="9525">
            <a:noFill/>
            <a:miter lim="800000"/>
            <a:headEnd/>
            <a:tailEnd/>
          </a:ln>
        </p:spPr>
      </p:pic>
      <p:sp>
        <p:nvSpPr>
          <p:cNvPr id="3" name="Rectangle 2"/>
          <p:cNvSpPr/>
          <p:nvPr/>
        </p:nvSpPr>
        <p:spPr>
          <a:xfrm>
            <a:off x="3467818" y="3533671"/>
            <a:ext cx="5296619" cy="2126864"/>
          </a:xfrm>
          <a:prstGeom prst="rect">
            <a:avLst/>
          </a:prstGeom>
        </p:spPr>
        <p:txBody>
          <a:bodyPr wrap="square">
            <a:spAutoFit/>
          </a:bodyPr>
          <a:lstStyle/>
          <a:p>
            <a:pPr indent="457200" algn="just">
              <a:lnSpc>
                <a:spcPct val="150000"/>
              </a:lnSpc>
              <a:spcAft>
                <a:spcPts val="0"/>
              </a:spcAft>
            </a:pPr>
            <a:r>
              <a:rPr lang="en-US" dirty="0" err="1">
                <a:latin typeface="+mj-lt"/>
                <a:ea typeface="Calibri" panose="020F0502020204030204" pitchFamily="34" charset="0"/>
                <a:cs typeface="Times New Roman" panose="02020603050405020304" pitchFamily="18" charset="0"/>
              </a:rPr>
              <a:t>Detecteaza</a:t>
            </a:r>
            <a:r>
              <a:rPr lang="en-US" dirty="0">
                <a:latin typeface="+mj-lt"/>
                <a:ea typeface="Calibri" panose="020F0502020204030204" pitchFamily="34" charset="0"/>
                <a:cs typeface="Times New Roman" panose="02020603050405020304" pitchFamily="18" charset="0"/>
              </a:rPr>
              <a:t> </a:t>
            </a:r>
            <a:r>
              <a:rPr lang="en-US" dirty="0" err="1">
                <a:latin typeface="+mj-lt"/>
                <a:ea typeface="Calibri" panose="020F0502020204030204" pitchFamily="34" charset="0"/>
                <a:cs typeface="Times New Roman" panose="02020603050405020304" pitchFamily="18" charset="0"/>
              </a:rPr>
              <a:t>puncte</a:t>
            </a:r>
            <a:r>
              <a:rPr lang="en-US" dirty="0">
                <a:latin typeface="+mj-lt"/>
                <a:ea typeface="Calibri" panose="020F0502020204030204" pitchFamily="34" charset="0"/>
                <a:cs typeface="Times New Roman" panose="02020603050405020304" pitchFamily="18" charset="0"/>
              </a:rPr>
              <a:t> in </a:t>
            </a:r>
            <a:r>
              <a:rPr lang="en-US" dirty="0" err="1">
                <a:latin typeface="+mj-lt"/>
                <a:ea typeface="Calibri" panose="020F0502020204030204" pitchFamily="34" charset="0"/>
                <a:cs typeface="Times New Roman" panose="02020603050405020304" pitchFamily="18" charset="0"/>
              </a:rPr>
              <a:t>fotografiile</a:t>
            </a:r>
            <a:r>
              <a:rPr lang="en-US" dirty="0">
                <a:latin typeface="+mj-lt"/>
                <a:ea typeface="Calibri" panose="020F0502020204030204" pitchFamily="34" charset="0"/>
                <a:cs typeface="Times New Roman" panose="02020603050405020304" pitchFamily="18" charset="0"/>
              </a:rPr>
              <a:t> </a:t>
            </a:r>
            <a:r>
              <a:rPr lang="en-US" dirty="0" err="1">
                <a:latin typeface="+mj-lt"/>
                <a:ea typeface="Calibri" panose="020F0502020204030204" pitchFamily="34" charset="0"/>
                <a:cs typeface="Times New Roman" panose="02020603050405020304" pitchFamily="18" charset="0"/>
              </a:rPr>
              <a:t>sursa</a:t>
            </a:r>
            <a:r>
              <a:rPr lang="en-US" dirty="0">
                <a:latin typeface="+mj-lt"/>
                <a:ea typeface="Calibri" panose="020F0502020204030204" pitchFamily="34" charset="0"/>
                <a:cs typeface="Times New Roman" panose="02020603050405020304" pitchFamily="18" charset="0"/>
              </a:rPr>
              <a:t> care </a:t>
            </a:r>
            <a:r>
              <a:rPr lang="en-US" dirty="0" err="1">
                <a:latin typeface="+mj-lt"/>
                <a:ea typeface="Calibri" panose="020F0502020204030204" pitchFamily="34" charset="0"/>
                <a:cs typeface="Times New Roman" panose="02020603050405020304" pitchFamily="18" charset="0"/>
              </a:rPr>
              <a:t>sunt</a:t>
            </a:r>
            <a:r>
              <a:rPr lang="en-US" dirty="0">
                <a:latin typeface="+mj-lt"/>
                <a:ea typeface="Calibri" panose="020F0502020204030204" pitchFamily="34" charset="0"/>
                <a:cs typeface="Times New Roman" panose="02020603050405020304" pitchFamily="18" charset="0"/>
              </a:rPr>
              <a:t> </a:t>
            </a:r>
            <a:r>
              <a:rPr lang="en-US" b="1" dirty="0">
                <a:solidFill>
                  <a:srgbClr val="FF0000"/>
                </a:solidFill>
                <a:latin typeface="+mj-lt"/>
                <a:ea typeface="Calibri" panose="020F0502020204030204" pitchFamily="34" charset="0"/>
                <a:cs typeface="Times New Roman" panose="02020603050405020304" pitchFamily="18" charset="0"/>
              </a:rPr>
              <a:t>stabile</a:t>
            </a:r>
            <a:r>
              <a:rPr lang="en-US" dirty="0">
                <a:latin typeface="+mj-lt"/>
                <a:ea typeface="Calibri" panose="020F0502020204030204" pitchFamily="34" charset="0"/>
                <a:cs typeface="Times New Roman" panose="02020603050405020304" pitchFamily="18" charset="0"/>
              </a:rPr>
              <a:t> </a:t>
            </a:r>
            <a:r>
              <a:rPr lang="en-US" dirty="0" err="1">
                <a:latin typeface="+mj-lt"/>
                <a:ea typeface="Calibri" panose="020F0502020204030204" pitchFamily="34" charset="0"/>
                <a:cs typeface="Times New Roman" panose="02020603050405020304" pitchFamily="18" charset="0"/>
              </a:rPr>
              <a:t>dpdv</a:t>
            </a:r>
            <a:r>
              <a:rPr lang="en-US" dirty="0">
                <a:latin typeface="+mj-lt"/>
                <a:ea typeface="Calibri" panose="020F0502020204030204" pitchFamily="34" charset="0"/>
                <a:cs typeface="Times New Roman" panose="02020603050405020304" pitchFamily="18" charset="0"/>
              </a:rPr>
              <a:t> al </a:t>
            </a:r>
            <a:r>
              <a:rPr lang="en-US" dirty="0" err="1">
                <a:latin typeface="+mj-lt"/>
                <a:ea typeface="Calibri" panose="020F0502020204030204" pitchFamily="34" charset="0"/>
                <a:cs typeface="Times New Roman" panose="02020603050405020304" pitchFamily="18" charset="0"/>
              </a:rPr>
              <a:t>unghiului</a:t>
            </a:r>
            <a:r>
              <a:rPr lang="en-US" dirty="0">
                <a:latin typeface="+mj-lt"/>
                <a:ea typeface="Calibri" panose="020F0502020204030204" pitchFamily="34" charset="0"/>
                <a:cs typeface="Times New Roman" panose="02020603050405020304" pitchFamily="18" charset="0"/>
              </a:rPr>
              <a:t> de </a:t>
            </a:r>
            <a:r>
              <a:rPr lang="en-US" dirty="0" err="1">
                <a:latin typeface="+mj-lt"/>
                <a:ea typeface="Calibri" panose="020F0502020204030204" pitchFamily="34" charset="0"/>
                <a:cs typeface="Times New Roman" panose="02020603050405020304" pitchFamily="18" charset="0"/>
              </a:rPr>
              <a:t>vizibilitate</a:t>
            </a:r>
            <a:r>
              <a:rPr lang="en-US" dirty="0">
                <a:latin typeface="+mj-lt"/>
                <a:ea typeface="Calibri" panose="020F0502020204030204" pitchFamily="34" charset="0"/>
                <a:cs typeface="Times New Roman" panose="02020603050405020304" pitchFamily="18" charset="0"/>
              </a:rPr>
              <a:t> </a:t>
            </a:r>
            <a:r>
              <a:rPr lang="en-US" dirty="0" err="1">
                <a:latin typeface="+mj-lt"/>
                <a:ea typeface="Calibri" panose="020F0502020204030204" pitchFamily="34" charset="0"/>
                <a:cs typeface="Times New Roman" panose="02020603050405020304" pitchFamily="18" charset="0"/>
              </a:rPr>
              <a:t>si</a:t>
            </a:r>
            <a:r>
              <a:rPr lang="en-US" dirty="0">
                <a:latin typeface="+mj-lt"/>
                <a:ea typeface="Calibri" panose="020F0502020204030204" pitchFamily="34" charset="0"/>
                <a:cs typeface="Times New Roman" panose="02020603050405020304" pitchFamily="18" charset="0"/>
              </a:rPr>
              <a:t> </a:t>
            </a:r>
            <a:r>
              <a:rPr lang="en-US" dirty="0" err="1">
                <a:latin typeface="+mj-lt"/>
                <a:ea typeface="Calibri" panose="020F0502020204030204" pitchFamily="34" charset="0"/>
                <a:cs typeface="Times New Roman" panose="02020603050405020304" pitchFamily="18" charset="0"/>
              </a:rPr>
              <a:t>variatiilor</a:t>
            </a:r>
            <a:r>
              <a:rPr lang="en-US" dirty="0">
                <a:latin typeface="+mj-lt"/>
                <a:ea typeface="Calibri" panose="020F0502020204030204" pitchFamily="34" charset="0"/>
                <a:cs typeface="Times New Roman" panose="02020603050405020304" pitchFamily="18" charset="0"/>
              </a:rPr>
              <a:t> de </a:t>
            </a:r>
            <a:r>
              <a:rPr lang="en-US" dirty="0" err="1">
                <a:latin typeface="+mj-lt"/>
                <a:ea typeface="Calibri" panose="020F0502020204030204" pitchFamily="34" charset="0"/>
                <a:cs typeface="Times New Roman" panose="02020603050405020304" pitchFamily="18" charset="0"/>
              </a:rPr>
              <a:t>lumina</a:t>
            </a:r>
            <a:r>
              <a:rPr lang="en-US" dirty="0">
                <a:latin typeface="+mj-lt"/>
                <a:ea typeface="Calibri" panose="020F0502020204030204" pitchFamily="34" charset="0"/>
                <a:cs typeface="Times New Roman" panose="02020603050405020304" pitchFamily="18" charset="0"/>
              </a:rPr>
              <a:t>. </a:t>
            </a:r>
          </a:p>
          <a:p>
            <a:pPr indent="457200" algn="just">
              <a:lnSpc>
                <a:spcPct val="150000"/>
              </a:lnSpc>
              <a:spcAft>
                <a:spcPts val="0"/>
              </a:spcAft>
            </a:pPr>
            <a:r>
              <a:rPr lang="en-US" dirty="0">
                <a:latin typeface="+mj-lt"/>
                <a:ea typeface="Calibri" panose="020F0502020204030204" pitchFamily="34" charset="0"/>
                <a:cs typeface="Times New Roman" panose="02020603050405020304" pitchFamily="18" charset="0"/>
              </a:rPr>
              <a:t>Pentru </a:t>
            </a:r>
            <a:r>
              <a:rPr lang="en-US" dirty="0" err="1">
                <a:latin typeface="+mj-lt"/>
                <a:ea typeface="Calibri" panose="020F0502020204030204" pitchFamily="34" charset="0"/>
                <a:cs typeface="Times New Roman" panose="02020603050405020304" pitchFamily="18" charset="0"/>
              </a:rPr>
              <a:t>aceste</a:t>
            </a:r>
            <a:r>
              <a:rPr lang="en-US" dirty="0">
                <a:latin typeface="+mj-lt"/>
                <a:ea typeface="Calibri" panose="020F0502020204030204" pitchFamily="34" charset="0"/>
                <a:cs typeface="Times New Roman" panose="02020603050405020304" pitchFamily="18" charset="0"/>
              </a:rPr>
              <a:t> </a:t>
            </a:r>
            <a:r>
              <a:rPr lang="en-US" dirty="0" err="1">
                <a:latin typeface="+mj-lt"/>
                <a:ea typeface="Calibri" panose="020F0502020204030204" pitchFamily="34" charset="0"/>
                <a:cs typeface="Times New Roman" panose="02020603050405020304" pitchFamily="18" charset="0"/>
              </a:rPr>
              <a:t>puncte</a:t>
            </a:r>
            <a:r>
              <a:rPr lang="en-US" dirty="0">
                <a:latin typeface="+mj-lt"/>
                <a:ea typeface="Calibri" panose="020F0502020204030204" pitchFamily="34" charset="0"/>
                <a:cs typeface="Times New Roman" panose="02020603050405020304" pitchFamily="18" charset="0"/>
              </a:rPr>
              <a:t> se </a:t>
            </a:r>
            <a:r>
              <a:rPr lang="en-US" dirty="0" err="1">
                <a:latin typeface="+mj-lt"/>
                <a:ea typeface="Calibri" panose="020F0502020204030204" pitchFamily="34" charset="0"/>
                <a:cs typeface="Times New Roman" panose="02020603050405020304" pitchFamily="18" charset="0"/>
              </a:rPr>
              <a:t>calculeaza</a:t>
            </a:r>
            <a:r>
              <a:rPr lang="en-US" dirty="0">
                <a:latin typeface="+mj-lt"/>
                <a:ea typeface="Calibri" panose="020F0502020204030204" pitchFamily="34" charset="0"/>
                <a:cs typeface="Times New Roman" panose="02020603050405020304" pitchFamily="18" charset="0"/>
              </a:rPr>
              <a:t> </a:t>
            </a:r>
            <a:r>
              <a:rPr lang="en-US" b="1" dirty="0" err="1">
                <a:solidFill>
                  <a:srgbClr val="FF0000"/>
                </a:solidFill>
                <a:latin typeface="+mj-lt"/>
                <a:ea typeface="Calibri" panose="020F0502020204030204" pitchFamily="34" charset="0"/>
                <a:cs typeface="Times New Roman" panose="02020603050405020304" pitchFamily="18" charset="0"/>
              </a:rPr>
              <a:t>descriptori</a:t>
            </a:r>
            <a:r>
              <a:rPr lang="en-US" dirty="0">
                <a:latin typeface="+mj-lt"/>
                <a:ea typeface="Calibri" panose="020F0502020204030204" pitchFamily="34" charset="0"/>
                <a:cs typeface="Times New Roman" panose="02020603050405020304" pitchFamily="18" charset="0"/>
              </a:rPr>
              <a:t> care </a:t>
            </a:r>
            <a:r>
              <a:rPr lang="en-US" dirty="0" err="1">
                <a:latin typeface="+mj-lt"/>
                <a:ea typeface="Calibri" panose="020F0502020204030204" pitchFamily="34" charset="0"/>
                <a:cs typeface="Times New Roman" panose="02020603050405020304" pitchFamily="18" charset="0"/>
              </a:rPr>
              <a:t>sunt</a:t>
            </a:r>
            <a:r>
              <a:rPr lang="en-US" dirty="0">
                <a:latin typeface="+mj-lt"/>
                <a:ea typeface="Calibri" panose="020F0502020204030204" pitchFamily="34" charset="0"/>
                <a:cs typeface="Times New Roman" panose="02020603050405020304" pitchFamily="18" charset="0"/>
              </a:rPr>
              <a:t> o </a:t>
            </a:r>
            <a:r>
              <a:rPr lang="en-US" dirty="0" err="1">
                <a:latin typeface="+mj-lt"/>
                <a:ea typeface="Calibri" panose="020F0502020204030204" pitchFamily="34" charset="0"/>
                <a:cs typeface="Times New Roman" panose="02020603050405020304" pitchFamily="18" charset="0"/>
              </a:rPr>
              <a:t>descriere</a:t>
            </a:r>
            <a:r>
              <a:rPr lang="en-US" dirty="0">
                <a:latin typeface="+mj-lt"/>
                <a:ea typeface="Calibri" panose="020F0502020204030204" pitchFamily="34" charset="0"/>
                <a:cs typeface="Times New Roman" panose="02020603050405020304" pitchFamily="18" charset="0"/>
              </a:rPr>
              <a:t> </a:t>
            </a:r>
            <a:r>
              <a:rPr lang="en-US" dirty="0" err="1">
                <a:latin typeface="+mj-lt"/>
                <a:ea typeface="Calibri" panose="020F0502020204030204" pitchFamily="34" charset="0"/>
                <a:cs typeface="Times New Roman" panose="02020603050405020304" pitchFamily="18" charset="0"/>
              </a:rPr>
              <a:t>amanuntita</a:t>
            </a:r>
            <a:r>
              <a:rPr lang="en-US" dirty="0">
                <a:latin typeface="+mj-lt"/>
                <a:ea typeface="Calibri" panose="020F0502020204030204" pitchFamily="34" charset="0"/>
                <a:cs typeface="Times New Roman" panose="02020603050405020304" pitchFamily="18" charset="0"/>
              </a:rPr>
              <a:t> a </a:t>
            </a:r>
            <a:r>
              <a:rPr lang="en-US" dirty="0" err="1">
                <a:latin typeface="+mj-lt"/>
                <a:ea typeface="Calibri" panose="020F0502020204030204" pitchFamily="34" charset="0"/>
                <a:cs typeface="Times New Roman" panose="02020603050405020304" pitchFamily="18" charset="0"/>
              </a:rPr>
              <a:t>vecintatilor</a:t>
            </a:r>
            <a:endParaRPr lang="en-US" dirty="0">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8745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SfM</a:t>
            </a:r>
            <a:r>
              <a:rPr lang="en-US" dirty="0"/>
              <a:t>. </a:t>
            </a:r>
            <a:r>
              <a:rPr lang="en-US" dirty="0" err="1"/>
              <a:t>Alinierea</a:t>
            </a:r>
            <a:r>
              <a:rPr lang="en-US" dirty="0"/>
              <a:t> </a:t>
            </a:r>
            <a:r>
              <a:rPr lang="en-US" dirty="0" err="1"/>
              <a:t>fotografiilor</a:t>
            </a:r>
            <a:endParaRPr lang="en-US" dirty="0"/>
          </a:p>
        </p:txBody>
      </p:sp>
      <p:graphicFrame>
        <p:nvGraphicFramePr>
          <p:cNvPr id="10" name="Diagram 9"/>
          <p:cNvGraphicFramePr/>
          <p:nvPr>
            <p:extLst/>
          </p:nvPr>
        </p:nvGraphicFramePr>
        <p:xfrm>
          <a:off x="762000" y="1690689"/>
          <a:ext cx="2378015" cy="46339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4"/>
          <p:cNvPicPr>
            <a:picLocks noChangeAspect="1"/>
          </p:cNvPicPr>
          <p:nvPr/>
        </p:nvPicPr>
        <p:blipFill>
          <a:blip r:embed="rId7" cstate="print"/>
          <a:srcRect/>
          <a:stretch>
            <a:fillRect/>
          </a:stretch>
        </p:blipFill>
        <p:spPr bwMode="auto">
          <a:xfrm>
            <a:off x="3760054" y="1340698"/>
            <a:ext cx="4878612" cy="1853873"/>
          </a:xfrm>
          <a:prstGeom prst="rect">
            <a:avLst/>
          </a:prstGeom>
          <a:noFill/>
          <a:ln w="9525">
            <a:noFill/>
            <a:miter lim="800000"/>
            <a:headEnd/>
            <a:tailEnd/>
          </a:ln>
        </p:spPr>
      </p:pic>
      <p:pic>
        <p:nvPicPr>
          <p:cNvPr id="5" name="Picture 2" descr="http://3.bp.blogspot.com/_xT3i45NE5tw/S-oTOif2j5I/AAAAAAAAAQM/gDpuekOSSJQ/s1600/sift.png"/>
          <p:cNvPicPr>
            <a:picLocks noChangeAspect="1" noChangeArrowheads="1"/>
          </p:cNvPicPr>
          <p:nvPr/>
        </p:nvPicPr>
        <p:blipFill>
          <a:blip r:embed="rId8" cstate="print"/>
          <a:srcRect/>
          <a:stretch>
            <a:fillRect/>
          </a:stretch>
        </p:blipFill>
        <p:spPr bwMode="auto">
          <a:xfrm>
            <a:off x="3885018" y="3194571"/>
            <a:ext cx="4345495" cy="1626145"/>
          </a:xfrm>
          <a:prstGeom prst="rect">
            <a:avLst/>
          </a:prstGeom>
          <a:noFill/>
        </p:spPr>
      </p:pic>
      <p:pic>
        <p:nvPicPr>
          <p:cNvPr id="6" name="Picture 2" descr="Image_126"/>
          <p:cNvPicPr>
            <a:picLocks noChangeAspect="1" noChangeArrowheads="1"/>
          </p:cNvPicPr>
          <p:nvPr/>
        </p:nvPicPr>
        <p:blipFill>
          <a:blip r:embed="rId9" r:link="rId10" cstate="print"/>
          <a:srcRect/>
          <a:stretch>
            <a:fillRect/>
          </a:stretch>
        </p:blipFill>
        <p:spPr bwMode="auto">
          <a:xfrm>
            <a:off x="3386647" y="4934580"/>
            <a:ext cx="2915297" cy="1772816"/>
          </a:xfrm>
          <a:prstGeom prst="rect">
            <a:avLst/>
          </a:prstGeom>
          <a:noFill/>
          <a:ln w="9525">
            <a:noFill/>
            <a:miter lim="800000"/>
            <a:headEnd/>
            <a:tailEnd/>
          </a:ln>
        </p:spPr>
      </p:pic>
      <p:sp>
        <p:nvSpPr>
          <p:cNvPr id="3" name="Rectangle 2"/>
          <p:cNvSpPr/>
          <p:nvPr/>
        </p:nvSpPr>
        <p:spPr>
          <a:xfrm>
            <a:off x="6301944" y="5368221"/>
            <a:ext cx="3216729" cy="1169551"/>
          </a:xfrm>
          <a:prstGeom prst="rect">
            <a:avLst/>
          </a:prstGeom>
        </p:spPr>
        <p:txBody>
          <a:bodyPr wrap="square">
            <a:spAutoFit/>
          </a:bodyPr>
          <a:lstStyle/>
          <a:p>
            <a:r>
              <a:rPr lang="en-US" sz="1400" dirty="0">
                <a:solidFill>
                  <a:srgbClr val="252525"/>
                </a:solidFill>
                <a:latin typeface="Arial" panose="020B0604020202020204" pitchFamily="34" charset="0"/>
              </a:rPr>
              <a:t>The Hamming distance between:</a:t>
            </a:r>
          </a:p>
          <a:p>
            <a:pPr>
              <a:buFont typeface="Arial" panose="020B0604020202020204" pitchFamily="34" charset="0"/>
              <a:buChar char="•"/>
            </a:pPr>
            <a:r>
              <a:rPr lang="en-US" sz="1400" dirty="0">
                <a:solidFill>
                  <a:srgbClr val="252525"/>
                </a:solidFill>
                <a:latin typeface="Arial" panose="020B0604020202020204" pitchFamily="34" charset="0"/>
              </a:rPr>
              <a:t>"</a:t>
            </a:r>
            <a:r>
              <a:rPr lang="en-US" sz="1400" dirty="0" err="1">
                <a:solidFill>
                  <a:srgbClr val="252525"/>
                </a:solidFill>
                <a:latin typeface="Arial" panose="020B0604020202020204" pitchFamily="34" charset="0"/>
              </a:rPr>
              <a:t>ka</a:t>
            </a:r>
            <a:r>
              <a:rPr lang="en-US" sz="1400" dirty="0" err="1">
                <a:solidFill>
                  <a:srgbClr val="0082FF"/>
                </a:solidFill>
                <a:latin typeface="Arial" panose="020B0604020202020204" pitchFamily="34" charset="0"/>
              </a:rPr>
              <a:t>rol</a:t>
            </a:r>
            <a:r>
              <a:rPr lang="en-US" sz="1400" dirty="0" err="1">
                <a:solidFill>
                  <a:srgbClr val="252525"/>
                </a:solidFill>
                <a:latin typeface="Arial" panose="020B0604020202020204" pitchFamily="34" charset="0"/>
              </a:rPr>
              <a:t>in</a:t>
            </a:r>
            <a:r>
              <a:rPr lang="en-US" sz="1400" dirty="0">
                <a:solidFill>
                  <a:srgbClr val="252525"/>
                </a:solidFill>
                <a:latin typeface="Arial" panose="020B0604020202020204" pitchFamily="34" charset="0"/>
              </a:rPr>
              <a:t>" and "</a:t>
            </a:r>
            <a:r>
              <a:rPr lang="en-US" sz="1400" dirty="0" err="1">
                <a:solidFill>
                  <a:srgbClr val="252525"/>
                </a:solidFill>
                <a:latin typeface="Arial" panose="020B0604020202020204" pitchFamily="34" charset="0"/>
              </a:rPr>
              <a:t>ka</a:t>
            </a:r>
            <a:r>
              <a:rPr lang="en-US" sz="1400" dirty="0" err="1">
                <a:solidFill>
                  <a:srgbClr val="FF0000"/>
                </a:solidFill>
                <a:latin typeface="Arial" panose="020B0604020202020204" pitchFamily="34" charset="0"/>
              </a:rPr>
              <a:t>thr</a:t>
            </a:r>
            <a:r>
              <a:rPr lang="en-US" sz="1400" dirty="0" err="1">
                <a:solidFill>
                  <a:srgbClr val="252525"/>
                </a:solidFill>
                <a:latin typeface="Arial" panose="020B0604020202020204" pitchFamily="34" charset="0"/>
              </a:rPr>
              <a:t>in</a:t>
            </a:r>
            <a:r>
              <a:rPr lang="en-US" sz="1400" dirty="0">
                <a:solidFill>
                  <a:srgbClr val="252525"/>
                </a:solidFill>
                <a:latin typeface="Arial" panose="020B0604020202020204" pitchFamily="34" charset="0"/>
              </a:rPr>
              <a:t>" is 3.</a:t>
            </a:r>
          </a:p>
          <a:p>
            <a:pPr>
              <a:buFont typeface="Arial" panose="020B0604020202020204" pitchFamily="34" charset="0"/>
              <a:buChar char="•"/>
            </a:pPr>
            <a:r>
              <a:rPr lang="en-US" sz="1400" dirty="0">
                <a:solidFill>
                  <a:srgbClr val="252525"/>
                </a:solidFill>
                <a:latin typeface="Arial" panose="020B0604020202020204" pitchFamily="34" charset="0"/>
              </a:rPr>
              <a:t>"</a:t>
            </a:r>
            <a:r>
              <a:rPr lang="en-US" sz="1400" dirty="0" err="1">
                <a:solidFill>
                  <a:srgbClr val="252525"/>
                </a:solidFill>
                <a:latin typeface="Arial" panose="020B0604020202020204" pitchFamily="34" charset="0"/>
              </a:rPr>
              <a:t>k</a:t>
            </a:r>
            <a:r>
              <a:rPr lang="en-US" sz="1400" dirty="0" err="1">
                <a:solidFill>
                  <a:srgbClr val="0082FF"/>
                </a:solidFill>
                <a:latin typeface="Arial" panose="020B0604020202020204" pitchFamily="34" charset="0"/>
              </a:rPr>
              <a:t>a</a:t>
            </a:r>
            <a:r>
              <a:rPr lang="en-US" sz="1400" dirty="0" err="1">
                <a:solidFill>
                  <a:srgbClr val="252525"/>
                </a:solidFill>
                <a:latin typeface="Arial" panose="020B0604020202020204" pitchFamily="34" charset="0"/>
              </a:rPr>
              <a:t>r</a:t>
            </a:r>
            <a:r>
              <a:rPr lang="en-US" sz="1400" dirty="0" err="1">
                <a:solidFill>
                  <a:srgbClr val="0082FF"/>
                </a:solidFill>
                <a:latin typeface="Arial" panose="020B0604020202020204" pitchFamily="34" charset="0"/>
              </a:rPr>
              <a:t>ol</a:t>
            </a:r>
            <a:r>
              <a:rPr lang="en-US" sz="1400" dirty="0" err="1">
                <a:solidFill>
                  <a:srgbClr val="252525"/>
                </a:solidFill>
                <a:latin typeface="Arial" panose="020B0604020202020204" pitchFamily="34" charset="0"/>
              </a:rPr>
              <a:t>in</a:t>
            </a:r>
            <a:r>
              <a:rPr lang="en-US" sz="1400" dirty="0">
                <a:solidFill>
                  <a:srgbClr val="252525"/>
                </a:solidFill>
                <a:latin typeface="Arial" panose="020B0604020202020204" pitchFamily="34" charset="0"/>
              </a:rPr>
              <a:t>" and "</a:t>
            </a:r>
            <a:r>
              <a:rPr lang="en-US" sz="1400" dirty="0" err="1">
                <a:solidFill>
                  <a:srgbClr val="252525"/>
                </a:solidFill>
                <a:latin typeface="Arial" panose="020B0604020202020204" pitchFamily="34" charset="0"/>
              </a:rPr>
              <a:t>k</a:t>
            </a:r>
            <a:r>
              <a:rPr lang="en-US" sz="1400" dirty="0" err="1">
                <a:solidFill>
                  <a:srgbClr val="FF0000"/>
                </a:solidFill>
                <a:latin typeface="Arial" panose="020B0604020202020204" pitchFamily="34" charset="0"/>
              </a:rPr>
              <a:t>e</a:t>
            </a:r>
            <a:r>
              <a:rPr lang="en-US" sz="1400" dirty="0" err="1">
                <a:solidFill>
                  <a:srgbClr val="252525"/>
                </a:solidFill>
                <a:latin typeface="Arial" panose="020B0604020202020204" pitchFamily="34" charset="0"/>
              </a:rPr>
              <a:t>r</a:t>
            </a:r>
            <a:r>
              <a:rPr lang="en-US" sz="1400" dirty="0" err="1">
                <a:solidFill>
                  <a:srgbClr val="FF0000"/>
                </a:solidFill>
                <a:latin typeface="Arial" panose="020B0604020202020204" pitchFamily="34" charset="0"/>
              </a:rPr>
              <a:t>st</a:t>
            </a:r>
            <a:r>
              <a:rPr lang="en-US" sz="1400" dirty="0" err="1">
                <a:solidFill>
                  <a:srgbClr val="252525"/>
                </a:solidFill>
                <a:latin typeface="Arial" panose="020B0604020202020204" pitchFamily="34" charset="0"/>
              </a:rPr>
              <a:t>in</a:t>
            </a:r>
            <a:r>
              <a:rPr lang="en-US" sz="1400" dirty="0">
                <a:solidFill>
                  <a:srgbClr val="252525"/>
                </a:solidFill>
                <a:latin typeface="Arial" panose="020B0604020202020204" pitchFamily="34" charset="0"/>
              </a:rPr>
              <a:t>" is 3.</a:t>
            </a:r>
          </a:p>
          <a:p>
            <a:pPr>
              <a:buFont typeface="Arial" panose="020B0604020202020204" pitchFamily="34" charset="0"/>
              <a:buChar char="•"/>
            </a:pPr>
            <a:r>
              <a:rPr lang="en-US" sz="1400" b="1" dirty="0">
                <a:solidFill>
                  <a:srgbClr val="252525"/>
                </a:solidFill>
                <a:latin typeface="Arial" panose="020B0604020202020204" pitchFamily="34" charset="0"/>
              </a:rPr>
              <a:t>10</a:t>
            </a:r>
            <a:r>
              <a:rPr lang="en-US" sz="1400" b="1" dirty="0">
                <a:solidFill>
                  <a:srgbClr val="0082FF"/>
                </a:solidFill>
                <a:latin typeface="Arial" panose="020B0604020202020204" pitchFamily="34" charset="0"/>
              </a:rPr>
              <a:t>1</a:t>
            </a:r>
            <a:r>
              <a:rPr lang="en-US" sz="1400" b="1" dirty="0">
                <a:solidFill>
                  <a:srgbClr val="252525"/>
                </a:solidFill>
                <a:latin typeface="Arial" panose="020B0604020202020204" pitchFamily="34" charset="0"/>
              </a:rPr>
              <a:t>1</a:t>
            </a:r>
            <a:r>
              <a:rPr lang="en-US" sz="1400" b="1" dirty="0">
                <a:solidFill>
                  <a:srgbClr val="0082FF"/>
                </a:solidFill>
                <a:latin typeface="Arial" panose="020B0604020202020204" pitchFamily="34" charset="0"/>
              </a:rPr>
              <a:t>1</a:t>
            </a:r>
            <a:r>
              <a:rPr lang="en-US" sz="1400" b="1" dirty="0">
                <a:solidFill>
                  <a:srgbClr val="252525"/>
                </a:solidFill>
                <a:latin typeface="Arial" panose="020B0604020202020204" pitchFamily="34" charset="0"/>
              </a:rPr>
              <a:t>01</a:t>
            </a:r>
            <a:r>
              <a:rPr lang="en-US" sz="1400" dirty="0">
                <a:solidFill>
                  <a:srgbClr val="252525"/>
                </a:solidFill>
                <a:latin typeface="Arial" panose="020B0604020202020204" pitchFamily="34" charset="0"/>
              </a:rPr>
              <a:t> and </a:t>
            </a:r>
            <a:r>
              <a:rPr lang="en-US" sz="1400" b="1" dirty="0">
                <a:solidFill>
                  <a:srgbClr val="252525"/>
                </a:solidFill>
                <a:latin typeface="Arial" panose="020B0604020202020204" pitchFamily="34" charset="0"/>
              </a:rPr>
              <a:t>10</a:t>
            </a:r>
            <a:r>
              <a:rPr lang="en-US" sz="1400" b="1" dirty="0">
                <a:solidFill>
                  <a:srgbClr val="FF0000"/>
                </a:solidFill>
                <a:latin typeface="Arial" panose="020B0604020202020204" pitchFamily="34" charset="0"/>
              </a:rPr>
              <a:t>0</a:t>
            </a:r>
            <a:r>
              <a:rPr lang="en-US" sz="1400" b="1" dirty="0">
                <a:solidFill>
                  <a:srgbClr val="252525"/>
                </a:solidFill>
                <a:latin typeface="Arial" panose="020B0604020202020204" pitchFamily="34" charset="0"/>
              </a:rPr>
              <a:t>1</a:t>
            </a:r>
            <a:r>
              <a:rPr lang="en-US" sz="1400" b="1" dirty="0">
                <a:solidFill>
                  <a:srgbClr val="FF0000"/>
                </a:solidFill>
                <a:latin typeface="Arial" panose="020B0604020202020204" pitchFamily="34" charset="0"/>
              </a:rPr>
              <a:t>0</a:t>
            </a:r>
            <a:r>
              <a:rPr lang="en-US" sz="1400" b="1" dirty="0">
                <a:solidFill>
                  <a:srgbClr val="252525"/>
                </a:solidFill>
                <a:latin typeface="Arial" panose="020B0604020202020204" pitchFamily="34" charset="0"/>
              </a:rPr>
              <a:t>01</a:t>
            </a:r>
            <a:r>
              <a:rPr lang="en-US" sz="1400" dirty="0">
                <a:solidFill>
                  <a:srgbClr val="252525"/>
                </a:solidFill>
                <a:latin typeface="Arial" panose="020B0604020202020204" pitchFamily="34" charset="0"/>
              </a:rPr>
              <a:t> is 2.</a:t>
            </a:r>
          </a:p>
          <a:p>
            <a:pPr>
              <a:buFont typeface="Arial" panose="020B0604020202020204" pitchFamily="34" charset="0"/>
              <a:buChar char="•"/>
            </a:pPr>
            <a:r>
              <a:rPr lang="en-US" sz="1400" b="1" dirty="0">
                <a:solidFill>
                  <a:srgbClr val="252525"/>
                </a:solidFill>
                <a:latin typeface="Arial" panose="020B0604020202020204" pitchFamily="34" charset="0"/>
              </a:rPr>
              <a:t>2</a:t>
            </a:r>
            <a:r>
              <a:rPr lang="en-US" sz="1400" b="1" dirty="0">
                <a:solidFill>
                  <a:srgbClr val="0082FF"/>
                </a:solidFill>
                <a:latin typeface="Arial" panose="020B0604020202020204" pitchFamily="34" charset="0"/>
              </a:rPr>
              <a:t>17</a:t>
            </a:r>
            <a:r>
              <a:rPr lang="en-US" sz="1400" b="1" dirty="0">
                <a:solidFill>
                  <a:srgbClr val="252525"/>
                </a:solidFill>
                <a:latin typeface="Arial" panose="020B0604020202020204" pitchFamily="34" charset="0"/>
              </a:rPr>
              <a:t>3</a:t>
            </a:r>
            <a:r>
              <a:rPr lang="en-US" sz="1400" b="1" dirty="0">
                <a:solidFill>
                  <a:srgbClr val="0082FF"/>
                </a:solidFill>
                <a:latin typeface="Arial" panose="020B0604020202020204" pitchFamily="34" charset="0"/>
              </a:rPr>
              <a:t>8</a:t>
            </a:r>
            <a:r>
              <a:rPr lang="en-US" sz="1400" b="1" dirty="0">
                <a:solidFill>
                  <a:srgbClr val="252525"/>
                </a:solidFill>
                <a:latin typeface="Arial" panose="020B0604020202020204" pitchFamily="34" charset="0"/>
              </a:rPr>
              <a:t>96</a:t>
            </a:r>
            <a:r>
              <a:rPr lang="en-US" sz="1400" dirty="0">
                <a:solidFill>
                  <a:srgbClr val="252525"/>
                </a:solidFill>
                <a:latin typeface="Arial" panose="020B0604020202020204" pitchFamily="34" charset="0"/>
              </a:rPr>
              <a:t> and </a:t>
            </a:r>
            <a:r>
              <a:rPr lang="en-US" sz="1400" b="1" dirty="0">
                <a:solidFill>
                  <a:srgbClr val="252525"/>
                </a:solidFill>
                <a:latin typeface="Arial" panose="020B0604020202020204" pitchFamily="34" charset="0"/>
              </a:rPr>
              <a:t>2</a:t>
            </a:r>
            <a:r>
              <a:rPr lang="en-US" sz="1400" b="1" dirty="0">
                <a:solidFill>
                  <a:srgbClr val="FF0000"/>
                </a:solidFill>
                <a:latin typeface="Arial" panose="020B0604020202020204" pitchFamily="34" charset="0"/>
              </a:rPr>
              <a:t>23</a:t>
            </a:r>
            <a:r>
              <a:rPr lang="en-US" sz="1400" b="1" dirty="0">
                <a:solidFill>
                  <a:srgbClr val="252525"/>
                </a:solidFill>
                <a:latin typeface="Arial" panose="020B0604020202020204" pitchFamily="34" charset="0"/>
              </a:rPr>
              <a:t>3</a:t>
            </a:r>
            <a:r>
              <a:rPr lang="en-US" sz="1400" b="1" dirty="0">
                <a:solidFill>
                  <a:srgbClr val="FF0000"/>
                </a:solidFill>
                <a:latin typeface="Arial" panose="020B0604020202020204" pitchFamily="34" charset="0"/>
              </a:rPr>
              <a:t>7</a:t>
            </a:r>
            <a:r>
              <a:rPr lang="en-US" sz="1400" b="1" dirty="0">
                <a:solidFill>
                  <a:srgbClr val="252525"/>
                </a:solidFill>
                <a:latin typeface="Arial" panose="020B0604020202020204" pitchFamily="34" charset="0"/>
              </a:rPr>
              <a:t>96</a:t>
            </a:r>
            <a:r>
              <a:rPr lang="en-US" sz="1400" dirty="0">
                <a:solidFill>
                  <a:srgbClr val="252525"/>
                </a:solidFill>
                <a:latin typeface="Arial" panose="020B0604020202020204" pitchFamily="34" charset="0"/>
              </a:rPr>
              <a:t> is 3.</a:t>
            </a:r>
            <a:endParaRPr lang="en-US" sz="1400" b="0" i="0" dirty="0">
              <a:solidFill>
                <a:srgbClr val="252525"/>
              </a:solidFill>
              <a:effectLst/>
              <a:latin typeface="Arial" panose="020B0604020202020204" pitchFamily="34" charset="0"/>
            </a:endParaRPr>
          </a:p>
        </p:txBody>
      </p:sp>
    </p:spTree>
    <p:extLst>
      <p:ext uri="{BB962C8B-B14F-4D97-AF65-F5344CB8AC3E}">
        <p14:creationId xmlns:p14="http://schemas.microsoft.com/office/powerpoint/2010/main" val="28959278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271" y="365126"/>
            <a:ext cx="9127672" cy="1325563"/>
          </a:xfrm>
        </p:spPr>
        <p:txBody>
          <a:bodyPr/>
          <a:lstStyle/>
          <a:p>
            <a:r>
              <a:rPr lang="en-US" dirty="0" err="1"/>
              <a:t>SfM</a:t>
            </a:r>
            <a:r>
              <a:rPr lang="en-US" dirty="0"/>
              <a:t>. </a:t>
            </a:r>
            <a:r>
              <a:rPr lang="en-US" dirty="0" err="1"/>
              <a:t>Alinierea</a:t>
            </a:r>
            <a:r>
              <a:rPr lang="en-US" dirty="0"/>
              <a:t> </a:t>
            </a:r>
            <a:r>
              <a:rPr lang="en-US" dirty="0" err="1"/>
              <a:t>fotografiilor</a:t>
            </a:r>
            <a:r>
              <a:rPr lang="en-US" dirty="0"/>
              <a:t>. </a:t>
            </a:r>
            <a:r>
              <a:rPr lang="en-US" dirty="0" err="1"/>
              <a:t>Descriptori</a:t>
            </a:r>
            <a:endParaRPr lang="en-US" dirty="0"/>
          </a:p>
        </p:txBody>
      </p:sp>
      <p:pic>
        <p:nvPicPr>
          <p:cNvPr id="5" name="Picture 4"/>
          <p:cNvPicPr>
            <a:picLocks noChangeAspect="1"/>
          </p:cNvPicPr>
          <p:nvPr/>
        </p:nvPicPr>
        <p:blipFill>
          <a:blip r:embed="rId2"/>
          <a:stretch>
            <a:fillRect/>
          </a:stretch>
        </p:blipFill>
        <p:spPr>
          <a:xfrm>
            <a:off x="409395" y="1500995"/>
            <a:ext cx="8457361" cy="4899805"/>
          </a:xfrm>
          <a:prstGeom prst="rect">
            <a:avLst/>
          </a:prstGeom>
        </p:spPr>
      </p:pic>
    </p:spTree>
    <p:extLst>
      <p:ext uri="{BB962C8B-B14F-4D97-AF65-F5344CB8AC3E}">
        <p14:creationId xmlns:p14="http://schemas.microsoft.com/office/powerpoint/2010/main" val="3375856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435059" y="1500262"/>
            <a:ext cx="8431697" cy="4901184"/>
          </a:xfrm>
          <a:prstGeom prst="rect">
            <a:avLst/>
          </a:prstGeom>
        </p:spPr>
      </p:pic>
      <p:sp>
        <p:nvSpPr>
          <p:cNvPr id="7" name="Title 1"/>
          <p:cNvSpPr>
            <a:spLocks noGrp="1"/>
          </p:cNvSpPr>
          <p:nvPr>
            <p:ph type="title"/>
          </p:nvPr>
        </p:nvSpPr>
        <p:spPr>
          <a:xfrm>
            <a:off x="212271" y="365126"/>
            <a:ext cx="9127672" cy="1325563"/>
          </a:xfrm>
        </p:spPr>
        <p:txBody>
          <a:bodyPr/>
          <a:lstStyle/>
          <a:p>
            <a:r>
              <a:rPr lang="en-US" dirty="0" err="1"/>
              <a:t>SfM</a:t>
            </a:r>
            <a:r>
              <a:rPr lang="en-US" dirty="0"/>
              <a:t>. </a:t>
            </a:r>
            <a:r>
              <a:rPr lang="en-US" dirty="0" err="1"/>
              <a:t>Alinierea</a:t>
            </a:r>
            <a:r>
              <a:rPr lang="en-US" dirty="0"/>
              <a:t> </a:t>
            </a:r>
            <a:r>
              <a:rPr lang="en-US" dirty="0" err="1"/>
              <a:t>fotografiilor</a:t>
            </a:r>
            <a:r>
              <a:rPr lang="en-US" dirty="0"/>
              <a:t>. </a:t>
            </a:r>
            <a:r>
              <a:rPr lang="en-US" dirty="0" err="1"/>
              <a:t>Descriptori</a:t>
            </a:r>
            <a:endParaRPr lang="en-US" dirty="0"/>
          </a:p>
        </p:txBody>
      </p:sp>
    </p:spTree>
    <p:extLst>
      <p:ext uri="{BB962C8B-B14F-4D97-AF65-F5344CB8AC3E}">
        <p14:creationId xmlns:p14="http://schemas.microsoft.com/office/powerpoint/2010/main" val="3878992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SfM</a:t>
            </a:r>
            <a:r>
              <a:rPr lang="en-US" dirty="0"/>
              <a:t>. </a:t>
            </a:r>
            <a:r>
              <a:rPr lang="en-US" dirty="0" err="1"/>
              <a:t>Georeferentierea</a:t>
            </a:r>
            <a:r>
              <a:rPr lang="en-US" dirty="0"/>
              <a:t> </a:t>
            </a:r>
            <a:r>
              <a:rPr lang="en-US" dirty="0" err="1"/>
              <a:t>norului</a:t>
            </a:r>
            <a:r>
              <a:rPr lang="en-US" dirty="0"/>
              <a:t> de </a:t>
            </a:r>
            <a:r>
              <a:rPr lang="en-US" dirty="0" err="1"/>
              <a:t>puncte</a:t>
            </a:r>
            <a:endParaRPr lang="en-US" dirty="0"/>
          </a:p>
        </p:txBody>
      </p:sp>
      <p:graphicFrame>
        <p:nvGraphicFramePr>
          <p:cNvPr id="10" name="Diagram 9"/>
          <p:cNvGraphicFramePr/>
          <p:nvPr>
            <p:extLst/>
          </p:nvPr>
        </p:nvGraphicFramePr>
        <p:xfrm>
          <a:off x="762000" y="1690689"/>
          <a:ext cx="2378015" cy="46339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2" descr="http://deliveryimages.acm.org/10.1145/2010000/2001293/figs/f1.jpg"/>
          <p:cNvPicPr>
            <a:picLocks noChangeAspect="1" noChangeArrowheads="1"/>
          </p:cNvPicPr>
          <p:nvPr/>
        </p:nvPicPr>
        <p:blipFill>
          <a:blip r:embed="rId7" cstate="print"/>
          <a:srcRect/>
          <a:stretch>
            <a:fillRect/>
          </a:stretch>
        </p:blipFill>
        <p:spPr bwMode="auto">
          <a:xfrm>
            <a:off x="4557660" y="3497122"/>
            <a:ext cx="3135263" cy="2653351"/>
          </a:xfrm>
          <a:prstGeom prst="rect">
            <a:avLst/>
          </a:prstGeom>
          <a:noFill/>
        </p:spPr>
      </p:pic>
      <p:sp>
        <p:nvSpPr>
          <p:cNvPr id="3" name="Rectangle 2"/>
          <p:cNvSpPr/>
          <p:nvPr/>
        </p:nvSpPr>
        <p:spPr>
          <a:xfrm>
            <a:off x="3529280" y="1350142"/>
            <a:ext cx="5192025" cy="2031325"/>
          </a:xfrm>
          <a:prstGeom prst="rect">
            <a:avLst/>
          </a:prstGeom>
        </p:spPr>
        <p:txBody>
          <a:bodyPr wrap="square">
            <a:spAutoFit/>
          </a:bodyPr>
          <a:lstStyle/>
          <a:p>
            <a:r>
              <a:rPr lang="en-US" dirty="0">
                <a:latin typeface="Book Antiqua" panose="02040602050305030304" pitchFamily="18" charset="0"/>
                <a:ea typeface="Calibri" panose="020F0502020204030204" pitchFamily="34" charset="0"/>
                <a:cs typeface="Times New Roman" panose="02020603050405020304" pitchFamily="18" charset="0"/>
              </a:rPr>
              <a:t>Se </a:t>
            </a:r>
            <a:r>
              <a:rPr lang="en-US" dirty="0" err="1">
                <a:latin typeface="Book Antiqua" panose="02040602050305030304" pitchFamily="18" charset="0"/>
                <a:ea typeface="Calibri" panose="020F0502020204030204" pitchFamily="34" charset="0"/>
                <a:cs typeface="Times New Roman" panose="02020603050405020304" pitchFamily="18" charset="0"/>
              </a:rPr>
              <a:t>aproximeaza</a:t>
            </a:r>
            <a:r>
              <a:rPr lang="en-US" dirty="0">
                <a:latin typeface="Book Antiqua" panose="02040602050305030304" pitchFamily="18" charset="0"/>
                <a:ea typeface="Calibri" panose="020F0502020204030204" pitchFamily="34" charset="0"/>
                <a:cs typeface="Times New Roman" panose="02020603050405020304" pitchFamily="18" charset="0"/>
              </a:rPr>
              <a:t> </a:t>
            </a:r>
            <a:r>
              <a:rPr lang="en-US" dirty="0" err="1">
                <a:latin typeface="Book Antiqua" panose="02040602050305030304" pitchFamily="18" charset="0"/>
                <a:ea typeface="Calibri" panose="020F0502020204030204" pitchFamily="34" charset="0"/>
                <a:cs typeface="Times New Roman" panose="02020603050405020304" pitchFamily="18" charset="0"/>
              </a:rPr>
              <a:t>locatiile</a:t>
            </a:r>
            <a:r>
              <a:rPr lang="en-US" dirty="0">
                <a:latin typeface="Book Antiqua" panose="02040602050305030304" pitchFamily="18" charset="0"/>
                <a:ea typeface="Calibri" panose="020F0502020204030204" pitchFamily="34" charset="0"/>
                <a:cs typeface="Times New Roman" panose="02020603050405020304" pitchFamily="18" charset="0"/>
              </a:rPr>
              <a:t> </a:t>
            </a:r>
            <a:r>
              <a:rPr lang="en-US" dirty="0" err="1">
                <a:latin typeface="Book Antiqua" panose="02040602050305030304" pitchFamily="18" charset="0"/>
                <a:ea typeface="Calibri" panose="020F0502020204030204" pitchFamily="34" charset="0"/>
                <a:cs typeface="Times New Roman" panose="02020603050405020304" pitchFamily="18" charset="0"/>
              </a:rPr>
              <a:t>camerei</a:t>
            </a:r>
            <a:r>
              <a:rPr lang="en-US" dirty="0">
                <a:latin typeface="Book Antiqua" panose="02040602050305030304" pitchFamily="18" charset="0"/>
                <a:ea typeface="Calibri" panose="020F0502020204030204" pitchFamily="34" charset="0"/>
                <a:cs typeface="Times New Roman" panose="02020603050405020304" pitchFamily="18" charset="0"/>
              </a:rPr>
              <a:t> care se </a:t>
            </a:r>
            <a:r>
              <a:rPr lang="en-US" dirty="0" err="1">
                <a:latin typeface="Book Antiqua" panose="02040602050305030304" pitchFamily="18" charset="0"/>
                <a:ea typeface="Calibri" panose="020F0502020204030204" pitchFamily="34" charset="0"/>
                <a:cs typeface="Times New Roman" panose="02020603050405020304" pitchFamily="18" charset="0"/>
              </a:rPr>
              <a:t>ajusteaza</a:t>
            </a:r>
            <a:r>
              <a:rPr lang="en-US" dirty="0">
                <a:latin typeface="Book Antiqua" panose="02040602050305030304" pitchFamily="18" charset="0"/>
                <a:ea typeface="Calibri" panose="020F0502020204030204" pitchFamily="34" charset="0"/>
                <a:cs typeface="Times New Roman" panose="02020603050405020304" pitchFamily="18" charset="0"/>
              </a:rPr>
              <a:t> din </a:t>
            </a:r>
            <a:r>
              <a:rPr lang="en-US" dirty="0" err="1">
                <a:latin typeface="Book Antiqua" panose="02040602050305030304" pitchFamily="18" charset="0"/>
                <a:ea typeface="Calibri" panose="020F0502020204030204" pitchFamily="34" charset="0"/>
                <a:cs typeface="Times New Roman" panose="02020603050405020304" pitchFamily="18" charset="0"/>
              </a:rPr>
              <a:t>aproape</a:t>
            </a:r>
            <a:r>
              <a:rPr lang="en-US" dirty="0">
                <a:latin typeface="Book Antiqua" panose="02040602050305030304" pitchFamily="18" charset="0"/>
                <a:ea typeface="Calibri" panose="020F0502020204030204" pitchFamily="34" charset="0"/>
                <a:cs typeface="Times New Roman" panose="02020603050405020304" pitchFamily="18" charset="0"/>
              </a:rPr>
              <a:t> in </a:t>
            </a:r>
            <a:r>
              <a:rPr lang="en-US" dirty="0" err="1">
                <a:latin typeface="Book Antiqua" panose="02040602050305030304" pitchFamily="18" charset="0"/>
                <a:ea typeface="Calibri" panose="020F0502020204030204" pitchFamily="34" charset="0"/>
                <a:cs typeface="Times New Roman" panose="02020603050405020304" pitchFamily="18" charset="0"/>
              </a:rPr>
              <a:t>aproape</a:t>
            </a:r>
            <a:endParaRPr lang="en-US" dirty="0">
              <a:latin typeface="Book Antiqua" panose="02040602050305030304" pitchFamily="18" charset="0"/>
              <a:ea typeface="Calibri" panose="020F0502020204030204" pitchFamily="34" charset="0"/>
              <a:cs typeface="Times New Roman" panose="02020603050405020304" pitchFamily="18" charset="0"/>
            </a:endParaRPr>
          </a:p>
          <a:p>
            <a:endParaRPr lang="en-US" dirty="0">
              <a:latin typeface="Book Antiqua" panose="02040602050305030304" pitchFamily="18" charset="0"/>
              <a:ea typeface="Calibri" panose="020F0502020204030204" pitchFamily="34" charset="0"/>
              <a:cs typeface="Times New Roman" panose="02020603050405020304" pitchFamily="18" charset="0"/>
            </a:endParaRPr>
          </a:p>
          <a:p>
            <a:r>
              <a:rPr lang="en-US" dirty="0" err="1">
                <a:latin typeface="Book Antiqua" panose="02040602050305030304" pitchFamily="18" charset="0"/>
                <a:cs typeface="Times New Roman" panose="02020603050405020304" pitchFamily="18" charset="0"/>
              </a:rPr>
              <a:t>Pe</a:t>
            </a:r>
            <a:r>
              <a:rPr lang="en-US" dirty="0">
                <a:latin typeface="Book Antiqua" panose="02040602050305030304" pitchFamily="18" charset="0"/>
                <a:cs typeface="Times New Roman" panose="02020603050405020304" pitchFamily="18" charset="0"/>
              </a:rPr>
              <a:t> </a:t>
            </a:r>
            <a:r>
              <a:rPr lang="en-US" dirty="0" err="1">
                <a:latin typeface="Book Antiqua" panose="02040602050305030304" pitchFamily="18" charset="0"/>
                <a:cs typeface="Times New Roman" panose="02020603050405020304" pitchFamily="18" charset="0"/>
              </a:rPr>
              <a:t>baza</a:t>
            </a:r>
            <a:r>
              <a:rPr lang="en-US" dirty="0">
                <a:latin typeface="Book Antiqua" panose="02040602050305030304" pitchFamily="18" charset="0"/>
                <a:cs typeface="Times New Roman" panose="02020603050405020304" pitchFamily="18" charset="0"/>
              </a:rPr>
              <a:t> </a:t>
            </a:r>
            <a:r>
              <a:rPr lang="en-US" dirty="0" err="1">
                <a:latin typeface="Book Antiqua" panose="02040602050305030304" pitchFamily="18" charset="0"/>
                <a:cs typeface="Times New Roman" panose="02020603050405020304" pitchFamily="18" charset="0"/>
              </a:rPr>
              <a:t>punctelor</a:t>
            </a:r>
            <a:r>
              <a:rPr lang="en-US" dirty="0">
                <a:latin typeface="Book Antiqua" panose="02040602050305030304" pitchFamily="18" charset="0"/>
                <a:cs typeface="Times New Roman" panose="02020603050405020304" pitchFamily="18" charset="0"/>
              </a:rPr>
              <a:t> de </a:t>
            </a:r>
            <a:r>
              <a:rPr lang="en-US" dirty="0" err="1">
                <a:latin typeface="Book Antiqua" panose="02040602050305030304" pitchFamily="18" charset="0"/>
                <a:cs typeface="Times New Roman" panose="02020603050405020304" pitchFamily="18" charset="0"/>
              </a:rPr>
              <a:t>legatura</a:t>
            </a:r>
            <a:r>
              <a:rPr lang="en-US" dirty="0">
                <a:latin typeface="Book Antiqua" panose="02040602050305030304" pitchFamily="18" charset="0"/>
                <a:cs typeface="Times New Roman" panose="02020603050405020304" pitchFamily="18" charset="0"/>
              </a:rPr>
              <a:t> </a:t>
            </a:r>
            <a:r>
              <a:rPr lang="en-US" dirty="0" err="1">
                <a:latin typeface="Book Antiqua" panose="02040602050305030304" pitchFamily="18" charset="0"/>
                <a:cs typeface="Times New Roman" panose="02020603050405020304" pitchFamily="18" charset="0"/>
              </a:rPr>
              <a:t>si</a:t>
            </a:r>
            <a:r>
              <a:rPr lang="en-US" dirty="0">
                <a:latin typeface="Book Antiqua" panose="02040602050305030304" pitchFamily="18" charset="0"/>
                <a:cs typeface="Times New Roman" panose="02020603050405020304" pitchFamily="18" charset="0"/>
              </a:rPr>
              <a:t> a </a:t>
            </a:r>
            <a:r>
              <a:rPr lang="en-US" dirty="0" err="1">
                <a:latin typeface="Book Antiqua" panose="02040602050305030304" pitchFamily="18" charset="0"/>
                <a:cs typeface="Times New Roman" panose="02020603050405020304" pitchFamily="18" charset="0"/>
              </a:rPr>
              <a:t>relatiilor</a:t>
            </a:r>
            <a:r>
              <a:rPr lang="en-US" dirty="0">
                <a:latin typeface="Book Antiqua" panose="02040602050305030304" pitchFamily="18" charset="0"/>
                <a:cs typeface="Times New Roman" panose="02020603050405020304" pitchFamily="18" charset="0"/>
              </a:rPr>
              <a:t> cu </a:t>
            </a:r>
            <a:r>
              <a:rPr lang="en-US" dirty="0" err="1">
                <a:latin typeface="Book Antiqua" panose="02040602050305030304" pitchFamily="18" charset="0"/>
                <a:cs typeface="Times New Roman" panose="02020603050405020304" pitchFamily="18" charset="0"/>
              </a:rPr>
              <a:t>punctele</a:t>
            </a:r>
            <a:r>
              <a:rPr lang="en-US" dirty="0">
                <a:latin typeface="Book Antiqua" panose="02040602050305030304" pitchFamily="18" charset="0"/>
                <a:cs typeface="Times New Roman" panose="02020603050405020304" pitchFamily="18" charset="0"/>
              </a:rPr>
              <a:t> de control se </a:t>
            </a:r>
            <a:r>
              <a:rPr lang="en-US" dirty="0" err="1">
                <a:latin typeface="Book Antiqua" panose="02040602050305030304" pitchFamily="18" charset="0"/>
                <a:cs typeface="Times New Roman" panose="02020603050405020304" pitchFamily="18" charset="0"/>
              </a:rPr>
              <a:t>reajusteaza</a:t>
            </a:r>
            <a:r>
              <a:rPr lang="en-US" dirty="0">
                <a:latin typeface="Book Antiqua" panose="02040602050305030304" pitchFamily="18" charset="0"/>
                <a:cs typeface="Times New Roman" panose="02020603050405020304" pitchFamily="18" charset="0"/>
              </a:rPr>
              <a:t> </a:t>
            </a:r>
            <a:r>
              <a:rPr lang="en-US" dirty="0" err="1">
                <a:latin typeface="Book Antiqua" panose="02040602050305030304" pitchFamily="18" charset="0"/>
                <a:cs typeface="Times New Roman" panose="02020603050405020304" pitchFamily="18" charset="0"/>
              </a:rPr>
              <a:t>parametrii</a:t>
            </a:r>
            <a:r>
              <a:rPr lang="en-US" dirty="0">
                <a:latin typeface="Book Antiqua" panose="02040602050305030304" pitchFamily="18" charset="0"/>
                <a:cs typeface="Times New Roman" panose="02020603050405020304" pitchFamily="18" charset="0"/>
              </a:rPr>
              <a:t> </a:t>
            </a:r>
            <a:r>
              <a:rPr lang="en-US" dirty="0" err="1">
                <a:latin typeface="Book Antiqua" panose="02040602050305030304" pitchFamily="18" charset="0"/>
                <a:cs typeface="Times New Roman" panose="02020603050405020304" pitchFamily="18" charset="0"/>
              </a:rPr>
              <a:t>interni</a:t>
            </a:r>
            <a:r>
              <a:rPr lang="en-US" dirty="0">
                <a:latin typeface="Book Antiqua" panose="02040602050305030304" pitchFamily="18" charset="0"/>
                <a:cs typeface="Times New Roman" panose="02020603050405020304" pitchFamily="18" charset="0"/>
              </a:rPr>
              <a:t> </a:t>
            </a:r>
            <a:r>
              <a:rPr lang="en-US" dirty="0" err="1">
                <a:latin typeface="Book Antiqua" panose="02040602050305030304" pitchFamily="18" charset="0"/>
                <a:cs typeface="Times New Roman" panose="02020603050405020304" pitchFamily="18" charset="0"/>
              </a:rPr>
              <a:t>ai</a:t>
            </a:r>
            <a:r>
              <a:rPr lang="en-US" dirty="0">
                <a:latin typeface="Book Antiqua" panose="02040602050305030304" pitchFamily="18" charset="0"/>
                <a:cs typeface="Times New Roman" panose="02020603050405020304" pitchFamily="18" charset="0"/>
              </a:rPr>
              <a:t> </a:t>
            </a:r>
            <a:r>
              <a:rPr lang="en-US" dirty="0" err="1">
                <a:latin typeface="Book Antiqua" panose="02040602050305030304" pitchFamily="18" charset="0"/>
                <a:cs typeface="Times New Roman" panose="02020603050405020304" pitchFamily="18" charset="0"/>
              </a:rPr>
              <a:t>sistemului</a:t>
            </a:r>
            <a:r>
              <a:rPr lang="en-US" dirty="0">
                <a:latin typeface="Book Antiqua" panose="02040602050305030304" pitchFamily="18" charset="0"/>
                <a:cs typeface="Times New Roman" panose="02020603050405020304" pitchFamily="18" charset="0"/>
              </a:rPr>
              <a:t> </a:t>
            </a:r>
            <a:r>
              <a:rPr lang="en-US" dirty="0" err="1">
                <a:latin typeface="Book Antiqua" panose="02040602050305030304" pitchFamily="18" charset="0"/>
                <a:cs typeface="Times New Roman" panose="02020603050405020304" pitchFamily="18" charset="0"/>
              </a:rPr>
              <a:t>ajungandu</a:t>
            </a:r>
            <a:r>
              <a:rPr lang="en-US" dirty="0">
                <a:latin typeface="Book Antiqua" panose="02040602050305030304" pitchFamily="18" charset="0"/>
                <a:cs typeface="Times New Roman" panose="02020603050405020304" pitchFamily="18" charset="0"/>
              </a:rPr>
              <a:t>-se la o prima </a:t>
            </a:r>
            <a:r>
              <a:rPr lang="en-US" dirty="0" err="1">
                <a:latin typeface="Book Antiqua" panose="02040602050305030304" pitchFamily="18" charset="0"/>
                <a:cs typeface="Times New Roman" panose="02020603050405020304" pitchFamily="18" charset="0"/>
              </a:rPr>
              <a:t>solutie</a:t>
            </a:r>
            <a:endParaRPr lang="en-US" dirty="0"/>
          </a:p>
        </p:txBody>
      </p:sp>
      <p:sp>
        <p:nvSpPr>
          <p:cNvPr id="5" name="Rectangle 4"/>
          <p:cNvSpPr/>
          <p:nvPr/>
        </p:nvSpPr>
        <p:spPr>
          <a:xfrm>
            <a:off x="3489888" y="6266128"/>
            <a:ext cx="5654112" cy="369332"/>
          </a:xfrm>
          <a:prstGeom prst="rect">
            <a:avLst/>
          </a:prstGeom>
        </p:spPr>
        <p:txBody>
          <a:bodyPr wrap="none">
            <a:spAutoFit/>
          </a:bodyPr>
          <a:lstStyle/>
          <a:p>
            <a:r>
              <a:rPr lang="en-US" dirty="0" err="1">
                <a:latin typeface="Book Antiqua" panose="02040602050305030304" pitchFamily="18" charset="0"/>
                <a:ea typeface="Calibri" panose="020F0502020204030204" pitchFamily="34" charset="0"/>
                <a:cs typeface="Times New Roman" panose="02020603050405020304" pitchFamily="18" charset="0"/>
              </a:rPr>
              <a:t>Etapa</a:t>
            </a:r>
            <a:r>
              <a:rPr lang="en-US" dirty="0">
                <a:latin typeface="Book Antiqua" panose="02040602050305030304" pitchFamily="18" charset="0"/>
                <a:ea typeface="Calibri" panose="020F0502020204030204" pitchFamily="34" charset="0"/>
                <a:cs typeface="Times New Roman" panose="02020603050405020304" pitchFamily="18" charset="0"/>
              </a:rPr>
              <a:t> </a:t>
            </a:r>
            <a:r>
              <a:rPr lang="en-US" dirty="0" err="1">
                <a:latin typeface="Book Antiqua" panose="02040602050305030304" pitchFamily="18" charset="0"/>
                <a:ea typeface="Calibri" panose="020F0502020204030204" pitchFamily="34" charset="0"/>
                <a:cs typeface="Times New Roman" panose="02020603050405020304" pitchFamily="18" charset="0"/>
              </a:rPr>
              <a:t>este</a:t>
            </a:r>
            <a:r>
              <a:rPr lang="en-US" dirty="0">
                <a:latin typeface="Book Antiqua" panose="02040602050305030304" pitchFamily="18" charset="0"/>
                <a:ea typeface="Calibri" panose="020F0502020204030204" pitchFamily="34" charset="0"/>
                <a:cs typeface="Times New Roman" panose="02020603050405020304" pitchFamily="18" charset="0"/>
              </a:rPr>
              <a:t> </a:t>
            </a:r>
            <a:r>
              <a:rPr lang="en-US" dirty="0" err="1">
                <a:latin typeface="Book Antiqua" panose="02040602050305030304" pitchFamily="18" charset="0"/>
                <a:ea typeface="Calibri" panose="020F0502020204030204" pitchFamily="34" charset="0"/>
                <a:cs typeface="Times New Roman" panose="02020603050405020304" pitchFamily="18" charset="0"/>
              </a:rPr>
              <a:t>repetitiva</a:t>
            </a:r>
            <a:r>
              <a:rPr lang="en-US" dirty="0">
                <a:latin typeface="Book Antiqua" panose="02040602050305030304" pitchFamily="18" charset="0"/>
                <a:ea typeface="Calibri" panose="020F0502020204030204" pitchFamily="34" charset="0"/>
                <a:cs typeface="Times New Roman" panose="02020603050405020304" pitchFamily="18" charset="0"/>
              </a:rPr>
              <a:t> </a:t>
            </a:r>
            <a:r>
              <a:rPr lang="en-US" dirty="0" err="1">
                <a:latin typeface="Book Antiqua" panose="02040602050305030304" pitchFamily="18" charset="0"/>
                <a:ea typeface="Calibri" panose="020F0502020204030204" pitchFamily="34" charset="0"/>
                <a:cs typeface="Times New Roman" panose="02020603050405020304" pitchFamily="18" charset="0"/>
              </a:rPr>
              <a:t>pana</a:t>
            </a:r>
            <a:r>
              <a:rPr lang="en-US" dirty="0">
                <a:latin typeface="Book Antiqua" panose="02040602050305030304" pitchFamily="18" charset="0"/>
                <a:ea typeface="Calibri" panose="020F0502020204030204" pitchFamily="34" charset="0"/>
                <a:cs typeface="Times New Roman" panose="02020603050405020304" pitchFamily="18" charset="0"/>
              </a:rPr>
              <a:t> se </a:t>
            </a:r>
            <a:r>
              <a:rPr lang="en-US" dirty="0" err="1">
                <a:latin typeface="Book Antiqua" panose="02040602050305030304" pitchFamily="18" charset="0"/>
                <a:ea typeface="Calibri" panose="020F0502020204030204" pitchFamily="34" charset="0"/>
                <a:cs typeface="Times New Roman" panose="02020603050405020304" pitchFamily="18" charset="0"/>
              </a:rPr>
              <a:t>ajunge</a:t>
            </a:r>
            <a:r>
              <a:rPr lang="en-US" dirty="0">
                <a:latin typeface="Book Antiqua" panose="02040602050305030304" pitchFamily="18" charset="0"/>
                <a:ea typeface="Calibri" panose="020F0502020204030204" pitchFamily="34" charset="0"/>
                <a:cs typeface="Times New Roman" panose="02020603050405020304" pitchFamily="18" charset="0"/>
              </a:rPr>
              <a:t> la </a:t>
            </a:r>
            <a:r>
              <a:rPr lang="en-US" dirty="0" err="1">
                <a:latin typeface="Book Antiqua" panose="02040602050305030304" pitchFamily="18" charset="0"/>
                <a:ea typeface="Calibri" panose="020F0502020204030204" pitchFamily="34" charset="0"/>
                <a:cs typeface="Times New Roman" panose="02020603050405020304" pitchFamily="18" charset="0"/>
              </a:rPr>
              <a:t>rezultatul</a:t>
            </a:r>
            <a:r>
              <a:rPr lang="en-US" dirty="0">
                <a:latin typeface="Book Antiqua" panose="02040602050305030304" pitchFamily="18" charset="0"/>
                <a:ea typeface="Calibri" panose="020F0502020204030204" pitchFamily="34" charset="0"/>
                <a:cs typeface="Times New Roman" panose="02020603050405020304" pitchFamily="18" charset="0"/>
              </a:rPr>
              <a:t> </a:t>
            </a:r>
            <a:r>
              <a:rPr lang="en-US" dirty="0" err="1">
                <a:latin typeface="Book Antiqua" panose="02040602050305030304" pitchFamily="18" charset="0"/>
                <a:ea typeface="Calibri" panose="020F0502020204030204" pitchFamily="34" charset="0"/>
                <a:cs typeface="Times New Roman" panose="02020603050405020304" pitchFamily="18" charset="0"/>
              </a:rPr>
              <a:t>tinta</a:t>
            </a:r>
            <a:endParaRPr lang="en-US" dirty="0"/>
          </a:p>
        </p:txBody>
      </p:sp>
    </p:spTree>
    <p:extLst>
      <p:ext uri="{BB962C8B-B14F-4D97-AF65-F5344CB8AC3E}">
        <p14:creationId xmlns:p14="http://schemas.microsoft.com/office/powerpoint/2010/main" val="2370590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SfM</a:t>
            </a:r>
            <a:r>
              <a:rPr lang="en-US" dirty="0"/>
              <a:t>. </a:t>
            </a:r>
            <a:r>
              <a:rPr lang="en-US" dirty="0" err="1"/>
              <a:t>Georeferentierea</a:t>
            </a:r>
            <a:r>
              <a:rPr lang="en-US" dirty="0"/>
              <a:t> </a:t>
            </a:r>
            <a:r>
              <a:rPr lang="en-US" dirty="0" err="1"/>
              <a:t>norului</a:t>
            </a:r>
            <a:r>
              <a:rPr lang="en-US" dirty="0"/>
              <a:t> de </a:t>
            </a:r>
            <a:r>
              <a:rPr lang="en-US" dirty="0" err="1"/>
              <a:t>puncte</a:t>
            </a:r>
            <a:endParaRPr lang="en-US" dirty="0"/>
          </a:p>
        </p:txBody>
      </p:sp>
      <p:graphicFrame>
        <p:nvGraphicFramePr>
          <p:cNvPr id="10" name="Diagram 9"/>
          <p:cNvGraphicFramePr/>
          <p:nvPr>
            <p:extLst/>
          </p:nvPr>
        </p:nvGraphicFramePr>
        <p:xfrm>
          <a:off x="762000" y="1690689"/>
          <a:ext cx="2378015" cy="46339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p:cNvPicPr>
            <a:picLocks noChangeAspect="1"/>
          </p:cNvPicPr>
          <p:nvPr/>
        </p:nvPicPr>
        <p:blipFill>
          <a:blip r:embed="rId7"/>
          <a:stretch>
            <a:fillRect/>
          </a:stretch>
        </p:blipFill>
        <p:spPr>
          <a:xfrm>
            <a:off x="4301712" y="1587260"/>
            <a:ext cx="3804642" cy="5029200"/>
          </a:xfrm>
          <a:prstGeom prst="rect">
            <a:avLst/>
          </a:prstGeom>
        </p:spPr>
      </p:pic>
    </p:spTree>
    <p:extLst>
      <p:ext uri="{BB962C8B-B14F-4D97-AF65-F5344CB8AC3E}">
        <p14:creationId xmlns:p14="http://schemas.microsoft.com/office/powerpoint/2010/main" val="10854392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49" y="365126"/>
            <a:ext cx="8454965" cy="1325563"/>
          </a:xfrm>
        </p:spPr>
        <p:txBody>
          <a:bodyPr/>
          <a:lstStyle/>
          <a:p>
            <a:r>
              <a:rPr lang="en-US" dirty="0"/>
              <a:t>Structure from motion. </a:t>
            </a:r>
            <a:r>
              <a:rPr lang="en-US" dirty="0" err="1"/>
              <a:t>Densificare</a:t>
            </a:r>
            <a:endParaRPr lang="en-US" dirty="0"/>
          </a:p>
        </p:txBody>
      </p:sp>
      <p:pic>
        <p:nvPicPr>
          <p:cNvPr id="3" name="Picture 2"/>
          <p:cNvPicPr>
            <a:picLocks noChangeAspect="1"/>
          </p:cNvPicPr>
          <p:nvPr/>
        </p:nvPicPr>
        <p:blipFill>
          <a:blip r:embed="rId2"/>
          <a:stretch>
            <a:fillRect/>
          </a:stretch>
        </p:blipFill>
        <p:spPr>
          <a:xfrm>
            <a:off x="0" y="1738648"/>
            <a:ext cx="9144000" cy="5119352"/>
          </a:xfrm>
          <a:prstGeom prst="rect">
            <a:avLst/>
          </a:prstGeom>
        </p:spPr>
      </p:pic>
    </p:spTree>
    <p:extLst>
      <p:ext uri="{BB962C8B-B14F-4D97-AF65-F5344CB8AC3E}">
        <p14:creationId xmlns:p14="http://schemas.microsoft.com/office/powerpoint/2010/main" val="26626951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49" y="365126"/>
            <a:ext cx="8454965" cy="1325563"/>
          </a:xfrm>
        </p:spPr>
        <p:txBody>
          <a:bodyPr/>
          <a:lstStyle/>
          <a:p>
            <a:r>
              <a:rPr lang="en-US" dirty="0"/>
              <a:t>Structure from motion. </a:t>
            </a:r>
            <a:r>
              <a:rPr lang="en-US" dirty="0" err="1"/>
              <a:t>Densificare</a:t>
            </a:r>
            <a:endParaRPr lang="en-US" dirty="0"/>
          </a:p>
        </p:txBody>
      </p:sp>
      <p:pic>
        <p:nvPicPr>
          <p:cNvPr id="4" name="Picture 3"/>
          <p:cNvPicPr>
            <a:picLocks noChangeAspect="1"/>
          </p:cNvPicPr>
          <p:nvPr/>
        </p:nvPicPr>
        <p:blipFill>
          <a:blip r:embed="rId2"/>
          <a:stretch>
            <a:fillRect/>
          </a:stretch>
        </p:blipFill>
        <p:spPr>
          <a:xfrm>
            <a:off x="0" y="1721356"/>
            <a:ext cx="9144000" cy="5136644"/>
          </a:xfrm>
          <a:prstGeom prst="rect">
            <a:avLst/>
          </a:prstGeom>
        </p:spPr>
      </p:pic>
    </p:spTree>
    <p:extLst>
      <p:ext uri="{BB962C8B-B14F-4D97-AF65-F5344CB8AC3E}">
        <p14:creationId xmlns:p14="http://schemas.microsoft.com/office/powerpoint/2010/main" val="26700358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SfM</a:t>
            </a:r>
            <a:r>
              <a:rPr lang="en-US" dirty="0"/>
              <a:t>. </a:t>
            </a:r>
            <a:r>
              <a:rPr lang="en-US" dirty="0" err="1"/>
              <a:t>Interpolarea</a:t>
            </a:r>
            <a:r>
              <a:rPr lang="en-US" dirty="0"/>
              <a:t> DSM</a:t>
            </a:r>
          </a:p>
        </p:txBody>
      </p:sp>
      <p:graphicFrame>
        <p:nvGraphicFramePr>
          <p:cNvPr id="10" name="Diagram 9"/>
          <p:cNvGraphicFramePr/>
          <p:nvPr>
            <p:extLst/>
          </p:nvPr>
        </p:nvGraphicFramePr>
        <p:xfrm>
          <a:off x="762000" y="1690689"/>
          <a:ext cx="2378015" cy="46339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p:cNvPicPr>
            <a:picLocks noChangeAspect="1"/>
          </p:cNvPicPr>
          <p:nvPr/>
        </p:nvPicPr>
        <p:blipFill>
          <a:blip r:embed="rId7"/>
          <a:stretch>
            <a:fillRect/>
          </a:stretch>
        </p:blipFill>
        <p:spPr>
          <a:xfrm>
            <a:off x="3771964" y="3843641"/>
            <a:ext cx="2048646" cy="2480958"/>
          </a:xfrm>
          <a:prstGeom prst="rect">
            <a:avLst/>
          </a:prstGeom>
        </p:spPr>
      </p:pic>
      <p:pic>
        <p:nvPicPr>
          <p:cNvPr id="6" name="Picture 5"/>
          <p:cNvPicPr>
            <a:picLocks noChangeAspect="1"/>
          </p:cNvPicPr>
          <p:nvPr/>
        </p:nvPicPr>
        <p:blipFill>
          <a:blip r:embed="rId8"/>
          <a:stretch>
            <a:fillRect/>
          </a:stretch>
        </p:blipFill>
        <p:spPr>
          <a:xfrm>
            <a:off x="6160028" y="3843641"/>
            <a:ext cx="2061004" cy="2480958"/>
          </a:xfrm>
          <a:prstGeom prst="rect">
            <a:avLst/>
          </a:prstGeom>
        </p:spPr>
      </p:pic>
      <p:pic>
        <p:nvPicPr>
          <p:cNvPr id="4" name="Picture 3"/>
          <p:cNvPicPr>
            <a:picLocks noChangeAspect="1"/>
          </p:cNvPicPr>
          <p:nvPr/>
        </p:nvPicPr>
        <p:blipFill>
          <a:blip r:embed="rId9"/>
          <a:stretch>
            <a:fillRect/>
          </a:stretch>
        </p:blipFill>
        <p:spPr>
          <a:xfrm>
            <a:off x="3547677" y="1422369"/>
            <a:ext cx="4945632" cy="2226605"/>
          </a:xfrm>
          <a:prstGeom prst="rect">
            <a:avLst/>
          </a:prstGeom>
        </p:spPr>
      </p:pic>
    </p:spTree>
    <p:extLst>
      <p:ext uri="{BB962C8B-B14F-4D97-AF65-F5344CB8AC3E}">
        <p14:creationId xmlns:p14="http://schemas.microsoft.com/office/powerpoint/2010/main" val="1397086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49" y="365126"/>
            <a:ext cx="8454965" cy="1325563"/>
          </a:xfrm>
        </p:spPr>
        <p:txBody>
          <a:bodyPr/>
          <a:lstStyle/>
          <a:p>
            <a:r>
              <a:rPr lang="en-US" dirty="0" err="1"/>
              <a:t>SfM</a:t>
            </a:r>
            <a:r>
              <a:rPr lang="en-US" dirty="0"/>
              <a:t>. </a:t>
            </a:r>
            <a:r>
              <a:rPr lang="en-US" dirty="0" err="1"/>
              <a:t>Produsul</a:t>
            </a:r>
            <a:r>
              <a:rPr lang="en-US" dirty="0"/>
              <a:t> final - </a:t>
            </a:r>
            <a:r>
              <a:rPr lang="en-US" dirty="0" err="1"/>
              <a:t>ortomozaic</a:t>
            </a:r>
            <a:endParaRPr lang="en-US" dirty="0"/>
          </a:p>
        </p:txBody>
      </p:sp>
      <p:pic>
        <p:nvPicPr>
          <p:cNvPr id="3" name="Picture 2"/>
          <p:cNvPicPr>
            <a:picLocks noChangeAspect="1"/>
          </p:cNvPicPr>
          <p:nvPr/>
        </p:nvPicPr>
        <p:blipFill>
          <a:blip r:embed="rId2"/>
          <a:stretch>
            <a:fillRect/>
          </a:stretch>
        </p:blipFill>
        <p:spPr>
          <a:xfrm>
            <a:off x="501423" y="1511754"/>
            <a:ext cx="7767933" cy="5199289"/>
          </a:xfrm>
          <a:prstGeom prst="rect">
            <a:avLst/>
          </a:prstGeom>
        </p:spPr>
      </p:pic>
    </p:spTree>
    <p:extLst>
      <p:ext uri="{BB962C8B-B14F-4D97-AF65-F5344CB8AC3E}">
        <p14:creationId xmlns:p14="http://schemas.microsoft.com/office/powerpoint/2010/main" val="1704010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502975"/>
          </a:xfrm>
        </p:spPr>
        <p:txBody>
          <a:bodyPr>
            <a:normAutofit fontScale="90000"/>
          </a:bodyPr>
          <a:lstStyle/>
          <a:p>
            <a:r>
              <a:rPr lang="en-US" dirty="0"/>
              <a:t>Management silvic</a:t>
            </a:r>
          </a:p>
        </p:txBody>
      </p:sp>
      <p:pic>
        <p:nvPicPr>
          <p:cNvPr id="3" name="Picture 2"/>
          <p:cNvPicPr>
            <a:picLocks noChangeAspect="1"/>
          </p:cNvPicPr>
          <p:nvPr/>
        </p:nvPicPr>
        <p:blipFill>
          <a:blip r:embed="rId2"/>
          <a:stretch>
            <a:fillRect/>
          </a:stretch>
        </p:blipFill>
        <p:spPr>
          <a:xfrm>
            <a:off x="0" y="997497"/>
            <a:ext cx="9144000" cy="5860503"/>
          </a:xfrm>
          <a:prstGeom prst="rect">
            <a:avLst/>
          </a:prstGeom>
        </p:spPr>
      </p:pic>
    </p:spTree>
    <p:extLst>
      <p:ext uri="{BB962C8B-B14F-4D97-AF65-F5344CB8AC3E}">
        <p14:creationId xmlns:p14="http://schemas.microsoft.com/office/powerpoint/2010/main" val="3744839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502975"/>
          </a:xfrm>
        </p:spPr>
        <p:txBody>
          <a:bodyPr>
            <a:normAutofit fontScale="90000"/>
          </a:bodyPr>
          <a:lstStyle/>
          <a:p>
            <a:r>
              <a:rPr lang="en-US" dirty="0"/>
              <a:t>Management silvic</a:t>
            </a:r>
            <a:endParaRPr lang="en-US" dirty="0"/>
          </a:p>
        </p:txBody>
      </p:sp>
      <p:pic>
        <p:nvPicPr>
          <p:cNvPr id="4" name="Picture 3"/>
          <p:cNvPicPr>
            <a:picLocks noChangeAspect="1"/>
          </p:cNvPicPr>
          <p:nvPr/>
        </p:nvPicPr>
        <p:blipFill>
          <a:blip r:embed="rId2"/>
          <a:stretch>
            <a:fillRect/>
          </a:stretch>
        </p:blipFill>
        <p:spPr>
          <a:xfrm>
            <a:off x="0" y="979234"/>
            <a:ext cx="9144000" cy="5878766"/>
          </a:xfrm>
          <a:prstGeom prst="rect">
            <a:avLst/>
          </a:prstGeom>
        </p:spPr>
      </p:pic>
    </p:spTree>
    <p:extLst>
      <p:ext uri="{BB962C8B-B14F-4D97-AF65-F5344CB8AC3E}">
        <p14:creationId xmlns:p14="http://schemas.microsoft.com/office/powerpoint/2010/main" val="3774130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502975"/>
          </a:xfrm>
        </p:spPr>
        <p:txBody>
          <a:bodyPr>
            <a:normAutofit fontScale="90000"/>
          </a:bodyPr>
          <a:lstStyle/>
          <a:p>
            <a:r>
              <a:rPr lang="en-US" dirty="0"/>
              <a:t>Management silvic</a:t>
            </a:r>
            <a:endParaRPr lang="en-US" dirty="0"/>
          </a:p>
        </p:txBody>
      </p:sp>
      <p:pic>
        <p:nvPicPr>
          <p:cNvPr id="3" name="Picture 2"/>
          <p:cNvPicPr>
            <a:picLocks noChangeAspect="1"/>
          </p:cNvPicPr>
          <p:nvPr/>
        </p:nvPicPr>
        <p:blipFill>
          <a:blip r:embed="rId2"/>
          <a:stretch>
            <a:fillRect/>
          </a:stretch>
        </p:blipFill>
        <p:spPr>
          <a:xfrm>
            <a:off x="0" y="987861"/>
            <a:ext cx="9144000" cy="5870139"/>
          </a:xfrm>
          <a:prstGeom prst="rect">
            <a:avLst/>
          </a:prstGeom>
        </p:spPr>
      </p:pic>
    </p:spTree>
    <p:extLst>
      <p:ext uri="{BB962C8B-B14F-4D97-AF65-F5344CB8AC3E}">
        <p14:creationId xmlns:p14="http://schemas.microsoft.com/office/powerpoint/2010/main" val="417796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502975"/>
          </a:xfrm>
        </p:spPr>
        <p:txBody>
          <a:bodyPr>
            <a:normAutofit fontScale="90000"/>
          </a:bodyPr>
          <a:lstStyle/>
          <a:p>
            <a:r>
              <a:rPr lang="en-US" dirty="0"/>
              <a:t>Management silvic</a:t>
            </a:r>
            <a:endParaRPr lang="en-US" dirty="0"/>
          </a:p>
        </p:txBody>
      </p:sp>
      <p:pic>
        <p:nvPicPr>
          <p:cNvPr id="4" name="Picture 3"/>
          <p:cNvPicPr>
            <a:picLocks noChangeAspect="1"/>
          </p:cNvPicPr>
          <p:nvPr/>
        </p:nvPicPr>
        <p:blipFill>
          <a:blip r:embed="rId2"/>
          <a:stretch>
            <a:fillRect/>
          </a:stretch>
        </p:blipFill>
        <p:spPr>
          <a:xfrm>
            <a:off x="0" y="992672"/>
            <a:ext cx="9144000" cy="5865328"/>
          </a:xfrm>
          <a:prstGeom prst="rect">
            <a:avLst/>
          </a:prstGeom>
        </p:spPr>
      </p:pic>
    </p:spTree>
    <p:extLst>
      <p:ext uri="{BB962C8B-B14F-4D97-AF65-F5344CB8AC3E}">
        <p14:creationId xmlns:p14="http://schemas.microsoft.com/office/powerpoint/2010/main" val="8394921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502975"/>
          </a:xfrm>
        </p:spPr>
        <p:txBody>
          <a:bodyPr>
            <a:normAutofit fontScale="90000"/>
          </a:bodyPr>
          <a:lstStyle/>
          <a:p>
            <a:r>
              <a:rPr lang="en-US" dirty="0"/>
              <a:t>Zone urbane</a:t>
            </a:r>
          </a:p>
        </p:txBody>
      </p:sp>
      <p:pic>
        <p:nvPicPr>
          <p:cNvPr id="4" name="Picture 3"/>
          <p:cNvPicPr>
            <a:picLocks noChangeAspect="1"/>
          </p:cNvPicPr>
          <p:nvPr/>
        </p:nvPicPr>
        <p:blipFill>
          <a:blip r:embed="rId2"/>
          <a:stretch>
            <a:fillRect/>
          </a:stretch>
        </p:blipFill>
        <p:spPr>
          <a:xfrm>
            <a:off x="0" y="1006109"/>
            <a:ext cx="9144000" cy="5851891"/>
          </a:xfrm>
          <a:prstGeom prst="rect">
            <a:avLst/>
          </a:prstGeom>
        </p:spPr>
      </p:pic>
    </p:spTree>
    <p:extLst>
      <p:ext uri="{BB962C8B-B14F-4D97-AF65-F5344CB8AC3E}">
        <p14:creationId xmlns:p14="http://schemas.microsoft.com/office/powerpoint/2010/main" val="21823773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502975"/>
          </a:xfrm>
        </p:spPr>
        <p:txBody>
          <a:bodyPr>
            <a:normAutofit fontScale="90000"/>
          </a:bodyPr>
          <a:lstStyle/>
          <a:p>
            <a:r>
              <a:rPr lang="en-US" dirty="0"/>
              <a:t>Zone urbane</a:t>
            </a:r>
          </a:p>
        </p:txBody>
      </p:sp>
      <p:pic>
        <p:nvPicPr>
          <p:cNvPr id="3" name="Picture 2"/>
          <p:cNvPicPr>
            <a:picLocks noChangeAspect="1"/>
          </p:cNvPicPr>
          <p:nvPr/>
        </p:nvPicPr>
        <p:blipFill>
          <a:blip r:embed="rId2"/>
          <a:stretch>
            <a:fillRect/>
          </a:stretch>
        </p:blipFill>
        <p:spPr>
          <a:xfrm>
            <a:off x="0" y="1001278"/>
            <a:ext cx="9144000" cy="5856722"/>
          </a:xfrm>
          <a:prstGeom prst="rect">
            <a:avLst/>
          </a:prstGeom>
        </p:spPr>
      </p:pic>
    </p:spTree>
    <p:extLst>
      <p:ext uri="{BB962C8B-B14F-4D97-AF65-F5344CB8AC3E}">
        <p14:creationId xmlns:p14="http://schemas.microsoft.com/office/powerpoint/2010/main" val="20178506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11837" t="6838" r="11833" b="5685"/>
          <a:stretch/>
        </p:blipFill>
        <p:spPr bwMode="auto">
          <a:xfrm>
            <a:off x="480388" y="65314"/>
            <a:ext cx="8183224" cy="6492874"/>
          </a:xfrm>
          <a:prstGeom prst="rect">
            <a:avLst/>
          </a:prstGeom>
          <a:ln>
            <a:noFill/>
          </a:ln>
          <a:extLst>
            <a:ext uri="{53640926-AAD7-44D8-BBD7-CCE9431645EC}">
              <a14:shadowObscured xmlns:a14="http://schemas.microsoft.com/office/drawing/2010/main"/>
            </a:ext>
          </a:extLst>
        </p:spPr>
      </p:pic>
      <p:sp>
        <p:nvSpPr>
          <p:cNvPr id="4" name="TextBox 3"/>
          <p:cNvSpPr txBox="1"/>
          <p:nvPr/>
        </p:nvSpPr>
        <p:spPr>
          <a:xfrm>
            <a:off x="69434" y="1027907"/>
            <a:ext cx="224549" cy="4524315"/>
          </a:xfrm>
          <a:prstGeom prst="rect">
            <a:avLst/>
          </a:prstGeom>
          <a:noFill/>
        </p:spPr>
        <p:txBody>
          <a:bodyPr wrap="square" rtlCol="0">
            <a:spAutoFit/>
          </a:bodyPr>
          <a:lstStyle/>
          <a:p>
            <a:r>
              <a:rPr lang="en-US" sz="3200" dirty="0" err="1"/>
              <a:t>Rezolutia</a:t>
            </a:r>
            <a:endParaRPr lang="en-US" sz="3200" dirty="0"/>
          </a:p>
        </p:txBody>
      </p:sp>
    </p:spTree>
    <p:extLst>
      <p:ext uri="{BB962C8B-B14F-4D97-AF65-F5344CB8AC3E}">
        <p14:creationId xmlns:p14="http://schemas.microsoft.com/office/powerpoint/2010/main" val="18570349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712560"/>
          </a:xfrm>
        </p:spPr>
        <p:txBody>
          <a:bodyPr/>
          <a:lstStyle/>
          <a:p>
            <a:r>
              <a:rPr lang="en-US" dirty="0" err="1"/>
              <a:t>Rezultate</a:t>
            </a:r>
            <a:endParaRPr lang="en-US" dirty="0"/>
          </a:p>
        </p:txBody>
      </p:sp>
      <p:sp>
        <p:nvSpPr>
          <p:cNvPr id="3" name="Content Placeholder 2"/>
          <p:cNvSpPr>
            <a:spLocks noGrp="1"/>
          </p:cNvSpPr>
          <p:nvPr>
            <p:ph idx="1"/>
          </p:nvPr>
        </p:nvSpPr>
        <p:spPr>
          <a:xfrm>
            <a:off x="628650" y="1151164"/>
            <a:ext cx="7886700" cy="636815"/>
          </a:xfrm>
        </p:spPr>
        <p:txBody>
          <a:bodyPr>
            <a:normAutofit/>
          </a:bodyPr>
          <a:lstStyle/>
          <a:p>
            <a:pPr marL="0" indent="0">
              <a:buNone/>
            </a:pPr>
            <a:r>
              <a:rPr lang="en-US" i="1" dirty="0"/>
              <a:t>1. </a:t>
            </a:r>
            <a:r>
              <a:rPr lang="en-US" i="1" dirty="0" err="1"/>
              <a:t>Eficienta</a:t>
            </a:r>
            <a:r>
              <a:rPr lang="en-US" i="1" dirty="0"/>
              <a:t> </a:t>
            </a:r>
            <a:r>
              <a:rPr lang="en-US" i="1" dirty="0" err="1"/>
              <a:t>si</a:t>
            </a:r>
            <a:r>
              <a:rPr lang="en-US" i="1" dirty="0"/>
              <a:t> </a:t>
            </a:r>
            <a:r>
              <a:rPr lang="en-US" i="1" dirty="0" err="1"/>
              <a:t>acuratetea</a:t>
            </a:r>
            <a:r>
              <a:rPr lang="en-US" i="1" dirty="0"/>
              <a:t> </a:t>
            </a:r>
            <a:r>
              <a:rPr lang="en-US" i="1" dirty="0" err="1"/>
              <a:t>metodei</a:t>
            </a:r>
            <a:endParaRPr lang="en-US" i="1" dirty="0"/>
          </a:p>
          <a:p>
            <a:endParaRPr lang="en-US"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1313905" y="2095741"/>
            <a:ext cx="7201445" cy="4692288"/>
          </a:xfrm>
          <a:prstGeom prst="rect">
            <a:avLst/>
          </a:prstGeom>
          <a:noFill/>
          <a:ln>
            <a:noFill/>
          </a:ln>
        </p:spPr>
      </p:pic>
      <p:sp>
        <p:nvSpPr>
          <p:cNvPr id="7" name="Rectangle 6"/>
          <p:cNvSpPr/>
          <p:nvPr/>
        </p:nvSpPr>
        <p:spPr>
          <a:xfrm>
            <a:off x="318409" y="4593544"/>
            <a:ext cx="2465431" cy="1477328"/>
          </a:xfrm>
          <a:prstGeom prst="rect">
            <a:avLst/>
          </a:prstGeom>
        </p:spPr>
        <p:txBody>
          <a:bodyPr wrap="square">
            <a:spAutoFit/>
          </a:bodyPr>
          <a:lstStyle/>
          <a:p>
            <a:r>
              <a:rPr lang="en-US" dirty="0" err="1">
                <a:latin typeface="Book Antiqua" panose="02040602050305030304" pitchFamily="18" charset="0"/>
                <a:ea typeface="Calibri" panose="020F0502020204030204" pitchFamily="34" charset="0"/>
                <a:cs typeface="Times New Roman" panose="02020603050405020304" pitchFamily="18" charset="0"/>
              </a:rPr>
              <a:t>Timp</a:t>
            </a:r>
            <a:r>
              <a:rPr lang="en-US" dirty="0">
                <a:latin typeface="Book Antiqua" panose="02040602050305030304" pitchFamily="18" charset="0"/>
                <a:ea typeface="Calibri" panose="020F0502020204030204" pitchFamily="34" charset="0"/>
                <a:cs typeface="Times New Roman" panose="02020603050405020304" pitchFamily="18" charset="0"/>
              </a:rPr>
              <a:t> </a:t>
            </a:r>
            <a:r>
              <a:rPr lang="en-US" dirty="0" err="1">
                <a:latin typeface="Book Antiqua" panose="02040602050305030304" pitchFamily="18" charset="0"/>
                <a:ea typeface="Calibri" panose="020F0502020204030204" pitchFamily="34" charset="0"/>
                <a:cs typeface="Times New Roman" panose="02020603050405020304" pitchFamily="18" charset="0"/>
              </a:rPr>
              <a:t>mediu</a:t>
            </a:r>
            <a:r>
              <a:rPr lang="en-US" dirty="0">
                <a:latin typeface="Book Antiqua" panose="02040602050305030304" pitchFamily="18" charset="0"/>
                <a:ea typeface="Calibri" panose="020F0502020204030204" pitchFamily="34" charset="0"/>
                <a:cs typeface="Times New Roman" panose="02020603050405020304" pitchFamily="18" charset="0"/>
              </a:rPr>
              <a:t> de </a:t>
            </a:r>
            <a:r>
              <a:rPr lang="en-US" dirty="0" err="1">
                <a:latin typeface="Book Antiqua" panose="02040602050305030304" pitchFamily="18" charset="0"/>
                <a:ea typeface="Calibri" panose="020F0502020204030204" pitchFamily="34" charset="0"/>
                <a:cs typeface="Times New Roman" panose="02020603050405020304" pitchFamily="18" charset="0"/>
              </a:rPr>
              <a:t>orto</a:t>
            </a:r>
            <a:r>
              <a:rPr lang="en-US" dirty="0">
                <a:latin typeface="Book Antiqua" panose="02040602050305030304" pitchFamily="18" charset="0"/>
                <a:ea typeface="Calibri" panose="020F0502020204030204" pitchFamily="34" charset="0"/>
                <a:cs typeface="Times New Roman" panose="02020603050405020304" pitchFamily="18" charset="0"/>
              </a:rPr>
              <a:t>-georeferenţiere pentru o </a:t>
            </a:r>
            <a:r>
              <a:rPr lang="en-US" dirty="0" err="1">
                <a:latin typeface="Book Antiqua" panose="02040602050305030304" pitchFamily="18" charset="0"/>
                <a:ea typeface="Calibri" panose="020F0502020204030204" pitchFamily="34" charset="0"/>
                <a:cs typeface="Times New Roman" panose="02020603050405020304" pitchFamily="18" charset="0"/>
              </a:rPr>
              <a:t>pereche</a:t>
            </a:r>
            <a:r>
              <a:rPr lang="en-US" dirty="0">
                <a:latin typeface="Book Antiqua" panose="02040602050305030304" pitchFamily="18" charset="0"/>
                <a:ea typeface="Calibri" panose="020F0502020204030204" pitchFamily="34" charset="0"/>
                <a:cs typeface="Times New Roman" panose="02020603050405020304" pitchFamily="18" charset="0"/>
              </a:rPr>
              <a:t> </a:t>
            </a:r>
            <a:r>
              <a:rPr lang="en-US" dirty="0" err="1">
                <a:latin typeface="Book Antiqua" panose="02040602050305030304" pitchFamily="18" charset="0"/>
                <a:ea typeface="Calibri" panose="020F0502020204030204" pitchFamily="34" charset="0"/>
                <a:cs typeface="Times New Roman" panose="02020603050405020304" pitchFamily="18" charset="0"/>
              </a:rPr>
              <a:t>stereografica</a:t>
            </a:r>
            <a:r>
              <a:rPr lang="en-US" dirty="0">
                <a:latin typeface="Book Antiqua" panose="02040602050305030304" pitchFamily="18" charset="0"/>
                <a:ea typeface="Calibri" panose="020F0502020204030204" pitchFamily="34" charset="0"/>
                <a:cs typeface="Times New Roman" panose="02020603050405020304" pitchFamily="18" charset="0"/>
              </a:rPr>
              <a:t> </a:t>
            </a:r>
            <a:r>
              <a:rPr lang="en-US"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150 minutes</a:t>
            </a:r>
            <a:endParaRPr lang="en-US" dirty="0"/>
          </a:p>
        </p:txBody>
      </p:sp>
    </p:spTree>
    <p:extLst>
      <p:ext uri="{BB962C8B-B14F-4D97-AF65-F5344CB8AC3E}">
        <p14:creationId xmlns:p14="http://schemas.microsoft.com/office/powerpoint/2010/main" val="2756060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712560"/>
          </a:xfrm>
        </p:spPr>
        <p:txBody>
          <a:bodyPr/>
          <a:lstStyle/>
          <a:p>
            <a:r>
              <a:rPr lang="en-US" dirty="0" err="1"/>
              <a:t>Rezultate</a:t>
            </a:r>
            <a:endParaRPr lang="en-US" dirty="0"/>
          </a:p>
        </p:txBody>
      </p:sp>
      <p:sp>
        <p:nvSpPr>
          <p:cNvPr id="3" name="Content Placeholder 2"/>
          <p:cNvSpPr>
            <a:spLocks noGrp="1"/>
          </p:cNvSpPr>
          <p:nvPr>
            <p:ph idx="1"/>
          </p:nvPr>
        </p:nvSpPr>
        <p:spPr>
          <a:xfrm>
            <a:off x="628650" y="1151164"/>
            <a:ext cx="7886700" cy="636815"/>
          </a:xfrm>
        </p:spPr>
        <p:txBody>
          <a:bodyPr/>
          <a:lstStyle/>
          <a:p>
            <a:pPr marL="0" indent="0">
              <a:buNone/>
            </a:pPr>
            <a:r>
              <a:rPr lang="en-US" i="1" dirty="0"/>
              <a:t>1. </a:t>
            </a:r>
            <a:r>
              <a:rPr lang="en-US" i="1" dirty="0" err="1"/>
              <a:t>Eficienta</a:t>
            </a:r>
            <a:r>
              <a:rPr lang="en-US" i="1" dirty="0"/>
              <a:t> </a:t>
            </a:r>
            <a:r>
              <a:rPr lang="en-US" i="1" dirty="0" err="1"/>
              <a:t>si</a:t>
            </a:r>
            <a:r>
              <a:rPr lang="en-US" i="1" dirty="0"/>
              <a:t> </a:t>
            </a:r>
            <a:r>
              <a:rPr lang="en-US" i="1" dirty="0" err="1"/>
              <a:t>acuratetea</a:t>
            </a:r>
            <a:r>
              <a:rPr lang="en-US" i="1" dirty="0"/>
              <a:t> </a:t>
            </a:r>
            <a:r>
              <a:rPr lang="en-US" i="1" dirty="0" err="1"/>
              <a:t>metodei</a:t>
            </a:r>
            <a:endParaRPr lang="en-US" i="1" dirty="0"/>
          </a:p>
          <a:p>
            <a:endParaRPr lang="en-US" dirty="0"/>
          </a:p>
        </p:txBody>
      </p:sp>
      <p:pic>
        <p:nvPicPr>
          <p:cNvPr id="5" name="Picture 4"/>
          <p:cNvPicPr/>
          <p:nvPr/>
        </p:nvPicPr>
        <p:blipFill>
          <a:blip r:embed="rId2">
            <a:extLst>
              <a:ext uri="{28A0092B-C50C-407E-A947-70E740481C1C}">
                <a14:useLocalDpi xmlns:a14="http://schemas.microsoft.com/office/drawing/2010/main" val="0"/>
              </a:ext>
            </a:extLst>
          </a:blip>
          <a:stretch>
            <a:fillRect/>
          </a:stretch>
        </p:blipFill>
        <p:spPr>
          <a:xfrm>
            <a:off x="1131116" y="1787978"/>
            <a:ext cx="6673941" cy="4700689"/>
          </a:xfrm>
          <a:prstGeom prst="rect">
            <a:avLst/>
          </a:prstGeom>
        </p:spPr>
      </p:pic>
      <p:sp>
        <p:nvSpPr>
          <p:cNvPr id="6" name="TextBox 5"/>
          <p:cNvSpPr txBox="1"/>
          <p:nvPr/>
        </p:nvSpPr>
        <p:spPr>
          <a:xfrm>
            <a:off x="3069772" y="6488668"/>
            <a:ext cx="3910692" cy="369332"/>
          </a:xfrm>
          <a:prstGeom prst="rect">
            <a:avLst/>
          </a:prstGeom>
          <a:noFill/>
        </p:spPr>
        <p:txBody>
          <a:bodyPr wrap="square" rtlCol="0">
            <a:spAutoFit/>
          </a:bodyPr>
          <a:lstStyle/>
          <a:p>
            <a:r>
              <a:rPr lang="en-US" dirty="0" err="1"/>
              <a:t>Puncte</a:t>
            </a:r>
            <a:r>
              <a:rPr lang="en-US" dirty="0"/>
              <a:t> de control </a:t>
            </a:r>
            <a:r>
              <a:rPr lang="en-US" dirty="0" err="1"/>
              <a:t>analizate</a:t>
            </a:r>
            <a:r>
              <a:rPr lang="en-US" dirty="0"/>
              <a:t> 934</a:t>
            </a:r>
          </a:p>
        </p:txBody>
      </p:sp>
    </p:spTree>
    <p:extLst>
      <p:ext uri="{BB962C8B-B14F-4D97-AF65-F5344CB8AC3E}">
        <p14:creationId xmlns:p14="http://schemas.microsoft.com/office/powerpoint/2010/main" val="1501667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712560"/>
          </a:xfrm>
        </p:spPr>
        <p:txBody>
          <a:bodyPr/>
          <a:lstStyle/>
          <a:p>
            <a:r>
              <a:rPr lang="en-US" dirty="0" err="1"/>
              <a:t>Rezultate</a:t>
            </a:r>
            <a:endParaRPr lang="en-US" dirty="0"/>
          </a:p>
        </p:txBody>
      </p:sp>
      <p:sp>
        <p:nvSpPr>
          <p:cNvPr id="3" name="Content Placeholder 2"/>
          <p:cNvSpPr>
            <a:spLocks noGrp="1"/>
          </p:cNvSpPr>
          <p:nvPr>
            <p:ph idx="1"/>
          </p:nvPr>
        </p:nvSpPr>
        <p:spPr>
          <a:xfrm>
            <a:off x="628650" y="1151164"/>
            <a:ext cx="7886700" cy="636815"/>
          </a:xfrm>
        </p:spPr>
        <p:txBody>
          <a:bodyPr/>
          <a:lstStyle/>
          <a:p>
            <a:pPr marL="0" indent="0">
              <a:buNone/>
            </a:pPr>
            <a:r>
              <a:rPr lang="en-US" i="1" dirty="0"/>
              <a:t>1. </a:t>
            </a:r>
            <a:r>
              <a:rPr lang="en-US" i="1" dirty="0" err="1"/>
              <a:t>Eficienta</a:t>
            </a:r>
            <a:r>
              <a:rPr lang="en-US" i="1" dirty="0"/>
              <a:t> </a:t>
            </a:r>
            <a:r>
              <a:rPr lang="en-US" i="1" dirty="0" err="1"/>
              <a:t>si</a:t>
            </a:r>
            <a:r>
              <a:rPr lang="en-US" i="1" dirty="0"/>
              <a:t> </a:t>
            </a:r>
            <a:r>
              <a:rPr lang="en-US" i="1" dirty="0" err="1"/>
              <a:t>acuratetea</a:t>
            </a:r>
            <a:r>
              <a:rPr lang="en-US" i="1" dirty="0"/>
              <a:t> </a:t>
            </a:r>
            <a:r>
              <a:rPr lang="en-US" i="1" dirty="0" err="1"/>
              <a:t>metodei</a:t>
            </a:r>
            <a:endParaRPr lang="en-US" i="1" dirty="0"/>
          </a:p>
          <a:p>
            <a:endParaRPr lang="en-US" dirty="0"/>
          </a:p>
        </p:txBody>
      </p:sp>
      <p:pic>
        <p:nvPicPr>
          <p:cNvPr id="7" name="Picture 6"/>
          <p:cNvPicPr/>
          <p:nvPr/>
        </p:nvPicPr>
        <p:blipFill>
          <a:blip r:embed="rId2"/>
          <a:stretch>
            <a:fillRect/>
          </a:stretch>
        </p:blipFill>
        <p:spPr>
          <a:xfrm>
            <a:off x="171450" y="1787979"/>
            <a:ext cx="7992836" cy="4769168"/>
          </a:xfrm>
          <a:prstGeom prst="rect">
            <a:avLst/>
          </a:prstGeom>
        </p:spPr>
      </p:pic>
      <p:pic>
        <p:nvPicPr>
          <p:cNvPr id="8" name="Picture 7"/>
          <p:cNvPicPr>
            <a:picLocks noChangeAspect="1"/>
          </p:cNvPicPr>
          <p:nvPr/>
        </p:nvPicPr>
        <p:blipFill>
          <a:blip r:embed="rId3"/>
          <a:stretch>
            <a:fillRect/>
          </a:stretch>
        </p:blipFill>
        <p:spPr>
          <a:xfrm>
            <a:off x="6987367" y="1645104"/>
            <a:ext cx="1880918" cy="1559379"/>
          </a:xfrm>
          <a:prstGeom prst="rect">
            <a:avLst/>
          </a:prstGeom>
        </p:spPr>
      </p:pic>
    </p:spTree>
    <p:extLst>
      <p:ext uri="{BB962C8B-B14F-4D97-AF65-F5344CB8AC3E}">
        <p14:creationId xmlns:p14="http://schemas.microsoft.com/office/powerpoint/2010/main" val="2649068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712560"/>
          </a:xfrm>
        </p:spPr>
        <p:txBody>
          <a:bodyPr/>
          <a:lstStyle/>
          <a:p>
            <a:r>
              <a:rPr lang="en-US" dirty="0" err="1"/>
              <a:t>Rezultate</a:t>
            </a:r>
            <a:endParaRPr lang="en-US" dirty="0"/>
          </a:p>
        </p:txBody>
      </p:sp>
      <p:sp>
        <p:nvSpPr>
          <p:cNvPr id="3" name="Content Placeholder 2"/>
          <p:cNvSpPr>
            <a:spLocks noGrp="1"/>
          </p:cNvSpPr>
          <p:nvPr>
            <p:ph idx="1"/>
          </p:nvPr>
        </p:nvSpPr>
        <p:spPr>
          <a:xfrm>
            <a:off x="628650" y="1151164"/>
            <a:ext cx="7886700" cy="636815"/>
          </a:xfrm>
        </p:spPr>
        <p:txBody>
          <a:bodyPr/>
          <a:lstStyle/>
          <a:p>
            <a:pPr marL="0" indent="0">
              <a:buNone/>
            </a:pPr>
            <a:r>
              <a:rPr lang="en-US" i="1" dirty="0"/>
              <a:t>2. </a:t>
            </a:r>
            <a:r>
              <a:rPr lang="en-US" dirty="0" err="1"/>
              <a:t>Cartarea</a:t>
            </a:r>
            <a:r>
              <a:rPr lang="en-US" dirty="0"/>
              <a:t> </a:t>
            </a:r>
            <a:r>
              <a:rPr lang="en-US" dirty="0" err="1"/>
              <a:t>perturbarilor</a:t>
            </a:r>
            <a:r>
              <a:rPr lang="en-US" dirty="0"/>
              <a:t> din </a:t>
            </a:r>
            <a:r>
              <a:rPr lang="en-US" dirty="0" err="1"/>
              <a:t>padure</a:t>
            </a:r>
            <a:endParaRPr lang="en-US" i="1" dirty="0"/>
          </a:p>
          <a:p>
            <a:endParaRPr lang="en-US" dirty="0"/>
          </a:p>
        </p:txBody>
      </p:sp>
      <p:pic>
        <p:nvPicPr>
          <p:cNvPr id="4" name="Picture 3"/>
          <p:cNvPicPr>
            <a:picLocks noChangeAspect="1"/>
          </p:cNvPicPr>
          <p:nvPr/>
        </p:nvPicPr>
        <p:blipFill>
          <a:blip r:embed="rId2"/>
          <a:stretch>
            <a:fillRect/>
          </a:stretch>
        </p:blipFill>
        <p:spPr>
          <a:xfrm>
            <a:off x="1691447" y="1645914"/>
            <a:ext cx="5595226" cy="5024308"/>
          </a:xfrm>
          <a:prstGeom prst="rect">
            <a:avLst/>
          </a:prstGeom>
        </p:spPr>
      </p:pic>
    </p:spTree>
    <p:extLst>
      <p:ext uri="{BB962C8B-B14F-4D97-AF65-F5344CB8AC3E}">
        <p14:creationId xmlns:p14="http://schemas.microsoft.com/office/powerpoint/2010/main" val="109366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712560"/>
          </a:xfrm>
        </p:spPr>
        <p:txBody>
          <a:bodyPr/>
          <a:lstStyle/>
          <a:p>
            <a:r>
              <a:rPr lang="en-US" dirty="0" err="1"/>
              <a:t>Rezultate</a:t>
            </a:r>
            <a:endParaRPr lang="en-US" dirty="0"/>
          </a:p>
        </p:txBody>
      </p:sp>
      <p:sp>
        <p:nvSpPr>
          <p:cNvPr id="3" name="Content Placeholder 2"/>
          <p:cNvSpPr>
            <a:spLocks noGrp="1"/>
          </p:cNvSpPr>
          <p:nvPr>
            <p:ph idx="1"/>
          </p:nvPr>
        </p:nvSpPr>
        <p:spPr>
          <a:xfrm>
            <a:off x="628650" y="1151164"/>
            <a:ext cx="7886700" cy="636815"/>
          </a:xfrm>
        </p:spPr>
        <p:txBody>
          <a:bodyPr/>
          <a:lstStyle/>
          <a:p>
            <a:pPr marL="0" indent="0">
              <a:buNone/>
            </a:pPr>
            <a:r>
              <a:rPr lang="en-US" i="1" dirty="0"/>
              <a:t>2. </a:t>
            </a:r>
            <a:r>
              <a:rPr lang="en-US" dirty="0" err="1"/>
              <a:t>Cartarea</a:t>
            </a:r>
            <a:r>
              <a:rPr lang="en-US" dirty="0"/>
              <a:t> </a:t>
            </a:r>
            <a:r>
              <a:rPr lang="en-US" dirty="0" err="1"/>
              <a:t>perturbarilor</a:t>
            </a:r>
            <a:r>
              <a:rPr lang="en-US" dirty="0"/>
              <a:t> din </a:t>
            </a:r>
            <a:r>
              <a:rPr lang="en-US" dirty="0" err="1"/>
              <a:t>padure</a:t>
            </a:r>
            <a:endParaRPr lang="en-US" i="1" dirty="0"/>
          </a:p>
          <a:p>
            <a:endParaRPr lang="en-US" dirty="0"/>
          </a:p>
        </p:txBody>
      </p:sp>
      <p:pic>
        <p:nvPicPr>
          <p:cNvPr id="5" name="Picture 4"/>
          <p:cNvPicPr>
            <a:picLocks noChangeAspect="1"/>
          </p:cNvPicPr>
          <p:nvPr/>
        </p:nvPicPr>
        <p:blipFill>
          <a:blip r:embed="rId2"/>
          <a:stretch>
            <a:fillRect/>
          </a:stretch>
        </p:blipFill>
        <p:spPr>
          <a:xfrm>
            <a:off x="0" y="2233550"/>
            <a:ext cx="9144000" cy="3345940"/>
          </a:xfrm>
          <a:prstGeom prst="rect">
            <a:avLst/>
          </a:prstGeom>
        </p:spPr>
      </p:pic>
      <p:sp>
        <p:nvSpPr>
          <p:cNvPr id="6" name="Content Placeholder 2"/>
          <p:cNvSpPr txBox="1">
            <a:spLocks/>
          </p:cNvSpPr>
          <p:nvPr/>
        </p:nvSpPr>
        <p:spPr>
          <a:xfrm>
            <a:off x="1016907" y="5715524"/>
            <a:ext cx="1579336" cy="63681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i="1" dirty="0"/>
              <a:t>Corona 1964</a:t>
            </a:r>
            <a:endParaRPr lang="en-US" sz="2000" dirty="0"/>
          </a:p>
        </p:txBody>
      </p:sp>
      <p:sp>
        <p:nvSpPr>
          <p:cNvPr id="7" name="Content Placeholder 2"/>
          <p:cNvSpPr txBox="1">
            <a:spLocks/>
          </p:cNvSpPr>
          <p:nvPr/>
        </p:nvSpPr>
        <p:spPr>
          <a:xfrm>
            <a:off x="3656330" y="5715524"/>
            <a:ext cx="2409190" cy="45159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i="1" dirty="0" err="1"/>
              <a:t>Harta</a:t>
            </a:r>
            <a:r>
              <a:rPr lang="en-US" sz="2000" i="1" dirty="0"/>
              <a:t> </a:t>
            </a:r>
            <a:r>
              <a:rPr lang="en-US" sz="2000" i="1" dirty="0" err="1"/>
              <a:t>silvica</a:t>
            </a:r>
            <a:r>
              <a:rPr lang="en-US" sz="2000" i="1" dirty="0"/>
              <a:t> 2014</a:t>
            </a:r>
            <a:endParaRPr lang="en-US" sz="2000" dirty="0"/>
          </a:p>
        </p:txBody>
      </p:sp>
      <p:sp>
        <p:nvSpPr>
          <p:cNvPr id="8" name="Content Placeholder 2"/>
          <p:cNvSpPr txBox="1">
            <a:spLocks/>
          </p:cNvSpPr>
          <p:nvPr/>
        </p:nvSpPr>
        <p:spPr>
          <a:xfrm>
            <a:off x="6359979" y="5691937"/>
            <a:ext cx="2784021" cy="863984"/>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i="1" dirty="0" err="1"/>
              <a:t>Harta</a:t>
            </a:r>
            <a:r>
              <a:rPr lang="en-US" i="1" dirty="0"/>
              <a:t> </a:t>
            </a:r>
            <a:r>
              <a:rPr lang="en-US" i="1" dirty="0" err="1"/>
              <a:t>topgrafica</a:t>
            </a:r>
            <a:r>
              <a:rPr lang="en-US" i="1" dirty="0"/>
              <a:t> ~1975</a:t>
            </a:r>
          </a:p>
          <a:p>
            <a:pPr marL="0" indent="0" algn="ctr">
              <a:buFont typeface="Arial" panose="020B0604020202020204" pitchFamily="34" charset="0"/>
              <a:buNone/>
            </a:pPr>
            <a:r>
              <a:rPr lang="en-US" i="1" dirty="0"/>
              <a:t>(DTM)</a:t>
            </a:r>
            <a:endParaRPr lang="en-US" dirty="0"/>
          </a:p>
        </p:txBody>
      </p:sp>
    </p:spTree>
    <p:extLst>
      <p:ext uri="{BB962C8B-B14F-4D97-AF65-F5344CB8AC3E}">
        <p14:creationId xmlns:p14="http://schemas.microsoft.com/office/powerpoint/2010/main" val="1329154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712560"/>
          </a:xfrm>
        </p:spPr>
        <p:txBody>
          <a:bodyPr/>
          <a:lstStyle/>
          <a:p>
            <a:r>
              <a:rPr lang="en-US" dirty="0" err="1"/>
              <a:t>Rezultate</a:t>
            </a:r>
            <a:endParaRPr lang="en-US" dirty="0"/>
          </a:p>
        </p:txBody>
      </p:sp>
      <p:sp>
        <p:nvSpPr>
          <p:cNvPr id="3" name="Content Placeholder 2"/>
          <p:cNvSpPr>
            <a:spLocks noGrp="1"/>
          </p:cNvSpPr>
          <p:nvPr>
            <p:ph idx="1"/>
          </p:nvPr>
        </p:nvSpPr>
        <p:spPr>
          <a:xfrm>
            <a:off x="628650" y="1151164"/>
            <a:ext cx="7886700" cy="636815"/>
          </a:xfrm>
        </p:spPr>
        <p:txBody>
          <a:bodyPr/>
          <a:lstStyle/>
          <a:p>
            <a:pPr marL="0" indent="0">
              <a:buNone/>
            </a:pPr>
            <a:r>
              <a:rPr lang="en-US" i="1" dirty="0"/>
              <a:t>2. </a:t>
            </a:r>
            <a:r>
              <a:rPr lang="en-US" dirty="0" err="1"/>
              <a:t>Cartarea</a:t>
            </a:r>
            <a:r>
              <a:rPr lang="en-US" dirty="0"/>
              <a:t> </a:t>
            </a:r>
            <a:r>
              <a:rPr lang="en-US" dirty="0" err="1"/>
              <a:t>perturbarilor</a:t>
            </a:r>
            <a:r>
              <a:rPr lang="en-US" dirty="0"/>
              <a:t> din </a:t>
            </a:r>
            <a:r>
              <a:rPr lang="en-US" dirty="0" err="1"/>
              <a:t>padure</a:t>
            </a:r>
            <a:endParaRPr lang="en-US" i="1" dirty="0"/>
          </a:p>
          <a:p>
            <a:endParaRPr lang="en-US" dirty="0"/>
          </a:p>
        </p:txBody>
      </p:sp>
      <p:pic>
        <p:nvPicPr>
          <p:cNvPr id="5" name="Picture 4"/>
          <p:cNvPicPr>
            <a:picLocks noChangeAspect="1"/>
          </p:cNvPicPr>
          <p:nvPr/>
        </p:nvPicPr>
        <p:blipFill>
          <a:blip r:embed="rId2"/>
          <a:stretch>
            <a:fillRect/>
          </a:stretch>
        </p:blipFill>
        <p:spPr>
          <a:xfrm>
            <a:off x="375557" y="1613879"/>
            <a:ext cx="8214758" cy="4786921"/>
          </a:xfrm>
          <a:prstGeom prst="rect">
            <a:avLst/>
          </a:prstGeom>
        </p:spPr>
      </p:pic>
      <p:sp>
        <p:nvSpPr>
          <p:cNvPr id="8" name="Rectangle 7"/>
          <p:cNvSpPr/>
          <p:nvPr/>
        </p:nvSpPr>
        <p:spPr>
          <a:xfrm>
            <a:off x="2397760" y="2032000"/>
            <a:ext cx="1910080" cy="21869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4886960" y="3576320"/>
            <a:ext cx="863600" cy="3556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7651750" y="3576320"/>
            <a:ext cx="863600" cy="3556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83180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712560"/>
          </a:xfrm>
        </p:spPr>
        <p:txBody>
          <a:bodyPr/>
          <a:lstStyle/>
          <a:p>
            <a:r>
              <a:rPr lang="en-US" dirty="0"/>
              <a:t>Research results </a:t>
            </a:r>
          </a:p>
        </p:txBody>
      </p:sp>
      <p:sp>
        <p:nvSpPr>
          <p:cNvPr id="3" name="Content Placeholder 2"/>
          <p:cNvSpPr>
            <a:spLocks noGrp="1"/>
          </p:cNvSpPr>
          <p:nvPr>
            <p:ph idx="1"/>
          </p:nvPr>
        </p:nvSpPr>
        <p:spPr>
          <a:xfrm>
            <a:off x="628650" y="1151164"/>
            <a:ext cx="7886700" cy="636815"/>
          </a:xfrm>
        </p:spPr>
        <p:txBody>
          <a:bodyPr/>
          <a:lstStyle/>
          <a:p>
            <a:pPr marL="0" indent="0">
              <a:buNone/>
            </a:pPr>
            <a:r>
              <a:rPr lang="en-US" i="1" dirty="0"/>
              <a:t>2. </a:t>
            </a:r>
            <a:r>
              <a:rPr lang="en-US" dirty="0" err="1"/>
              <a:t>Cartarea</a:t>
            </a:r>
            <a:r>
              <a:rPr lang="en-US" dirty="0"/>
              <a:t> </a:t>
            </a:r>
            <a:r>
              <a:rPr lang="en-US" dirty="0" err="1"/>
              <a:t>perturbarilor</a:t>
            </a:r>
            <a:r>
              <a:rPr lang="en-US" dirty="0"/>
              <a:t> din </a:t>
            </a:r>
            <a:r>
              <a:rPr lang="en-US" dirty="0" err="1"/>
              <a:t>padure</a:t>
            </a:r>
            <a:endParaRPr lang="en-US" i="1" dirty="0"/>
          </a:p>
          <a:p>
            <a:endParaRPr lang="en-US" dirty="0"/>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33964" y="1577022"/>
            <a:ext cx="6676072" cy="5159057"/>
          </a:xfrm>
          <a:prstGeom prst="rect">
            <a:avLst/>
          </a:prstGeom>
        </p:spPr>
      </p:pic>
    </p:spTree>
    <p:extLst>
      <p:ext uri="{BB962C8B-B14F-4D97-AF65-F5344CB8AC3E}">
        <p14:creationId xmlns:p14="http://schemas.microsoft.com/office/powerpoint/2010/main" val="30676976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712560"/>
          </a:xfrm>
        </p:spPr>
        <p:txBody>
          <a:bodyPr/>
          <a:lstStyle/>
          <a:p>
            <a:r>
              <a:rPr lang="en-US" dirty="0"/>
              <a:t>Research results </a:t>
            </a:r>
          </a:p>
        </p:txBody>
      </p:sp>
      <p:sp>
        <p:nvSpPr>
          <p:cNvPr id="3" name="Content Placeholder 2"/>
          <p:cNvSpPr>
            <a:spLocks noGrp="1"/>
          </p:cNvSpPr>
          <p:nvPr>
            <p:ph idx="1"/>
          </p:nvPr>
        </p:nvSpPr>
        <p:spPr>
          <a:xfrm>
            <a:off x="628650" y="1151164"/>
            <a:ext cx="7886700" cy="636815"/>
          </a:xfrm>
        </p:spPr>
        <p:txBody>
          <a:bodyPr/>
          <a:lstStyle/>
          <a:p>
            <a:pPr marL="0" indent="0">
              <a:buNone/>
            </a:pPr>
            <a:r>
              <a:rPr lang="en-US" i="1" dirty="0"/>
              <a:t>2. </a:t>
            </a:r>
            <a:r>
              <a:rPr lang="en-US" dirty="0" err="1"/>
              <a:t>Cartarea</a:t>
            </a:r>
            <a:r>
              <a:rPr lang="en-US" dirty="0"/>
              <a:t> </a:t>
            </a:r>
            <a:r>
              <a:rPr lang="en-US" dirty="0" err="1"/>
              <a:t>perturbarilor</a:t>
            </a:r>
            <a:r>
              <a:rPr lang="en-US" dirty="0"/>
              <a:t> din </a:t>
            </a:r>
            <a:r>
              <a:rPr lang="en-US" dirty="0" err="1"/>
              <a:t>padure</a:t>
            </a:r>
            <a:endParaRPr lang="en-US" i="1" dirty="0"/>
          </a:p>
          <a:p>
            <a:endParaRPr lang="en-US" dirty="0"/>
          </a:p>
        </p:txBody>
      </p:sp>
      <p:sp>
        <p:nvSpPr>
          <p:cNvPr id="4" name="Rectangle 3"/>
          <p:cNvSpPr/>
          <p:nvPr/>
        </p:nvSpPr>
        <p:spPr>
          <a:xfrm>
            <a:off x="6004560" y="2055495"/>
            <a:ext cx="3027680" cy="2308324"/>
          </a:xfrm>
          <a:prstGeom prst="rect">
            <a:avLst/>
          </a:prstGeom>
        </p:spPr>
        <p:txBody>
          <a:bodyPr wrap="square">
            <a:spAutoFit/>
          </a:bodyPr>
          <a:lstStyle/>
          <a:p>
            <a:r>
              <a:rPr lang="en-US" dirty="0" err="1">
                <a:latin typeface="Book Antiqua" panose="02040602050305030304" pitchFamily="18" charset="0"/>
                <a:ea typeface="Calibri" panose="020F0502020204030204" pitchFamily="34" charset="0"/>
                <a:cs typeface="Times New Roman" panose="02020603050405020304" pitchFamily="18" charset="0"/>
              </a:rPr>
              <a:t>Taierile</a:t>
            </a:r>
            <a:r>
              <a:rPr lang="en-US" dirty="0">
                <a:latin typeface="Book Antiqua" panose="02040602050305030304" pitchFamily="18" charset="0"/>
                <a:ea typeface="Calibri" panose="020F0502020204030204" pitchFamily="34" charset="0"/>
                <a:cs typeface="Times New Roman" panose="02020603050405020304" pitchFamily="18" charset="0"/>
              </a:rPr>
              <a:t> </a:t>
            </a:r>
            <a:r>
              <a:rPr lang="en-US" dirty="0" err="1">
                <a:latin typeface="Book Antiqua" panose="02040602050305030304" pitchFamily="18" charset="0"/>
                <a:ea typeface="Calibri" panose="020F0502020204030204" pitchFamily="34" charset="0"/>
                <a:cs typeface="Times New Roman" panose="02020603050405020304" pitchFamily="18" charset="0"/>
              </a:rPr>
              <a:t>rase</a:t>
            </a:r>
            <a:r>
              <a:rPr lang="en-US" dirty="0">
                <a:latin typeface="Book Antiqua" panose="02040602050305030304" pitchFamily="18" charset="0"/>
                <a:ea typeface="Calibri" panose="020F0502020204030204" pitchFamily="34" charset="0"/>
                <a:cs typeface="Times New Roman" panose="02020603050405020304" pitchFamily="18" charset="0"/>
              </a:rPr>
              <a:t> </a:t>
            </a:r>
            <a:r>
              <a:rPr lang="en-US" dirty="0" err="1">
                <a:latin typeface="Book Antiqua" panose="02040602050305030304" pitchFamily="18" charset="0"/>
                <a:ea typeface="Calibri" panose="020F0502020204030204" pitchFamily="34" charset="0"/>
                <a:cs typeface="Times New Roman" panose="02020603050405020304" pitchFamily="18" charset="0"/>
              </a:rPr>
              <a:t>si</a:t>
            </a:r>
            <a:r>
              <a:rPr lang="en-US" dirty="0">
                <a:latin typeface="Book Antiqua" panose="02040602050305030304" pitchFamily="18" charset="0"/>
                <a:ea typeface="Calibri" panose="020F0502020204030204" pitchFamily="34" charset="0"/>
                <a:cs typeface="Times New Roman" panose="02020603050405020304" pitchFamily="18" charset="0"/>
              </a:rPr>
              <a:t> definitive din </a:t>
            </a:r>
            <a:r>
              <a:rPr lang="en-US" dirty="0" err="1">
                <a:latin typeface="Book Antiqua" panose="02040602050305030304" pitchFamily="18" charset="0"/>
                <a:ea typeface="Calibri" panose="020F0502020204030204" pitchFamily="34" charset="0"/>
                <a:cs typeface="Times New Roman" panose="02020603050405020304" pitchFamily="18" charset="0"/>
              </a:rPr>
              <a:t>perioada</a:t>
            </a:r>
            <a:r>
              <a:rPr lang="en-US" dirty="0">
                <a:latin typeface="Book Antiqua" panose="02040602050305030304" pitchFamily="18" charset="0"/>
                <a:ea typeface="Calibri" panose="020F0502020204030204" pitchFamily="34" charset="0"/>
                <a:cs typeface="Times New Roman" panose="02020603050405020304" pitchFamily="18" charset="0"/>
              </a:rPr>
              <a:t> 1955-1965 au </a:t>
            </a:r>
            <a:r>
              <a:rPr lang="en-US" dirty="0" err="1">
                <a:latin typeface="Book Antiqua" panose="02040602050305030304" pitchFamily="18" charset="0"/>
                <a:ea typeface="Calibri" panose="020F0502020204030204" pitchFamily="34" charset="0"/>
                <a:cs typeface="Times New Roman" panose="02020603050405020304" pitchFamily="18" charset="0"/>
              </a:rPr>
              <a:t>reprezentat</a:t>
            </a:r>
            <a:r>
              <a:rPr lang="en-US" dirty="0">
                <a:latin typeface="Book Antiqua" panose="02040602050305030304" pitchFamily="18" charset="0"/>
                <a:ea typeface="Calibri" panose="020F0502020204030204" pitchFamily="34" charset="0"/>
                <a:cs typeface="Times New Roman" panose="02020603050405020304" pitchFamily="18" charset="0"/>
              </a:rPr>
              <a:t> </a:t>
            </a:r>
            <a:r>
              <a:rPr lang="en-US"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8.7%</a:t>
            </a:r>
            <a:r>
              <a:rPr lang="en-US" dirty="0">
                <a:latin typeface="Book Antiqua" panose="02040602050305030304" pitchFamily="18" charset="0"/>
                <a:ea typeface="Calibri" panose="020F0502020204030204" pitchFamily="34" charset="0"/>
                <a:cs typeface="Times New Roman" panose="02020603050405020304" pitchFamily="18" charset="0"/>
              </a:rPr>
              <a:t> din </a:t>
            </a:r>
            <a:r>
              <a:rPr lang="en-US" dirty="0" err="1">
                <a:latin typeface="Book Antiqua" panose="02040602050305030304" pitchFamily="18" charset="0"/>
                <a:ea typeface="Calibri" panose="020F0502020204030204" pitchFamily="34" charset="0"/>
                <a:cs typeface="Times New Roman" panose="02020603050405020304" pitchFamily="18" charset="0"/>
              </a:rPr>
              <a:t>totalul</a:t>
            </a:r>
            <a:r>
              <a:rPr lang="en-US" dirty="0">
                <a:latin typeface="Book Antiqua" panose="02040602050305030304" pitchFamily="18" charset="0"/>
                <a:ea typeface="Calibri" panose="020F0502020204030204" pitchFamily="34" charset="0"/>
                <a:cs typeface="Times New Roman" panose="02020603050405020304" pitchFamily="18" charset="0"/>
              </a:rPr>
              <a:t> de </a:t>
            </a:r>
            <a:r>
              <a:rPr lang="en-US" dirty="0" err="1">
                <a:latin typeface="Book Antiqua" panose="02040602050305030304" pitchFamily="18" charset="0"/>
                <a:ea typeface="Calibri" panose="020F0502020204030204" pitchFamily="34" charset="0"/>
                <a:cs typeface="Times New Roman" panose="02020603050405020304" pitchFamily="18" charset="0"/>
              </a:rPr>
              <a:t>suprafata</a:t>
            </a:r>
            <a:r>
              <a:rPr lang="en-US" dirty="0">
                <a:latin typeface="Book Antiqua" panose="02040602050305030304" pitchFamily="18" charset="0"/>
                <a:ea typeface="Calibri" panose="020F0502020204030204" pitchFamily="34" charset="0"/>
                <a:cs typeface="Times New Roman" panose="02020603050405020304" pitchFamily="18" charset="0"/>
              </a:rPr>
              <a:t> </a:t>
            </a:r>
            <a:r>
              <a:rPr lang="en-US" dirty="0" err="1">
                <a:latin typeface="Book Antiqua" panose="02040602050305030304" pitchFamily="18" charset="0"/>
                <a:ea typeface="Calibri" panose="020F0502020204030204" pitchFamily="34" charset="0"/>
                <a:cs typeface="Times New Roman" panose="02020603050405020304" pitchFamily="18" charset="0"/>
              </a:rPr>
              <a:t>impadurita</a:t>
            </a:r>
            <a:r>
              <a:rPr lang="en-US" dirty="0">
                <a:latin typeface="Book Antiqua" panose="02040602050305030304" pitchFamily="18" charset="0"/>
                <a:ea typeface="Calibri" panose="020F0502020204030204" pitchFamily="34" charset="0"/>
                <a:cs typeface="Times New Roman" panose="02020603050405020304" pitchFamily="18" charset="0"/>
              </a:rPr>
              <a:t>, de </a:t>
            </a:r>
            <a:r>
              <a:rPr lang="en-US"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2.8</a:t>
            </a:r>
            <a:r>
              <a:rPr lang="en-US" dirty="0">
                <a:latin typeface="Book Antiqua" panose="02040602050305030304" pitchFamily="18" charset="0"/>
                <a:ea typeface="Calibri" panose="020F0502020204030204" pitchFamily="34" charset="0"/>
                <a:cs typeface="Times New Roman" panose="02020603050405020304" pitchFamily="18" charset="0"/>
              </a:rPr>
              <a:t> </a:t>
            </a:r>
            <a:r>
              <a:rPr lang="en-US" dirty="0" err="1">
                <a:latin typeface="Book Antiqua" panose="02040602050305030304" pitchFamily="18" charset="0"/>
                <a:ea typeface="Calibri" panose="020F0502020204030204" pitchFamily="34" charset="0"/>
                <a:cs typeface="Times New Roman" panose="02020603050405020304" pitchFamily="18" charset="0"/>
              </a:rPr>
              <a:t>ori</a:t>
            </a:r>
            <a:r>
              <a:rPr lang="en-US" dirty="0">
                <a:latin typeface="Book Antiqua" panose="02040602050305030304" pitchFamily="18" charset="0"/>
                <a:ea typeface="Calibri" panose="020F0502020204030204" pitchFamily="34" charset="0"/>
                <a:cs typeface="Times New Roman" panose="02020603050405020304" pitchFamily="18" charset="0"/>
              </a:rPr>
              <a:t> </a:t>
            </a:r>
            <a:r>
              <a:rPr lang="en-US" dirty="0" err="1">
                <a:latin typeface="Book Antiqua" panose="02040602050305030304" pitchFamily="18" charset="0"/>
                <a:ea typeface="Calibri" panose="020F0502020204030204" pitchFamily="34" charset="0"/>
                <a:cs typeface="Times New Roman" panose="02020603050405020304" pitchFamily="18" charset="0"/>
              </a:rPr>
              <a:t>mai</a:t>
            </a:r>
            <a:r>
              <a:rPr lang="en-US" dirty="0">
                <a:latin typeface="Book Antiqua" panose="02040602050305030304" pitchFamily="18" charset="0"/>
                <a:ea typeface="Calibri" panose="020F0502020204030204" pitchFamily="34" charset="0"/>
                <a:cs typeface="Times New Roman" panose="02020603050405020304" pitchFamily="18" charset="0"/>
              </a:rPr>
              <a:t> mare fata de </a:t>
            </a:r>
            <a:r>
              <a:rPr lang="en-US" dirty="0" err="1">
                <a:latin typeface="Book Antiqua" panose="02040602050305030304" pitchFamily="18" charset="0"/>
                <a:ea typeface="Calibri" panose="020F0502020204030204" pitchFamily="34" charset="0"/>
                <a:cs typeface="Times New Roman" panose="02020603050405020304" pitchFamily="18" charset="0"/>
              </a:rPr>
              <a:t>perioada</a:t>
            </a:r>
            <a:r>
              <a:rPr lang="en-US" dirty="0">
                <a:latin typeface="Book Antiqua" panose="02040602050305030304" pitchFamily="18" charset="0"/>
                <a:ea typeface="Calibri" panose="020F0502020204030204" pitchFamily="34" charset="0"/>
                <a:cs typeface="Times New Roman" panose="02020603050405020304" pitchFamily="18" charset="0"/>
              </a:rPr>
              <a:t> </a:t>
            </a:r>
            <a:r>
              <a:rPr lang="en-US" dirty="0" err="1">
                <a:latin typeface="Book Antiqua" panose="02040602050305030304" pitchFamily="18" charset="0"/>
                <a:ea typeface="Calibri" panose="020F0502020204030204" pitchFamily="34" charset="0"/>
                <a:cs typeface="Times New Roman" panose="02020603050405020304" pitchFamily="18" charset="0"/>
              </a:rPr>
              <a:t>autohtona</a:t>
            </a:r>
            <a:r>
              <a:rPr lang="en-US" dirty="0">
                <a:latin typeface="Book Antiqua" panose="02040602050305030304" pitchFamily="18" charset="0"/>
                <a:ea typeface="Calibri" panose="020F0502020204030204" pitchFamily="34" charset="0"/>
                <a:cs typeface="Times New Roman" panose="02020603050405020304" pitchFamily="18" charset="0"/>
              </a:rPr>
              <a:t> care a </a:t>
            </a:r>
            <a:r>
              <a:rPr lang="en-US" dirty="0" err="1">
                <a:latin typeface="Book Antiqua" panose="02040602050305030304" pitchFamily="18" charset="0"/>
                <a:ea typeface="Calibri" panose="020F0502020204030204" pitchFamily="34" charset="0"/>
                <a:cs typeface="Times New Roman" panose="02020603050405020304" pitchFamily="18" charset="0"/>
              </a:rPr>
              <a:t>fost</a:t>
            </a:r>
            <a:r>
              <a:rPr lang="en-US" dirty="0">
                <a:latin typeface="Book Antiqua" panose="02040602050305030304" pitchFamily="18" charset="0"/>
                <a:ea typeface="Calibri" panose="020F0502020204030204" pitchFamily="34" charset="0"/>
                <a:cs typeface="Times New Roman" panose="02020603050405020304" pitchFamily="18" charset="0"/>
              </a:rPr>
              <a:t> 3.1% </a:t>
            </a:r>
            <a:r>
              <a:rPr lang="en-US" dirty="0" err="1">
                <a:latin typeface="Book Antiqua" panose="02040602050305030304" pitchFamily="18" charset="0"/>
                <a:ea typeface="Calibri" panose="020F0502020204030204" pitchFamily="34" charset="0"/>
                <a:cs typeface="Times New Roman" panose="02020603050405020304" pitchFamily="18" charset="0"/>
              </a:rPr>
              <a:t>inregistrata</a:t>
            </a:r>
            <a:r>
              <a:rPr lang="en-US" dirty="0">
                <a:latin typeface="Book Antiqua" panose="02040602050305030304" pitchFamily="18" charset="0"/>
                <a:ea typeface="Calibri" panose="020F0502020204030204" pitchFamily="34" charset="0"/>
                <a:cs typeface="Times New Roman" panose="02020603050405020304" pitchFamily="18" charset="0"/>
              </a:rPr>
              <a:t> din 2004 to 2014 (Hansen)</a:t>
            </a:r>
            <a:endParaRPr lang="en-US" dirty="0"/>
          </a:p>
        </p:txBody>
      </p:sp>
      <p:sp>
        <p:nvSpPr>
          <p:cNvPr id="8" name="Rectangle 7"/>
          <p:cNvSpPr/>
          <p:nvPr/>
        </p:nvSpPr>
        <p:spPr>
          <a:xfrm>
            <a:off x="6004560" y="4781056"/>
            <a:ext cx="3027680" cy="923330"/>
          </a:xfrm>
          <a:prstGeom prst="rect">
            <a:avLst/>
          </a:prstGeom>
        </p:spPr>
        <p:txBody>
          <a:bodyPr wrap="square">
            <a:spAutoFit/>
          </a:bodyPr>
          <a:lstStyle/>
          <a:p>
            <a:r>
              <a:rPr lang="en-US"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Romania a </a:t>
            </a:r>
            <a:r>
              <a:rPr lang="en-US" b="1" dirty="0" err="1">
                <a:solidFill>
                  <a:srgbClr val="FF0000"/>
                </a:solidFill>
                <a:latin typeface="Book Antiqua" panose="02040602050305030304" pitchFamily="18" charset="0"/>
                <a:ea typeface="Calibri" panose="020F0502020204030204" pitchFamily="34" charset="0"/>
                <a:cs typeface="Times New Roman" panose="02020603050405020304" pitchFamily="18" charset="0"/>
              </a:rPr>
              <a:t>pierdut</a:t>
            </a:r>
            <a:r>
              <a:rPr lang="en-US"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 </a:t>
            </a:r>
            <a:r>
              <a:rPr lang="en-US" b="1" dirty="0" err="1">
                <a:solidFill>
                  <a:srgbClr val="FF0000"/>
                </a:solidFill>
                <a:latin typeface="Book Antiqua" panose="02040602050305030304" pitchFamily="18" charset="0"/>
                <a:ea typeface="Calibri" panose="020F0502020204030204" pitchFamily="34" charset="0"/>
                <a:cs typeface="Times New Roman" panose="02020603050405020304" pitchFamily="18" charset="0"/>
              </a:rPr>
              <a:t>mai</a:t>
            </a:r>
            <a:r>
              <a:rPr lang="en-US"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 </a:t>
            </a:r>
            <a:r>
              <a:rPr lang="en-US" b="1" dirty="0" err="1">
                <a:solidFill>
                  <a:srgbClr val="FF0000"/>
                </a:solidFill>
                <a:latin typeface="Book Antiqua" panose="02040602050305030304" pitchFamily="18" charset="0"/>
                <a:ea typeface="Calibri" panose="020F0502020204030204" pitchFamily="34" charset="0"/>
                <a:cs typeface="Times New Roman" panose="02020603050405020304" pitchFamily="18" charset="0"/>
              </a:rPr>
              <a:t>mult</a:t>
            </a:r>
            <a:r>
              <a:rPr lang="en-US"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 de 6 ha/</a:t>
            </a:r>
            <a:r>
              <a:rPr lang="en-US" b="1" dirty="0" err="1">
                <a:solidFill>
                  <a:srgbClr val="FF0000"/>
                </a:solidFill>
                <a:latin typeface="Book Antiqua" panose="02040602050305030304" pitchFamily="18" charset="0"/>
                <a:ea typeface="Calibri" panose="020F0502020204030204" pitchFamily="34" charset="0"/>
                <a:cs typeface="Times New Roman" panose="02020603050405020304" pitchFamily="18" charset="0"/>
              </a:rPr>
              <a:t>ora</a:t>
            </a:r>
            <a:r>
              <a:rPr lang="en-US"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 de </a:t>
            </a:r>
            <a:r>
              <a:rPr lang="en-US" b="1" dirty="0" err="1">
                <a:solidFill>
                  <a:srgbClr val="FF0000"/>
                </a:solidFill>
                <a:latin typeface="Book Antiqua" panose="02040602050305030304" pitchFamily="18" charset="0"/>
                <a:ea typeface="Calibri" panose="020F0502020204030204" pitchFamily="34" charset="0"/>
                <a:cs typeface="Times New Roman" panose="02020603050405020304" pitchFamily="18" charset="0"/>
              </a:rPr>
              <a:t>padure</a:t>
            </a:r>
            <a:r>
              <a:rPr lang="en-US"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  </a:t>
            </a:r>
            <a:r>
              <a:rPr lang="en-US" b="1" dirty="0" err="1">
                <a:solidFill>
                  <a:srgbClr val="FF0000"/>
                </a:solidFill>
                <a:latin typeface="Book Antiqua" panose="02040602050305030304" pitchFamily="18" charset="0"/>
                <a:ea typeface="Calibri" panose="020F0502020204030204" pitchFamily="34" charset="0"/>
                <a:cs typeface="Times New Roman" panose="02020603050405020304" pitchFamily="18" charset="0"/>
              </a:rPr>
              <a:t>batrana</a:t>
            </a:r>
            <a:endParaRPr lang="en-US" b="1" dirty="0">
              <a:solidFill>
                <a:srgbClr val="FF0000"/>
              </a:solidFill>
            </a:endParaRPr>
          </a:p>
        </p:txBody>
      </p:sp>
      <p:pic>
        <p:nvPicPr>
          <p:cNvPr id="7" name="Picture 6"/>
          <p:cNvPicPr/>
          <p:nvPr/>
        </p:nvPicPr>
        <p:blipFill>
          <a:blip r:embed="rId2" cstate="print">
            <a:extLst>
              <a:ext uri="{28A0092B-C50C-407E-A947-70E740481C1C}">
                <a14:useLocalDpi xmlns:a14="http://schemas.microsoft.com/office/drawing/2010/main" val="0"/>
              </a:ext>
            </a:extLst>
          </a:blip>
          <a:stretch>
            <a:fillRect/>
          </a:stretch>
        </p:blipFill>
        <p:spPr>
          <a:xfrm>
            <a:off x="146957" y="1704022"/>
            <a:ext cx="5857603" cy="4541657"/>
          </a:xfrm>
          <a:prstGeom prst="rect">
            <a:avLst/>
          </a:prstGeom>
        </p:spPr>
      </p:pic>
    </p:spTree>
    <p:extLst>
      <p:ext uri="{BB962C8B-B14F-4D97-AF65-F5344CB8AC3E}">
        <p14:creationId xmlns:p14="http://schemas.microsoft.com/office/powerpoint/2010/main" val="24798857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Concluzii</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3199" y="1420111"/>
            <a:ext cx="8097601" cy="5285490"/>
          </a:xfrm>
          <a:prstGeom prst="rect">
            <a:avLst/>
          </a:prstGeom>
        </p:spPr>
      </p:pic>
    </p:spTree>
    <p:extLst>
      <p:ext uri="{BB962C8B-B14F-4D97-AF65-F5344CB8AC3E}">
        <p14:creationId xmlns:p14="http://schemas.microsoft.com/office/powerpoint/2010/main" val="3819387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err="1"/>
              <a:t>Va</a:t>
            </a:r>
            <a:r>
              <a:rPr lang="en-US" dirty="0"/>
              <a:t> </a:t>
            </a:r>
            <a:r>
              <a:rPr lang="en-US" dirty="0" err="1"/>
              <a:t>multumesc</a:t>
            </a:r>
            <a:r>
              <a:rPr lang="en-US" dirty="0"/>
              <a:t> pentru </a:t>
            </a:r>
            <a:r>
              <a:rPr lang="en-US" dirty="0" err="1"/>
              <a:t>atentie</a:t>
            </a:r>
            <a:r>
              <a:rPr lang="en-US" dirty="0"/>
              <a:t>!</a:t>
            </a:r>
          </a:p>
        </p:txBody>
      </p:sp>
      <p:pic>
        <p:nvPicPr>
          <p:cNvPr id="6" name="Picture 5"/>
          <p:cNvPicPr>
            <a:picLocks noChangeAspect="1"/>
          </p:cNvPicPr>
          <p:nvPr/>
        </p:nvPicPr>
        <p:blipFill>
          <a:blip r:embed="rId2"/>
          <a:stretch>
            <a:fillRect/>
          </a:stretch>
        </p:blipFill>
        <p:spPr>
          <a:xfrm>
            <a:off x="2269671" y="1480037"/>
            <a:ext cx="4874759" cy="4900920"/>
          </a:xfrm>
          <a:prstGeom prst="rect">
            <a:avLst/>
          </a:prstGeom>
        </p:spPr>
      </p:pic>
    </p:spTree>
    <p:extLst>
      <p:ext uri="{BB962C8B-B14F-4D97-AF65-F5344CB8AC3E}">
        <p14:creationId xmlns:p14="http://schemas.microsoft.com/office/powerpoint/2010/main" val="2355148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theme/theme1.xml><?xml version="1.0" encoding="utf-8"?>
<a:theme xmlns:a="http://schemas.openxmlformats.org/drawingml/2006/main" name="Nature Illustration 16x9">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2167F96A-C2ED-4D5B-8EFB-A18C6982D36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1067</Words>
  <Application>Microsoft Office PowerPoint</Application>
  <PresentationFormat>On-screen Show (4:3)</PresentationFormat>
  <Paragraphs>151</Paragraphs>
  <Slides>53</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53</vt:i4>
      </vt:variant>
    </vt:vector>
  </HeadingPairs>
  <TitlesOfParts>
    <vt:vector size="63" baseType="lpstr">
      <vt:lpstr>Arial</vt:lpstr>
      <vt:lpstr>Arial Unicode MS</vt:lpstr>
      <vt:lpstr>Book Antiqua</vt:lpstr>
      <vt:lpstr>Calibri</vt:lpstr>
      <vt:lpstr>Calibri Light</vt:lpstr>
      <vt:lpstr>Segoe Print</vt:lpstr>
      <vt:lpstr>Times New Roman</vt:lpstr>
      <vt:lpstr>Verdana</vt:lpstr>
      <vt:lpstr>Wingdings</vt:lpstr>
      <vt:lpstr>Nature Illustration 16x9</vt:lpstr>
      <vt:lpstr>Despre război și pace.  Povestea pădurilor românești din timpul ocupației sovietice înregistrată de programul satelitar spion american Corona</vt:lpstr>
      <vt:lpstr>Idei principale</vt:lpstr>
      <vt:lpstr>Al doilea razboi mondial (WWII)</vt:lpstr>
      <vt:lpstr>WWII– efecte</vt:lpstr>
      <vt:lpstr>WWII– efecte imediate</vt:lpstr>
      <vt:lpstr>WWII– efecte pe termen lung</vt:lpstr>
      <vt:lpstr>WWII– efecte pe termen lung</vt:lpstr>
      <vt:lpstr>WWII– efecte</vt:lpstr>
      <vt:lpstr>Intrebarea centrala?</vt:lpstr>
      <vt:lpstr>Ce cunoastem?</vt:lpstr>
      <vt:lpstr>Ce cunoastem?</vt:lpstr>
      <vt:lpstr>Obiective</vt:lpstr>
      <vt:lpstr>Premise – Razboiul rece</vt:lpstr>
      <vt:lpstr>Programul satelitar spion American Corona </vt:lpstr>
      <vt:lpstr>Programul satelitar spion American Corona </vt:lpstr>
      <vt:lpstr>Programul satelitar spion American Corona </vt:lpstr>
      <vt:lpstr>Programul satelitar spion American Corona </vt:lpstr>
      <vt:lpstr>PowerPoint Presentation</vt:lpstr>
      <vt:lpstr>PowerPoint Presentation</vt:lpstr>
      <vt:lpstr>PowerPoint Presentation</vt:lpstr>
      <vt:lpstr>PowerPoint Presentation</vt:lpstr>
      <vt:lpstr>Material</vt:lpstr>
      <vt:lpstr>SfM (Structure from Motion)</vt:lpstr>
      <vt:lpstr>Structure from motion. Concept</vt:lpstr>
      <vt:lpstr>Structure from motion. Concept</vt:lpstr>
      <vt:lpstr>Aplicare geocorectii imaginilor Corona folosind SfM</vt:lpstr>
      <vt:lpstr>SfM. Alinierea fotografiilor</vt:lpstr>
      <vt:lpstr>SfM. Alinierea fotografiilor</vt:lpstr>
      <vt:lpstr>SfM. Alinierea fotografiilor. Descriptori</vt:lpstr>
      <vt:lpstr>SfM. Alinierea fotografiilor. Descriptori</vt:lpstr>
      <vt:lpstr>SfM. Georeferentierea norului de puncte</vt:lpstr>
      <vt:lpstr>SfM. Georeferentierea norului de puncte</vt:lpstr>
      <vt:lpstr>Structure from motion. Densificare</vt:lpstr>
      <vt:lpstr>Structure from motion. Densificare</vt:lpstr>
      <vt:lpstr>SfM. Interpolarea DSM</vt:lpstr>
      <vt:lpstr>SfM. Produsul final - ortomozaic</vt:lpstr>
      <vt:lpstr>Management silvic</vt:lpstr>
      <vt:lpstr>Management silvic</vt:lpstr>
      <vt:lpstr>Management silvic</vt:lpstr>
      <vt:lpstr>Management silvic</vt:lpstr>
      <vt:lpstr>Zone urbane</vt:lpstr>
      <vt:lpstr>Zone urbane</vt:lpstr>
      <vt:lpstr>PowerPoint Presentation</vt:lpstr>
      <vt:lpstr>Rezultate</vt:lpstr>
      <vt:lpstr>Rezultate</vt:lpstr>
      <vt:lpstr>Rezultate</vt:lpstr>
      <vt:lpstr>Rezultate</vt:lpstr>
      <vt:lpstr>Rezultate</vt:lpstr>
      <vt:lpstr>Rezultate</vt:lpstr>
      <vt:lpstr>Research results </vt:lpstr>
      <vt:lpstr>Research results </vt:lpstr>
      <vt:lpstr>Concluzii</vt:lpstr>
      <vt:lpstr>Va multumesc pentru atentie!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2016-04-14T21:30:49Z</dcterms:created>
  <dcterms:modified xsi:type="dcterms:W3CDTF">2017-03-31T10:56:17Z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TC034313779991</vt:lpwstr>
  </property>
</Properties>
</file>