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58" r:id="rId8"/>
    <p:sldId id="259" r:id="rId9"/>
    <p:sldId id="260" r:id="rId10"/>
    <p:sldId id="266" r:id="rId11"/>
    <p:sldId id="267" r:id="rId12"/>
    <p:sldId id="261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dianaorasanu.carto.com/builder/45bcf0a0-155a-11e7-a921-0ef24382571b/embed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600200"/>
            <a:ext cx="4191000" cy="3429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err="1" smtClean="0">
                <a:solidFill>
                  <a:srgbClr val="00B050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Harta</a:t>
            </a:r>
            <a:r>
              <a:rPr lang="en-US" sz="4000" dirty="0" smtClean="0">
                <a:solidFill>
                  <a:srgbClr val="00B050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B050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interactiv</a:t>
            </a:r>
            <a:r>
              <a:rPr lang="ro-RO" sz="4000" dirty="0" smtClean="0">
                <a:solidFill>
                  <a:srgbClr val="00B050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ă a speciilor rare şi istorice de arbori din Grădina Botanică</a:t>
            </a:r>
            <a:endParaRPr lang="en-US" sz="4000" dirty="0">
              <a:solidFill>
                <a:srgbClr val="00B050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5997" y="5410200"/>
            <a:ext cx="3309803" cy="574829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o-RO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Ana Diana Orăşanu</a:t>
            </a:r>
          </a:p>
          <a:p>
            <a:pPr algn="r"/>
            <a:r>
              <a:rPr lang="ro-RO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Master G.I.S.</a:t>
            </a:r>
          </a:p>
          <a:p>
            <a:pPr algn="r"/>
            <a:endParaRPr lang="en-US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79990" y="228599"/>
            <a:ext cx="33618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dirty="0" smtClean="0">
                <a:solidFill>
                  <a:schemeClr val="bg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Universitatea din Bucureşti</a:t>
            </a:r>
          </a:p>
          <a:p>
            <a:pPr algn="ctr"/>
            <a:r>
              <a:rPr lang="ro-RO" dirty="0" smtClean="0">
                <a:solidFill>
                  <a:schemeClr val="bg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Facultatea de Geografie</a:t>
            </a:r>
            <a:endParaRPr lang="en-US" dirty="0">
              <a:solidFill>
                <a:schemeClr val="bg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72726" y="6296471"/>
            <a:ext cx="17123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ro-RO" sz="1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r>
              <a:rPr lang="ro-RO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31 </a:t>
            </a:r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Marti</a:t>
            </a:r>
            <a:r>
              <a:rPr lang="ro-RO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e 2017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D:\Master GIS\Anul II\Sem I\Servicii bazate pe locatie\Bucharest Botanic Garden Log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354" y="2593102"/>
            <a:ext cx="2271089" cy="224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0" y="152400"/>
            <a:ext cx="2286000" cy="1066800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latin typeface="Segoe Print" panose="02000600000000000000" pitchFamily="2" charset="0"/>
                <a:cs typeface="Times New Roman" panose="02020603050405020304" pitchFamily="18" charset="0"/>
              </a:rPr>
              <a:t>Cuprins</a:t>
            </a:r>
            <a:r>
              <a:rPr lang="en-US" b="1" dirty="0">
                <a:latin typeface="Segoe Print" panose="02000600000000000000" pitchFamily="2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Segoe Print" panose="02000600000000000000" pitchFamily="2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Segoe Print" panose="02000600000000000000" pitchFamily="2" charset="0"/>
                <a:cs typeface="Times New Roman" panose="02020603050405020304" pitchFamily="18" charset="0"/>
              </a:rPr>
            </a:br>
            <a:endParaRPr lang="en-US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295401"/>
            <a:ext cx="6777317" cy="4495800"/>
          </a:xfrm>
        </p:spPr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Introducere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Grădina 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Botanică – istoric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Colectarea datelor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Prelucrarea datelor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Vizualizarea datelor prin intermediul hărții interactive în Carto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Bibliografie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4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5400" y="-265664"/>
            <a:ext cx="2842710" cy="875264"/>
          </a:xfrm>
        </p:spPr>
        <p:txBody>
          <a:bodyPr>
            <a:normAutofit fontScale="90000"/>
          </a:bodyPr>
          <a:lstStyle/>
          <a:p>
            <a:r>
              <a:rPr lang="ro-RO" sz="36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Introducere</a:t>
            </a:r>
            <a:endParaRPr lang="en-US" sz="3600" b="1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066800"/>
            <a:ext cx="7162800" cy="5410200"/>
          </a:xfrm>
        </p:spPr>
        <p:txBody>
          <a:bodyPr>
            <a:normAutofit/>
          </a:bodyPr>
          <a:lstStyle/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Cunoașterea naturii;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Municipiul București - „asediat” de construcții urbane și tehnologii avansate;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Tehnologia ne este necesară și ne ușurează viața în multe situații de zi cu zi;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Crearea unui echilibru între tehnologie și natură;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Diverse soluții în scopul cunoașterii mediului natural încojurător;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soluție – Harta interactivă a speciilor rare și istorice de arbori din Grădina Botanică.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66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4890" y="-228600"/>
            <a:ext cx="4442910" cy="799064"/>
          </a:xfrm>
        </p:spPr>
        <p:txBody>
          <a:bodyPr>
            <a:normAutofit/>
          </a:bodyPr>
          <a:lstStyle/>
          <a:p>
            <a:r>
              <a:rPr lang="ro-RO" sz="20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Grădina Botanică - istoric</a:t>
            </a:r>
            <a:endParaRPr lang="en-US" sz="2000" b="1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990600"/>
            <a:ext cx="6777317" cy="4842029"/>
          </a:xfrm>
        </p:spPr>
        <p:txBody>
          <a:bodyPr>
            <a:normAutofit fontScale="92500" lnSpcReduction="10000"/>
          </a:bodyPr>
          <a:lstStyle/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Inițial înființată ca instituție în anul 1860, pe lângă Facultatea de Medicină și Farmacie, de către Carol Davila;</a:t>
            </a:r>
          </a:p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cupa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suprafaţă relativ mică (7 ha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Amenajarea acestui spațiu a fost realizată sub conducerea priceputului botanist Ulrich Hoffmann, care a fost și primul director al acestei instituții;</a:t>
            </a:r>
          </a:p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Începând cu anul 1866, conducerea Grădinii Botanice – prof.dr. Dimitrie Grecescu, personalitate marcantă a botanicii românești;</a:t>
            </a:r>
          </a:p>
          <a:p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1874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dina 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otanic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fost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mutat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centrul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ora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ului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terenu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rile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Palatului 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ț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situate în fața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ății, la conducere fiind 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remarcabilul 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Dimitrie 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Brândză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858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03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4890" y="76200"/>
            <a:ext cx="3680910" cy="494264"/>
          </a:xfrm>
        </p:spPr>
        <p:txBody>
          <a:bodyPr>
            <a:noAutofit/>
          </a:bodyPr>
          <a:lstStyle/>
          <a:p>
            <a:r>
              <a:rPr lang="ro-RO" sz="2000" b="1" dirty="0">
                <a:latin typeface="Segoe Print" panose="02000600000000000000" pitchFamily="2" charset="0"/>
                <a:cs typeface="Times New Roman" panose="02020603050405020304" pitchFamily="18" charset="0"/>
              </a:rPr>
              <a:t>Grădina Botanică - istoric</a:t>
            </a:r>
            <a:endParaRPr lang="en-US" sz="2000" dirty="0">
              <a:latin typeface="Segoe Print" panose="020006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295400"/>
            <a:ext cx="6777317" cy="5181600"/>
          </a:xfrm>
        </p:spPr>
        <p:txBody>
          <a:bodyPr>
            <a:normAutofit/>
          </a:bodyPr>
          <a:lstStyle/>
          <a:p>
            <a:r>
              <a:rPr lang="vi-V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Timp de zece ani acesta a făcut numeroase demersuri pentru acordarea unui spațiu 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adecva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grădinii;</a:t>
            </a:r>
          </a:p>
          <a:p>
            <a:r>
              <a:rPr lang="ro-RO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 februarie 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1884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dina </a:t>
            </a:r>
            <a:r>
              <a:rPr lang="ro-RO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otanic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 primi terenul pe care se 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 </a:t>
            </a:r>
            <a:r>
              <a:rPr lang="ro-RO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prezent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(Șos. Cotroceni, Nr. 32);</a:t>
            </a:r>
          </a:p>
          <a:p>
            <a:r>
              <a:rPr lang="ro-RO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1932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gr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dina 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trecut sub administrarea 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prim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riei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însă </a:t>
            </a:r>
            <a:r>
              <a:rPr lang="ro-RO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1954 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trecut din nou 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grija 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ăț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situa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ț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 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care se 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ț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 </a:t>
            </a:r>
            <a:r>
              <a:rPr lang="ro-RO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o-RO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prezent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o-RO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vi-V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anul 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1994,</a:t>
            </a:r>
            <a:r>
              <a:rPr lang="vi-V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odată cu prima Sesiune Națională de Comunicări Științifice 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Botanice, </a:t>
            </a:r>
            <a:r>
              <a:rPr lang="vi-V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Grădina 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Botanică bucureșteană primește </a:t>
            </a:r>
            <a:r>
              <a:rPr lang="vi-V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numele 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vi-V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Dimitrie </a:t>
            </a:r>
            <a:r>
              <a:rPr lang="vi-VN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Brândză</a:t>
            </a:r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49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76400"/>
            <a:ext cx="6805108" cy="4038600"/>
          </a:xfrm>
        </p:spPr>
        <p:txBody>
          <a:bodyPr>
            <a:normAutofit/>
          </a:bodyPr>
          <a:lstStyle/>
          <a:p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Sectoare în aer liber sunt populate cu plante anuale și 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perene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Sectorul Decorativ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Sectorul 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Plante 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Rare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ectorul 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Flora 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mediteraneeană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Sectorul 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Flora 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Dobrogei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Sectorul 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Grădina 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Italiană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Rosariul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Colecția 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Iriși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Sectorul 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Plante 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Utile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Sectorul Sistematic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624890" y="76200"/>
            <a:ext cx="3680910" cy="494264"/>
          </a:xfrm>
        </p:spPr>
        <p:txBody>
          <a:bodyPr>
            <a:normAutofit/>
          </a:bodyPr>
          <a:lstStyle/>
          <a:p>
            <a:r>
              <a:rPr lang="ro-RO" sz="2000" b="1" dirty="0">
                <a:latin typeface="Segoe Print" panose="02000600000000000000" pitchFamily="2" charset="0"/>
                <a:cs typeface="Times New Roman" panose="02020603050405020304" pitchFamily="18" charset="0"/>
              </a:rPr>
              <a:t>Grădina Botanică - istoric</a:t>
            </a:r>
            <a:endParaRPr lang="en-US" sz="2000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0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752600"/>
            <a:ext cx="6777317" cy="3429000"/>
          </a:xfrm>
        </p:spPr>
        <p:txBody>
          <a:bodyPr>
            <a:noAutofit/>
          </a:bodyPr>
          <a:lstStyle/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ere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expoziție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ce 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adăpostesc compartimente speciale pentru plante din diferite regiuni ale 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lumii:</a:t>
            </a: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Palmieri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Orhidee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Ferigi Exotice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Plante 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Tropicale și </a:t>
            </a: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Subtropicale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Plante Suculente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Cactuși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vi-V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Bromelii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624890" y="76200"/>
            <a:ext cx="3680910" cy="494264"/>
          </a:xfrm>
        </p:spPr>
        <p:txBody>
          <a:bodyPr>
            <a:normAutofit/>
          </a:bodyPr>
          <a:lstStyle/>
          <a:p>
            <a:r>
              <a:rPr lang="ro-RO" sz="2000" b="1" dirty="0">
                <a:latin typeface="Segoe Print" panose="02000600000000000000" pitchFamily="2" charset="0"/>
                <a:cs typeface="Times New Roman" panose="02020603050405020304" pitchFamily="18" charset="0"/>
              </a:rPr>
              <a:t>Grădina Botanică - istoric</a:t>
            </a:r>
            <a:endParaRPr lang="en-US" sz="2000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58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8290" y="6927"/>
            <a:ext cx="2918910" cy="570464"/>
          </a:xfrm>
        </p:spPr>
        <p:txBody>
          <a:bodyPr>
            <a:normAutofit/>
          </a:bodyPr>
          <a:lstStyle/>
          <a:p>
            <a:r>
              <a:rPr lang="ro-RO" sz="20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Colectarea datelor</a:t>
            </a:r>
            <a:endParaRPr lang="en-US" sz="2000" b="1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09800"/>
            <a:ext cx="6777317" cy="2971800"/>
          </a:xfrm>
        </p:spPr>
        <p:txBody>
          <a:bodyPr>
            <a:normAutofit/>
          </a:bodyPr>
          <a:lstStyle/>
          <a:p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Datele biogeografice ale speciilor de arbori au fost preluate după anumiți botaniști români și nu numai;</a:t>
            </a:r>
          </a:p>
          <a:p>
            <a:endParaRPr lang="ro-RO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Speciile de arbori au fost cartate în teren (Grădina Botanică) cu ajutorul unui GPS (</a:t>
            </a: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Garmin 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GPSmap60CS) și au fost ulterior prelucrate în QGIS;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03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8290" y="76200"/>
            <a:ext cx="2918910" cy="494264"/>
          </a:xfrm>
        </p:spPr>
        <p:txBody>
          <a:bodyPr>
            <a:normAutofit/>
          </a:bodyPr>
          <a:lstStyle/>
          <a:p>
            <a:r>
              <a:rPr lang="ro-RO" sz="20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Prelucrarea datelor</a:t>
            </a:r>
            <a:endParaRPr lang="en-US" sz="2000" b="1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D:\Master GIS\Disertatie\Printscreen\creare_coloana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536" y="838200"/>
            <a:ext cx="6934201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Master GIS\Disertatie\Printscreen\creare_coloana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536" y="3505200"/>
            <a:ext cx="2322499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Master GIS\Disertatie\Printscreen\creare_coloana_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180" y="3465368"/>
            <a:ext cx="2371790" cy="202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Master GIS\Disertatie\Printscreen\creare_coloana_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043" y="3461471"/>
            <a:ext cx="2403028" cy="2024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12843" y="5832763"/>
            <a:ext cx="7242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Crearea primei coloane de interes și anume, Denumirea științifică („Denumire_1”) în tabela de atribute a layer-ului „botanica” (punctele speciilor de arbori)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64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158290" y="76200"/>
            <a:ext cx="2918910" cy="494264"/>
          </a:xfrm>
        </p:spPr>
        <p:txBody>
          <a:bodyPr>
            <a:normAutofit/>
          </a:bodyPr>
          <a:lstStyle/>
          <a:p>
            <a:r>
              <a:rPr lang="ro-RO" sz="20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Prelucrarea datelor</a:t>
            </a:r>
            <a:endParaRPr lang="en-US" sz="2000" b="1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D:\Master GIS\Disertatie\Printscreen\salvarea_editaril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14400"/>
            <a:ext cx="6866313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62999" y="5735782"/>
            <a:ext cx="3626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Salvarea editărilor realizate în tabela de atribute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07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6777317" cy="4613429"/>
          </a:xfrm>
        </p:spPr>
        <p:txBody>
          <a:bodyPr>
            <a:noAutofit/>
          </a:bodyPr>
          <a:lstStyle/>
          <a:p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 același principiu au fost create și următoarele coloane: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Denumire populară („Denumire_2” în tabelă);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Ordin;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Familie;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Port;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Frunze;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Flori;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Fructe;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Semințe;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Origine&amp;Răspândire;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Ecologie;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Statut în GB;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Utilizări;</a:t>
            </a:r>
          </a:p>
          <a:p>
            <a:pPr marL="68580" indent="0">
              <a:buNone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Observații.</a:t>
            </a:r>
          </a:p>
          <a:p>
            <a:r>
              <a:rPr lang="ro-RO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Ulterior, datele au fost încărcate și prelucrate în Carto rezultând astfel....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158290" y="76200"/>
            <a:ext cx="2918910" cy="49426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o-RO" sz="24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Prelucrarea datelor</a:t>
            </a:r>
            <a:endParaRPr lang="en-US" sz="2400" b="1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18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7690" y="-76200"/>
            <a:ext cx="4519110" cy="605100"/>
          </a:xfrm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H</a:t>
            </a:r>
            <a:r>
              <a:rPr lang="en-US" sz="2000" b="1" dirty="0">
                <a:latin typeface="Segoe Print" panose="02000600000000000000" pitchFamily="2" charset="0"/>
                <a:cs typeface="Times New Roman" panose="02020603050405020304" pitchFamily="18" charset="0"/>
              </a:rPr>
              <a:t>a</a:t>
            </a:r>
            <a:r>
              <a:rPr lang="ro-RO" sz="20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r</a:t>
            </a:r>
            <a:r>
              <a:rPr lang="en-US" sz="20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ta</a:t>
            </a:r>
            <a:r>
              <a:rPr lang="ro-RO" sz="20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 interactiv</a:t>
            </a:r>
            <a:r>
              <a:rPr lang="ro-RO" sz="2000" b="1" dirty="0">
                <a:latin typeface="Segoe Print" panose="02000600000000000000" pitchFamily="2" charset="0"/>
                <a:cs typeface="Times New Roman" panose="02020603050405020304" pitchFamily="18" charset="0"/>
              </a:rPr>
              <a:t>ă</a:t>
            </a:r>
            <a:r>
              <a:rPr lang="ro-RO" sz="20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  <a:r>
              <a:rPr lang="ro-RO" sz="2000" b="1" dirty="0">
                <a:latin typeface="Segoe Print" panose="02000600000000000000" pitchFamily="2" charset="0"/>
                <a:cs typeface="Times New Roman" panose="02020603050405020304" pitchFamily="18" charset="0"/>
              </a:rPr>
              <a:t>în </a:t>
            </a:r>
            <a:r>
              <a:rPr lang="ro-RO" sz="20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Carto</a:t>
            </a:r>
            <a:endParaRPr lang="en-US" sz="2000" b="1" dirty="0">
              <a:latin typeface="Segoe Print" panose="020006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7490908" cy="3508977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dianaorasanu.carto.com/builder/45bcf0a0-155a-11e7-a921-0ef24382571b/embed</a:t>
            </a: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824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5490" y="76200"/>
            <a:ext cx="1775910" cy="494264"/>
          </a:xfrm>
        </p:spPr>
        <p:txBody>
          <a:bodyPr>
            <a:normAutofit fontScale="90000"/>
          </a:bodyPr>
          <a:lstStyle/>
          <a:p>
            <a:r>
              <a:rPr lang="ro-RO" sz="24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Bibliografie</a:t>
            </a:r>
            <a:endParaRPr lang="en-US" sz="2400" b="1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600200"/>
            <a:ext cx="6777317" cy="4232429"/>
          </a:xfrm>
        </p:spPr>
        <p:txBody>
          <a:bodyPr>
            <a:normAutofit/>
          </a:bodyPr>
          <a:lstStyle/>
          <a:p>
            <a:pPr lvl="0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Beldie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1853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Plantele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lemnoase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R.P.R. – Manual de </a:t>
            </a:r>
            <a:r>
              <a:rPr 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determinare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București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Editura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Agro-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Silvică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o-RO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Dumitriu-Tătăranu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I.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1960</a:t>
            </a:r>
            <a:r>
              <a:rPr lang="ro-RO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Arbori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arbuști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forestieri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ornamentali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cultivați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R.P.R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o-RO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București</a:t>
            </a: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Editura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Agro-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Silvică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Zanoschi, V., Sârbu, </a:t>
            </a: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I., Toniuc A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(2004). </a:t>
            </a:r>
            <a:r>
              <a:rPr lang="ro-RO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Flora lemnoasă spontană și cultivată din România – Vol. </a:t>
            </a:r>
            <a:r>
              <a:rPr lang="ro-RO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Iași, </a:t>
            </a: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Editura Universității „Al. I. Cuza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Zanoschi, V., Sârbu, I., 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Toniuc, </a:t>
            </a: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(2004). </a:t>
            </a:r>
            <a:r>
              <a:rPr lang="ro-RO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Flora lemnoasă spontană și cultivată din România – Vol. </a:t>
            </a:r>
            <a:r>
              <a:rPr lang="ro-RO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o-RO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Iași, Editura Universității „Al. I. Cuza”.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44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4856" y="2590800"/>
            <a:ext cx="7024744" cy="1143000"/>
          </a:xfrm>
        </p:spPr>
        <p:txBody>
          <a:bodyPr>
            <a:normAutofit/>
          </a:bodyPr>
          <a:lstStyle/>
          <a:p>
            <a:r>
              <a:rPr lang="ro-RO" sz="4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 mulțumesc pentru atenție!</a:t>
            </a:r>
            <a:endParaRPr lang="en-US" sz="4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5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196</TotalTime>
  <Words>662</Words>
  <Application>Microsoft Office PowerPoint</Application>
  <PresentationFormat>On-screen Show (4:3)</PresentationFormat>
  <Paragraphs>84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Austin</vt:lpstr>
      <vt:lpstr>Harta interactivă a speciilor rare şi istorice de arbori din Grădina Botanică</vt:lpstr>
      <vt:lpstr>Cuprins: </vt:lpstr>
      <vt:lpstr>Introducere</vt:lpstr>
      <vt:lpstr>Grădina Botanică - istoric</vt:lpstr>
      <vt:lpstr>Grădina Botanică - istoric</vt:lpstr>
      <vt:lpstr>Grădina Botanică - istoric</vt:lpstr>
      <vt:lpstr>Grădina Botanică - istoric</vt:lpstr>
      <vt:lpstr>Colectarea datelor</vt:lpstr>
      <vt:lpstr>Prelucrarea datelor</vt:lpstr>
      <vt:lpstr>Prelucrarea datelor</vt:lpstr>
      <vt:lpstr>PowerPoint Presentation</vt:lpstr>
      <vt:lpstr>Harta interactivă în Carto</vt:lpstr>
      <vt:lpstr>Bibliografie</vt:lpstr>
      <vt:lpstr>Vă mulțumesc pentru atenție!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Diana</dc:creator>
  <cp:lastModifiedBy>Diana</cp:lastModifiedBy>
  <cp:revision>24</cp:revision>
  <dcterms:created xsi:type="dcterms:W3CDTF">2006-08-16T00:00:00Z</dcterms:created>
  <dcterms:modified xsi:type="dcterms:W3CDTF">2017-03-31T07:46:25Z</dcterms:modified>
</cp:coreProperties>
</file>