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61" r:id="rId5"/>
    <p:sldId id="258" r:id="rId6"/>
    <p:sldId id="260" r:id="rId7"/>
    <p:sldId id="284" r:id="rId8"/>
    <p:sldId id="262" r:id="rId9"/>
    <p:sldId id="263" r:id="rId10"/>
    <p:sldId id="264" r:id="rId11"/>
    <p:sldId id="265" r:id="rId12"/>
    <p:sldId id="266" r:id="rId13"/>
    <p:sldId id="267" r:id="rId14"/>
    <p:sldId id="291" r:id="rId15"/>
    <p:sldId id="270" r:id="rId16"/>
    <p:sldId id="271" r:id="rId17"/>
    <p:sldId id="272" r:id="rId18"/>
    <p:sldId id="273" r:id="rId19"/>
    <p:sldId id="274" r:id="rId20"/>
    <p:sldId id="275" r:id="rId21"/>
    <p:sldId id="276" r:id="rId22"/>
    <p:sldId id="277" r:id="rId23"/>
    <p:sldId id="288" r:id="rId24"/>
    <p:sldId id="289" r:id="rId25"/>
    <p:sldId id="282" r:id="rId26"/>
    <p:sldId id="283" r:id="rId27"/>
    <p:sldId id="285" r:id="rId28"/>
    <p:sldId id="287" r:id="rId29"/>
    <p:sldId id="286" r:id="rId30"/>
    <p:sldId id="290"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E64EE04-636A-4055-84CA-357CF0200030}" type="datetimeFigureOut">
              <a:rPr lang="en-US" smtClean="0"/>
              <a:t>11/18/2016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3856709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64EE04-636A-4055-84CA-357CF0200030}" type="datetimeFigureOut">
              <a:rPr lang="en-US" smtClean="0"/>
              <a:t>11/18/2016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388378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E64EE04-636A-4055-84CA-357CF0200030}" type="datetimeFigureOut">
              <a:rPr lang="en-US" smtClean="0"/>
              <a:t>11/18/2016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1649349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E64EE04-636A-4055-84CA-357CF0200030}" type="datetimeFigureOut">
              <a:rPr lang="en-US" smtClean="0"/>
              <a:t>11/18/2016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1891808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E64EE04-636A-4055-84CA-357CF0200030}" type="datetimeFigureOut">
              <a:rPr lang="en-US" smtClean="0"/>
              <a:t>11/18/2016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750614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E64EE04-636A-4055-84CA-357CF0200030}" type="datetimeFigureOut">
              <a:rPr lang="en-US" smtClean="0"/>
              <a:t>11/18/2016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1967851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64EE04-636A-4055-84CA-357CF0200030}" type="datetimeFigureOut">
              <a:rPr lang="en-US" smtClean="0"/>
              <a:t>11/18/2016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2952211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E64EE04-636A-4055-84CA-357CF0200030}" type="datetimeFigureOut">
              <a:rPr lang="en-US" smtClean="0"/>
              <a:t>11/18/2016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1763071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E64EE04-636A-4055-84CA-357CF0200030}" type="datetimeFigureOut">
              <a:rPr lang="en-US" smtClean="0"/>
              <a:t>11/18/2016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3929732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64EE04-636A-4055-84CA-357CF0200030}" type="datetimeFigureOut">
              <a:rPr lang="en-US" smtClean="0"/>
              <a:t>11/18/2016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227693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64EE04-636A-4055-84CA-357CF0200030}" type="datetimeFigureOut">
              <a:rPr lang="en-US" smtClean="0"/>
              <a:t>11/18/2016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1721115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E64EE04-636A-4055-84CA-357CF0200030}" type="datetimeFigureOut">
              <a:rPr lang="en-US" smtClean="0"/>
              <a:t>11/18/2016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9338011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64EE04-636A-4055-84CA-357CF0200030}" type="datetimeFigureOut">
              <a:rPr lang="en-US" smtClean="0"/>
              <a:t>11/18/2016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38546377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E64EE04-636A-4055-84CA-357CF0200030}" type="datetimeFigureOut">
              <a:rPr lang="en-US" smtClean="0"/>
              <a:t>11/18/2016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23835549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E64EE04-636A-4055-84CA-357CF0200030}" type="datetimeFigureOut">
              <a:rPr lang="en-US" smtClean="0"/>
              <a:t>11/18/2016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17110386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E64EE04-636A-4055-84CA-357CF0200030}" type="datetimeFigureOut">
              <a:rPr lang="en-US" smtClean="0"/>
              <a:t>11/18/2016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3232947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E64EE04-636A-4055-84CA-357CF0200030}" type="datetimeFigureOut">
              <a:rPr lang="en-US" smtClean="0"/>
              <a:t>11/18/2016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11899731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64EE04-636A-4055-84CA-357CF0200030}" type="datetimeFigureOut">
              <a:rPr lang="en-US" smtClean="0"/>
              <a:t>11/18/2016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1802924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E64EE04-636A-4055-84CA-357CF0200030}" type="datetimeFigureOut">
              <a:rPr lang="en-US" smtClean="0"/>
              <a:t>11/18/2016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11196836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E64EE04-636A-4055-84CA-357CF0200030}" type="datetimeFigureOut">
              <a:rPr lang="en-US" smtClean="0"/>
              <a:t>11/18/2016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6493269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64EE04-636A-4055-84CA-357CF0200030}" type="datetimeFigureOut">
              <a:rPr lang="en-US" smtClean="0"/>
              <a:t>11/18/2016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37866944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64EE04-636A-4055-84CA-357CF0200030}" type="datetimeFigureOut">
              <a:rPr lang="en-US" smtClean="0"/>
              <a:t>11/18/2016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98FF96-02A4-49A5-B8F7-A7E8F9BA4F81}" type="slidenum">
              <a:rPr lang="en-US" smtClean="0"/>
              <a:t>‹#›</a:t>
            </a:fld>
            <a:endParaRPr lang="en-US"/>
          </a:p>
        </p:txBody>
      </p:sp>
    </p:spTree>
    <p:extLst>
      <p:ext uri="{BB962C8B-B14F-4D97-AF65-F5344CB8AC3E}">
        <p14:creationId xmlns:p14="http://schemas.microsoft.com/office/powerpoint/2010/main" val="1654071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64EE04-636A-4055-84CA-357CF0200030}" type="datetimeFigureOut">
              <a:rPr lang="en-US" smtClean="0"/>
              <a:t>11/18/2016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98FF96-02A4-49A5-B8F7-A7E8F9BA4F81}" type="slidenum">
              <a:rPr lang="en-US" smtClean="0"/>
              <a:t>‹#›</a:t>
            </a:fld>
            <a:endParaRPr lang="en-US"/>
          </a:p>
        </p:txBody>
      </p:sp>
    </p:spTree>
    <p:extLst>
      <p:ext uri="{BB962C8B-B14F-4D97-AF65-F5344CB8AC3E}">
        <p14:creationId xmlns:p14="http://schemas.microsoft.com/office/powerpoint/2010/main" val="20350260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64EE04-636A-4055-84CA-357CF0200030}" type="datetimeFigureOut">
              <a:rPr lang="en-US" smtClean="0"/>
              <a:t>11/18/2016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98FF96-02A4-49A5-B8F7-A7E8F9BA4F81}" type="slidenum">
              <a:rPr lang="en-US" smtClean="0"/>
              <a:t>‹#›</a:t>
            </a:fld>
            <a:endParaRPr lang="en-US"/>
          </a:p>
        </p:txBody>
      </p:sp>
    </p:spTree>
    <p:extLst>
      <p:ext uri="{BB962C8B-B14F-4D97-AF65-F5344CB8AC3E}">
        <p14:creationId xmlns:p14="http://schemas.microsoft.com/office/powerpoint/2010/main" val="26241310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earthexplorer.usgs.gov/"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o-RO" dirty="0" smtClean="0">
                <a:solidFill>
                  <a:schemeClr val="bg1">
                    <a:lumMod val="85000"/>
                  </a:schemeClr>
                </a:solidFill>
              </a:rPr>
              <a:t>Analiza evoluției sau involuției mediilor geografice, utilizând date satelitare</a:t>
            </a:r>
            <a:endParaRPr lang="en-US" dirty="0">
              <a:solidFill>
                <a:schemeClr val="bg1">
                  <a:lumMod val="85000"/>
                </a:schemeClr>
              </a:solidFill>
            </a:endParaRPr>
          </a:p>
        </p:txBody>
      </p:sp>
      <p:sp>
        <p:nvSpPr>
          <p:cNvPr id="3" name="Subtitle 2"/>
          <p:cNvSpPr>
            <a:spLocks noGrp="1"/>
          </p:cNvSpPr>
          <p:nvPr>
            <p:ph type="subTitle" idx="1"/>
          </p:nvPr>
        </p:nvSpPr>
        <p:spPr>
          <a:xfrm>
            <a:off x="1524000" y="4583486"/>
            <a:ext cx="9144000" cy="2049325"/>
          </a:xfrm>
        </p:spPr>
        <p:txBody>
          <a:bodyPr>
            <a:normAutofit fontScale="92500" lnSpcReduction="10000"/>
          </a:bodyPr>
          <a:lstStyle/>
          <a:p>
            <a:r>
              <a:rPr lang="ro-RO" dirty="0" smtClean="0">
                <a:solidFill>
                  <a:schemeClr val="bg1"/>
                </a:solidFill>
              </a:rPr>
              <a:t>Vodă-Marc Ioan-Andrei</a:t>
            </a:r>
          </a:p>
          <a:p>
            <a:r>
              <a:rPr lang="ro-RO" dirty="0" smtClean="0">
                <a:solidFill>
                  <a:schemeClr val="bg1"/>
                </a:solidFill>
              </a:rPr>
              <a:t>Giurgiu Diana-Alexandra</a:t>
            </a:r>
          </a:p>
          <a:p>
            <a:r>
              <a:rPr lang="ro-RO" dirty="0" smtClean="0">
                <a:solidFill>
                  <a:schemeClr val="bg1"/>
                </a:solidFill>
              </a:rPr>
              <a:t>Bârsoianu Andrei</a:t>
            </a:r>
          </a:p>
          <a:p>
            <a:r>
              <a:rPr lang="ro-RO" dirty="0" smtClean="0">
                <a:solidFill>
                  <a:schemeClr val="bg1"/>
                </a:solidFill>
              </a:rPr>
              <a:t>Facultatea de Geografie, Universitatea din București</a:t>
            </a:r>
          </a:p>
          <a:p>
            <a:r>
              <a:rPr lang="ro-RO" dirty="0" smtClean="0">
                <a:solidFill>
                  <a:schemeClr val="bg1"/>
                </a:solidFill>
              </a:rPr>
              <a:t>Facultatea de Fizică, Universitatea din București</a:t>
            </a:r>
            <a:endParaRPr lang="en-US" dirty="0" smtClean="0">
              <a:solidFill>
                <a:schemeClr val="bg1"/>
              </a:solidFill>
            </a:endParaRPr>
          </a:p>
          <a:p>
            <a:endParaRPr lang="en-US" dirty="0">
              <a:solidFill>
                <a:schemeClr val="bg1"/>
              </a:solidFill>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964" y="5411368"/>
            <a:ext cx="1358035" cy="1348158"/>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79016" y="5502979"/>
            <a:ext cx="1168058" cy="1256547"/>
          </a:xfrm>
          <a:prstGeom prst="rect">
            <a:avLst/>
          </a:prstGeom>
        </p:spPr>
      </p:pic>
    </p:spTree>
    <p:extLst>
      <p:ext uri="{BB962C8B-B14F-4D97-AF65-F5344CB8AC3E}">
        <p14:creationId xmlns:p14="http://schemas.microsoft.com/office/powerpoint/2010/main" val="8293414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alpha val="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effectLst>
            <a:glow rad="127000">
              <a:schemeClr val="accent1">
                <a:alpha val="0"/>
              </a:schemeClr>
            </a:glow>
          </a:effectLst>
        </p:spPr>
        <p:txBody>
          <a:bodyPr/>
          <a:lstStyle/>
          <a:p>
            <a:r>
              <a:rPr lang="ro-RO" dirty="0" smtClean="0"/>
              <a:t>Introducere</a:t>
            </a:r>
            <a:endParaRPr lang="en-US" dirty="0"/>
          </a:p>
        </p:txBody>
      </p:sp>
      <p:sp>
        <p:nvSpPr>
          <p:cNvPr id="3" name="Content Placeholder 2"/>
          <p:cNvSpPr>
            <a:spLocks noGrp="1"/>
          </p:cNvSpPr>
          <p:nvPr>
            <p:ph idx="1"/>
          </p:nvPr>
        </p:nvSpPr>
        <p:spPr>
          <a:xfrm>
            <a:off x="838200" y="1825625"/>
            <a:ext cx="10515600" cy="4629766"/>
          </a:xfrm>
        </p:spPr>
        <p:txBody>
          <a:bodyPr>
            <a:normAutofit/>
          </a:bodyPr>
          <a:lstStyle/>
          <a:p>
            <a:pPr algn="just"/>
            <a:r>
              <a:rPr lang="ro-RO" dirty="0" smtClean="0">
                <a:solidFill>
                  <a:schemeClr val="bg2">
                    <a:lumMod val="10000"/>
                  </a:schemeClr>
                </a:solidFill>
              </a:rPr>
              <a:t>Nu mai este ceva bizar faptul că lumea în care trăim este într-o continuă mișcare și evoluție. Cu toții suntem din ce în ce mai conectați, iar datele devin din ce în ce mai abundente, mare parte dintre ele fiind și gratuite. </a:t>
            </a:r>
          </a:p>
          <a:p>
            <a:pPr marL="0" indent="0" algn="just">
              <a:buNone/>
            </a:pPr>
            <a:endParaRPr lang="ro-RO" dirty="0" smtClean="0">
              <a:solidFill>
                <a:schemeClr val="bg2">
                  <a:lumMod val="10000"/>
                </a:schemeClr>
              </a:solidFill>
            </a:endParaRPr>
          </a:p>
          <a:p>
            <a:pPr algn="just"/>
            <a:r>
              <a:rPr lang="ro-RO" dirty="0" smtClean="0">
                <a:solidFill>
                  <a:schemeClr val="bg2">
                    <a:lumMod val="10000"/>
                  </a:schemeClr>
                </a:solidFill>
              </a:rPr>
              <a:t>Prin această gamă largă a datelor libere se află și scenele satelitare (bineînțeles, o parte dintre ele) și care se pot descărca de pe internet și prelucra în programe de specialitate; iar scopul acestei lucrări este de a evidenția cum o serie din aceste date pot ajuta la analizarea și monitorizarea unor anumite zone de interes, prin modalități open-source.</a:t>
            </a:r>
            <a:endParaRPr lang="en-US" dirty="0">
              <a:solidFill>
                <a:schemeClr val="bg2">
                  <a:lumMod val="10000"/>
                </a:schemeClr>
              </a:solidFill>
            </a:endParaRPr>
          </a:p>
        </p:txBody>
      </p:sp>
    </p:spTree>
    <p:extLst>
      <p:ext uri="{BB962C8B-B14F-4D97-AF65-F5344CB8AC3E}">
        <p14:creationId xmlns:p14="http://schemas.microsoft.com/office/powerpoint/2010/main" val="41970846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Zona de interes	</a:t>
            </a:r>
            <a:endParaRPr lang="en-US" dirty="0"/>
          </a:p>
        </p:txBody>
      </p:sp>
      <p:sp>
        <p:nvSpPr>
          <p:cNvPr id="3" name="Content Placeholder 2"/>
          <p:cNvSpPr>
            <a:spLocks noGrp="1"/>
          </p:cNvSpPr>
          <p:nvPr>
            <p:ph idx="1"/>
          </p:nvPr>
        </p:nvSpPr>
        <p:spPr>
          <a:xfrm>
            <a:off x="838200" y="1825625"/>
            <a:ext cx="10515600" cy="4725300"/>
          </a:xfrm>
        </p:spPr>
        <p:txBody>
          <a:bodyPr/>
          <a:lstStyle/>
          <a:p>
            <a:pPr algn="just"/>
            <a:r>
              <a:rPr lang="ro-RO" dirty="0" smtClean="0"/>
              <a:t>Procesarea datelor satelitare oferite de programul Landsat, în conformitate cu algoritmii de calcul specifici fiecărei benzi spectrale.</a:t>
            </a:r>
          </a:p>
          <a:p>
            <a:pPr algn="just"/>
            <a:endParaRPr lang="ro-RO" dirty="0" smtClean="0"/>
          </a:p>
          <a:p>
            <a:pPr algn="just"/>
            <a:r>
              <a:rPr lang="ro-RO" dirty="0" smtClean="0"/>
              <a:t>Utilizarea produselor pentru realizarea analizelor asupra elementelor prezente dintr-un anumit areal.</a:t>
            </a:r>
          </a:p>
          <a:p>
            <a:pPr algn="just"/>
            <a:endParaRPr lang="ro-RO" dirty="0" smtClean="0"/>
          </a:p>
          <a:p>
            <a:pPr algn="just"/>
            <a:r>
              <a:rPr lang="ro-RO" dirty="0" smtClean="0"/>
              <a:t>În cazul de față am luat în analiză Grupa Nordică a Carpaților Orientali.</a:t>
            </a:r>
            <a:endParaRPr lang="en-US" dirty="0"/>
          </a:p>
        </p:txBody>
      </p:sp>
    </p:spTree>
    <p:extLst>
      <p:ext uri="{BB962C8B-B14F-4D97-AF65-F5344CB8AC3E}">
        <p14:creationId xmlns:p14="http://schemas.microsoft.com/office/powerpoint/2010/main" val="4432789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Scurt istoric al sateliților Landsat</a:t>
            </a:r>
            <a:endParaRPr lang="en-US" dirty="0"/>
          </a:p>
        </p:txBody>
      </p:sp>
      <p:sp>
        <p:nvSpPr>
          <p:cNvPr id="3" name="Content Placeholder 2"/>
          <p:cNvSpPr>
            <a:spLocks noGrp="1"/>
          </p:cNvSpPr>
          <p:nvPr>
            <p:ph idx="1"/>
          </p:nvPr>
        </p:nvSpPr>
        <p:spPr>
          <a:xfrm>
            <a:off x="838200" y="1825624"/>
            <a:ext cx="10515600" cy="4779891"/>
          </a:xfrm>
        </p:spPr>
        <p:txBody>
          <a:bodyPr/>
          <a:lstStyle/>
          <a:p>
            <a:pPr algn="just"/>
            <a:r>
              <a:rPr lang="ro-RO" dirty="0" smtClean="0"/>
              <a:t>Programul Landsat este cel mai lung program de monitorizare al Terrei de până acum. Lansat pe 23 iulie 1972 cu denumirea inițială de </a:t>
            </a:r>
            <a:r>
              <a:rPr lang="en-US" dirty="0"/>
              <a:t>Earth Resources Technology </a:t>
            </a:r>
            <a:r>
              <a:rPr lang="en-US" dirty="0" smtClean="0"/>
              <a:t>Satellite</a:t>
            </a:r>
            <a:r>
              <a:rPr lang="ro-RO" dirty="0" smtClean="0"/>
              <a:t>, Landsat a ajuns la un număr de opt ediții, din care doar 7 și 8 mai sunt activi, însă datele tuturor sateliților începând din 19</a:t>
            </a:r>
            <a:r>
              <a:rPr lang="en-US" dirty="0" smtClean="0"/>
              <a:t>72 p</a:t>
            </a:r>
            <a:r>
              <a:rPr lang="ro-RO" dirty="0" smtClean="0"/>
              <a:t>ână în prezent sunt libere.</a:t>
            </a:r>
          </a:p>
          <a:p>
            <a:pPr algn="just"/>
            <a:endParaRPr lang="ro-RO" dirty="0" smtClean="0"/>
          </a:p>
          <a:p>
            <a:pPr algn="just"/>
            <a:r>
              <a:rPr lang="ro-RO" dirty="0" smtClean="0"/>
              <a:t>Fiecare satelit are senzori multispectrali, respectiv benzi multispectrale și diferite rezoluții, exemplu: Landsat 1, rezoluție de 80 m/pixel; Landsat 4, 30 m; Landsat 8 rezoluție de 30 de metri, plus o bandă pancromatică de 15 m. </a:t>
            </a:r>
            <a:endParaRPr lang="en-US" dirty="0"/>
          </a:p>
        </p:txBody>
      </p:sp>
    </p:spTree>
    <p:extLst>
      <p:ext uri="{BB962C8B-B14F-4D97-AF65-F5344CB8AC3E}">
        <p14:creationId xmlns:p14="http://schemas.microsoft.com/office/powerpoint/2010/main" val="4659183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Istoric Landsat</a:t>
            </a:r>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5344" y="2180493"/>
            <a:ext cx="12021312" cy="4079631"/>
          </a:xfrm>
        </p:spPr>
      </p:pic>
    </p:spTree>
    <p:extLst>
      <p:ext uri="{BB962C8B-B14F-4D97-AF65-F5344CB8AC3E}">
        <p14:creationId xmlns:p14="http://schemas.microsoft.com/office/powerpoint/2010/main" val="4359662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12" y="676421"/>
            <a:ext cx="11786382" cy="5893191"/>
          </a:xfrm>
          <a:prstGeom prst="rect">
            <a:avLst/>
          </a:prstGeom>
        </p:spPr>
      </p:pic>
    </p:spTree>
    <p:extLst>
      <p:ext uri="{BB962C8B-B14F-4D97-AF65-F5344CB8AC3E}">
        <p14:creationId xmlns:p14="http://schemas.microsoft.com/office/powerpoint/2010/main" val="36779175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hlinkClick r:id="rId2"/>
              </a:rPr>
              <a:t>http://earthexplorer.usgs.gov/</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23081" y="1330188"/>
            <a:ext cx="11203790" cy="5275328"/>
          </a:xfrm>
        </p:spPr>
      </p:pic>
    </p:spTree>
    <p:extLst>
      <p:ext uri="{BB962C8B-B14F-4D97-AF65-F5344CB8AC3E}">
        <p14:creationId xmlns:p14="http://schemas.microsoft.com/office/powerpoint/2010/main" val="6230033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Landsat 1 MSS (scena 28.10.1973)</a:t>
            </a:r>
            <a:endParaRPr lang="en-US" dirty="0"/>
          </a:p>
        </p:txBody>
      </p:sp>
      <p:sp>
        <p:nvSpPr>
          <p:cNvPr id="3" name="Content Placeholder 2"/>
          <p:cNvSpPr>
            <a:spLocks noGrp="1"/>
          </p:cNvSpPr>
          <p:nvPr>
            <p:ph idx="1"/>
          </p:nvPr>
        </p:nvSpPr>
        <p:spPr/>
        <p:txBody>
          <a:bodyPr/>
          <a:lstStyle/>
          <a:p>
            <a:r>
              <a:rPr lang="ro-RO" dirty="0" smtClean="0"/>
              <a:t>Orbita la o altitudine de 917 km;</a:t>
            </a:r>
          </a:p>
          <a:p>
            <a:r>
              <a:rPr lang="ro-RO" dirty="0" smtClean="0"/>
              <a:t>Înconjura Pământul o dată la 18 zile;</a:t>
            </a:r>
          </a:p>
          <a:p>
            <a:r>
              <a:rPr lang="ro-RO" dirty="0" smtClean="0"/>
              <a:t>O bandă ocupă 185 kmp;</a:t>
            </a:r>
          </a:p>
          <a:p>
            <a:r>
              <a:rPr lang="ro-RO" dirty="0" smtClean="0"/>
              <a:t>Benzile Landsat 1 MSS, cu rezoluție de 80 de metri: </a:t>
            </a:r>
          </a:p>
          <a:p>
            <a:r>
              <a:rPr lang="ro-RO" dirty="0" smtClean="0"/>
              <a:t>Banda 4 vizibil-verde (de la 0.5 până la 0.6 </a:t>
            </a:r>
            <a:r>
              <a:rPr lang="en-US" dirty="0" smtClean="0"/>
              <a:t>µm</a:t>
            </a:r>
            <a:r>
              <a:rPr lang="ro-RO" dirty="0" smtClean="0"/>
              <a:t>);</a:t>
            </a:r>
          </a:p>
          <a:p>
            <a:r>
              <a:rPr lang="ro-RO" dirty="0" smtClean="0"/>
              <a:t>Banda 5 vizibil-roșu (de la 0.6 până la 0.7 </a:t>
            </a:r>
            <a:r>
              <a:rPr lang="en-US" dirty="0" smtClean="0"/>
              <a:t>µm</a:t>
            </a:r>
            <a:r>
              <a:rPr lang="ro-RO" dirty="0" smtClean="0"/>
              <a:t>);</a:t>
            </a:r>
          </a:p>
          <a:p>
            <a:r>
              <a:rPr lang="ro-RO" dirty="0" smtClean="0"/>
              <a:t>Banda 6 infraroșu apropiat (de la 0.7 până la 0.8 </a:t>
            </a:r>
            <a:r>
              <a:rPr lang="en-US" dirty="0" smtClean="0"/>
              <a:t>µm</a:t>
            </a:r>
            <a:r>
              <a:rPr lang="ro-RO" dirty="0" smtClean="0"/>
              <a:t>);</a:t>
            </a:r>
          </a:p>
          <a:p>
            <a:r>
              <a:rPr lang="ro-RO" dirty="0" smtClean="0"/>
              <a:t>Banda 7 infraroșu apropiat (de la 0.8 până la 1.1 </a:t>
            </a:r>
            <a:r>
              <a:rPr lang="en-US" dirty="0" smtClean="0"/>
              <a:t>µm</a:t>
            </a:r>
            <a:r>
              <a:rPr lang="ro-RO" dirty="0" smtClean="0"/>
              <a:t>);</a:t>
            </a:r>
          </a:p>
          <a:p>
            <a:endParaRPr lang="ro-RO" dirty="0" smtClean="0"/>
          </a:p>
        </p:txBody>
      </p:sp>
    </p:spTree>
    <p:extLst>
      <p:ext uri="{BB962C8B-B14F-4D97-AF65-F5344CB8AC3E}">
        <p14:creationId xmlns:p14="http://schemas.microsoft.com/office/powerpoint/2010/main" val="21865585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Introducerea datelor în QGIS și plug-in-ul SCP</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05470" y="1337973"/>
            <a:ext cx="9589016" cy="5117418"/>
          </a:xfrm>
        </p:spPr>
      </p:pic>
    </p:spTree>
    <p:extLst>
      <p:ext uri="{BB962C8B-B14F-4D97-AF65-F5344CB8AC3E}">
        <p14:creationId xmlns:p14="http://schemas.microsoft.com/office/powerpoint/2010/main" val="41364244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6659"/>
            <a:ext cx="12099303" cy="6457095"/>
          </a:xfrm>
          <a:prstGeom prst="rect">
            <a:avLst/>
          </a:prstGeom>
        </p:spPr>
      </p:pic>
    </p:spTree>
    <p:extLst>
      <p:ext uri="{BB962C8B-B14F-4D97-AF65-F5344CB8AC3E}">
        <p14:creationId xmlns:p14="http://schemas.microsoft.com/office/powerpoint/2010/main" val="11619498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5717"/>
            <a:ext cx="12227170" cy="6525334"/>
          </a:xfrm>
          <a:prstGeom prst="rect">
            <a:avLst/>
          </a:prstGeom>
        </p:spPr>
      </p:pic>
    </p:spTree>
    <p:extLst>
      <p:ext uri="{BB962C8B-B14F-4D97-AF65-F5344CB8AC3E}">
        <p14:creationId xmlns:p14="http://schemas.microsoft.com/office/powerpoint/2010/main" val="9277418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75717"/>
            <a:ext cx="12150449" cy="6484390"/>
          </a:xfrm>
          <a:prstGeom prst="rect">
            <a:avLst/>
          </a:prstGeom>
        </p:spPr>
      </p:pic>
    </p:spTree>
    <p:extLst>
      <p:ext uri="{BB962C8B-B14F-4D97-AF65-F5344CB8AC3E}">
        <p14:creationId xmlns:p14="http://schemas.microsoft.com/office/powerpoint/2010/main" val="9314847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808" y="313898"/>
            <a:ext cx="3932237" cy="1600200"/>
          </a:xfrm>
        </p:spPr>
        <p:txBody>
          <a:bodyPr/>
          <a:lstStyle/>
          <a:p>
            <a:pPr algn="ctr"/>
            <a:r>
              <a:rPr lang="ro-RO" dirty="0"/>
              <a:t>Parcul Național Munții Maramureșului</a:t>
            </a:r>
            <a:endParaRPr lang="en-US"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17348" y="1359657"/>
            <a:ext cx="7860556" cy="4194981"/>
          </a:xfrm>
        </p:spPr>
      </p:pic>
      <p:sp>
        <p:nvSpPr>
          <p:cNvPr id="4" name="Text Placeholder 3"/>
          <p:cNvSpPr>
            <a:spLocks noGrp="1"/>
          </p:cNvSpPr>
          <p:nvPr>
            <p:ph type="body" sz="half" idx="2"/>
          </p:nvPr>
        </p:nvSpPr>
        <p:spPr>
          <a:xfrm>
            <a:off x="102808" y="2472543"/>
            <a:ext cx="3932237" cy="3811588"/>
          </a:xfrm>
        </p:spPr>
        <p:txBody>
          <a:bodyPr/>
          <a:lstStyle/>
          <a:p>
            <a:pPr algn="just"/>
            <a:r>
              <a:rPr lang="en-US" sz="1800" dirty="0" err="1"/>
              <a:t>Roșu</a:t>
            </a:r>
            <a:r>
              <a:rPr lang="en-US" sz="1800" dirty="0"/>
              <a:t> </a:t>
            </a:r>
            <a:r>
              <a:rPr lang="en-US" sz="1800" dirty="0" err="1"/>
              <a:t>intens</a:t>
            </a:r>
            <a:r>
              <a:rPr lang="en-US" sz="1800" dirty="0"/>
              <a:t> – </a:t>
            </a:r>
            <a:r>
              <a:rPr lang="en-US" sz="1800" dirty="0" err="1"/>
              <a:t>păduri</a:t>
            </a:r>
            <a:r>
              <a:rPr lang="en-US" sz="1800" dirty="0"/>
              <a:t> de </a:t>
            </a:r>
            <a:r>
              <a:rPr lang="en-US" sz="1800" dirty="0" err="1"/>
              <a:t>foioase</a:t>
            </a:r>
            <a:r>
              <a:rPr lang="en-US" sz="1800" dirty="0"/>
              <a:t>;</a:t>
            </a:r>
          </a:p>
          <a:p>
            <a:pPr algn="just"/>
            <a:r>
              <a:rPr lang="en-US" sz="1800" dirty="0" err="1"/>
              <a:t>Roșu</a:t>
            </a:r>
            <a:r>
              <a:rPr lang="en-US" sz="1800" dirty="0"/>
              <a:t> </a:t>
            </a:r>
            <a:r>
              <a:rPr lang="en-US" sz="1800" dirty="0" err="1"/>
              <a:t>deschis</a:t>
            </a:r>
            <a:r>
              <a:rPr lang="en-US" sz="1800" dirty="0"/>
              <a:t> – </a:t>
            </a:r>
            <a:r>
              <a:rPr lang="en-US" sz="1800" dirty="0" err="1"/>
              <a:t>pajiști</a:t>
            </a:r>
            <a:r>
              <a:rPr lang="en-US" sz="1800" dirty="0"/>
              <a:t> </a:t>
            </a:r>
            <a:r>
              <a:rPr lang="en-US" sz="1800" dirty="0" err="1"/>
              <a:t>înverzite</a:t>
            </a:r>
            <a:r>
              <a:rPr lang="en-US" sz="1800" dirty="0"/>
              <a:t>;</a:t>
            </a:r>
          </a:p>
          <a:p>
            <a:pPr algn="just"/>
            <a:r>
              <a:rPr lang="en-US" sz="1800" dirty="0"/>
              <a:t>Verde </a:t>
            </a:r>
            <a:r>
              <a:rPr lang="en-US" sz="1800" dirty="0" err="1"/>
              <a:t>închis-negru</a:t>
            </a:r>
            <a:r>
              <a:rPr lang="en-US" sz="1800" dirty="0"/>
              <a:t> – </a:t>
            </a:r>
            <a:r>
              <a:rPr lang="en-US" sz="1800" dirty="0" err="1"/>
              <a:t>păduri</a:t>
            </a:r>
            <a:r>
              <a:rPr lang="en-US" sz="1800" dirty="0"/>
              <a:t> de </a:t>
            </a:r>
            <a:r>
              <a:rPr lang="en-US" sz="1800" dirty="0" err="1"/>
              <a:t>conifere</a:t>
            </a:r>
            <a:r>
              <a:rPr lang="en-US" sz="1800" dirty="0"/>
              <a:t>;</a:t>
            </a:r>
          </a:p>
          <a:p>
            <a:pPr algn="just"/>
            <a:r>
              <a:rPr lang="en-US" sz="1800" dirty="0" err="1"/>
              <a:t>Albastru</a:t>
            </a:r>
            <a:r>
              <a:rPr lang="en-US" sz="1800" dirty="0"/>
              <a:t> </a:t>
            </a:r>
            <a:r>
              <a:rPr lang="en-US" sz="1800" dirty="0" err="1"/>
              <a:t>verzui-deschis</a:t>
            </a:r>
            <a:r>
              <a:rPr lang="en-US" sz="1800" dirty="0"/>
              <a:t> – </a:t>
            </a:r>
            <a:r>
              <a:rPr lang="en-US" sz="1800" dirty="0" err="1"/>
              <a:t>terenuri</a:t>
            </a:r>
            <a:r>
              <a:rPr lang="en-US" sz="1800" dirty="0"/>
              <a:t> </a:t>
            </a:r>
            <a:r>
              <a:rPr lang="en-US" sz="1800" dirty="0" err="1"/>
              <a:t>arate</a:t>
            </a:r>
            <a:r>
              <a:rPr lang="en-US" sz="1800" dirty="0"/>
              <a:t> (</a:t>
            </a:r>
            <a:r>
              <a:rPr lang="en-US" sz="1800" dirty="0" err="1"/>
              <a:t>mai</a:t>
            </a:r>
            <a:r>
              <a:rPr lang="en-US" sz="1800" dirty="0"/>
              <a:t> ales </a:t>
            </a:r>
            <a:r>
              <a:rPr lang="en-US" sz="1800" dirty="0" err="1"/>
              <a:t>în</a:t>
            </a:r>
            <a:r>
              <a:rPr lang="en-US" sz="1800" dirty="0"/>
              <a:t> </a:t>
            </a:r>
            <a:r>
              <a:rPr lang="en-US" sz="1800" dirty="0" err="1"/>
              <a:t>depresiuni</a:t>
            </a:r>
            <a:r>
              <a:rPr lang="en-US" sz="1800" dirty="0"/>
              <a:t>);</a:t>
            </a:r>
          </a:p>
          <a:p>
            <a:pPr algn="just"/>
            <a:r>
              <a:rPr lang="en-US" sz="1800" dirty="0" err="1"/>
              <a:t>Alb</a:t>
            </a:r>
            <a:r>
              <a:rPr lang="en-US" sz="1800" dirty="0"/>
              <a:t> – </a:t>
            </a:r>
            <a:r>
              <a:rPr lang="en-US" sz="1800" dirty="0" err="1"/>
              <a:t>zăpadă</a:t>
            </a:r>
            <a:r>
              <a:rPr lang="en-US" sz="1800" dirty="0"/>
              <a:t>;</a:t>
            </a:r>
          </a:p>
          <a:p>
            <a:pPr algn="just"/>
            <a:r>
              <a:rPr lang="en-US" sz="1800" dirty="0" err="1"/>
              <a:t>Verzui</a:t>
            </a:r>
            <a:r>
              <a:rPr lang="en-US" sz="1800" dirty="0"/>
              <a:t> – </a:t>
            </a:r>
            <a:r>
              <a:rPr lang="en-US" sz="1800" dirty="0" err="1"/>
              <a:t>terenuri</a:t>
            </a:r>
            <a:r>
              <a:rPr lang="en-US" sz="1800" dirty="0"/>
              <a:t> cu </a:t>
            </a:r>
            <a:r>
              <a:rPr lang="en-US" sz="1800" dirty="0" err="1"/>
              <a:t>exces</a:t>
            </a:r>
            <a:r>
              <a:rPr lang="en-US" sz="1800" dirty="0"/>
              <a:t> de </a:t>
            </a:r>
            <a:r>
              <a:rPr lang="en-US" sz="1800" dirty="0" err="1"/>
              <a:t>umiditate</a:t>
            </a:r>
            <a:r>
              <a:rPr lang="en-US" sz="1800" dirty="0"/>
              <a:t>;</a:t>
            </a:r>
          </a:p>
          <a:p>
            <a:pPr algn="just"/>
            <a:r>
              <a:rPr lang="en-US" sz="1800" dirty="0" err="1"/>
              <a:t>Albastru</a:t>
            </a:r>
            <a:r>
              <a:rPr lang="en-US" sz="1800" dirty="0"/>
              <a:t> – </a:t>
            </a:r>
            <a:r>
              <a:rPr lang="en-US" sz="1800" dirty="0" err="1"/>
              <a:t>lacuri</a:t>
            </a:r>
            <a:r>
              <a:rPr lang="en-US" sz="1800" dirty="0"/>
              <a:t> </a:t>
            </a:r>
            <a:r>
              <a:rPr lang="en-US" sz="1800" dirty="0" err="1"/>
              <a:t>și</a:t>
            </a:r>
            <a:r>
              <a:rPr lang="en-US" sz="1800" dirty="0"/>
              <a:t> </a:t>
            </a:r>
            <a:r>
              <a:rPr lang="en-US" sz="1800" dirty="0" err="1"/>
              <a:t>albii</a:t>
            </a:r>
            <a:r>
              <a:rPr lang="en-US" sz="1800" dirty="0"/>
              <a:t> </a:t>
            </a:r>
            <a:r>
              <a:rPr lang="en-US" sz="1800" dirty="0" err="1"/>
              <a:t>minore</a:t>
            </a:r>
            <a:r>
              <a:rPr lang="en-US" sz="1800" dirty="0"/>
              <a:t> de </a:t>
            </a:r>
            <a:r>
              <a:rPr lang="en-US" sz="1800" dirty="0" err="1"/>
              <a:t>râuri</a:t>
            </a:r>
            <a:r>
              <a:rPr lang="en-US" sz="1800" dirty="0"/>
              <a:t>;</a:t>
            </a:r>
          </a:p>
          <a:p>
            <a:pPr algn="just"/>
            <a:r>
              <a:rPr lang="en-US" sz="1800" dirty="0" err="1"/>
              <a:t>Verzui</a:t>
            </a:r>
            <a:r>
              <a:rPr lang="en-US" sz="1800" dirty="0"/>
              <a:t> </a:t>
            </a:r>
            <a:r>
              <a:rPr lang="en-US" sz="1800" dirty="0" err="1"/>
              <a:t>deschis</a:t>
            </a:r>
            <a:r>
              <a:rPr lang="en-US" sz="1800" dirty="0"/>
              <a:t> </a:t>
            </a:r>
            <a:r>
              <a:rPr lang="en-US" sz="1800" dirty="0" err="1"/>
              <a:t>spre</a:t>
            </a:r>
            <a:r>
              <a:rPr lang="en-US" sz="1800" dirty="0"/>
              <a:t> </a:t>
            </a:r>
            <a:r>
              <a:rPr lang="en-US" sz="1800" dirty="0" err="1"/>
              <a:t>alb</a:t>
            </a:r>
            <a:r>
              <a:rPr lang="en-US" sz="1800" dirty="0"/>
              <a:t> – </a:t>
            </a:r>
            <a:r>
              <a:rPr lang="en-US" sz="1800" dirty="0" err="1"/>
              <a:t>așezări</a:t>
            </a:r>
            <a:r>
              <a:rPr lang="en-US" sz="1800" dirty="0"/>
              <a:t> </a:t>
            </a:r>
            <a:r>
              <a:rPr lang="en-US" sz="1800" dirty="0" err="1"/>
              <a:t>umane</a:t>
            </a:r>
            <a:r>
              <a:rPr lang="en-US" sz="1800" dirty="0"/>
              <a:t>;</a:t>
            </a:r>
          </a:p>
          <a:p>
            <a:endParaRPr lang="en-US" dirty="0"/>
          </a:p>
        </p:txBody>
      </p:sp>
    </p:spTree>
    <p:extLst>
      <p:ext uri="{BB962C8B-B14F-4D97-AF65-F5344CB8AC3E}">
        <p14:creationId xmlns:p14="http://schemas.microsoft.com/office/powerpoint/2010/main" val="39931431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Landsat TM 5 (scena 02.11.1984)</a:t>
            </a:r>
            <a:endParaRPr lang="en-US" dirty="0"/>
          </a:p>
        </p:txBody>
      </p:sp>
      <p:sp>
        <p:nvSpPr>
          <p:cNvPr id="3" name="Content Placeholder 2"/>
          <p:cNvSpPr>
            <a:spLocks noGrp="1"/>
          </p:cNvSpPr>
          <p:nvPr>
            <p:ph idx="1"/>
          </p:nvPr>
        </p:nvSpPr>
        <p:spPr/>
        <p:txBody>
          <a:bodyPr>
            <a:normAutofit fontScale="92500" lnSpcReduction="10000"/>
          </a:bodyPr>
          <a:lstStyle/>
          <a:p>
            <a:r>
              <a:rPr lang="ro-RO" dirty="0" smtClean="0"/>
              <a:t>Lansarea pe data de 1 martie 1984, altitudine de 705 km și înconjura Terra în 16 zile.</a:t>
            </a:r>
          </a:p>
          <a:p>
            <a:r>
              <a:rPr lang="ro-RO" dirty="0" smtClean="0"/>
              <a:t>Benzi spectrale:</a:t>
            </a:r>
          </a:p>
          <a:p>
            <a:r>
              <a:rPr lang="en-US" dirty="0"/>
              <a:t>Band 1 </a:t>
            </a:r>
            <a:r>
              <a:rPr lang="ro-RO" dirty="0" smtClean="0"/>
              <a:t>Vizibil</a:t>
            </a:r>
            <a:r>
              <a:rPr lang="en-US" dirty="0" smtClean="0"/>
              <a:t> </a:t>
            </a:r>
            <a:r>
              <a:rPr lang="ro-RO" dirty="0" smtClean="0"/>
              <a:t>albastru </a:t>
            </a:r>
            <a:r>
              <a:rPr lang="en-US" dirty="0" smtClean="0"/>
              <a:t>(0.45 </a:t>
            </a:r>
            <a:r>
              <a:rPr lang="en-US" dirty="0"/>
              <a:t>- 0.52 µm) 30 m</a:t>
            </a:r>
          </a:p>
          <a:p>
            <a:r>
              <a:rPr lang="en-US" dirty="0"/>
              <a:t>Band 2 </a:t>
            </a:r>
            <a:r>
              <a:rPr lang="en-US" dirty="0" smtClean="0"/>
              <a:t>Vi</a:t>
            </a:r>
            <a:r>
              <a:rPr lang="ro-RO" dirty="0" smtClean="0"/>
              <a:t>zibil verde</a:t>
            </a:r>
            <a:r>
              <a:rPr lang="en-US" dirty="0" smtClean="0"/>
              <a:t> </a:t>
            </a:r>
            <a:r>
              <a:rPr lang="en-US" dirty="0"/>
              <a:t>(0.52 - 0.60 µm) 30 m</a:t>
            </a:r>
          </a:p>
          <a:p>
            <a:r>
              <a:rPr lang="en-US" dirty="0"/>
              <a:t>Band 3 </a:t>
            </a:r>
            <a:r>
              <a:rPr lang="en-US" dirty="0" smtClean="0"/>
              <a:t>Vi</a:t>
            </a:r>
            <a:r>
              <a:rPr lang="ro-RO" dirty="0" smtClean="0"/>
              <a:t>zibil roșu</a:t>
            </a:r>
            <a:r>
              <a:rPr lang="en-US" dirty="0" smtClean="0"/>
              <a:t> </a:t>
            </a:r>
            <a:r>
              <a:rPr lang="en-US" dirty="0"/>
              <a:t>(0.63 - 0.69 µm) 30 m</a:t>
            </a:r>
          </a:p>
          <a:p>
            <a:r>
              <a:rPr lang="en-US" dirty="0"/>
              <a:t>Band </a:t>
            </a:r>
            <a:r>
              <a:rPr lang="en-US" dirty="0" smtClean="0"/>
              <a:t>4</a:t>
            </a:r>
            <a:r>
              <a:rPr lang="ro-RO" dirty="0" smtClean="0"/>
              <a:t> Infraroșu-apropiat</a:t>
            </a:r>
            <a:r>
              <a:rPr lang="en-US" dirty="0" smtClean="0"/>
              <a:t> </a:t>
            </a:r>
            <a:r>
              <a:rPr lang="en-US" dirty="0"/>
              <a:t>(0.76 - 0.90 µm) 30 m</a:t>
            </a:r>
          </a:p>
          <a:p>
            <a:r>
              <a:rPr lang="en-US" dirty="0"/>
              <a:t>Band 5 </a:t>
            </a:r>
            <a:r>
              <a:rPr lang="ro-RO" dirty="0" smtClean="0"/>
              <a:t>Infraroșu-apropiat</a:t>
            </a:r>
            <a:r>
              <a:rPr lang="en-US" dirty="0" smtClean="0"/>
              <a:t> </a:t>
            </a:r>
            <a:r>
              <a:rPr lang="en-US" dirty="0"/>
              <a:t>(1.55 - 1.75 µm) 30 m</a:t>
            </a:r>
          </a:p>
          <a:p>
            <a:r>
              <a:rPr lang="en-US" dirty="0"/>
              <a:t>Band 6 </a:t>
            </a:r>
            <a:r>
              <a:rPr lang="ro-RO" dirty="0" smtClean="0"/>
              <a:t>Termală</a:t>
            </a:r>
            <a:r>
              <a:rPr lang="en-US" dirty="0" smtClean="0"/>
              <a:t> </a:t>
            </a:r>
            <a:r>
              <a:rPr lang="en-US" dirty="0"/>
              <a:t>(10.40 - 12.50 µm) 120 m</a:t>
            </a:r>
          </a:p>
          <a:p>
            <a:r>
              <a:rPr lang="en-US" dirty="0"/>
              <a:t>Band 7 </a:t>
            </a:r>
            <a:r>
              <a:rPr lang="ro-RO" dirty="0" smtClean="0"/>
              <a:t>Infraroșu-mijlociu</a:t>
            </a:r>
            <a:r>
              <a:rPr lang="en-US" dirty="0" smtClean="0"/>
              <a:t> </a:t>
            </a:r>
            <a:r>
              <a:rPr lang="en-US" dirty="0"/>
              <a:t>(2.08 - 2.35 µm) 30 m</a:t>
            </a:r>
          </a:p>
          <a:p>
            <a:endParaRPr lang="ro-RO" dirty="0" smtClean="0"/>
          </a:p>
        </p:txBody>
      </p:sp>
    </p:spTree>
    <p:extLst>
      <p:ext uri="{BB962C8B-B14F-4D97-AF65-F5344CB8AC3E}">
        <p14:creationId xmlns:p14="http://schemas.microsoft.com/office/powerpoint/2010/main" val="26908346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818"/>
            <a:ext cx="10515600" cy="1325563"/>
          </a:xfrm>
        </p:spPr>
        <p:txBody>
          <a:bodyPr/>
          <a:lstStyle/>
          <a:p>
            <a:r>
              <a:rPr lang="ro-RO" dirty="0" smtClean="0"/>
              <a:t>4-3-2 infraroșu</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195338"/>
            <a:ext cx="10515600" cy="5611913"/>
          </a:xfrm>
        </p:spPr>
      </p:pic>
    </p:spTree>
    <p:extLst>
      <p:ext uri="{BB962C8B-B14F-4D97-AF65-F5344CB8AC3E}">
        <p14:creationId xmlns:p14="http://schemas.microsoft.com/office/powerpoint/2010/main" val="24705002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348" y="201352"/>
            <a:ext cx="10515600" cy="1325563"/>
          </a:xfrm>
        </p:spPr>
        <p:txBody>
          <a:bodyPr/>
          <a:lstStyle/>
          <a:p>
            <a:r>
              <a:rPr lang="ro-RO" dirty="0" smtClean="0"/>
              <a:t>3-2-1 culori naturale</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9116" y="1345256"/>
            <a:ext cx="10086832" cy="5383090"/>
          </a:xfrm>
        </p:spPr>
      </p:pic>
    </p:spTree>
    <p:extLst>
      <p:ext uri="{BB962C8B-B14F-4D97-AF65-F5344CB8AC3E}">
        <p14:creationId xmlns:p14="http://schemas.microsoft.com/office/powerpoint/2010/main" val="4055303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9573" y="0"/>
            <a:ext cx="10515600" cy="1325563"/>
          </a:xfrm>
        </p:spPr>
        <p:txBody>
          <a:bodyPr/>
          <a:lstStyle/>
          <a:p>
            <a:r>
              <a:rPr lang="ro-RO" dirty="0" smtClean="0"/>
              <a:t>Clasificare supervizată</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49573" y="1080363"/>
            <a:ext cx="10440537" cy="5571854"/>
          </a:xfrm>
        </p:spPr>
      </p:pic>
    </p:spTree>
    <p:extLst>
      <p:ext uri="{BB962C8B-B14F-4D97-AF65-F5344CB8AC3E}">
        <p14:creationId xmlns:p14="http://schemas.microsoft.com/office/powerpoint/2010/main" val="25197581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Rezultatele clasificării în procente</a:t>
            </a:r>
            <a:endParaRPr lang="en-US" dirty="0"/>
          </a:p>
        </p:txBody>
      </p:sp>
      <p:sp>
        <p:nvSpPr>
          <p:cNvPr id="3" name="Content Placeholder 2"/>
          <p:cNvSpPr>
            <a:spLocks noGrp="1"/>
          </p:cNvSpPr>
          <p:nvPr>
            <p:ph idx="1"/>
          </p:nvPr>
        </p:nvSpPr>
        <p:spPr/>
        <p:txBody>
          <a:bodyPr/>
          <a:lstStyle/>
          <a:p>
            <a:r>
              <a:rPr lang="ro-RO" dirty="0" smtClean="0"/>
              <a:t>Păduri de foioase și de conifere: 43,28%;</a:t>
            </a:r>
          </a:p>
          <a:p>
            <a:r>
              <a:rPr lang="ro-RO" dirty="0" smtClean="0"/>
              <a:t>Defrișări sau terenuri agricole: 32,21%;</a:t>
            </a:r>
          </a:p>
          <a:p>
            <a:r>
              <a:rPr lang="ro-RO" dirty="0" smtClean="0"/>
              <a:t>Spațiu construit: 14,01%;</a:t>
            </a:r>
          </a:p>
          <a:p>
            <a:r>
              <a:rPr lang="ro-RO" dirty="0" smtClean="0"/>
              <a:t>Rețea hidrografică: 4.03%</a:t>
            </a:r>
            <a:endParaRPr lang="en-US" dirty="0"/>
          </a:p>
        </p:txBody>
      </p:sp>
    </p:spTree>
    <p:extLst>
      <p:ext uri="{BB962C8B-B14F-4D97-AF65-F5344CB8AC3E}">
        <p14:creationId xmlns:p14="http://schemas.microsoft.com/office/powerpoint/2010/main" val="15491262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552" y="215000"/>
            <a:ext cx="10515600" cy="1325563"/>
          </a:xfrm>
        </p:spPr>
        <p:txBody>
          <a:bodyPr/>
          <a:lstStyle/>
          <a:p>
            <a:r>
              <a:rPr lang="ro-RO" dirty="0" smtClean="0"/>
              <a:t>Calcularea histogramei scenă satelitară L5TM (08.09.1994), pe benzile 3-2-1 (natural-color)</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5936" y="1540563"/>
            <a:ext cx="9972832" cy="5165212"/>
          </a:xfrm>
        </p:spPr>
      </p:pic>
    </p:spTree>
    <p:extLst>
      <p:ext uri="{BB962C8B-B14F-4D97-AF65-F5344CB8AC3E}">
        <p14:creationId xmlns:p14="http://schemas.microsoft.com/office/powerpoint/2010/main" val="14997952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Landsat 7 TM (scena 21.08.2002)</a:t>
            </a:r>
            <a:endParaRPr lang="en-US" dirty="0"/>
          </a:p>
        </p:txBody>
      </p:sp>
      <p:sp>
        <p:nvSpPr>
          <p:cNvPr id="3" name="Content Placeholder 2"/>
          <p:cNvSpPr>
            <a:spLocks noGrp="1"/>
          </p:cNvSpPr>
          <p:nvPr>
            <p:ph idx="1"/>
          </p:nvPr>
        </p:nvSpPr>
        <p:spPr/>
        <p:txBody>
          <a:bodyPr>
            <a:normAutofit fontScale="92500" lnSpcReduction="20000"/>
          </a:bodyPr>
          <a:lstStyle/>
          <a:p>
            <a:r>
              <a:rPr lang="ro-RO" dirty="0" smtClean="0"/>
              <a:t>Lansat în 15 aprilie 1999, 705 km altitudinea de orbitare.</a:t>
            </a:r>
          </a:p>
          <a:p>
            <a:r>
              <a:rPr lang="ro-RO" dirty="0" smtClean="0"/>
              <a:t>Benzi spectrale:</a:t>
            </a:r>
          </a:p>
          <a:p>
            <a:r>
              <a:rPr lang="en-US" dirty="0" smtClean="0"/>
              <a:t>Band</a:t>
            </a:r>
            <a:r>
              <a:rPr lang="ro-RO" dirty="0" smtClean="0"/>
              <a:t>a</a:t>
            </a:r>
            <a:r>
              <a:rPr lang="en-US" dirty="0" smtClean="0"/>
              <a:t> </a:t>
            </a:r>
            <a:r>
              <a:rPr lang="en-US" dirty="0"/>
              <a:t>1 </a:t>
            </a:r>
            <a:r>
              <a:rPr lang="en-US" dirty="0" smtClean="0"/>
              <a:t>Vi</a:t>
            </a:r>
            <a:r>
              <a:rPr lang="ro-RO" dirty="0" smtClean="0"/>
              <a:t>zibil albastru</a:t>
            </a:r>
            <a:r>
              <a:rPr lang="en-US" dirty="0" smtClean="0"/>
              <a:t> </a:t>
            </a:r>
            <a:r>
              <a:rPr lang="en-US" dirty="0"/>
              <a:t>(0.45 - 0.52 µm) 30 m</a:t>
            </a:r>
          </a:p>
          <a:p>
            <a:r>
              <a:rPr lang="en-US" dirty="0" smtClean="0"/>
              <a:t>Band</a:t>
            </a:r>
            <a:r>
              <a:rPr lang="ro-RO" dirty="0" smtClean="0"/>
              <a:t>a</a:t>
            </a:r>
            <a:r>
              <a:rPr lang="en-US" dirty="0" smtClean="0"/>
              <a:t> </a:t>
            </a:r>
            <a:r>
              <a:rPr lang="en-US" dirty="0"/>
              <a:t>2 </a:t>
            </a:r>
            <a:r>
              <a:rPr lang="en-US" dirty="0" smtClean="0"/>
              <a:t>Vi</a:t>
            </a:r>
            <a:r>
              <a:rPr lang="ro-RO" dirty="0" smtClean="0"/>
              <a:t>zibil verde</a:t>
            </a:r>
            <a:r>
              <a:rPr lang="en-US" dirty="0" smtClean="0"/>
              <a:t> </a:t>
            </a:r>
            <a:r>
              <a:rPr lang="en-US" dirty="0"/>
              <a:t>(0.52 - 0.60 µm) 30 m</a:t>
            </a:r>
          </a:p>
          <a:p>
            <a:r>
              <a:rPr lang="en-US" dirty="0" smtClean="0"/>
              <a:t>Band</a:t>
            </a:r>
            <a:r>
              <a:rPr lang="ro-RO" dirty="0" smtClean="0"/>
              <a:t>a</a:t>
            </a:r>
            <a:r>
              <a:rPr lang="en-US" dirty="0" smtClean="0"/>
              <a:t> </a:t>
            </a:r>
            <a:r>
              <a:rPr lang="en-US" dirty="0"/>
              <a:t>3 </a:t>
            </a:r>
            <a:r>
              <a:rPr lang="en-US" dirty="0" smtClean="0"/>
              <a:t>Vi</a:t>
            </a:r>
            <a:r>
              <a:rPr lang="ro-RO" dirty="0" smtClean="0"/>
              <a:t>zibil rosu</a:t>
            </a:r>
            <a:r>
              <a:rPr lang="en-US" dirty="0" smtClean="0"/>
              <a:t> </a:t>
            </a:r>
            <a:r>
              <a:rPr lang="en-US" dirty="0"/>
              <a:t>(0.63 - 0.69 µm) 30 m</a:t>
            </a:r>
          </a:p>
          <a:p>
            <a:r>
              <a:rPr lang="en-US" dirty="0" smtClean="0"/>
              <a:t>Band</a:t>
            </a:r>
            <a:r>
              <a:rPr lang="ro-RO" dirty="0" smtClean="0"/>
              <a:t>a</a:t>
            </a:r>
            <a:r>
              <a:rPr lang="en-US" dirty="0" smtClean="0"/>
              <a:t> </a:t>
            </a:r>
            <a:r>
              <a:rPr lang="en-US" dirty="0"/>
              <a:t>4 </a:t>
            </a:r>
            <a:r>
              <a:rPr lang="ro-RO" dirty="0" smtClean="0"/>
              <a:t>Infraroșu-apropiat</a:t>
            </a:r>
            <a:r>
              <a:rPr lang="en-US" dirty="0" smtClean="0"/>
              <a:t> </a:t>
            </a:r>
            <a:r>
              <a:rPr lang="en-US" dirty="0"/>
              <a:t>(0.77 - 0.90 µm) 30 m</a:t>
            </a:r>
          </a:p>
          <a:p>
            <a:r>
              <a:rPr lang="en-US" dirty="0" smtClean="0"/>
              <a:t>Band</a:t>
            </a:r>
            <a:r>
              <a:rPr lang="ro-RO" dirty="0" smtClean="0"/>
              <a:t>a</a:t>
            </a:r>
            <a:r>
              <a:rPr lang="en-US" dirty="0" smtClean="0"/>
              <a:t> </a:t>
            </a:r>
            <a:r>
              <a:rPr lang="en-US" dirty="0"/>
              <a:t>5 </a:t>
            </a:r>
            <a:r>
              <a:rPr lang="ro-RO" dirty="0" smtClean="0"/>
              <a:t>Infraroșu-apropiat</a:t>
            </a:r>
            <a:r>
              <a:rPr lang="en-US" dirty="0" smtClean="0"/>
              <a:t> </a:t>
            </a:r>
            <a:r>
              <a:rPr lang="en-US" dirty="0"/>
              <a:t>(1.55 - 1.75 µm) 30 m</a:t>
            </a:r>
          </a:p>
          <a:p>
            <a:r>
              <a:rPr lang="en-US" dirty="0" smtClean="0"/>
              <a:t>Band</a:t>
            </a:r>
            <a:r>
              <a:rPr lang="ro-RO" dirty="0" smtClean="0"/>
              <a:t>a</a:t>
            </a:r>
            <a:r>
              <a:rPr lang="en-US" dirty="0" smtClean="0"/>
              <a:t> </a:t>
            </a:r>
            <a:r>
              <a:rPr lang="en-US" dirty="0"/>
              <a:t>6 </a:t>
            </a:r>
            <a:r>
              <a:rPr lang="en-US" dirty="0" smtClean="0"/>
              <a:t>T</a:t>
            </a:r>
            <a:r>
              <a:rPr lang="ro-RO" dirty="0" smtClean="0"/>
              <a:t>ermal</a:t>
            </a:r>
            <a:r>
              <a:rPr lang="en-US" dirty="0" smtClean="0"/>
              <a:t> </a:t>
            </a:r>
            <a:r>
              <a:rPr lang="en-US" dirty="0"/>
              <a:t>(10.40 - 12.50 µm) 60 </a:t>
            </a:r>
            <a:r>
              <a:rPr lang="en-US" dirty="0" smtClean="0"/>
              <a:t>m</a:t>
            </a:r>
            <a:endParaRPr lang="en-US" dirty="0"/>
          </a:p>
          <a:p>
            <a:r>
              <a:rPr lang="en-US" dirty="0" smtClean="0"/>
              <a:t>Band</a:t>
            </a:r>
            <a:r>
              <a:rPr lang="ro-RO" dirty="0" smtClean="0"/>
              <a:t>a</a:t>
            </a:r>
            <a:r>
              <a:rPr lang="en-US" dirty="0" smtClean="0"/>
              <a:t> </a:t>
            </a:r>
            <a:r>
              <a:rPr lang="en-US" dirty="0"/>
              <a:t>7 </a:t>
            </a:r>
            <a:r>
              <a:rPr lang="ro-RO" dirty="0" smtClean="0"/>
              <a:t>Infraroșu mediu</a:t>
            </a:r>
            <a:r>
              <a:rPr lang="en-US" dirty="0" smtClean="0"/>
              <a:t> </a:t>
            </a:r>
            <a:r>
              <a:rPr lang="en-US" dirty="0"/>
              <a:t>(2.08 - 2.35 µm) 30 m</a:t>
            </a:r>
          </a:p>
          <a:p>
            <a:r>
              <a:rPr lang="en-US" dirty="0" smtClean="0"/>
              <a:t>Band</a:t>
            </a:r>
            <a:r>
              <a:rPr lang="ro-RO" dirty="0" smtClean="0"/>
              <a:t>a</a:t>
            </a:r>
            <a:r>
              <a:rPr lang="en-US" dirty="0" smtClean="0"/>
              <a:t> </a:t>
            </a:r>
            <a:r>
              <a:rPr lang="en-US" dirty="0"/>
              <a:t>8 Panchromatic (PAN) (0.52 - 0.90 µm) 15 m</a:t>
            </a:r>
          </a:p>
          <a:p>
            <a:endParaRPr lang="en-US" dirty="0"/>
          </a:p>
        </p:txBody>
      </p:sp>
    </p:spTree>
    <p:extLst>
      <p:ext uri="{BB962C8B-B14F-4D97-AF65-F5344CB8AC3E}">
        <p14:creationId xmlns:p14="http://schemas.microsoft.com/office/powerpoint/2010/main" val="36750502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624" y="119465"/>
            <a:ext cx="10515600" cy="1325563"/>
          </a:xfrm>
        </p:spPr>
        <p:txBody>
          <a:bodyPr/>
          <a:lstStyle/>
          <a:p>
            <a:r>
              <a:rPr lang="ro-RO" dirty="0" smtClean="0"/>
              <a:t>Combinație 453 (la o scară mică)</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73958" y="1274522"/>
            <a:ext cx="8952932" cy="5281779"/>
          </a:xfrm>
        </p:spPr>
      </p:pic>
    </p:spTree>
    <p:extLst>
      <p:ext uri="{BB962C8B-B14F-4D97-AF65-F5344CB8AC3E}">
        <p14:creationId xmlns:p14="http://schemas.microsoft.com/office/powerpoint/2010/main" val="2940675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877" y="170597"/>
            <a:ext cx="3932237" cy="1600200"/>
          </a:xfrm>
        </p:spPr>
        <p:txBody>
          <a:bodyPr/>
          <a:lstStyle/>
          <a:p>
            <a:pPr algn="ctr"/>
            <a:r>
              <a:rPr lang="ro-RO" dirty="0"/>
              <a:t>Exemplu de combinație 453 (zonă fără nori)</a:t>
            </a:r>
            <a:endParaRPr lang="en-US"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55890" y="1340188"/>
            <a:ext cx="6922378" cy="4093049"/>
          </a:xfrm>
        </p:spPr>
      </p:pic>
      <p:sp>
        <p:nvSpPr>
          <p:cNvPr id="4" name="Text Placeholder 3"/>
          <p:cNvSpPr>
            <a:spLocks noGrp="1"/>
          </p:cNvSpPr>
          <p:nvPr>
            <p:ph type="body" sz="half" idx="2"/>
          </p:nvPr>
        </p:nvSpPr>
        <p:spPr>
          <a:xfrm>
            <a:off x="122830" y="1883391"/>
            <a:ext cx="4776716" cy="4858603"/>
          </a:xfrm>
        </p:spPr>
        <p:txBody>
          <a:bodyPr>
            <a:normAutofit lnSpcReduction="10000"/>
          </a:bodyPr>
          <a:lstStyle/>
          <a:p>
            <a:pPr algn="just"/>
            <a:r>
              <a:rPr lang="ro-RO" sz="1800" dirty="0"/>
              <a:t>Portocaliu intens (bandă optimă 4,5) – păduri de foioase și livezi);</a:t>
            </a:r>
          </a:p>
          <a:p>
            <a:pPr algn="just"/>
            <a:r>
              <a:rPr lang="ro-RO" sz="1800" dirty="0"/>
              <a:t>Portocaliu deschis, cenușiu deschis (bandă optimă 4,5) – terenuri arabile înierbate sau pășuni înierbate);</a:t>
            </a:r>
          </a:p>
          <a:p>
            <a:pPr algn="just"/>
            <a:r>
              <a:rPr lang="ro-RO" sz="1800" dirty="0"/>
              <a:t>Portocaliu intens-verde (bandă optimă 4,5) – păduri de amestec;</a:t>
            </a:r>
          </a:p>
          <a:p>
            <a:pPr algn="just"/>
            <a:r>
              <a:rPr lang="ro-RO" sz="1800" dirty="0"/>
              <a:t>Albăstrui verde-închis (bandă optimă 5) – pajiști subalpine, specifice depresiunilor);</a:t>
            </a:r>
          </a:p>
          <a:p>
            <a:pPr algn="just"/>
            <a:r>
              <a:rPr lang="ro-RO" sz="1800" dirty="0"/>
              <a:t>Verde deschis (bandă optimă 5) – terenuri cu acces de umiditate permanentă;</a:t>
            </a:r>
          </a:p>
          <a:p>
            <a:pPr algn="just"/>
            <a:r>
              <a:rPr lang="ro-RO" sz="1800" dirty="0"/>
              <a:t>Albastru (bandă optimă 5) – construcții din beton și drumuri;</a:t>
            </a:r>
          </a:p>
          <a:p>
            <a:pPr algn="just"/>
            <a:r>
              <a:rPr lang="ro-RO" sz="1800" dirty="0"/>
              <a:t>Negru – albii de râuri și lacuri;</a:t>
            </a:r>
          </a:p>
          <a:p>
            <a:pPr algn="just"/>
            <a:r>
              <a:rPr lang="ro-RO" sz="1800" dirty="0"/>
              <a:t>Alb-albastru (bandă optimă 5) – construcții din cărămidă;</a:t>
            </a:r>
            <a:endParaRPr lang="en-US" sz="1800" dirty="0"/>
          </a:p>
          <a:p>
            <a:endParaRPr lang="en-US" dirty="0"/>
          </a:p>
        </p:txBody>
      </p:sp>
    </p:spTree>
    <p:extLst>
      <p:ext uri="{BB962C8B-B14F-4D97-AF65-F5344CB8AC3E}">
        <p14:creationId xmlns:p14="http://schemas.microsoft.com/office/powerpoint/2010/main" val="23353800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3185" y="150125"/>
            <a:ext cx="3932237" cy="1197592"/>
          </a:xfrm>
        </p:spPr>
        <p:txBody>
          <a:bodyPr>
            <a:normAutofit/>
          </a:bodyPr>
          <a:lstStyle/>
          <a:p>
            <a:pPr algn="ctr"/>
            <a:r>
              <a:rPr lang="ro-RO" dirty="0"/>
              <a:t>Combinația 742 pe Sighetul Marmației</a:t>
            </a:r>
            <a:endParaRPr lang="en-US"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30179" y="1347718"/>
            <a:ext cx="7115997" cy="4425286"/>
          </a:xfrm>
        </p:spPr>
      </p:pic>
      <p:sp>
        <p:nvSpPr>
          <p:cNvPr id="4" name="Text Placeholder 3"/>
          <p:cNvSpPr>
            <a:spLocks noGrp="1"/>
          </p:cNvSpPr>
          <p:nvPr>
            <p:ph type="body" sz="half" idx="2"/>
          </p:nvPr>
        </p:nvSpPr>
        <p:spPr>
          <a:xfrm>
            <a:off x="246951" y="1682480"/>
            <a:ext cx="4544704" cy="4963980"/>
          </a:xfrm>
        </p:spPr>
        <p:txBody>
          <a:bodyPr>
            <a:normAutofit/>
          </a:bodyPr>
          <a:lstStyle/>
          <a:p>
            <a:r>
              <a:rPr lang="ro-RO" sz="1800" dirty="0"/>
              <a:t>Roz închis (banda optimă 7) – pajiști și terenuri slab acoperite cu vegetație;</a:t>
            </a:r>
          </a:p>
          <a:p>
            <a:r>
              <a:rPr lang="ro-RO" sz="1800" dirty="0"/>
              <a:t>Verde deschis (banda optimă 4) – păduri de foioase, terenuri acoperite cu cartofi, livezi, pășuni în depresiune;</a:t>
            </a:r>
          </a:p>
          <a:p>
            <a:r>
              <a:rPr lang="ro-RO" sz="1800" dirty="0"/>
              <a:t>Verde închis-cafeniu (2,7) – păduri de conifere;</a:t>
            </a:r>
          </a:p>
          <a:p>
            <a:r>
              <a:rPr lang="ro-RO" sz="1800" dirty="0"/>
              <a:t>Violet (7) – drumuri asfaltate și construcții din beton;</a:t>
            </a:r>
          </a:p>
          <a:p>
            <a:r>
              <a:rPr lang="ro-RO" sz="1800" dirty="0"/>
              <a:t>Albastru închis (2) – albii minore;</a:t>
            </a:r>
          </a:p>
          <a:p>
            <a:r>
              <a:rPr lang="ro-RO" sz="1800" dirty="0"/>
              <a:t>Roz închi-cenușiu (2,7) – terenuri dezgolite cu acoperire de umiditate ridicată;</a:t>
            </a:r>
          </a:p>
          <a:p>
            <a:r>
              <a:rPr lang="ro-RO" sz="1800" dirty="0"/>
              <a:t>Verde-cenușiu (4,7) – terenuri înierbate cu acoperire de umiditate ridicată;</a:t>
            </a:r>
            <a:endParaRPr lang="en-US" sz="1800" dirty="0"/>
          </a:p>
          <a:p>
            <a:endParaRPr lang="en-US" dirty="0"/>
          </a:p>
        </p:txBody>
      </p:sp>
    </p:spTree>
    <p:extLst>
      <p:ext uri="{BB962C8B-B14F-4D97-AF65-F5344CB8AC3E}">
        <p14:creationId xmlns:p14="http://schemas.microsoft.com/office/powerpoint/2010/main" val="28309996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Scena satelitară Landsat 8 OLI (05.09.2015)</a:t>
            </a:r>
            <a:endParaRPr lang="en-US" dirty="0"/>
          </a:p>
        </p:txBody>
      </p:sp>
      <p:sp>
        <p:nvSpPr>
          <p:cNvPr id="3" name="Content Placeholder 2"/>
          <p:cNvSpPr>
            <a:spLocks noGrp="1"/>
          </p:cNvSpPr>
          <p:nvPr>
            <p:ph idx="1"/>
          </p:nvPr>
        </p:nvSpPr>
        <p:spPr>
          <a:xfrm>
            <a:off x="838200" y="1448972"/>
            <a:ext cx="10515600" cy="4727991"/>
          </a:xfrm>
        </p:spPr>
        <p:txBody>
          <a:bodyPr>
            <a:normAutofit fontScale="85000" lnSpcReduction="20000"/>
          </a:bodyPr>
          <a:lstStyle/>
          <a:p>
            <a:r>
              <a:rPr lang="ro-RO" dirty="0" smtClean="0"/>
              <a:t>Lansat pe 11 februarie 2013, altitudine de 705 km, înconjoară Terra în 17 zile;</a:t>
            </a:r>
          </a:p>
          <a:p>
            <a:r>
              <a:rPr lang="ro-RO" dirty="0" smtClean="0"/>
              <a:t>Benzi multi spectrale:</a:t>
            </a:r>
          </a:p>
          <a:p>
            <a:r>
              <a:rPr lang="en-US" dirty="0" smtClean="0"/>
              <a:t>Band</a:t>
            </a:r>
            <a:r>
              <a:rPr lang="ro-RO" dirty="0" smtClean="0"/>
              <a:t>a</a:t>
            </a:r>
            <a:r>
              <a:rPr lang="en-US" dirty="0" smtClean="0"/>
              <a:t> </a:t>
            </a:r>
            <a:r>
              <a:rPr lang="en-US" dirty="0"/>
              <a:t>1 </a:t>
            </a:r>
            <a:r>
              <a:rPr lang="en-US" dirty="0" smtClean="0"/>
              <a:t>– </a:t>
            </a:r>
            <a:r>
              <a:rPr lang="ro-RO" dirty="0" smtClean="0"/>
              <a:t>Aerosol (0.43-0.45 micrometri) 30 m;</a:t>
            </a:r>
          </a:p>
          <a:p>
            <a:r>
              <a:rPr lang="en-US" dirty="0" smtClean="0"/>
              <a:t>Band</a:t>
            </a:r>
            <a:r>
              <a:rPr lang="ro-RO" dirty="0" smtClean="0"/>
              <a:t>a</a:t>
            </a:r>
            <a:r>
              <a:rPr lang="en-US" dirty="0" smtClean="0"/>
              <a:t> </a:t>
            </a:r>
            <a:r>
              <a:rPr lang="en-US" dirty="0"/>
              <a:t>2 </a:t>
            </a:r>
            <a:r>
              <a:rPr lang="en-US" dirty="0" smtClean="0"/>
              <a:t>– </a:t>
            </a:r>
            <a:r>
              <a:rPr lang="ro-RO" dirty="0" smtClean="0"/>
              <a:t>Albastru (0.45-0.51 micrometri) 30 m;</a:t>
            </a:r>
          </a:p>
          <a:p>
            <a:r>
              <a:rPr lang="ro-RO" dirty="0" smtClean="0"/>
              <a:t>Banda 3 – Verde (0.53-0.59 micrometri) 30 m;</a:t>
            </a:r>
          </a:p>
          <a:p>
            <a:r>
              <a:rPr lang="en-US" dirty="0"/>
              <a:t>Band 4 </a:t>
            </a:r>
            <a:r>
              <a:rPr lang="en-US" dirty="0" smtClean="0"/>
              <a:t>– R</a:t>
            </a:r>
            <a:r>
              <a:rPr lang="ro-RO" dirty="0" smtClean="0"/>
              <a:t>oșu (</a:t>
            </a:r>
            <a:r>
              <a:rPr lang="en-US" dirty="0"/>
              <a:t>0.64 - </a:t>
            </a:r>
            <a:r>
              <a:rPr lang="en-US" dirty="0" smtClean="0"/>
              <a:t>0.67</a:t>
            </a:r>
            <a:r>
              <a:rPr lang="ro-RO" dirty="0" smtClean="0"/>
              <a:t> micrometri) 30 m;</a:t>
            </a:r>
          </a:p>
          <a:p>
            <a:r>
              <a:rPr lang="en-US" dirty="0"/>
              <a:t>Band 5 </a:t>
            </a:r>
            <a:r>
              <a:rPr lang="en-US" dirty="0" smtClean="0"/>
              <a:t>– </a:t>
            </a:r>
            <a:r>
              <a:rPr lang="ro-RO" dirty="0" smtClean="0"/>
              <a:t>Infraroșu apropiat </a:t>
            </a:r>
            <a:r>
              <a:rPr lang="en-US" dirty="0" smtClean="0"/>
              <a:t>(NIR)</a:t>
            </a:r>
            <a:r>
              <a:rPr lang="ro-RO" dirty="0" smtClean="0"/>
              <a:t> (</a:t>
            </a:r>
            <a:r>
              <a:rPr lang="en-US" dirty="0"/>
              <a:t>0.85 - </a:t>
            </a:r>
            <a:r>
              <a:rPr lang="en-US" dirty="0" smtClean="0"/>
              <a:t>0.88</a:t>
            </a:r>
            <a:r>
              <a:rPr lang="ro-RO" dirty="0"/>
              <a:t> </a:t>
            </a:r>
            <a:r>
              <a:rPr lang="ro-RO" dirty="0" smtClean="0"/>
              <a:t>micrometri) 30 m;</a:t>
            </a:r>
          </a:p>
          <a:p>
            <a:r>
              <a:rPr lang="en-US" dirty="0"/>
              <a:t>Band 6 - SWIR </a:t>
            </a:r>
            <a:r>
              <a:rPr lang="en-US" dirty="0" smtClean="0"/>
              <a:t>1</a:t>
            </a:r>
            <a:r>
              <a:rPr lang="ro-RO" dirty="0" smtClean="0"/>
              <a:t> (</a:t>
            </a:r>
            <a:r>
              <a:rPr lang="en-US" dirty="0"/>
              <a:t>1.57 - </a:t>
            </a:r>
            <a:r>
              <a:rPr lang="en-US" dirty="0" smtClean="0"/>
              <a:t>1.65</a:t>
            </a:r>
            <a:r>
              <a:rPr lang="ro-RO" dirty="0" smtClean="0"/>
              <a:t> micrometri) 30 m;</a:t>
            </a:r>
          </a:p>
          <a:p>
            <a:r>
              <a:rPr lang="en-US" dirty="0"/>
              <a:t>Band 7 - SWIR </a:t>
            </a:r>
            <a:r>
              <a:rPr lang="en-US" dirty="0" smtClean="0"/>
              <a:t>2</a:t>
            </a:r>
            <a:r>
              <a:rPr lang="ro-RO" dirty="0" smtClean="0"/>
              <a:t> (</a:t>
            </a:r>
            <a:r>
              <a:rPr lang="en-US" dirty="0"/>
              <a:t>2.11 - </a:t>
            </a:r>
            <a:r>
              <a:rPr lang="en-US" dirty="0" smtClean="0"/>
              <a:t>2.29</a:t>
            </a:r>
            <a:r>
              <a:rPr lang="ro-RO" dirty="0" smtClean="0"/>
              <a:t> micrometri) 30 m;</a:t>
            </a:r>
          </a:p>
          <a:p>
            <a:r>
              <a:rPr lang="en-US" dirty="0"/>
              <a:t>Band 8 </a:t>
            </a:r>
            <a:r>
              <a:rPr lang="en-US" dirty="0" smtClean="0"/>
              <a:t>– Panchromatic</a:t>
            </a:r>
            <a:r>
              <a:rPr lang="ro-RO" dirty="0" smtClean="0"/>
              <a:t> (</a:t>
            </a:r>
            <a:r>
              <a:rPr lang="en-US" dirty="0"/>
              <a:t>0.50 - </a:t>
            </a:r>
            <a:r>
              <a:rPr lang="en-US" dirty="0" smtClean="0"/>
              <a:t>0.68</a:t>
            </a:r>
            <a:r>
              <a:rPr lang="ro-RO" dirty="0" smtClean="0"/>
              <a:t> micrometri) 15 m;</a:t>
            </a:r>
          </a:p>
          <a:p>
            <a:r>
              <a:rPr lang="en-US" dirty="0"/>
              <a:t>Band 10 - Thermal Infrared (TIRS) </a:t>
            </a:r>
            <a:r>
              <a:rPr lang="en-US" dirty="0" smtClean="0"/>
              <a:t>1</a:t>
            </a:r>
            <a:r>
              <a:rPr lang="ro-RO" dirty="0" smtClean="0"/>
              <a:t> (</a:t>
            </a:r>
            <a:r>
              <a:rPr lang="en-US" dirty="0"/>
              <a:t>10.60 - </a:t>
            </a:r>
            <a:r>
              <a:rPr lang="en-US" dirty="0" smtClean="0"/>
              <a:t>11.19</a:t>
            </a:r>
            <a:r>
              <a:rPr lang="ro-RO" dirty="0" smtClean="0"/>
              <a:t> micrometri) </a:t>
            </a:r>
            <a:r>
              <a:rPr lang="en-US" dirty="0"/>
              <a:t>100 * (30</a:t>
            </a:r>
            <a:r>
              <a:rPr lang="en-US" dirty="0" smtClean="0"/>
              <a:t>)</a:t>
            </a:r>
            <a:r>
              <a:rPr lang="ro-RO" dirty="0" smtClean="0"/>
              <a:t> m;</a:t>
            </a:r>
          </a:p>
          <a:p>
            <a:r>
              <a:rPr lang="en-US" dirty="0"/>
              <a:t>Band 11 - Thermal Infrared (TIRS) </a:t>
            </a:r>
            <a:r>
              <a:rPr lang="en-US" dirty="0" smtClean="0"/>
              <a:t>2</a:t>
            </a:r>
            <a:r>
              <a:rPr lang="ro-RO" dirty="0" smtClean="0"/>
              <a:t> (</a:t>
            </a:r>
            <a:r>
              <a:rPr lang="en-US" dirty="0"/>
              <a:t>11.50 - </a:t>
            </a:r>
            <a:r>
              <a:rPr lang="en-US" dirty="0" smtClean="0"/>
              <a:t>12.51</a:t>
            </a:r>
            <a:r>
              <a:rPr lang="ro-RO" dirty="0" smtClean="0"/>
              <a:t> micrometri) </a:t>
            </a:r>
            <a:r>
              <a:rPr lang="en-US" dirty="0"/>
              <a:t>100 * (30</a:t>
            </a:r>
            <a:r>
              <a:rPr lang="en-US" dirty="0" smtClean="0"/>
              <a:t>)</a:t>
            </a:r>
            <a:r>
              <a:rPr lang="ro-RO" dirty="0" smtClean="0"/>
              <a:t> m;</a:t>
            </a:r>
          </a:p>
          <a:p>
            <a:endParaRPr lang="ro-RO" dirty="0" smtClean="0"/>
          </a:p>
          <a:p>
            <a:endParaRPr lang="ro-RO" dirty="0" smtClean="0"/>
          </a:p>
        </p:txBody>
      </p:sp>
    </p:spTree>
    <p:extLst>
      <p:ext uri="{BB962C8B-B14F-4D97-AF65-F5344CB8AC3E}">
        <p14:creationId xmlns:p14="http://schemas.microsoft.com/office/powerpoint/2010/main" val="281992511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5716"/>
            <a:ext cx="12192000" cy="6506565"/>
          </a:xfrm>
          <a:prstGeom prst="rect">
            <a:avLst/>
          </a:prstGeom>
        </p:spPr>
      </p:pic>
    </p:spTree>
    <p:extLst>
      <p:ext uri="{BB962C8B-B14F-4D97-AF65-F5344CB8AC3E}">
        <p14:creationId xmlns:p14="http://schemas.microsoft.com/office/powerpoint/2010/main" val="6537897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5717"/>
            <a:ext cx="12086320" cy="6450166"/>
          </a:xfrm>
          <a:prstGeom prst="rect">
            <a:avLst/>
          </a:prstGeom>
        </p:spPr>
      </p:pic>
    </p:spTree>
    <p:extLst>
      <p:ext uri="{BB962C8B-B14F-4D97-AF65-F5344CB8AC3E}">
        <p14:creationId xmlns:p14="http://schemas.microsoft.com/office/powerpoint/2010/main" val="155841286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5717"/>
            <a:ext cx="12086320" cy="6450166"/>
          </a:xfrm>
          <a:prstGeom prst="rect">
            <a:avLst/>
          </a:prstGeom>
        </p:spPr>
      </p:pic>
    </p:spTree>
    <p:extLst>
      <p:ext uri="{BB962C8B-B14F-4D97-AF65-F5344CB8AC3E}">
        <p14:creationId xmlns:p14="http://schemas.microsoft.com/office/powerpoint/2010/main" val="304652406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Concluzii	</a:t>
            </a:r>
            <a:endParaRPr lang="en-US" dirty="0"/>
          </a:p>
        </p:txBody>
      </p:sp>
      <p:sp>
        <p:nvSpPr>
          <p:cNvPr id="3" name="Content Placeholder 2"/>
          <p:cNvSpPr>
            <a:spLocks noGrp="1"/>
          </p:cNvSpPr>
          <p:nvPr>
            <p:ph idx="1"/>
          </p:nvPr>
        </p:nvSpPr>
        <p:spPr/>
        <p:txBody>
          <a:bodyPr/>
          <a:lstStyle/>
          <a:p>
            <a:pPr algn="just"/>
            <a:r>
              <a:rPr lang="ro-RO" dirty="0" smtClean="0"/>
              <a:t>Aplicațiile pe datele oferite de sateliții Landsat (sau orice alt tip de satelit) pot genera analize spațiale în diferite domenii, precum evoluțiile sau involuțiile (în acest caz ale unui anumite mediu geografic). </a:t>
            </a:r>
          </a:p>
          <a:p>
            <a:pPr algn="just"/>
            <a:r>
              <a:rPr lang="ro-RO" dirty="0" smtClean="0"/>
              <a:t>Astfel de modalități pot fi utilizate în orice domeniu și pot ajuta la luarea de decizii, politici de protecție a mediilor ce au avut de pierdut/involuat pe măsura trecerii timpului.</a:t>
            </a:r>
          </a:p>
          <a:p>
            <a:pPr algn="just"/>
            <a:r>
              <a:rPr lang="ro-RO" dirty="0" smtClean="0"/>
              <a:t>Bineînțeles că astfel de analize de bază (precum combinații de benzi spectrale sau clasificări de pixeli) presupun cunoașterea unor noțiuni de teledetecție și GIS pentru ca rezultaele să fie optime.</a:t>
            </a:r>
          </a:p>
        </p:txBody>
      </p:sp>
    </p:spTree>
    <p:extLst>
      <p:ext uri="{BB962C8B-B14F-4D97-AF65-F5344CB8AC3E}">
        <p14:creationId xmlns:p14="http://schemas.microsoft.com/office/powerpoint/2010/main" val="15901714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905" y="1416003"/>
            <a:ext cx="10515600" cy="4261466"/>
          </a:xfrm>
        </p:spPr>
        <p:txBody>
          <a:bodyPr/>
          <a:lstStyle/>
          <a:p>
            <a:pPr algn="ctr"/>
            <a:r>
              <a:rPr lang="ro-RO" dirty="0" smtClean="0"/>
              <a:t>Vă mulțumim pentru atenție!</a:t>
            </a:r>
            <a:endParaRPr lang="en-US" dirty="0"/>
          </a:p>
        </p:txBody>
      </p:sp>
    </p:spTree>
    <p:extLst>
      <p:ext uri="{BB962C8B-B14F-4D97-AF65-F5344CB8AC3E}">
        <p14:creationId xmlns:p14="http://schemas.microsoft.com/office/powerpoint/2010/main" val="248654477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872</TotalTime>
  <Words>1275</Words>
  <Application>Microsoft Office PowerPoint</Application>
  <PresentationFormat>Widescreen</PresentationFormat>
  <Paragraphs>107</Paragraphs>
  <Slides>29</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29</vt:i4>
      </vt:variant>
    </vt:vector>
  </HeadingPairs>
  <TitlesOfParts>
    <vt:vector size="34" baseType="lpstr">
      <vt:lpstr>Arial</vt:lpstr>
      <vt:lpstr>Calibri</vt:lpstr>
      <vt:lpstr>Calibri Light</vt:lpstr>
      <vt:lpstr>Office Theme</vt:lpstr>
      <vt:lpstr>1_Office Theme</vt:lpstr>
      <vt:lpstr>Analiza evoluției sau involuției mediilor geografice, utilizând date satelitare</vt:lpstr>
      <vt:lpstr>Introducere</vt:lpstr>
      <vt:lpstr>Zona de interes </vt:lpstr>
      <vt:lpstr>Scurt istoric al sateliților Landsat</vt:lpstr>
      <vt:lpstr>Istoric Landsat</vt:lpstr>
      <vt:lpstr>PowerPoint Presentation</vt:lpstr>
      <vt:lpstr>http://earthexplorer.usgs.gov/</vt:lpstr>
      <vt:lpstr>Landsat 1 MSS (scena 28.10.1973)</vt:lpstr>
      <vt:lpstr>Introducerea datelor în QGIS și plug-in-ul SCP</vt:lpstr>
      <vt:lpstr>PowerPoint Presentation</vt:lpstr>
      <vt:lpstr>PowerPoint Presentation</vt:lpstr>
      <vt:lpstr>PowerPoint Presentation</vt:lpstr>
      <vt:lpstr>Parcul Național Munții Maramureșului</vt:lpstr>
      <vt:lpstr>Landsat TM 5 (scena 02.11.1984)</vt:lpstr>
      <vt:lpstr>4-3-2 infraroșu</vt:lpstr>
      <vt:lpstr>3-2-1 culori naturale</vt:lpstr>
      <vt:lpstr>Clasificare supervizată</vt:lpstr>
      <vt:lpstr>Rezultatele clasificării în procente</vt:lpstr>
      <vt:lpstr>Calcularea histogramei scenă satelitară L5TM (08.09.1994), pe benzile 3-2-1 (natural-color)</vt:lpstr>
      <vt:lpstr>Landsat 7 TM (scena 21.08.2002)</vt:lpstr>
      <vt:lpstr>Combinație 453 (la o scară mică)</vt:lpstr>
      <vt:lpstr>Exemplu de combinație 453 (zonă fără nori)</vt:lpstr>
      <vt:lpstr>Combinația 742 pe Sighetul Marmației</vt:lpstr>
      <vt:lpstr>Scena satelitară Landsat 8 OLI (05.09.2015)</vt:lpstr>
      <vt:lpstr>PowerPoint Presentation</vt:lpstr>
      <vt:lpstr>PowerPoint Presentation</vt:lpstr>
      <vt:lpstr>PowerPoint Presentation</vt:lpstr>
      <vt:lpstr>Concluzii </vt:lpstr>
      <vt:lpstr>Vă mulțumim pentru atenție!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Analiza evoluției sau involuției mediilor geografice, utilizând date satelitare</dc:title>
  <dc:creator>Andrei Voda</dc:creator>
  <cp:lastModifiedBy>Andrei Voda</cp:lastModifiedBy>
  <cp:revision>35</cp:revision>
  <dcterms:created xsi:type="dcterms:W3CDTF">2016-11-14T18:53:18Z</dcterms:created>
  <dcterms:modified xsi:type="dcterms:W3CDTF">2016-11-18T09:43:46Z</dcterms:modified>
</cp:coreProperties>
</file>