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4" r:id="rId1"/>
  </p:sldMasterIdLst>
  <p:notesMasterIdLst>
    <p:notesMasterId r:id="rId22"/>
  </p:notesMasterIdLst>
  <p:handoutMasterIdLst>
    <p:handoutMasterId r:id="rId23"/>
  </p:handoutMasterIdLst>
  <p:sldIdLst>
    <p:sldId id="286" r:id="rId2"/>
    <p:sldId id="290" r:id="rId3"/>
    <p:sldId id="311" r:id="rId4"/>
    <p:sldId id="306" r:id="rId5"/>
    <p:sldId id="292" r:id="rId6"/>
    <p:sldId id="293" r:id="rId7"/>
    <p:sldId id="287" r:id="rId8"/>
    <p:sldId id="298" r:id="rId9"/>
    <p:sldId id="308" r:id="rId10"/>
    <p:sldId id="301" r:id="rId11"/>
    <p:sldId id="310" r:id="rId12"/>
    <p:sldId id="315" r:id="rId13"/>
    <p:sldId id="316" r:id="rId14"/>
    <p:sldId id="317" r:id="rId15"/>
    <p:sldId id="318" r:id="rId16"/>
    <p:sldId id="319" r:id="rId17"/>
    <p:sldId id="314" r:id="rId18"/>
    <p:sldId id="303" r:id="rId19"/>
    <p:sldId id="313" r:id="rId20"/>
    <p:sldId id="320" r:id="rId21"/>
  </p:sldIdLst>
  <p:sldSz cx="9906000" cy="6858000" type="A4"/>
  <p:notesSz cx="10234613" cy="7099300"/>
  <p:defaultTextStyle>
    <a:defPPr>
      <a:defRPr lang="en-US"/>
    </a:defPPr>
    <a:lvl1pPr algn="r" rtl="0" fontAlgn="base">
      <a:spcBef>
        <a:spcPct val="20000"/>
      </a:spcBef>
      <a:spcAft>
        <a:spcPct val="0"/>
      </a:spcAft>
      <a:defRPr sz="2400" b="1" kern="1200">
        <a:solidFill>
          <a:schemeClr val="accent2"/>
        </a:solidFill>
        <a:latin typeface="Arial" charset="0"/>
        <a:ea typeface="+mn-ea"/>
        <a:cs typeface="Arial" charset="0"/>
      </a:defRPr>
    </a:lvl1pPr>
    <a:lvl2pPr marL="457200" algn="r" rtl="0" fontAlgn="base">
      <a:spcBef>
        <a:spcPct val="20000"/>
      </a:spcBef>
      <a:spcAft>
        <a:spcPct val="0"/>
      </a:spcAft>
      <a:defRPr sz="2400" b="1" kern="1200">
        <a:solidFill>
          <a:schemeClr val="accent2"/>
        </a:solidFill>
        <a:latin typeface="Arial" charset="0"/>
        <a:ea typeface="+mn-ea"/>
        <a:cs typeface="Arial" charset="0"/>
      </a:defRPr>
    </a:lvl2pPr>
    <a:lvl3pPr marL="914400" algn="r" rtl="0" fontAlgn="base">
      <a:spcBef>
        <a:spcPct val="20000"/>
      </a:spcBef>
      <a:spcAft>
        <a:spcPct val="0"/>
      </a:spcAft>
      <a:defRPr sz="2400" b="1" kern="1200">
        <a:solidFill>
          <a:schemeClr val="accent2"/>
        </a:solidFill>
        <a:latin typeface="Arial" charset="0"/>
        <a:ea typeface="+mn-ea"/>
        <a:cs typeface="Arial" charset="0"/>
      </a:defRPr>
    </a:lvl3pPr>
    <a:lvl4pPr marL="1371600" algn="r" rtl="0" fontAlgn="base">
      <a:spcBef>
        <a:spcPct val="20000"/>
      </a:spcBef>
      <a:spcAft>
        <a:spcPct val="0"/>
      </a:spcAft>
      <a:defRPr sz="2400" b="1" kern="1200">
        <a:solidFill>
          <a:schemeClr val="accent2"/>
        </a:solidFill>
        <a:latin typeface="Arial" charset="0"/>
        <a:ea typeface="+mn-ea"/>
        <a:cs typeface="Arial" charset="0"/>
      </a:defRPr>
    </a:lvl4pPr>
    <a:lvl5pPr marL="1828800" algn="r" rtl="0" fontAlgn="base">
      <a:spcBef>
        <a:spcPct val="20000"/>
      </a:spcBef>
      <a:spcAft>
        <a:spcPct val="0"/>
      </a:spcAft>
      <a:defRPr sz="2400" b="1" kern="1200">
        <a:solidFill>
          <a:schemeClr val="accent2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b="1" kern="1200">
        <a:solidFill>
          <a:schemeClr val="accent2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b="1" kern="1200">
        <a:solidFill>
          <a:schemeClr val="accent2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b="1" kern="1200">
        <a:solidFill>
          <a:schemeClr val="accent2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b="1" kern="1200">
        <a:solidFill>
          <a:schemeClr val="accent2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27">
          <p15:clr>
            <a:srgbClr val="A4A3A4"/>
          </p15:clr>
        </p15:guide>
        <p15:guide id="2" pos="3107">
          <p15:clr>
            <a:srgbClr val="A4A3A4"/>
          </p15:clr>
        </p15:guide>
        <p15:guide id="3" orient="horz" pos="2235">
          <p15:clr>
            <a:srgbClr val="A4A3A4"/>
          </p15:clr>
        </p15:guide>
        <p15:guide id="4" pos="322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78AC"/>
    <a:srgbClr val="0B7BCF"/>
    <a:srgbClr val="0879BE"/>
    <a:srgbClr val="CF4901"/>
    <a:srgbClr val="EDCFCB"/>
    <a:srgbClr val="E85E15"/>
    <a:srgbClr val="F6E9E7"/>
    <a:srgbClr val="F8C092"/>
    <a:srgbClr val="919789"/>
    <a:srgbClr val="8D9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36" autoAdjust="0"/>
    <p:restoredTop sz="94419" autoAdjust="0"/>
  </p:normalViewPr>
  <p:slideViewPr>
    <p:cSldViewPr snapToGrid="0">
      <p:cViewPr varScale="1">
        <p:scale>
          <a:sx n="107" d="100"/>
          <a:sy n="107" d="100"/>
        </p:scale>
        <p:origin x="174" y="6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111" d="100"/>
          <a:sy n="111" d="100"/>
        </p:scale>
        <p:origin x="2034" y="78"/>
      </p:cViewPr>
      <p:guideLst>
        <p:guide orient="horz" pos="2127"/>
        <p:guide pos="3107"/>
        <p:guide orient="horz" pos="2235"/>
        <p:guide pos="322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434725" cy="355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18" tIns="47659" rIns="95318" bIns="47659" numCol="1" anchor="t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defRPr sz="13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796595" y="0"/>
            <a:ext cx="4436371" cy="355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18" tIns="47659" rIns="95318" bIns="47659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13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742250"/>
            <a:ext cx="4434725" cy="35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18" tIns="47659" rIns="95318" bIns="47659" numCol="1" anchor="b" anchorCtr="0" compatLnSpc="1">
            <a:prstTxWarp prst="textNoShape">
              <a:avLst/>
            </a:prstTxWarp>
          </a:bodyPr>
          <a:lstStyle>
            <a:lvl1pPr algn="l" eaLnBrk="0" hangingPunct="0">
              <a:spcBef>
                <a:spcPct val="0"/>
              </a:spcBef>
              <a:defRPr sz="13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796595" y="6742250"/>
            <a:ext cx="4436371" cy="35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18" tIns="47659" rIns="95318" bIns="47659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13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2DC3300D-5115-4BAB-93FC-246CDC56F3C3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10472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434725" cy="355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18" tIns="47659" rIns="95318" bIns="47659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300" b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799888" y="0"/>
            <a:ext cx="4434725" cy="355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18" tIns="47659" rIns="95318" bIns="47659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300" b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97225" y="531813"/>
            <a:ext cx="3846513" cy="26638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63518" y="3373628"/>
            <a:ext cx="7507579" cy="3193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18" tIns="47659" rIns="95318" bIns="476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743917"/>
            <a:ext cx="4434725" cy="355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18" tIns="47659" rIns="95318" bIns="47659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sz="1300" b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799888" y="6743917"/>
            <a:ext cx="4434725" cy="355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318" tIns="47659" rIns="95318" bIns="47659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300" b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1pPr>
          </a:lstStyle>
          <a:p>
            <a:pPr>
              <a:defRPr/>
            </a:pPr>
            <a:fld id="{67882BFB-C195-4ABC-8201-A723AE96FA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3332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7882BFB-C195-4ABC-8201-A723AE96FA51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178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7882BFB-C195-4ABC-8201-A723AE96FA51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296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-1"/>
            <a:ext cx="9906000" cy="1116282"/>
          </a:xfrm>
          <a:prstGeom prst="rect">
            <a:avLst/>
          </a:prstGeom>
          <a:solidFill>
            <a:srgbClr val="FA7F34"/>
          </a:solidFill>
          <a:ln w="9525">
            <a:noFill/>
            <a:miter lim="800000"/>
            <a:headEnd/>
            <a:tailEnd/>
          </a:ln>
          <a:effectLst/>
        </p:spPr>
        <p:txBody>
          <a:bodyPr lIns="95785" tIns="47892" rIns="95785" bIns="47892"/>
          <a:lstStyle/>
          <a:p>
            <a:pPr algn="ctr" defTabSz="958850" eaLnBrk="0" hangingPunct="0">
              <a:spcBef>
                <a:spcPct val="0"/>
              </a:spcBef>
              <a:defRPr/>
            </a:pPr>
            <a:endParaRPr lang="el-GR" sz="1300" b="0" dirty="0">
              <a:solidFill>
                <a:schemeClr val="tx1"/>
              </a:solidFill>
            </a:endParaRPr>
          </a:p>
        </p:txBody>
      </p:sp>
      <p:sp>
        <p:nvSpPr>
          <p:cNvPr id="6" name="Rectangle 25"/>
          <p:cNvSpPr>
            <a:spLocks noChangeArrowheads="1"/>
          </p:cNvSpPr>
          <p:nvPr userDrawn="1"/>
        </p:nvSpPr>
        <p:spPr bwMode="auto">
          <a:xfrm>
            <a:off x="512694" y="2116130"/>
            <a:ext cx="593873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958850">
              <a:defRPr/>
            </a:pPr>
            <a:r>
              <a:rPr lang="en-US" sz="32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VI-SEEM</a:t>
            </a:r>
            <a:endParaRPr lang="el-GR" sz="3200" b="0" dirty="0">
              <a:solidFill>
                <a:schemeClr val="tx1">
                  <a:lumMod val="75000"/>
                  <a:lumOff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31484" name="Rectangle 2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67176" y="4870305"/>
            <a:ext cx="6076950" cy="1042988"/>
          </a:xfrm>
        </p:spPr>
        <p:txBody>
          <a:bodyPr lIns="91440" tIns="45720" rIns="91440" bIns="45720"/>
          <a:lstStyle>
            <a:lvl1pPr marL="0" indent="0" algn="r">
              <a:buFont typeface="Wingdings" pitchFamily="2" charset="2"/>
              <a:buNone/>
              <a:defRPr sz="1600"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endParaRPr lang="el-GR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578600"/>
            <a:ext cx="9906000" cy="293688"/>
          </a:xfrm>
          <a:solidFill>
            <a:srgbClr val="FA7F34"/>
          </a:solidFill>
        </p:spPr>
        <p:txBody>
          <a:bodyPr/>
          <a:lstStyle>
            <a:lvl1pPr>
              <a:defRPr sz="1200" smtClean="0">
                <a:solidFill>
                  <a:schemeClr val="bg1"/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r>
              <a:rPr lang="en-US" dirty="0" smtClean="0"/>
              <a:t>The VI-SEEM project is funded by the European Commission under the Horizon 2020 Research Infrastructures contract no. 675121</a:t>
            </a:r>
            <a:endParaRPr lang="el-GR" dirty="0"/>
          </a:p>
        </p:txBody>
      </p:sp>
      <p:sp>
        <p:nvSpPr>
          <p:cNvPr id="7" name="Rectangle 28"/>
          <p:cNvSpPr txBox="1">
            <a:spLocks noChangeArrowheads="1"/>
          </p:cNvSpPr>
          <p:nvPr userDrawn="1"/>
        </p:nvSpPr>
        <p:spPr bwMode="auto">
          <a:xfrm>
            <a:off x="355600" y="4870305"/>
            <a:ext cx="6076950" cy="104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 defTabSz="95885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None/>
              <a:defRPr sz="1600"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777875" indent="-300038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1196975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>
                <a:solidFill>
                  <a:schemeClr val="tx1"/>
                </a:solidFill>
                <a:latin typeface="+mn-lt"/>
                <a:cs typeface="+mn-cs"/>
              </a:defRPr>
            </a:lvl3pPr>
            <a:lvl4pPr marL="1674813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2155825" indent="-239713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5pPr>
            <a:lvl6pPr marL="26130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6pPr>
            <a:lvl7pPr marL="30702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7pPr>
            <a:lvl8pPr marL="35274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8pPr>
            <a:lvl9pPr marL="39846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endParaRPr lang="el-GR" kern="0" dirty="0"/>
          </a:p>
        </p:txBody>
      </p:sp>
      <p:sp>
        <p:nvSpPr>
          <p:cNvPr id="9" name="Rectangle 24"/>
          <p:cNvSpPr>
            <a:spLocks noChangeArrowheads="1"/>
          </p:cNvSpPr>
          <p:nvPr userDrawn="1"/>
        </p:nvSpPr>
        <p:spPr bwMode="auto">
          <a:xfrm>
            <a:off x="4404059" y="3990620"/>
            <a:ext cx="2066591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58850">
              <a:defRPr/>
            </a:pPr>
            <a:r>
              <a:rPr lang="en-US" sz="20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www.vi-seem.eu</a:t>
            </a:r>
            <a:endParaRPr lang="el-GR" sz="2000" b="0" dirty="0">
              <a:solidFill>
                <a:schemeClr val="tx1">
                  <a:lumMod val="85000"/>
                  <a:lumOff val="1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A7F34"/>
          </a:solidFill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solidFill>
            <a:srgbClr val="FA7F34"/>
          </a:solidFill>
        </p:spPr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dirty="0" smtClean="0">
                <a:latin typeface="+mn-lt"/>
              </a:rPr>
              <a:t>&lt;Event&gt; – &lt;Place&gt; &lt;Date (DD-Month-YYYY)&gt;</a:t>
            </a:r>
            <a:r>
              <a:rPr lang="en-US" dirty="0" smtClean="0"/>
              <a:t>					</a:t>
            </a:r>
            <a:fld id="{70F2B333-24EA-4DE2-9D5F-F92EB537375C}" type="slidenum">
              <a:rPr lang="el-GR" smtClean="0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>
                <a:latin typeface="+mn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r>
              <a:rPr lang="en-US" dirty="0" smtClean="0">
                <a:latin typeface="+mn-lt"/>
              </a:rPr>
              <a:t>&lt;Event&gt; – &lt;Place&gt; &lt;Date (DD-Month-YYYY)&gt;</a:t>
            </a:r>
            <a:r>
              <a:rPr lang="en-US" dirty="0" smtClean="0"/>
              <a:t>					</a:t>
            </a:r>
            <a:fld id="{0853997F-61B1-49DA-BEC2-58B8ACB1542B}" type="slidenum">
              <a:rPr lang="el-GR" smtClean="0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n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88" y="1652588"/>
            <a:ext cx="4683125" cy="4921250"/>
          </a:xfrm>
        </p:spPr>
        <p:txBody>
          <a:bodyPr/>
          <a:lstStyle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7613" y="1652588"/>
            <a:ext cx="4683125" cy="4921250"/>
          </a:xfrm>
        </p:spPr>
        <p:txBody>
          <a:bodyPr/>
          <a:lstStyle>
            <a:lvl1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r>
              <a:rPr lang="en-US" dirty="0" smtClean="0">
                <a:latin typeface="+mn-lt"/>
              </a:rPr>
              <a:t>&lt;Event&gt; – &lt;Place&gt; &lt;Date (DD-Month-YYYY)&gt;</a:t>
            </a:r>
            <a:r>
              <a:rPr lang="en-US" dirty="0" smtClean="0"/>
              <a:t>				</a:t>
            </a:r>
            <a:fld id="{DE6330F6-36BC-487E-AE94-F059D3DE287E}" type="slidenum">
              <a:rPr lang="el-GR" smtClean="0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>
                <a:latin typeface="+mn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r>
              <a:rPr lang="en-US" dirty="0" smtClean="0">
                <a:latin typeface="+mn-lt"/>
              </a:rPr>
              <a:t>&lt;Event&gt; – &lt;Place&gt; &lt;Date (DD-Month-YYYY)&gt;	</a:t>
            </a:r>
            <a:r>
              <a:rPr lang="en-US" dirty="0" smtClean="0"/>
              <a:t>				</a:t>
            </a:r>
            <a:fld id="{A2DD1F75-6E2B-46FE-8A0E-E34258FCE061}" type="slidenum">
              <a:rPr lang="el-GR" smtClean="0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n-lt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r>
              <a:rPr lang="en-US" dirty="0" smtClean="0">
                <a:latin typeface="+mn-lt"/>
              </a:rPr>
              <a:t>&lt;Event&gt; – &lt;Place&gt; &lt;Date (DD-Month-YYYY)&gt;</a:t>
            </a:r>
            <a:r>
              <a:rPr lang="en-US" dirty="0" smtClean="0"/>
              <a:t>				</a:t>
            </a:r>
            <a:fld id="{27FE842A-F356-44CB-A48B-DADF02F47445}" type="slidenum">
              <a:rPr lang="el-GR" smtClean="0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r>
              <a:rPr lang="en-US" dirty="0" smtClean="0">
                <a:latin typeface="+mn-lt"/>
              </a:rPr>
              <a:t>&lt;Event&gt; – &lt;Place&gt; &lt;Date (DD-Month-YYYY)&gt;	</a:t>
            </a:r>
            <a:r>
              <a:rPr lang="en-US" dirty="0" smtClean="0"/>
              <a:t>				</a:t>
            </a:r>
            <a:fld id="{C4F27B07-17D4-47C8-8354-F713D299616C}" type="slidenum">
              <a:rPr lang="el-GR" smtClean="0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>
              <a:defRPr sz="28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r>
              <a:rPr lang="en-US" dirty="0" smtClean="0">
                <a:latin typeface="+mn-lt"/>
              </a:rPr>
              <a:t>&lt;Event&gt; – &lt;Place&gt; &lt;Date (DD-Month-YYYY)&gt;</a:t>
            </a:r>
            <a:r>
              <a:rPr lang="en-US" dirty="0" smtClean="0"/>
              <a:t>					</a:t>
            </a:r>
            <a:fld id="{25213920-E3B8-4A6D-8C9A-E5B568FD3FE9}" type="slidenum">
              <a:rPr lang="el-GR" smtClean="0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r>
              <a:rPr lang="en-US" dirty="0" smtClean="0">
                <a:latin typeface="+mn-lt"/>
              </a:rPr>
              <a:t>&lt;Event&gt; – &lt;Place&gt; &lt;Date (DD-Month-YYYY)&gt;	</a:t>
            </a:r>
            <a:r>
              <a:rPr lang="en-US" dirty="0" smtClean="0"/>
              <a:t>				</a:t>
            </a:r>
            <a:fld id="{719E5E8B-E1C6-4771-B7BC-F2F414FDFFE8}" type="slidenum">
              <a:rPr lang="el-GR" smtClean="0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r>
              <a:rPr lang="en-US" dirty="0" smtClean="0">
                <a:latin typeface="+mn-lt"/>
              </a:rPr>
              <a:t>&lt;Event&gt; – &lt;Place&gt; &lt;Date (DD-Month-YYYY)&gt;</a:t>
            </a:r>
            <a:r>
              <a:rPr lang="en-US" dirty="0" smtClean="0"/>
              <a:t>					</a:t>
            </a:r>
            <a:fld id="{A76B4658-FCC5-4CDB-9784-5FF6DD787B1B}" type="slidenum">
              <a:rPr lang="el-GR" smtClean="0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81863" y="-4763"/>
            <a:ext cx="2428875" cy="6578601"/>
          </a:xfrm>
        </p:spPr>
        <p:txBody>
          <a:bodyPr vert="eaVert"/>
          <a:lstStyle>
            <a:lvl1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-4763" y="-4763"/>
            <a:ext cx="7134226" cy="6578601"/>
          </a:xfrm>
        </p:spPr>
        <p:txBody>
          <a:bodyPr vert="eaVert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r>
              <a:rPr lang="en-US" dirty="0" smtClean="0">
                <a:latin typeface="+mn-lt"/>
              </a:rPr>
              <a:t>&lt;Event&gt; – &lt;Place&gt; &lt;Date (DD-Month-YYYY)&gt;</a:t>
            </a:r>
            <a:r>
              <a:rPr lang="en-US" dirty="0" smtClean="0"/>
              <a:t>					</a:t>
            </a:r>
            <a:fld id="{B930F3A1-B166-4D69-8477-CCAB873DA52D}" type="slidenum">
              <a:rPr lang="el-GR" smtClean="0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8134351" cy="1125538"/>
          </a:xfrm>
          <a:prstGeom prst="rect">
            <a:avLst/>
          </a:prstGeom>
          <a:solidFill>
            <a:srgbClr val="FA7F34"/>
          </a:soli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  <p:txBody>
          <a:bodyPr vert="horz" wrap="square" lIns="95785" tIns="47892" rIns="95785" bIns="4789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l-GR" dirty="0" err="1" smtClean="0"/>
              <a:t>Click</a:t>
            </a:r>
            <a:r>
              <a:rPr lang="el-GR" dirty="0" smtClean="0"/>
              <a:t> </a:t>
            </a:r>
            <a:r>
              <a:rPr lang="el-GR" dirty="0" err="1" smtClean="0"/>
              <a:t>to</a:t>
            </a:r>
            <a:r>
              <a:rPr lang="el-GR" dirty="0" smtClean="0"/>
              <a:t> </a:t>
            </a:r>
            <a:r>
              <a:rPr lang="el-GR" dirty="0" err="1" smtClean="0"/>
              <a:t>edit</a:t>
            </a:r>
            <a:r>
              <a:rPr lang="el-GR" dirty="0" smtClean="0"/>
              <a:t> </a:t>
            </a:r>
            <a:r>
              <a:rPr lang="el-GR" dirty="0" err="1" smtClean="0"/>
              <a:t>Master</a:t>
            </a:r>
            <a:r>
              <a:rPr lang="el-GR" dirty="0" smtClean="0"/>
              <a:t> </a:t>
            </a:r>
            <a:r>
              <a:rPr lang="el-GR" dirty="0" err="1" smtClean="0"/>
              <a:t>title</a:t>
            </a:r>
            <a:r>
              <a:rPr lang="el-GR" dirty="0" smtClean="0"/>
              <a:t> </a:t>
            </a:r>
            <a:r>
              <a:rPr lang="el-GR" dirty="0" err="1" smtClean="0"/>
              <a:t>style</a:t>
            </a:r>
            <a:endParaRPr lang="el-GR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2088" y="1652588"/>
            <a:ext cx="9518650" cy="492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85" tIns="47892" rIns="95785" bIns="4789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dirty="0" err="1" smtClean="0"/>
              <a:t>Click</a:t>
            </a:r>
            <a:r>
              <a:rPr lang="el-GR" dirty="0" smtClean="0"/>
              <a:t> </a:t>
            </a:r>
            <a:r>
              <a:rPr lang="el-GR" dirty="0" err="1" smtClean="0"/>
              <a:t>to</a:t>
            </a:r>
            <a:r>
              <a:rPr lang="el-GR" dirty="0" smtClean="0"/>
              <a:t> </a:t>
            </a:r>
            <a:r>
              <a:rPr lang="el-GR" dirty="0" err="1" smtClean="0"/>
              <a:t>edit</a:t>
            </a:r>
            <a:r>
              <a:rPr lang="el-GR" dirty="0" smtClean="0"/>
              <a:t> </a:t>
            </a:r>
            <a:r>
              <a:rPr lang="el-GR" dirty="0" err="1" smtClean="0"/>
              <a:t>Master</a:t>
            </a:r>
            <a:r>
              <a:rPr lang="el-GR" dirty="0" smtClean="0"/>
              <a:t> </a:t>
            </a:r>
            <a:r>
              <a:rPr lang="el-GR" dirty="0" err="1" smtClean="0"/>
              <a:t>text</a:t>
            </a:r>
            <a:r>
              <a:rPr lang="el-GR" dirty="0" smtClean="0"/>
              <a:t> </a:t>
            </a:r>
            <a:r>
              <a:rPr lang="el-GR" dirty="0" err="1" smtClean="0"/>
              <a:t>styles</a:t>
            </a:r>
            <a:endParaRPr lang="el-GR" dirty="0" smtClean="0"/>
          </a:p>
          <a:p>
            <a:pPr lvl="1"/>
            <a:r>
              <a:rPr lang="el-GR" dirty="0" err="1" smtClean="0"/>
              <a:t>Second</a:t>
            </a:r>
            <a:r>
              <a:rPr lang="el-GR" dirty="0" smtClean="0"/>
              <a:t> </a:t>
            </a:r>
            <a:r>
              <a:rPr lang="el-GR" dirty="0" err="1" smtClean="0"/>
              <a:t>level</a:t>
            </a:r>
            <a:endParaRPr lang="el-GR" dirty="0" smtClean="0"/>
          </a:p>
          <a:p>
            <a:pPr lvl="2"/>
            <a:r>
              <a:rPr lang="el-GR" dirty="0" err="1" smtClean="0"/>
              <a:t>Third</a:t>
            </a:r>
            <a:r>
              <a:rPr lang="el-GR" dirty="0" smtClean="0"/>
              <a:t> </a:t>
            </a:r>
            <a:r>
              <a:rPr lang="el-GR" dirty="0" err="1" smtClean="0"/>
              <a:t>level</a:t>
            </a:r>
            <a:endParaRPr lang="el-GR" dirty="0" smtClean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564313"/>
            <a:ext cx="9906000" cy="293687"/>
          </a:xfrm>
          <a:prstGeom prst="rect">
            <a:avLst/>
          </a:prstGeom>
          <a:solidFill>
            <a:srgbClr val="FA7F34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5785" tIns="47892" rIns="95785" bIns="47892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0"/>
              </a:spcBef>
              <a:defRPr sz="1300" b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r>
              <a:rPr lang="en-US" dirty="0" smtClean="0">
                <a:latin typeface="+mn-lt"/>
              </a:rPr>
              <a:t>&lt;Event&gt; – &lt;Place&gt; &lt;Date (DD-Month-YYYY)&gt;	</a:t>
            </a:r>
            <a:r>
              <a:rPr lang="en-US" dirty="0" smtClean="0"/>
              <a:t>				</a:t>
            </a:r>
            <a:fld id="{711545AC-028C-461E-87A2-BB0A701371CB}" type="slidenum">
              <a:rPr lang="el-GR" smtClean="0"/>
              <a:pPr>
                <a:defRPr/>
              </a:pPr>
              <a:t>‹#›</a:t>
            </a:fld>
            <a:endParaRPr lang="el-GR" dirty="0"/>
          </a:p>
        </p:txBody>
      </p: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1159828"/>
            <a:ext cx="9906000" cy="49480"/>
          </a:xfrm>
          <a:prstGeom prst="rect">
            <a:avLst/>
          </a:prstGeom>
          <a:solidFill>
            <a:srgbClr val="CF4901"/>
          </a:solidFill>
          <a:ln w="9525">
            <a:noFill/>
            <a:miter lim="800000"/>
            <a:headEnd/>
            <a:tailEnd/>
          </a:ln>
          <a:effectLst/>
        </p:spPr>
        <p:txBody>
          <a:bodyPr lIns="95785" tIns="47892" rIns="95785" bIns="47892"/>
          <a:lstStyle/>
          <a:p>
            <a:pPr algn="ctr" defTabSz="958850" eaLnBrk="0" hangingPunct="0">
              <a:spcBef>
                <a:spcPct val="0"/>
              </a:spcBef>
              <a:defRPr/>
            </a:pPr>
            <a:endParaRPr lang="el-GR" sz="1300" b="0">
              <a:solidFill>
                <a:schemeClr val="bg1"/>
              </a:solidFill>
            </a:endParaRPr>
          </a:p>
        </p:txBody>
      </p:sp>
      <p:sp>
        <p:nvSpPr>
          <p:cNvPr id="6" name="Rectangle 9"/>
          <p:cNvSpPr>
            <a:spLocks noChangeArrowheads="1"/>
          </p:cNvSpPr>
          <p:nvPr userDrawn="1"/>
        </p:nvSpPr>
        <p:spPr bwMode="auto">
          <a:xfrm>
            <a:off x="0" y="1114301"/>
            <a:ext cx="9906000" cy="4948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95785" tIns="47892" rIns="95785" bIns="47892"/>
          <a:lstStyle/>
          <a:p>
            <a:pPr algn="ctr" defTabSz="958850" eaLnBrk="0" hangingPunct="0">
              <a:spcBef>
                <a:spcPct val="0"/>
              </a:spcBef>
              <a:defRPr/>
            </a:pPr>
            <a:endParaRPr lang="el-GR" sz="1300" b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1" r:id="rId5"/>
    <p:sldLayoutId id="2147483699" r:id="rId6"/>
    <p:sldLayoutId id="2147483692" r:id="rId7"/>
    <p:sldLayoutId id="2147483693" r:id="rId8"/>
    <p:sldLayoutId id="2147483700" r:id="rId9"/>
    <p:sldLayoutId id="2147483701" r:id="rId10"/>
    <p:sldLayoutId id="2147483694" r:id="rId11"/>
  </p:sldLayoutIdLst>
  <p:hf hdr="0" dt="0"/>
  <p:txStyles>
    <p:titleStyle>
      <a:lvl1pPr algn="r" defTabSz="958850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+mn-lt"/>
          <a:ea typeface="Arial Unicode MS" pitchFamily="34" charset="-128"/>
          <a:cs typeface="Arial Unicode MS" pitchFamily="34" charset="-128"/>
        </a:defRPr>
      </a:lvl1pPr>
      <a:lvl2pPr algn="r" defTabSz="958850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Verdana" pitchFamily="34" charset="0"/>
          <a:cs typeface="Arial" charset="0"/>
        </a:defRPr>
      </a:lvl2pPr>
      <a:lvl3pPr algn="r" defTabSz="958850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Verdana" pitchFamily="34" charset="0"/>
          <a:cs typeface="Arial" charset="0"/>
        </a:defRPr>
      </a:lvl3pPr>
      <a:lvl4pPr algn="r" defTabSz="958850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Verdana" pitchFamily="34" charset="0"/>
          <a:cs typeface="Arial" charset="0"/>
        </a:defRPr>
      </a:lvl4pPr>
      <a:lvl5pPr algn="r" defTabSz="958850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Verdana" pitchFamily="34" charset="0"/>
          <a:cs typeface="Arial" charset="0"/>
        </a:defRPr>
      </a:lvl5pPr>
      <a:lvl6pPr marL="457200" algn="r" defTabSz="958850" rtl="0" fontAlgn="base"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Arial" charset="0"/>
          <a:cs typeface="Arial" charset="0"/>
        </a:defRPr>
      </a:lvl6pPr>
      <a:lvl7pPr marL="914400" algn="r" defTabSz="958850" rtl="0" fontAlgn="base"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Arial" charset="0"/>
          <a:cs typeface="Arial" charset="0"/>
        </a:defRPr>
      </a:lvl7pPr>
      <a:lvl8pPr marL="1371600" algn="r" defTabSz="958850" rtl="0" fontAlgn="base"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Arial" charset="0"/>
          <a:cs typeface="Arial" charset="0"/>
        </a:defRPr>
      </a:lvl8pPr>
      <a:lvl9pPr marL="1828800" algn="r" defTabSz="958850" rtl="0" fontAlgn="base"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58775" indent="-358775" algn="l" defTabSz="958850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rgbClr val="2164A8"/>
        </a:buClr>
        <a:buSzPct val="75000"/>
        <a:buFont typeface="Wingdings" pitchFamily="2" charset="2"/>
        <a:buChar char="q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77875" indent="-300038" algn="l" defTabSz="958850" rtl="0" eaLnBrk="0" fontAlgn="base" hangingPunct="0">
        <a:spcBef>
          <a:spcPct val="20000"/>
        </a:spcBef>
        <a:spcAft>
          <a:spcPct val="0"/>
        </a:spcAft>
        <a:buClr>
          <a:srgbClr val="2164A8"/>
        </a:buClr>
        <a:buSzPct val="75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2pPr>
      <a:lvl3pPr marL="1196975" indent="-238125" algn="l" defTabSz="958850" rtl="0" eaLnBrk="0" fontAlgn="base" hangingPunct="0">
        <a:spcBef>
          <a:spcPct val="20000"/>
        </a:spcBef>
        <a:spcAft>
          <a:spcPct val="0"/>
        </a:spcAft>
        <a:buClr>
          <a:srgbClr val="2164A8"/>
        </a:buClr>
        <a:buSzPct val="75000"/>
        <a:buFont typeface="Wingdings" pitchFamily="2" charset="2"/>
        <a:buChar char="q"/>
        <a:defRPr>
          <a:solidFill>
            <a:schemeClr val="tx1"/>
          </a:solidFill>
          <a:latin typeface="+mn-lt"/>
          <a:cs typeface="+mn-cs"/>
        </a:defRPr>
      </a:lvl3pPr>
      <a:lvl4pPr marL="1674813" indent="-238125" algn="l" defTabSz="958850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cs typeface="+mn-cs"/>
        </a:defRPr>
      </a:lvl4pPr>
      <a:lvl5pPr marL="2155825" indent="-239713" algn="l" defTabSz="958850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5pPr>
      <a:lvl6pPr marL="2613025" indent="-239713" algn="l" defTabSz="95885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6pPr>
      <a:lvl7pPr marL="3070225" indent="-239713" algn="l" defTabSz="95885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7pPr>
      <a:lvl8pPr marL="3527425" indent="-239713" algn="l" defTabSz="95885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8pPr>
      <a:lvl9pPr marL="3984625" indent="-239713" algn="l" defTabSz="95885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philarcher.org/diary/2013/euromap/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hyperlink" Target="https://support.vi-seem.eu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aai.vi-seem.eu/" TargetMode="External"/><Relationship Id="rId5" Type="http://schemas.openxmlformats.org/officeDocument/2006/relationships/hyperlink" Target="https://services.vi-seem.eu/" TargetMode="External"/><Relationship Id="rId4" Type="http://schemas.openxmlformats.org/officeDocument/2006/relationships/hyperlink" Target="https://code.vi-seem.eu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vre.vi-seem.eu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vre.vi-seem.eu/index.php/regional-community-datasets/climate-datasets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training.vi-seem.eu/" TargetMode="External"/><Relationship Id="rId2" Type="http://schemas.openxmlformats.org/officeDocument/2006/relationships/hyperlink" Target="http://las.vi-seem.e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Subtitle 2"/>
          <p:cNvSpPr>
            <a:spLocks noGrp="1"/>
          </p:cNvSpPr>
          <p:nvPr>
            <p:ph type="subTitle" sz="quarter" idx="1"/>
          </p:nvPr>
        </p:nvSpPr>
        <p:spPr>
          <a:xfrm>
            <a:off x="94802" y="4618514"/>
            <a:ext cx="6471368" cy="1397973"/>
          </a:xfrm>
        </p:spPr>
        <p:txBody>
          <a:bodyPr/>
          <a:lstStyle/>
          <a:p>
            <a:pPr eaLnBrk="1" hangingPunct="1"/>
            <a:r>
              <a:rPr lang="en-US" b="0" dirty="0" smtClean="0">
                <a:latin typeface="Arial" panose="020B0604020202020204" pitchFamily="34" charset="0"/>
                <a:cs typeface="Arial" panose="020B0604020202020204" pitchFamily="34" charset="0"/>
              </a:rPr>
              <a:t>Daniel POP</a:t>
            </a:r>
            <a:endParaRPr lang="en-US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n-US" b="0" dirty="0" smtClean="0">
                <a:latin typeface="Arial" panose="020B0604020202020204" pitchFamily="34" charset="0"/>
                <a:cs typeface="Arial" panose="020B0604020202020204" pitchFamily="34" charset="0"/>
              </a:rPr>
              <a:t>West University of Timisoara</a:t>
            </a:r>
            <a:endParaRPr lang="en-US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0" name="Rectangle 7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/>
          <a:p>
            <a:pPr defTabSz="958850"/>
            <a:r>
              <a:rPr lang="en-US" dirty="0"/>
              <a:t>The </a:t>
            </a:r>
            <a:r>
              <a:rPr lang="en-US" dirty="0" smtClean="0"/>
              <a:t>VI-SEEM project initiative </a:t>
            </a:r>
            <a:r>
              <a:rPr lang="en-US" dirty="0"/>
              <a:t>is co-funded by the European Commission under the </a:t>
            </a:r>
            <a:r>
              <a:rPr lang="en-US" dirty="0" smtClean="0"/>
              <a:t>H2020 Research </a:t>
            </a:r>
            <a:r>
              <a:rPr lang="en-US" dirty="0"/>
              <a:t>Infrastructures contract no. </a:t>
            </a:r>
            <a:r>
              <a:rPr lang="en-US" b="1" dirty="0"/>
              <a:t>675121 </a:t>
            </a:r>
            <a:endParaRPr lang="en-US" dirty="0"/>
          </a:p>
          <a:p>
            <a:pPr defTabSz="958850"/>
            <a:endParaRPr lang="el-GR" dirty="0"/>
          </a:p>
        </p:txBody>
      </p:sp>
      <p:pic>
        <p:nvPicPr>
          <p:cNvPr id="1026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031" y="1235376"/>
            <a:ext cx="2662101" cy="2747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ubtitle 2"/>
          <p:cNvSpPr txBox="1">
            <a:spLocks/>
          </p:cNvSpPr>
          <p:nvPr/>
        </p:nvSpPr>
        <p:spPr bwMode="auto">
          <a:xfrm>
            <a:off x="88178" y="2875718"/>
            <a:ext cx="6471368" cy="715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 defTabSz="95885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None/>
              <a:defRPr sz="1600"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777875" indent="-300038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1196975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>
                <a:solidFill>
                  <a:schemeClr val="tx1"/>
                </a:solidFill>
                <a:latin typeface="+mn-lt"/>
                <a:cs typeface="+mn-cs"/>
              </a:defRPr>
            </a:lvl3pPr>
            <a:lvl4pPr marL="1674813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2155825" indent="-239713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5pPr>
            <a:lvl6pPr marL="26130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6pPr>
            <a:lvl7pPr marL="30702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7pPr>
            <a:lvl8pPr marL="35274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8pPr>
            <a:lvl9pPr marL="39846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r>
              <a:rPr lang="en-GB" sz="2400" dirty="0" err="1"/>
              <a:t>Mediu</a:t>
            </a:r>
            <a:r>
              <a:rPr lang="en-GB" sz="2400" dirty="0"/>
              <a:t> Virtual de </a:t>
            </a:r>
            <a:r>
              <a:rPr lang="en-GB" sz="2400" dirty="0" err="1"/>
              <a:t>Cercetare</a:t>
            </a:r>
            <a:r>
              <a:rPr lang="en-GB" sz="2400" dirty="0"/>
              <a:t> </a:t>
            </a:r>
            <a:r>
              <a:rPr lang="en-GB" sz="2400" dirty="0" err="1"/>
              <a:t>pentru</a:t>
            </a:r>
            <a:r>
              <a:rPr lang="en-GB" sz="2400" dirty="0"/>
              <a:t> </a:t>
            </a:r>
            <a:r>
              <a:rPr lang="en-GB" sz="2400" dirty="0" err="1"/>
              <a:t>știinte</a:t>
            </a:r>
            <a:r>
              <a:rPr lang="en-GB" sz="2400" dirty="0"/>
              <a:t> </a:t>
            </a:r>
            <a:r>
              <a:rPr lang="en-GB" sz="2400" dirty="0" err="1"/>
              <a:t>naturale</a:t>
            </a:r>
            <a:r>
              <a:rPr lang="en-GB" sz="2400" dirty="0"/>
              <a:t>, </a:t>
            </a:r>
            <a:r>
              <a:rPr lang="en-GB" sz="2400" dirty="0" err="1"/>
              <a:t>climatologie</a:t>
            </a:r>
            <a:r>
              <a:rPr lang="en-GB" sz="2400" dirty="0"/>
              <a:t> </a:t>
            </a:r>
            <a:r>
              <a:rPr lang="en-GB" sz="2400" dirty="0" err="1"/>
              <a:t>și</a:t>
            </a:r>
            <a:r>
              <a:rPr lang="en-GB" sz="2400" dirty="0"/>
              <a:t> </a:t>
            </a:r>
            <a:r>
              <a:rPr lang="en-GB" sz="2400" dirty="0" err="1"/>
              <a:t>conservarea</a:t>
            </a:r>
            <a:r>
              <a:rPr lang="en-GB" sz="2400" dirty="0"/>
              <a:t> </a:t>
            </a:r>
            <a:r>
              <a:rPr lang="en-GB" sz="2400" dirty="0" err="1"/>
              <a:t>patrimoniului</a:t>
            </a:r>
            <a:r>
              <a:rPr lang="en-GB" sz="2400" dirty="0"/>
              <a:t> cultural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1274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843963" cy="1125538"/>
          </a:xfrm>
        </p:spPr>
        <p:txBody>
          <a:bodyPr/>
          <a:lstStyle/>
          <a:p>
            <a:r>
              <a:rPr lang="en-US" dirty="0" smtClean="0"/>
              <a:t>VI-SEEM Members</a:t>
            </a:r>
            <a:endParaRPr lang="en-US" dirty="0"/>
          </a:p>
        </p:txBody>
      </p:sp>
      <p:pic>
        <p:nvPicPr>
          <p:cNvPr id="6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64313"/>
            <a:ext cx="9906000" cy="293687"/>
          </a:xfrm>
        </p:spPr>
        <p:txBody>
          <a:bodyPr/>
          <a:lstStyle/>
          <a:p>
            <a:pPr>
              <a:defRPr/>
            </a:pPr>
            <a:r>
              <a:rPr lang="en-US" smtClean="0"/>
              <a:t>PSC03 meeting </a:t>
            </a:r>
            <a:r>
              <a:rPr lang="en-US" dirty="0" smtClean="0"/>
              <a:t>– </a:t>
            </a:r>
            <a:r>
              <a:rPr lang="en-US" smtClean="0"/>
              <a:t>Belgrade 19-20 </a:t>
            </a:r>
            <a:r>
              <a:rPr lang="en-US" dirty="0" smtClean="0"/>
              <a:t>October 2016					</a:t>
            </a:r>
            <a:fld id="{70F2B333-24EA-4DE2-9D5F-F92EB537375C}" type="slidenum">
              <a:rPr lang="el-GR" smtClean="0"/>
              <a:pPr>
                <a:defRPr/>
              </a:pPr>
              <a:t>2</a:t>
            </a:fld>
            <a:endParaRPr lang="el-GR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247" y="1642461"/>
            <a:ext cx="6806931" cy="464159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16885" y="6284055"/>
            <a:ext cx="69604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200" b="0" dirty="0" smtClean="0">
                <a:solidFill>
                  <a:schemeClr val="tx1"/>
                </a:solidFill>
              </a:rPr>
              <a:t>Map created using </a:t>
            </a:r>
            <a:r>
              <a:rPr lang="en-GB" sz="1200" b="0" dirty="0" smtClean="0">
                <a:solidFill>
                  <a:schemeClr val="tx1"/>
                </a:solidFill>
                <a:hlinkClick r:id="rId5"/>
              </a:rPr>
              <a:t>http</a:t>
            </a:r>
            <a:r>
              <a:rPr lang="en-GB" sz="1200" b="0" dirty="0">
                <a:solidFill>
                  <a:schemeClr val="tx1"/>
                </a:solidFill>
                <a:hlinkClick r:id="rId5"/>
              </a:rPr>
              <a:t>://philarcher.org/diary/2013/euromap</a:t>
            </a:r>
            <a:r>
              <a:rPr lang="en-GB" sz="1200" b="0" dirty="0" smtClean="0">
                <a:solidFill>
                  <a:schemeClr val="tx1"/>
                </a:solidFill>
                <a:hlinkClick r:id="rId5"/>
              </a:rPr>
              <a:t>/</a:t>
            </a:r>
            <a:r>
              <a:rPr lang="en-GB" sz="1200" b="0" dirty="0" smtClean="0">
                <a:solidFill>
                  <a:schemeClr val="tx1"/>
                </a:solidFill>
              </a:rPr>
              <a:t>, </a:t>
            </a:r>
            <a:r>
              <a:rPr lang="en-GB" sz="1200" b="0" dirty="0">
                <a:solidFill>
                  <a:schemeClr val="tx1"/>
                </a:solidFill>
              </a:rPr>
              <a:t>Attribution-Share Alike 3.0 </a:t>
            </a:r>
            <a:r>
              <a:rPr lang="en-GB" sz="1200" b="0" dirty="0" err="1" smtClean="0">
                <a:solidFill>
                  <a:schemeClr val="tx1"/>
                </a:solidFill>
              </a:rPr>
              <a:t>Unported</a:t>
            </a:r>
            <a:endParaRPr lang="en-GB" sz="12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843963" cy="1125538"/>
          </a:xfrm>
        </p:spPr>
        <p:txBody>
          <a:bodyPr/>
          <a:lstStyle/>
          <a:p>
            <a:r>
              <a:rPr lang="en-US" dirty="0" smtClean="0"/>
              <a:t>VI-SEEM In a figure</a:t>
            </a:r>
            <a:endParaRPr lang="en-US" dirty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1400175"/>
            <a:ext cx="8301038" cy="4829175"/>
          </a:xfrm>
          <a:prstGeom prst="rect">
            <a:avLst/>
          </a:prstGeom>
          <a:noFill/>
        </p:spPr>
      </p:pic>
      <p:pic>
        <p:nvPicPr>
          <p:cNvPr id="6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64313"/>
            <a:ext cx="9906000" cy="293687"/>
          </a:xfrm>
        </p:spPr>
        <p:txBody>
          <a:bodyPr/>
          <a:lstStyle/>
          <a:p>
            <a:pPr>
              <a:defRPr/>
            </a:pPr>
            <a:r>
              <a:rPr lang="en-US" smtClean="0"/>
              <a:t>PSC03 meeting </a:t>
            </a:r>
            <a:r>
              <a:rPr lang="en-US" dirty="0" smtClean="0"/>
              <a:t>– </a:t>
            </a:r>
            <a:r>
              <a:rPr lang="en-US" smtClean="0"/>
              <a:t>Belgrade 19-20 </a:t>
            </a:r>
            <a:r>
              <a:rPr lang="en-US" dirty="0" smtClean="0"/>
              <a:t>October 2016					</a:t>
            </a:r>
            <a:fld id="{70F2B333-24EA-4DE2-9D5F-F92EB537375C}" type="slidenum">
              <a:rPr lang="el-GR" smtClean="0"/>
              <a:pPr>
                <a:defRPr/>
              </a:pPr>
              <a:t>3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6402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871857" cy="1125538"/>
          </a:xfrm>
        </p:spPr>
        <p:txBody>
          <a:bodyPr/>
          <a:lstStyle/>
          <a:p>
            <a:r>
              <a:rPr lang="en-US" dirty="0" smtClean="0"/>
              <a:t>Objectives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Provide scientists with access to state of the art e-Infrastructure - computing, storage and connectivity resources - available in the region; and promote additional resources across the region. </a:t>
            </a:r>
          </a:p>
          <a:p>
            <a:pPr lvl="1"/>
            <a:r>
              <a:rPr lang="en-US" dirty="0" smtClean="0"/>
              <a:t>Infrastructure </a:t>
            </a:r>
            <a:r>
              <a:rPr lang="en-US" dirty="0"/>
              <a:t>– </a:t>
            </a:r>
            <a:r>
              <a:rPr lang="en-US" b="1" dirty="0">
                <a:solidFill>
                  <a:schemeClr val="accent5"/>
                </a:solidFill>
              </a:rPr>
              <a:t>21500</a:t>
            </a:r>
            <a:r>
              <a:rPr lang="en-US" dirty="0">
                <a:solidFill>
                  <a:schemeClr val="accent5"/>
                </a:solidFill>
              </a:rPr>
              <a:t> </a:t>
            </a:r>
            <a:r>
              <a:rPr lang="en-US" b="1" dirty="0">
                <a:solidFill>
                  <a:schemeClr val="accent5"/>
                </a:solidFill>
              </a:rPr>
              <a:t>CPU cores</a:t>
            </a:r>
            <a:r>
              <a:rPr lang="en-US" dirty="0">
                <a:solidFill>
                  <a:schemeClr val="accent5"/>
                </a:solidFill>
              </a:rPr>
              <a:t>, </a:t>
            </a:r>
            <a:r>
              <a:rPr lang="en-US" b="1" dirty="0">
                <a:solidFill>
                  <a:schemeClr val="accent5"/>
                </a:solidFill>
              </a:rPr>
              <a:t>325000</a:t>
            </a:r>
            <a:r>
              <a:rPr lang="en-US" dirty="0">
                <a:solidFill>
                  <a:schemeClr val="accent5"/>
                </a:solidFill>
              </a:rPr>
              <a:t> </a:t>
            </a:r>
            <a:r>
              <a:rPr lang="en-US" b="1" dirty="0">
                <a:solidFill>
                  <a:schemeClr val="accent5"/>
                </a:solidFill>
              </a:rPr>
              <a:t>GP-GPU</a:t>
            </a:r>
            <a:r>
              <a:rPr lang="en-US" dirty="0">
                <a:solidFill>
                  <a:schemeClr val="accent5"/>
                </a:solidFill>
              </a:rPr>
              <a:t> </a:t>
            </a:r>
            <a:r>
              <a:rPr lang="en-US" b="1" dirty="0">
                <a:solidFill>
                  <a:schemeClr val="accent5"/>
                </a:solidFill>
              </a:rPr>
              <a:t>cores</a:t>
            </a:r>
            <a:r>
              <a:rPr lang="en-US" dirty="0"/>
              <a:t> and </a:t>
            </a:r>
            <a:r>
              <a:rPr lang="en-US" b="1" dirty="0">
                <a:solidFill>
                  <a:schemeClr val="accent5"/>
                </a:solidFill>
              </a:rPr>
              <a:t>18500</a:t>
            </a:r>
            <a:r>
              <a:rPr lang="en-US" dirty="0">
                <a:solidFill>
                  <a:schemeClr val="accent5"/>
                </a:solidFill>
              </a:rPr>
              <a:t> Intel Xeon Phi cores</a:t>
            </a:r>
            <a:r>
              <a:rPr lang="en-US" dirty="0"/>
              <a:t> of HPC, </a:t>
            </a:r>
            <a:r>
              <a:rPr lang="en-US" b="1" dirty="0">
                <a:solidFill>
                  <a:schemeClr val="accent5"/>
                </a:solidFill>
              </a:rPr>
              <a:t>2900</a:t>
            </a:r>
            <a:r>
              <a:rPr lang="en-US" dirty="0">
                <a:solidFill>
                  <a:schemeClr val="accent5"/>
                </a:solidFill>
              </a:rPr>
              <a:t> grid cores</a:t>
            </a:r>
            <a:r>
              <a:rPr lang="en-US" dirty="0"/>
              <a:t>, </a:t>
            </a:r>
            <a:r>
              <a:rPr lang="en-US" b="1" dirty="0">
                <a:solidFill>
                  <a:schemeClr val="accent5"/>
                </a:solidFill>
              </a:rPr>
              <a:t>10500</a:t>
            </a:r>
            <a:r>
              <a:rPr lang="en-US" dirty="0">
                <a:solidFill>
                  <a:schemeClr val="accent5"/>
                </a:solidFill>
              </a:rPr>
              <a:t> </a:t>
            </a:r>
            <a:r>
              <a:rPr lang="en-US" b="1" dirty="0">
                <a:solidFill>
                  <a:schemeClr val="accent5"/>
                </a:solidFill>
              </a:rPr>
              <a:t>cloud VM </a:t>
            </a:r>
            <a:r>
              <a:rPr lang="en-US" dirty="0">
                <a:solidFill>
                  <a:schemeClr val="accent5"/>
                </a:solidFill>
              </a:rPr>
              <a:t>cores</a:t>
            </a:r>
            <a:r>
              <a:rPr lang="en-US" dirty="0"/>
              <a:t>, </a:t>
            </a:r>
            <a:r>
              <a:rPr lang="en-US" b="1" dirty="0">
                <a:solidFill>
                  <a:schemeClr val="accent5"/>
                </a:solidFill>
              </a:rPr>
              <a:t>11</a:t>
            </a:r>
            <a:r>
              <a:rPr lang="en-US" dirty="0">
                <a:solidFill>
                  <a:schemeClr val="accent5"/>
                </a:solidFill>
              </a:rPr>
              <a:t> </a:t>
            </a:r>
            <a:r>
              <a:rPr lang="en-US" b="1" dirty="0" err="1">
                <a:solidFill>
                  <a:schemeClr val="accent5"/>
                </a:solidFill>
              </a:rPr>
              <a:t>PBytes</a:t>
            </a:r>
            <a:r>
              <a:rPr lang="en-US" dirty="0">
                <a:solidFill>
                  <a:schemeClr val="accent5"/>
                </a:solidFill>
              </a:rPr>
              <a:t> </a:t>
            </a:r>
            <a:r>
              <a:rPr lang="en-US" dirty="0"/>
              <a:t>of </a:t>
            </a:r>
            <a:r>
              <a:rPr lang="en-US" dirty="0" smtClean="0"/>
              <a:t>storage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Integrate the underlying e-Infrastructure layers with </a:t>
            </a:r>
            <a:r>
              <a:rPr lang="en-US" dirty="0">
                <a:solidFill>
                  <a:schemeClr val="accent5"/>
                </a:solidFill>
              </a:rPr>
              <a:t>generic/</a:t>
            </a:r>
            <a:r>
              <a:rPr lang="en-US" dirty="0" err="1">
                <a:solidFill>
                  <a:schemeClr val="accent5"/>
                </a:solidFill>
              </a:rPr>
              <a:t>standardised</a:t>
            </a:r>
            <a:r>
              <a:rPr lang="en-US" dirty="0">
                <a:solidFill>
                  <a:schemeClr val="accent5"/>
                </a:solidFill>
              </a:rPr>
              <a:t> </a:t>
            </a:r>
            <a:r>
              <a:rPr lang="en-US" dirty="0"/>
              <a:t>as well as </a:t>
            </a:r>
            <a:r>
              <a:rPr lang="en-US" dirty="0">
                <a:solidFill>
                  <a:schemeClr val="accent5"/>
                </a:solidFill>
              </a:rPr>
              <a:t>domain-specific services </a:t>
            </a:r>
            <a:r>
              <a:rPr lang="en-US" dirty="0"/>
              <a:t>for the region. 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Promote </a:t>
            </a:r>
            <a:r>
              <a:rPr lang="en-US" dirty="0"/>
              <a:t>capacity building in the region and foster interdisciplinary approaches </a:t>
            </a:r>
            <a:endParaRPr lang="en-US" dirty="0" smtClean="0"/>
          </a:p>
          <a:p>
            <a:pPr marL="876300" lvl="1" indent="-457200"/>
            <a:r>
              <a:rPr lang="en-US" dirty="0" smtClean="0"/>
              <a:t>Goal</a:t>
            </a:r>
            <a:r>
              <a:rPr lang="en-US" dirty="0" smtClean="0"/>
              <a:t>: </a:t>
            </a:r>
            <a:r>
              <a:rPr lang="en-US" dirty="0"/>
              <a:t>minimum of </a:t>
            </a:r>
            <a:r>
              <a:rPr lang="en-US" dirty="0">
                <a:solidFill>
                  <a:schemeClr val="accent5"/>
                </a:solidFill>
              </a:rPr>
              <a:t>39 distinct applications and 45 research teams </a:t>
            </a:r>
            <a:r>
              <a:rPr lang="en-US" dirty="0"/>
              <a:t>using the VRE </a:t>
            </a:r>
          </a:p>
          <a:p>
            <a:pPr marL="876300" lvl="1" indent="-457200"/>
            <a:endParaRPr lang="en-US" b="1" dirty="0"/>
          </a:p>
          <a:p>
            <a:pPr marL="457200" indent="-457200">
              <a:buFont typeface="+mj-lt"/>
              <a:buAutoNum type="arabicPeriod"/>
            </a:pPr>
            <a:endParaRPr lang="en-US" b="1" dirty="0"/>
          </a:p>
          <a:p>
            <a:pPr marL="457200" indent="-457200">
              <a:buFont typeface="+mj-lt"/>
              <a:buAutoNum type="arabicPeriod"/>
            </a:pPr>
            <a:endParaRPr lang="en-US" b="1" dirty="0"/>
          </a:p>
          <a:p>
            <a:r>
              <a:rPr lang="en-US" b="1" dirty="0" smtClean="0"/>
              <a:t> </a:t>
            </a:r>
            <a:endParaRPr lang="en-US" b="1" dirty="0"/>
          </a:p>
          <a:p>
            <a:pPr lvl="1"/>
            <a:endParaRPr lang="en-US" dirty="0"/>
          </a:p>
        </p:txBody>
      </p:sp>
      <p:pic>
        <p:nvPicPr>
          <p:cNvPr id="5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64313"/>
            <a:ext cx="9906000" cy="293687"/>
          </a:xfrm>
        </p:spPr>
        <p:txBody>
          <a:bodyPr/>
          <a:lstStyle/>
          <a:p>
            <a:pPr>
              <a:defRPr/>
            </a:pPr>
            <a:r>
              <a:rPr lang="en-US" smtClean="0"/>
              <a:t>PSC03 meeting </a:t>
            </a:r>
            <a:r>
              <a:rPr lang="en-US" dirty="0" smtClean="0"/>
              <a:t>– </a:t>
            </a:r>
            <a:r>
              <a:rPr lang="en-US" smtClean="0"/>
              <a:t>Belgrade 19-20 </a:t>
            </a:r>
            <a:r>
              <a:rPr lang="en-US" dirty="0" smtClean="0"/>
              <a:t>October 2016					</a:t>
            </a:r>
            <a:fld id="{70F2B333-24EA-4DE2-9D5F-F92EB537375C}" type="slidenum">
              <a:rPr lang="el-GR" smtClean="0"/>
              <a:pPr>
                <a:defRPr/>
              </a:pPr>
              <a:t>4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07655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871857" cy="1125538"/>
          </a:xfrm>
        </p:spPr>
        <p:txBody>
          <a:bodyPr/>
          <a:lstStyle/>
          <a:p>
            <a:r>
              <a:rPr lang="en-US" dirty="0" smtClean="0"/>
              <a:t>Objectives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675" y="1395413"/>
            <a:ext cx="9518650" cy="4921250"/>
          </a:xfrm>
        </p:spPr>
        <p:txBody>
          <a:bodyPr/>
          <a:lstStyle/>
          <a:p>
            <a:pPr marL="457200" indent="-457200">
              <a:buFont typeface="+mj-lt"/>
              <a:buAutoNum type="arabicPeriod" startAt="4"/>
            </a:pPr>
            <a:r>
              <a:rPr lang="en-US" sz="2800" dirty="0"/>
              <a:t>Provide functions allowing for data management for the selected Scientific </a:t>
            </a:r>
            <a:r>
              <a:rPr lang="en-US" sz="2800" dirty="0" smtClean="0"/>
              <a:t>Communities</a:t>
            </a:r>
          </a:p>
          <a:p>
            <a:pPr marL="876300" lvl="1" indent="-457200"/>
            <a:r>
              <a:rPr lang="en-US" sz="2400" dirty="0" smtClean="0"/>
              <a:t>minimum </a:t>
            </a:r>
            <a:r>
              <a:rPr lang="en-US" sz="2400" dirty="0"/>
              <a:t>of </a:t>
            </a:r>
            <a:r>
              <a:rPr lang="en-US" sz="2400" dirty="0">
                <a:solidFill>
                  <a:schemeClr val="accent5"/>
                </a:solidFill>
              </a:rPr>
              <a:t>30 distinct data sets</a:t>
            </a:r>
            <a:r>
              <a:rPr lang="en-US" sz="2400" dirty="0"/>
              <a:t> </a:t>
            </a:r>
            <a:endParaRPr lang="en-US" sz="2400" dirty="0" smtClean="0"/>
          </a:p>
          <a:p>
            <a:pPr marL="457200" indent="-457200">
              <a:buFont typeface="+mj-lt"/>
              <a:buAutoNum type="arabicPeriod" startAt="5"/>
            </a:pPr>
            <a:r>
              <a:rPr lang="en-US" sz="2800" dirty="0"/>
              <a:t>Provide adequate user support and training </a:t>
            </a:r>
            <a:r>
              <a:rPr lang="en-US" sz="2800" dirty="0" err="1" smtClean="0"/>
              <a:t>programmes</a:t>
            </a:r>
            <a:endParaRPr lang="en-US" sz="2800" dirty="0" smtClean="0"/>
          </a:p>
          <a:p>
            <a:pPr marL="457200" indent="-457200">
              <a:buFont typeface="+mj-lt"/>
              <a:buAutoNum type="arabicPeriod" startAt="5"/>
            </a:pPr>
            <a:r>
              <a:rPr lang="en-US" sz="2800" dirty="0" smtClean="0"/>
              <a:t>Enable </a:t>
            </a:r>
            <a:r>
              <a:rPr lang="en-US" sz="2800" dirty="0"/>
              <a:t>research activities of international standing in the selected fields of Climatology, Life Sciences and Cultural </a:t>
            </a:r>
            <a:r>
              <a:rPr lang="en-US" sz="2800" dirty="0" smtClean="0"/>
              <a:t>Heritage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 </a:t>
            </a:r>
            <a:endParaRPr lang="en-US" b="1" dirty="0"/>
          </a:p>
          <a:p>
            <a:endParaRPr lang="en-US" dirty="0"/>
          </a:p>
        </p:txBody>
      </p:sp>
      <p:pic>
        <p:nvPicPr>
          <p:cNvPr id="5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64313"/>
            <a:ext cx="9906000" cy="293687"/>
          </a:xfrm>
        </p:spPr>
        <p:txBody>
          <a:bodyPr/>
          <a:lstStyle/>
          <a:p>
            <a:pPr>
              <a:defRPr/>
            </a:pPr>
            <a:r>
              <a:rPr lang="en-US" smtClean="0"/>
              <a:t>PSC03 meeting </a:t>
            </a:r>
            <a:r>
              <a:rPr lang="en-US" dirty="0" smtClean="0"/>
              <a:t>– </a:t>
            </a:r>
            <a:r>
              <a:rPr lang="en-US" smtClean="0"/>
              <a:t>Belgrade 19-20 </a:t>
            </a:r>
            <a:r>
              <a:rPr lang="en-US" dirty="0" smtClean="0"/>
              <a:t>October 2016					</a:t>
            </a:r>
            <a:fld id="{70F2B333-24EA-4DE2-9D5F-F92EB537375C}" type="slidenum">
              <a:rPr lang="el-GR" smtClean="0"/>
              <a:pPr>
                <a:defRPr/>
              </a:pPr>
              <a:t>5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45644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871857" cy="1125538"/>
          </a:xfrm>
        </p:spPr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315" y="1270764"/>
            <a:ext cx="4989369" cy="5170547"/>
          </a:xfrm>
        </p:spPr>
      </p:pic>
      <p:pic>
        <p:nvPicPr>
          <p:cNvPr id="5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64313"/>
            <a:ext cx="9906000" cy="293687"/>
          </a:xfrm>
        </p:spPr>
        <p:txBody>
          <a:bodyPr/>
          <a:lstStyle/>
          <a:p>
            <a:pPr>
              <a:defRPr/>
            </a:pPr>
            <a:r>
              <a:rPr lang="en-US" smtClean="0"/>
              <a:t>PSC03 meeting </a:t>
            </a:r>
            <a:r>
              <a:rPr lang="en-US" dirty="0" smtClean="0"/>
              <a:t>– </a:t>
            </a:r>
            <a:r>
              <a:rPr lang="en-US" smtClean="0"/>
              <a:t>Belgrade 19-20 </a:t>
            </a:r>
            <a:r>
              <a:rPr lang="en-US" dirty="0" smtClean="0"/>
              <a:t>October 2016					</a:t>
            </a:r>
            <a:fld id="{70F2B333-24EA-4DE2-9D5F-F92EB537375C}" type="slidenum">
              <a:rPr lang="el-GR" smtClean="0"/>
              <a:pPr>
                <a:defRPr/>
              </a:pPr>
              <a:t>6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44269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755380" cy="1125538"/>
          </a:xfrm>
        </p:spPr>
        <p:txBody>
          <a:bodyPr lIns="92075" tIns="46038" rIns="92075" bIns="46038"/>
          <a:lstStyle/>
          <a:p>
            <a:r>
              <a:rPr lang="en-US" sz="3200" dirty="0" smtClean="0">
                <a:solidFill>
                  <a:prstClr val="white"/>
                </a:solidFill>
                <a:latin typeface="Arial Unicode MS" pitchFamily="34" charset="-128"/>
              </a:rPr>
              <a:t>Operational Services</a:t>
            </a:r>
            <a:endParaRPr lang="en-US" sz="3200" dirty="0">
              <a:latin typeface="Arial Unicode MS" panose="020B0604020202020204" pitchFamily="34" charset="-128"/>
            </a:endParaRP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136634" y="1214438"/>
            <a:ext cx="9533145" cy="5159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95785" tIns="47892" rIns="95785" bIns="47892"/>
          <a:lstStyle/>
          <a:p>
            <a:pPr marL="358775" indent="-358775" algn="l" defTabSz="958850">
              <a:lnSpc>
                <a:spcPct val="90000"/>
              </a:lnSpc>
              <a:buClr>
                <a:schemeClr val="folHlink"/>
              </a:buClr>
              <a:buSzPct val="60000"/>
              <a:buFont typeface="Wingdings" pitchFamily="2" charset="2"/>
              <a:buBlip>
                <a:blip r:embed="rId2"/>
              </a:buBlip>
            </a:pPr>
            <a:endParaRPr lang="en-US" b="0" dirty="0" smtClean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9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93675" y="1272743"/>
            <a:ext cx="9518650" cy="5014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85" tIns="47892" rIns="95785" bIns="47892" numCol="1" anchor="t" anchorCtr="0" compatLnSpc="1">
            <a:prstTxWarp prst="textNoShape">
              <a:avLst/>
            </a:prstTxWarp>
          </a:bodyPr>
          <a:lstStyle>
            <a:lvl1pPr marL="358775" indent="-358775" algn="l" defTabSz="95885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77875" indent="-300038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1196975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>
                <a:solidFill>
                  <a:schemeClr val="tx1"/>
                </a:solidFill>
                <a:latin typeface="+mn-lt"/>
                <a:cs typeface="+mn-cs"/>
              </a:defRPr>
            </a:lvl3pPr>
            <a:lvl4pPr marL="1674813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2155825" indent="-239713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5pPr>
            <a:lvl6pPr marL="26130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6pPr>
            <a:lvl7pPr marL="30702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7pPr>
            <a:lvl8pPr marL="35274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8pPr>
            <a:lvl9pPr marL="39846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r>
              <a:rPr lang="en-US" b="0" dirty="0" smtClean="0"/>
              <a:t>Infrastructure</a:t>
            </a:r>
          </a:p>
          <a:p>
            <a:pPr lvl="1"/>
            <a:r>
              <a:rPr lang="en-US" b="0" dirty="0" smtClean="0"/>
              <a:t>Provision of HPC, Cloud and Grid </a:t>
            </a:r>
            <a:r>
              <a:rPr lang="en-US" b="0" dirty="0" smtClean="0"/>
              <a:t>resources</a:t>
            </a:r>
            <a:endParaRPr lang="en-US" b="0" dirty="0"/>
          </a:p>
          <a:p>
            <a:r>
              <a:rPr lang="en-US" b="0" dirty="0" smtClean="0"/>
              <a:t>Operational services</a:t>
            </a:r>
          </a:p>
          <a:p>
            <a:pPr lvl="1"/>
            <a:r>
              <a:rPr lang="en-US" b="0" dirty="0" smtClean="0"/>
              <a:t>VI-SEEM Code repository</a:t>
            </a:r>
          </a:p>
          <a:p>
            <a:pPr lvl="2"/>
            <a:r>
              <a:rPr lang="en-US" sz="2000" b="0" dirty="0" smtClean="0"/>
              <a:t>Used to upload source codes produced in the context of the project, or host source code from communities</a:t>
            </a:r>
          </a:p>
          <a:p>
            <a:pPr lvl="2"/>
            <a:r>
              <a:rPr lang="en-US" sz="2000" b="0" dirty="0" smtClean="0">
                <a:hlinkClick r:id="rId4"/>
              </a:rPr>
              <a:t>https</a:t>
            </a:r>
            <a:r>
              <a:rPr lang="en-US" sz="2000" b="0" dirty="0">
                <a:hlinkClick r:id="rId4"/>
              </a:rPr>
              <a:t>://code.vi-seem.eu</a:t>
            </a:r>
            <a:r>
              <a:rPr lang="en-US" sz="2000" b="0" dirty="0" smtClean="0">
                <a:hlinkClick r:id="rId4"/>
              </a:rPr>
              <a:t>/</a:t>
            </a:r>
            <a:r>
              <a:rPr lang="en-US" sz="2000" b="0" dirty="0" smtClean="0"/>
              <a:t> </a:t>
            </a:r>
            <a:endParaRPr lang="en-US" sz="2000" b="0" dirty="0" smtClean="0"/>
          </a:p>
          <a:p>
            <a:pPr lvl="1"/>
            <a:r>
              <a:rPr lang="en-US" b="0" dirty="0" smtClean="0"/>
              <a:t>VI-SEEM Service Catalogue</a:t>
            </a:r>
          </a:p>
          <a:p>
            <a:pPr lvl="2"/>
            <a:r>
              <a:rPr lang="en-US" sz="2000" b="0" dirty="0" smtClean="0"/>
              <a:t>Used </a:t>
            </a:r>
            <a:r>
              <a:rPr lang="en-US" sz="2000" b="0" dirty="0" smtClean="0"/>
              <a:t>to provide information about VI-SEEM Services to end users as well as for managing the service portfolio </a:t>
            </a:r>
            <a:r>
              <a:rPr lang="en-US" sz="2000" b="0" dirty="0" smtClean="0"/>
              <a:t>internally</a:t>
            </a:r>
          </a:p>
          <a:p>
            <a:pPr lvl="2"/>
            <a:r>
              <a:rPr lang="en-US" sz="2000" b="0" dirty="0">
                <a:hlinkClick r:id="rId5"/>
              </a:rPr>
              <a:t>https://services.vi-seem.eu</a:t>
            </a:r>
            <a:r>
              <a:rPr lang="en-US" sz="2000" b="0" dirty="0" smtClean="0">
                <a:hlinkClick r:id="rId5"/>
              </a:rPr>
              <a:t>/</a:t>
            </a:r>
            <a:endParaRPr lang="en-US" sz="2000" b="0" dirty="0" smtClean="0"/>
          </a:p>
          <a:p>
            <a:pPr lvl="1"/>
            <a:r>
              <a:rPr lang="en-US" b="0" dirty="0">
                <a:latin typeface="Calibri" charset="0"/>
                <a:ea typeface="Calibri" charset="0"/>
                <a:cs typeface="Calibri" charset="0"/>
              </a:rPr>
              <a:t>VI-SEEM Login</a:t>
            </a:r>
          </a:p>
          <a:p>
            <a:pPr lvl="2"/>
            <a:r>
              <a:rPr lang="en-US" sz="1800" b="0" dirty="0">
                <a:latin typeface="Calibri" charset="0"/>
                <a:ea typeface="Calibri" charset="0"/>
                <a:cs typeface="Calibri" charset="0"/>
              </a:rPr>
              <a:t>The AAI infrastructure of the project.</a:t>
            </a:r>
          </a:p>
          <a:p>
            <a:pPr lvl="2"/>
            <a:r>
              <a:rPr lang="en-US" sz="1800" b="0" dirty="0">
                <a:hlinkClick r:id="rId6"/>
              </a:rPr>
              <a:t>https://</a:t>
            </a:r>
            <a:r>
              <a:rPr lang="en-US" sz="1800" b="0" dirty="0" smtClean="0">
                <a:hlinkClick r:id="rId6"/>
              </a:rPr>
              <a:t>aai.vi-seem.eu</a:t>
            </a:r>
            <a:r>
              <a:rPr lang="en-US" sz="1800" b="0" dirty="0" smtClean="0"/>
              <a:t> </a:t>
            </a:r>
            <a:endParaRPr lang="en-US" sz="1800" b="0" dirty="0"/>
          </a:p>
          <a:p>
            <a:pPr lvl="1"/>
            <a:endParaRPr lang="en-US" sz="1600" b="0" dirty="0" smtClean="0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64313"/>
            <a:ext cx="9906000" cy="29368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PSC03 meeting – Belgrade 19-20 October 2016					</a:t>
            </a:r>
            <a:fld id="{70F2B333-24EA-4DE2-9D5F-F92EB537375C}" type="slidenum">
              <a:rPr lang="el-GR" smtClean="0"/>
              <a:pPr>
                <a:defRPr/>
              </a:pPr>
              <a:t>7</a:t>
            </a:fld>
            <a:endParaRPr lang="el-GR" dirty="0"/>
          </a:p>
        </p:txBody>
      </p:sp>
      <p:sp>
        <p:nvSpPr>
          <p:cNvPr id="2" name="Rectangle 1"/>
          <p:cNvSpPr/>
          <p:nvPr/>
        </p:nvSpPr>
        <p:spPr>
          <a:xfrm>
            <a:off x="6195311" y="5435342"/>
            <a:ext cx="357405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00100" lvl="1" indent="-342900" algn="l">
              <a:buFont typeface="Wingdings" panose="05000000000000000000" pitchFamily="2" charset="2"/>
              <a:buChar char="q"/>
            </a:pPr>
            <a:r>
              <a:rPr lang="en-US" sz="2000" b="0" dirty="0">
                <a:solidFill>
                  <a:schemeClr val="tx1"/>
                </a:solidFill>
                <a:latin typeface="+mn-lt"/>
                <a:cs typeface="+mn-cs"/>
              </a:rPr>
              <a:t>VI-SEEM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cs typeface="+mn-cs"/>
              </a:rPr>
              <a:t>Helpdesk:</a:t>
            </a:r>
          </a:p>
          <a:p>
            <a:pPr lvl="1" algn="l"/>
            <a:r>
              <a:rPr lang="en-US" sz="2000" b="0" dirty="0" smtClean="0">
                <a:solidFill>
                  <a:schemeClr val="tx1"/>
                </a:solidFill>
                <a:latin typeface="+mn-lt"/>
                <a:cs typeface="+mn-cs"/>
              </a:rPr>
              <a:t> 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cs typeface="+mn-cs"/>
                <a:hlinkClick r:id="rId7"/>
              </a:rPr>
              <a:t>https://support.vi-seem.eu</a:t>
            </a:r>
            <a:r>
              <a:rPr lang="en-US" sz="2000" b="0" dirty="0" smtClean="0">
                <a:solidFill>
                  <a:schemeClr val="tx1"/>
                </a:solidFill>
                <a:latin typeface="+mn-lt"/>
                <a:cs typeface="+mn-cs"/>
              </a:rPr>
              <a:t> </a:t>
            </a:r>
            <a:endParaRPr lang="en-US" sz="2000" b="0" dirty="0">
              <a:solidFill>
                <a:schemeClr val="tx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022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755380" cy="1125538"/>
          </a:xfrm>
        </p:spPr>
        <p:txBody>
          <a:bodyPr lIns="92075" tIns="46038" rIns="92075" bIns="46038"/>
          <a:lstStyle/>
          <a:p>
            <a:r>
              <a:rPr lang="en-US" sz="3200" dirty="0" smtClean="0">
                <a:solidFill>
                  <a:prstClr val="white"/>
                </a:solidFill>
                <a:latin typeface="Arial Unicode MS" pitchFamily="34" charset="-128"/>
              </a:rPr>
              <a:t>Data Services</a:t>
            </a:r>
            <a:endParaRPr lang="en-US" sz="3200" dirty="0">
              <a:latin typeface="Arial Unicode MS" panose="020B0604020202020204" pitchFamily="34" charset="-128"/>
            </a:endParaRP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136634" y="1214438"/>
            <a:ext cx="9533145" cy="5159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95785" tIns="47892" rIns="95785" bIns="47892"/>
          <a:lstStyle/>
          <a:p>
            <a:pPr marL="358775" indent="-358775" algn="l" defTabSz="958850">
              <a:lnSpc>
                <a:spcPct val="90000"/>
              </a:lnSpc>
              <a:buClr>
                <a:schemeClr val="folHlink"/>
              </a:buClr>
              <a:buSzPct val="60000"/>
              <a:buFont typeface="Wingdings" pitchFamily="2" charset="2"/>
              <a:buBlip>
                <a:blip r:embed="rId2"/>
              </a:buBlip>
            </a:pPr>
            <a:endParaRPr lang="en-US" b="0" dirty="0" smtClean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9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36634" y="1001712"/>
            <a:ext cx="9626828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85" tIns="47892" rIns="95785" bIns="47892" numCol="1" anchor="t" anchorCtr="0" compatLnSpc="1">
            <a:prstTxWarp prst="textNoShape">
              <a:avLst/>
            </a:prstTxWarp>
          </a:bodyPr>
          <a:lstStyle>
            <a:lvl1pPr marL="358775" indent="-358775" algn="l" defTabSz="95885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77875" indent="-300038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1196975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>
                <a:solidFill>
                  <a:schemeClr val="tx1"/>
                </a:solidFill>
                <a:latin typeface="+mn-lt"/>
                <a:cs typeface="+mn-cs"/>
              </a:defRPr>
            </a:lvl3pPr>
            <a:lvl4pPr marL="1674813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2155825" indent="-239713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5pPr>
            <a:lvl6pPr marL="26130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6pPr>
            <a:lvl7pPr marL="30702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7pPr>
            <a:lvl8pPr marL="35274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8pPr>
            <a:lvl9pPr marL="39846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endParaRPr lang="en-US" b="0" kern="0" dirty="0" smtClean="0">
              <a:latin typeface="Calibri" charset="0"/>
              <a:ea typeface="Calibri" charset="0"/>
              <a:cs typeface="Calibri" charset="0"/>
            </a:endParaRPr>
          </a:p>
          <a:p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VI-SEEM Simple Storage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Used to store simple files, important for everyday use and collaboration 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STATUS: Available and integrated with VI-SEEM Login</a:t>
            </a:r>
          </a:p>
          <a:p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VI-SEEM Repository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Used as a generic loner term dataset repository 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STATUS: Available and integrated with VI-SEEM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Login </a:t>
            </a:r>
            <a:endParaRPr lang="en-US" b="0" kern="0" dirty="0" smtClean="0">
              <a:latin typeface="Calibri" charset="0"/>
              <a:ea typeface="Calibri" charset="0"/>
              <a:cs typeface="Calibri" charset="0"/>
            </a:endParaRPr>
          </a:p>
          <a:p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VI-SEEM Search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Used to consolidate all data sets (via metadata harvesting) that are available to VI-SEEM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STATUS: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Available</a:t>
            </a:r>
            <a:endParaRPr lang="en-US" b="0" kern="0" dirty="0" smtClean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64313"/>
            <a:ext cx="9906000" cy="293687"/>
          </a:xfrm>
        </p:spPr>
        <p:txBody>
          <a:bodyPr/>
          <a:lstStyle/>
          <a:p>
            <a:pPr>
              <a:defRPr/>
            </a:pPr>
            <a:r>
              <a:rPr lang="en-US" smtClean="0"/>
              <a:t>PSC03 meeting </a:t>
            </a:r>
            <a:r>
              <a:rPr lang="en-US" dirty="0" smtClean="0"/>
              <a:t>– </a:t>
            </a:r>
            <a:r>
              <a:rPr lang="en-US" smtClean="0"/>
              <a:t>Belgrade 19-20 </a:t>
            </a:r>
            <a:r>
              <a:rPr lang="en-US" dirty="0" smtClean="0"/>
              <a:t>October 2016					</a:t>
            </a:r>
            <a:fld id="{70F2B333-24EA-4DE2-9D5F-F92EB537375C}" type="slidenum">
              <a:rPr lang="el-GR" smtClean="0"/>
              <a:pPr>
                <a:defRPr/>
              </a:pPr>
              <a:t>8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51650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755380" cy="1125538"/>
          </a:xfrm>
        </p:spPr>
        <p:txBody>
          <a:bodyPr lIns="92075" tIns="46038" rIns="92075" bIns="46038"/>
          <a:lstStyle/>
          <a:p>
            <a:r>
              <a:rPr lang="en-US" sz="3200" dirty="0" smtClean="0">
                <a:solidFill>
                  <a:prstClr val="white"/>
                </a:solidFill>
                <a:latin typeface="Arial Unicode MS" pitchFamily="34" charset="-128"/>
              </a:rPr>
              <a:t>Data Services</a:t>
            </a:r>
            <a:endParaRPr lang="en-US" sz="3200" dirty="0">
              <a:latin typeface="Arial Unicode MS" panose="020B0604020202020204" pitchFamily="34" charset="-128"/>
            </a:endParaRP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136634" y="1214438"/>
            <a:ext cx="9533145" cy="5159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95785" tIns="47892" rIns="95785" bIns="47892"/>
          <a:lstStyle/>
          <a:p>
            <a:pPr marL="358775" indent="-358775" algn="l" defTabSz="958850">
              <a:lnSpc>
                <a:spcPct val="90000"/>
              </a:lnSpc>
              <a:buClr>
                <a:schemeClr val="folHlink"/>
              </a:buClr>
              <a:buSzPct val="60000"/>
              <a:buFont typeface="Wingdings" pitchFamily="2" charset="2"/>
              <a:buBlip>
                <a:blip r:embed="rId2"/>
              </a:buBlip>
            </a:pPr>
            <a:endParaRPr lang="en-US" b="0" dirty="0" smtClean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9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36634" y="954212"/>
            <a:ext cx="9626828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85" tIns="47892" rIns="95785" bIns="47892" numCol="1" anchor="t" anchorCtr="0" compatLnSpc="1">
            <a:prstTxWarp prst="textNoShape">
              <a:avLst/>
            </a:prstTxWarp>
          </a:bodyPr>
          <a:lstStyle>
            <a:lvl1pPr marL="358775" indent="-358775" algn="l" defTabSz="95885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77875" indent="-300038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1196975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>
                <a:solidFill>
                  <a:schemeClr val="tx1"/>
                </a:solidFill>
                <a:latin typeface="+mn-lt"/>
                <a:cs typeface="+mn-cs"/>
              </a:defRPr>
            </a:lvl3pPr>
            <a:lvl4pPr marL="1674813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2155825" indent="-239713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5pPr>
            <a:lvl6pPr marL="26130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6pPr>
            <a:lvl7pPr marL="30702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7pPr>
            <a:lvl8pPr marL="35274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8pPr>
            <a:lvl9pPr marL="39846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endParaRPr lang="en-US" b="0" kern="0" dirty="0" smtClean="0">
              <a:latin typeface="Calibri" charset="0"/>
              <a:ea typeface="Calibri" charset="0"/>
              <a:cs typeface="Calibri" charset="0"/>
            </a:endParaRPr>
          </a:p>
          <a:p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 VI-SEEM Archiving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For safe archiving of large data sets</a:t>
            </a:r>
            <a:endParaRPr lang="en-US" b="0" kern="0" dirty="0">
              <a:latin typeface="Calibri" charset="0"/>
              <a:ea typeface="Calibri" charset="0"/>
              <a:cs typeface="Calibri" charset="0"/>
            </a:endParaRP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STATUS: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 Work in progress</a:t>
            </a:r>
            <a:endParaRPr lang="en-US" b="0" kern="0" dirty="0" smtClean="0">
              <a:latin typeface="Calibri" charset="0"/>
              <a:ea typeface="Calibri" charset="0"/>
              <a:cs typeface="Calibri" charset="0"/>
            </a:endParaRPr>
          </a:p>
          <a:p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VI-SEEM Work Storage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Used to transfer files among  HPC centers for processing in HPC apps </a:t>
            </a:r>
            <a:endParaRPr lang="en-US" b="0" kern="0" dirty="0">
              <a:latin typeface="Calibri" charset="0"/>
              <a:ea typeface="Calibri" charset="0"/>
              <a:cs typeface="Calibri" charset="0"/>
            </a:endParaRP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STATUS: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Work in progress</a:t>
            </a:r>
            <a:endParaRPr lang="en-US" b="0" kern="0" dirty="0" smtClean="0">
              <a:latin typeface="Calibri" charset="0"/>
              <a:ea typeface="Calibri" charset="0"/>
              <a:cs typeface="Calibri" charset="0"/>
            </a:endParaRPr>
          </a:p>
          <a:p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Data analytics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Used to process data using </a:t>
            </a:r>
            <a:r>
              <a:rPr lang="en-US" b="0" kern="0" dirty="0" err="1" smtClean="0">
                <a:latin typeface="Calibri" charset="0"/>
                <a:ea typeface="Calibri" charset="0"/>
                <a:cs typeface="Calibri" charset="0"/>
              </a:rPr>
              <a:t>Hadoop</a:t>
            </a:r>
            <a:endParaRPr lang="en-US" b="0" kern="0" dirty="0">
              <a:latin typeface="Calibri" charset="0"/>
              <a:ea typeface="Calibri" charset="0"/>
              <a:cs typeface="Calibri" charset="0"/>
            </a:endParaRP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STATUS: Needs to be added to the service catalogue</a:t>
            </a:r>
          </a:p>
          <a:p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PID Service </a:t>
            </a:r>
            <a:endParaRPr lang="en-US" b="0" kern="0" dirty="0" smtClean="0">
              <a:latin typeface="Calibri" charset="0"/>
              <a:ea typeface="Calibri" charset="0"/>
              <a:cs typeface="Calibri" charset="0"/>
            </a:endParaRP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Used to generate permanent ID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STATUS: Available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but not integrated yet with the rest of the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services </a:t>
            </a:r>
            <a:endParaRPr lang="en-US" b="0" kern="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64313"/>
            <a:ext cx="9906000" cy="293687"/>
          </a:xfrm>
        </p:spPr>
        <p:txBody>
          <a:bodyPr/>
          <a:lstStyle/>
          <a:p>
            <a:pPr>
              <a:defRPr/>
            </a:pPr>
            <a:r>
              <a:rPr lang="en-US" smtClean="0"/>
              <a:t>PSC03 meeting </a:t>
            </a:r>
            <a:r>
              <a:rPr lang="en-US" dirty="0" smtClean="0"/>
              <a:t>– </a:t>
            </a:r>
            <a:r>
              <a:rPr lang="en-US" smtClean="0"/>
              <a:t>Belgrade 19-20 </a:t>
            </a:r>
            <a:r>
              <a:rPr lang="en-US" dirty="0" smtClean="0"/>
              <a:t>October 2016					</a:t>
            </a:r>
            <a:fld id="{70F2B333-24EA-4DE2-9D5F-F92EB537375C}" type="slidenum">
              <a:rPr lang="el-GR" smtClean="0"/>
              <a:pPr>
                <a:defRPr/>
              </a:pPr>
              <a:t>9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47237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755380" cy="1125538"/>
          </a:xfrm>
        </p:spPr>
        <p:txBody>
          <a:bodyPr lIns="92075" tIns="46038" rIns="92075" bIns="46038"/>
          <a:lstStyle/>
          <a:p>
            <a:r>
              <a:rPr lang="en-US" sz="3200" dirty="0" smtClean="0">
                <a:solidFill>
                  <a:prstClr val="white"/>
                </a:solidFill>
                <a:latin typeface="Arial Unicode MS" pitchFamily="34" charset="-128"/>
              </a:rPr>
              <a:t>Application Services</a:t>
            </a:r>
            <a:endParaRPr lang="en-US" sz="3200" dirty="0">
              <a:latin typeface="Arial Unicode MS" panose="020B0604020202020204" pitchFamily="34" charset="-128"/>
            </a:endParaRP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136634" y="1214438"/>
            <a:ext cx="9533145" cy="5159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95785" tIns="47892" rIns="95785" bIns="47892"/>
          <a:lstStyle/>
          <a:p>
            <a:pPr marL="358775" indent="-358775" algn="l" defTabSz="958850">
              <a:lnSpc>
                <a:spcPct val="90000"/>
              </a:lnSpc>
              <a:buClr>
                <a:schemeClr val="folHlink"/>
              </a:buClr>
              <a:buSzPct val="60000"/>
              <a:buFont typeface="Wingdings" pitchFamily="2" charset="2"/>
              <a:buBlip>
                <a:blip r:embed="rId2"/>
              </a:buBlip>
            </a:pPr>
            <a:endParaRPr lang="en-US" b="0" dirty="0" smtClean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9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36634" y="1272743"/>
            <a:ext cx="9626828" cy="531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85" tIns="47892" rIns="95785" bIns="47892" numCol="1" anchor="t" anchorCtr="0" compatLnSpc="1">
            <a:prstTxWarp prst="textNoShape">
              <a:avLst/>
            </a:prstTxWarp>
          </a:bodyPr>
          <a:lstStyle>
            <a:lvl1pPr marL="358775" indent="-358775" algn="l" defTabSz="95885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77875" indent="-300038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1196975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>
                <a:solidFill>
                  <a:schemeClr val="tx1"/>
                </a:solidFill>
                <a:latin typeface="+mn-lt"/>
                <a:cs typeface="+mn-cs"/>
              </a:defRPr>
            </a:lvl3pPr>
            <a:lvl4pPr marL="1674813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2155825" indent="-239713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5pPr>
            <a:lvl6pPr marL="26130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6pPr>
            <a:lvl7pPr marL="30702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7pPr>
            <a:lvl8pPr marL="35274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8pPr>
            <a:lvl9pPr marL="39846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VRE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Platform (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  <a:hlinkClick r:id="rId4"/>
              </a:rPr>
              <a:t>http://vre.vi-seem.eu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) </a:t>
            </a:r>
            <a:endParaRPr lang="en-US" b="0" kern="0" dirty="0" smtClean="0">
              <a:latin typeface="Calibri" charset="0"/>
              <a:ea typeface="Calibri" charset="0"/>
              <a:cs typeface="Calibri" charset="0"/>
            </a:endParaRP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The main entry point for the user communities of the region and beyond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STATUS: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Available</a:t>
            </a:r>
          </a:p>
          <a:p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Scientific Application Environment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Software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modules that are installed and optimized for the use by the communities</a:t>
            </a:r>
            <a:endParaRPr lang="en-US" b="0" kern="0" dirty="0">
              <a:latin typeface="Calibri" charset="0"/>
              <a:ea typeface="Calibri" charset="0"/>
              <a:cs typeface="Calibri" charset="0"/>
            </a:endParaRP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STATUS: In production. To be added to the service catalogue.</a:t>
            </a:r>
          </a:p>
          <a:p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Workflow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and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Software tools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Used to provide a series of “processes” for scientific simulations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STATUS: Workflows are available as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documents</a:t>
            </a:r>
            <a:endParaRPr lang="en-US" b="0" kern="0" dirty="0" smtClean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64313"/>
            <a:ext cx="9906000" cy="293687"/>
          </a:xfrm>
        </p:spPr>
        <p:txBody>
          <a:bodyPr/>
          <a:lstStyle/>
          <a:p>
            <a:pPr>
              <a:defRPr/>
            </a:pPr>
            <a:r>
              <a:rPr lang="en-US" smtClean="0"/>
              <a:t>PSC03 meeting </a:t>
            </a:r>
            <a:r>
              <a:rPr lang="en-US" dirty="0" smtClean="0"/>
              <a:t>– </a:t>
            </a:r>
            <a:r>
              <a:rPr lang="en-US" smtClean="0"/>
              <a:t>Belgrade 19-20 </a:t>
            </a:r>
            <a:r>
              <a:rPr lang="en-US" dirty="0" smtClean="0"/>
              <a:t>October 2016					</a:t>
            </a:r>
            <a:fld id="{70F2B333-24EA-4DE2-9D5F-F92EB537375C}" type="slidenum">
              <a:rPr lang="el-GR" smtClean="0"/>
              <a:pPr>
                <a:defRPr/>
              </a:pPr>
              <a:t>10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05740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755380" cy="1125538"/>
          </a:xfrm>
        </p:spPr>
        <p:txBody>
          <a:bodyPr lIns="92075" tIns="46038" rIns="92075" bIns="46038"/>
          <a:lstStyle/>
          <a:p>
            <a:r>
              <a:rPr lang="en-US" sz="3200" dirty="0" smtClean="0">
                <a:solidFill>
                  <a:prstClr val="white"/>
                </a:solidFill>
                <a:latin typeface="Arial Unicode MS" pitchFamily="34" charset="-128"/>
              </a:rPr>
              <a:t>Application Services</a:t>
            </a:r>
            <a:endParaRPr lang="en-US" sz="3200" dirty="0">
              <a:latin typeface="Arial Unicode MS" panose="020B0604020202020204" pitchFamily="34" charset="-128"/>
            </a:endParaRP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136634" y="1214438"/>
            <a:ext cx="9533145" cy="5159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95785" tIns="47892" rIns="95785" bIns="47892"/>
          <a:lstStyle/>
          <a:p>
            <a:pPr marL="358775" indent="-358775" algn="l" defTabSz="958850">
              <a:lnSpc>
                <a:spcPct val="90000"/>
              </a:lnSpc>
              <a:buClr>
                <a:schemeClr val="folHlink"/>
              </a:buClr>
              <a:buSzPct val="60000"/>
              <a:buFont typeface="Wingdings" pitchFamily="2" charset="2"/>
              <a:buBlip>
                <a:blip r:embed="rId2"/>
              </a:buBlip>
            </a:pPr>
            <a:endParaRPr lang="en-US" b="0" dirty="0" smtClean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9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36634" y="1272743"/>
            <a:ext cx="9626828" cy="5313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85" tIns="47892" rIns="95785" bIns="47892" numCol="1" anchor="t" anchorCtr="0" compatLnSpc="1">
            <a:prstTxWarp prst="textNoShape">
              <a:avLst/>
            </a:prstTxWarp>
          </a:bodyPr>
          <a:lstStyle>
            <a:lvl1pPr marL="358775" indent="-358775" algn="l" defTabSz="95885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77875" indent="-300038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1196975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>
                <a:solidFill>
                  <a:schemeClr val="tx1"/>
                </a:solidFill>
                <a:latin typeface="+mn-lt"/>
                <a:cs typeface="+mn-cs"/>
              </a:defRPr>
            </a:lvl3pPr>
            <a:lvl4pPr marL="1674813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2155825" indent="-239713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5pPr>
            <a:lvl6pPr marL="26130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6pPr>
            <a:lvl7pPr marL="30702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7pPr>
            <a:lvl8pPr marL="35274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8pPr>
            <a:lvl9pPr marL="39846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Regional community datasets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Used to share research data sets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STATUS: </a:t>
            </a:r>
            <a:r>
              <a:rPr lang="en-US" b="0" kern="0" dirty="0">
                <a:latin typeface="Calibri" charset="0"/>
                <a:ea typeface="Calibri" charset="0"/>
                <a:cs typeface="Calibri" charset="0"/>
              </a:rPr>
              <a:t>S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ome exist and they are stored in different services i.e.  Clowder, LAS, VI-SEEM repo, or remote community repositories, need to be integrated with VI-SEEM Search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service.</a:t>
            </a:r>
            <a:endParaRPr lang="en-US" b="0" kern="0" dirty="0" smtClean="0">
              <a:latin typeface="Calibri" charset="0"/>
              <a:ea typeface="Calibri" charset="0"/>
              <a:cs typeface="Calibri" charset="0"/>
            </a:endParaRPr>
          </a:p>
          <a:p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Application Level Services</a:t>
            </a: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Application specific services </a:t>
            </a:r>
            <a:endParaRPr lang="en-US" b="0" kern="0" dirty="0">
              <a:latin typeface="Calibri" charset="0"/>
              <a:ea typeface="Calibri" charset="0"/>
              <a:cs typeface="Calibri" charset="0"/>
            </a:endParaRPr>
          </a:p>
          <a:p>
            <a:pPr lvl="1"/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STATUS: </a:t>
            </a:r>
            <a:r>
              <a:rPr lang="en-US" b="0" kern="0" dirty="0" err="1" smtClean="0">
                <a:latin typeface="Calibri" charset="0"/>
                <a:ea typeface="Calibri" charset="0"/>
                <a:cs typeface="Calibri" charset="0"/>
              </a:rPr>
              <a:t>Clowder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 (for Cultural Heritage),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Live Access Server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(for Climate) and </a:t>
            </a:r>
            <a:r>
              <a:rPr lang="en-US" b="0" kern="0" dirty="0" err="1" smtClean="0">
                <a:latin typeface="Calibri" charset="0"/>
                <a:ea typeface="Calibri" charset="0"/>
                <a:cs typeface="Calibri" charset="0"/>
              </a:rPr>
              <a:t>ChemBioServer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(for Life Sciences) are </a:t>
            </a:r>
            <a:r>
              <a:rPr lang="en-US" b="0" kern="0" dirty="0" smtClean="0">
                <a:latin typeface="Calibri" charset="0"/>
                <a:ea typeface="Calibri" charset="0"/>
                <a:cs typeface="Calibri" charset="0"/>
              </a:rPr>
              <a:t>available. Need to identify new ones and add all of them to the service portfolio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64313"/>
            <a:ext cx="9906000" cy="293687"/>
          </a:xfrm>
        </p:spPr>
        <p:txBody>
          <a:bodyPr/>
          <a:lstStyle/>
          <a:p>
            <a:pPr>
              <a:defRPr/>
            </a:pPr>
            <a:r>
              <a:rPr lang="en-US" smtClean="0"/>
              <a:t>PSC03 meeting </a:t>
            </a:r>
            <a:r>
              <a:rPr lang="en-US" dirty="0" smtClean="0"/>
              <a:t>– </a:t>
            </a:r>
            <a:r>
              <a:rPr lang="en-US" smtClean="0"/>
              <a:t>Belgrade 19-20 </a:t>
            </a:r>
            <a:r>
              <a:rPr lang="en-US" dirty="0" smtClean="0"/>
              <a:t>October 2016					</a:t>
            </a:r>
            <a:fld id="{70F2B333-24EA-4DE2-9D5F-F92EB537375C}" type="slidenum">
              <a:rPr lang="el-GR" smtClean="0"/>
              <a:pPr>
                <a:defRPr/>
              </a:pPr>
              <a:t>11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198349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675" y="1502463"/>
            <a:ext cx="9518650" cy="4921250"/>
          </a:xfrm>
        </p:spPr>
        <p:txBody>
          <a:bodyPr/>
          <a:lstStyle/>
          <a:p>
            <a:pPr marL="0" lvl="1" indent="0" eaLnBrk="1" hangingPunct="1">
              <a:lnSpc>
                <a:spcPct val="90000"/>
              </a:lnSpc>
              <a:buClr>
                <a:schemeClr val="accent2">
                  <a:lumMod val="75000"/>
                  <a:lumOff val="25000"/>
                </a:schemeClr>
              </a:buClr>
              <a:buNone/>
              <a:defRPr/>
            </a:pPr>
            <a:r>
              <a:rPr lang="en-US" sz="2400" dirty="0" smtClean="0">
                <a:solidFill>
                  <a:schemeClr val="tx1"/>
                </a:solidFill>
              </a:rPr>
              <a:t>VRE Portal Up and Running</a:t>
            </a:r>
          </a:p>
          <a:p>
            <a:pPr marL="0" lvl="1" indent="0" eaLnBrk="1" hangingPunct="1">
              <a:lnSpc>
                <a:spcPct val="90000"/>
              </a:lnSpc>
              <a:buClr>
                <a:schemeClr val="accent2">
                  <a:lumMod val="75000"/>
                  <a:lumOff val="25000"/>
                </a:schemeClr>
              </a:buClr>
              <a:buNone/>
              <a:defRPr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358775" lvl="1" indent="-358775" eaLnBrk="1" hangingPunct="1">
              <a:lnSpc>
                <a:spcPct val="90000"/>
              </a:lnSpc>
              <a:buClr>
                <a:schemeClr val="accent2">
                  <a:lumMod val="75000"/>
                  <a:lumOff val="25000"/>
                </a:schemeClr>
              </a:buClr>
              <a:defRPr/>
            </a:pPr>
            <a:r>
              <a:rPr lang="en-US" sz="2400" b="1" dirty="0" smtClean="0"/>
              <a:t>Scientific </a:t>
            </a:r>
            <a:r>
              <a:rPr lang="en-US" sz="2400" b="1" dirty="0"/>
              <a:t>application environment:</a:t>
            </a:r>
            <a:r>
              <a:rPr lang="en-US" sz="2400" dirty="0"/>
              <a:t> </a:t>
            </a:r>
            <a:endParaRPr lang="en-US" sz="2400" dirty="0" smtClean="0"/>
          </a:p>
          <a:p>
            <a:pPr marL="777875" lvl="2" indent="-358775" eaLnBrk="1" hangingPunct="1">
              <a:lnSpc>
                <a:spcPct val="90000"/>
              </a:lnSpc>
              <a:buClr>
                <a:schemeClr val="accent2">
                  <a:lumMod val="75000"/>
                  <a:lumOff val="25000"/>
                </a:schemeClr>
              </a:buClr>
              <a:defRPr/>
            </a:pPr>
            <a:r>
              <a:rPr lang="en-US" sz="2000" dirty="0" smtClean="0"/>
              <a:t>Added Optimized </a:t>
            </a:r>
            <a:r>
              <a:rPr lang="en-US" sz="2000" dirty="0"/>
              <a:t>applications and </a:t>
            </a:r>
            <a:r>
              <a:rPr lang="en-US" sz="2000" dirty="0" smtClean="0"/>
              <a:t>libraries for Climate Community</a:t>
            </a:r>
          </a:p>
          <a:p>
            <a:pPr marL="777875" lvl="2" indent="-358775" eaLnBrk="1" hangingPunct="1">
              <a:lnSpc>
                <a:spcPct val="90000"/>
              </a:lnSpc>
              <a:buClr>
                <a:schemeClr val="accent2">
                  <a:lumMod val="75000"/>
                  <a:lumOff val="25000"/>
                </a:schemeClr>
              </a:buClr>
              <a:defRPr/>
            </a:pPr>
            <a:r>
              <a:rPr lang="en-US" sz="2000" dirty="0" smtClean="0"/>
              <a:t>List </a:t>
            </a:r>
            <a:r>
              <a:rPr lang="en-US" sz="2000" dirty="0"/>
              <a:t>of </a:t>
            </a:r>
            <a:r>
              <a:rPr lang="en-US" sz="2000" dirty="0" smtClean="0"/>
              <a:t>codes </a:t>
            </a:r>
            <a:r>
              <a:rPr lang="en-US" sz="2000" dirty="0" smtClean="0"/>
              <a:t>added</a:t>
            </a:r>
          </a:p>
          <a:p>
            <a:pPr marL="777875" lvl="2" indent="-358775" eaLnBrk="1" hangingPunct="1">
              <a:lnSpc>
                <a:spcPct val="90000"/>
              </a:lnSpc>
              <a:buClr>
                <a:schemeClr val="accent2">
                  <a:lumMod val="75000"/>
                  <a:lumOff val="25000"/>
                </a:schemeClr>
              </a:buClr>
              <a:defRPr/>
            </a:pPr>
            <a:endParaRPr lang="en-US" sz="2000" dirty="0" smtClean="0"/>
          </a:p>
          <a:p>
            <a:pPr marL="358775" lvl="1" indent="-358775" eaLnBrk="1" hangingPunct="1">
              <a:lnSpc>
                <a:spcPct val="90000"/>
              </a:lnSpc>
              <a:buClr>
                <a:schemeClr val="accent2">
                  <a:lumMod val="75000"/>
                  <a:lumOff val="25000"/>
                </a:schemeClr>
              </a:buClr>
              <a:defRPr/>
            </a:pPr>
            <a:r>
              <a:rPr lang="en-US" sz="2400" b="1" dirty="0" smtClean="0"/>
              <a:t>Regional </a:t>
            </a:r>
            <a:r>
              <a:rPr lang="en-US" sz="2400" b="1" dirty="0"/>
              <a:t>Community </a:t>
            </a:r>
            <a:r>
              <a:rPr lang="en-US" sz="2400" b="1" dirty="0" smtClean="0"/>
              <a:t>Datasets</a:t>
            </a:r>
            <a:endParaRPr lang="en-US" sz="2400" dirty="0" smtClean="0"/>
          </a:p>
          <a:p>
            <a:pPr marL="777875" lvl="2" indent="-358775" eaLnBrk="1" hangingPunct="1">
              <a:lnSpc>
                <a:spcPct val="90000"/>
              </a:lnSpc>
              <a:buClr>
                <a:schemeClr val="accent2">
                  <a:lumMod val="75000"/>
                  <a:lumOff val="25000"/>
                </a:schemeClr>
              </a:buClr>
              <a:defRPr/>
            </a:pPr>
            <a:r>
              <a:rPr lang="en-US" sz="2000" dirty="0" smtClean="0"/>
              <a:t>Added </a:t>
            </a:r>
            <a:r>
              <a:rPr lang="en-US" sz="2000" dirty="0" smtClean="0"/>
              <a:t>Regional </a:t>
            </a:r>
            <a:r>
              <a:rPr lang="en-US" sz="2000" dirty="0" smtClean="0"/>
              <a:t>Climate </a:t>
            </a:r>
            <a:r>
              <a:rPr lang="en-US" sz="2000" dirty="0" smtClean="0"/>
              <a:t>Simulation Datasets from Cyprus and Bulgaria</a:t>
            </a:r>
          </a:p>
          <a:p>
            <a:pPr marL="777875" lvl="2" indent="-358775" eaLnBrk="1" hangingPunct="1">
              <a:lnSpc>
                <a:spcPct val="90000"/>
              </a:lnSpc>
              <a:buClr>
                <a:schemeClr val="accent2">
                  <a:lumMod val="75000"/>
                  <a:lumOff val="25000"/>
                </a:schemeClr>
              </a:buClr>
              <a:defRPr/>
            </a:pPr>
            <a:r>
              <a:rPr lang="en-US" sz="2000" dirty="0">
                <a:hlinkClick r:id="rId2"/>
              </a:rPr>
              <a:t>https://</a:t>
            </a:r>
            <a:r>
              <a:rPr lang="en-US" sz="2000" dirty="0" smtClean="0">
                <a:hlinkClick r:id="rId2"/>
              </a:rPr>
              <a:t>vre.vi-seem.eu/index.php/regional-community-datasets/climate-datasets</a:t>
            </a:r>
            <a:r>
              <a:rPr lang="en-US" sz="2000" dirty="0" smtClean="0"/>
              <a:t> </a:t>
            </a:r>
            <a:endParaRPr lang="en-US" sz="2000" dirty="0" smtClean="0"/>
          </a:p>
          <a:p>
            <a:pPr marL="777875" lvl="2" indent="-358775" eaLnBrk="1" hangingPunct="1">
              <a:lnSpc>
                <a:spcPct val="90000"/>
              </a:lnSpc>
              <a:buClr>
                <a:schemeClr val="accent2">
                  <a:lumMod val="75000"/>
                  <a:lumOff val="25000"/>
                </a:schemeClr>
              </a:buClr>
              <a:defRPr/>
            </a:pPr>
            <a:endParaRPr lang="en-US" sz="2000" dirty="0" smtClean="0"/>
          </a:p>
          <a:p>
            <a:pPr marL="358775" lvl="1" indent="-358775" eaLnBrk="1" hangingPunct="1">
              <a:lnSpc>
                <a:spcPct val="90000"/>
              </a:lnSpc>
              <a:buClr>
                <a:schemeClr val="accent2">
                  <a:lumMod val="75000"/>
                  <a:lumOff val="25000"/>
                </a:schemeClr>
              </a:buClr>
              <a:defRPr/>
            </a:pPr>
            <a:r>
              <a:rPr lang="en-US" sz="2400" b="1" dirty="0" smtClean="0"/>
              <a:t>Application-Level </a:t>
            </a:r>
            <a:r>
              <a:rPr lang="en-US" sz="2400" b="1" dirty="0"/>
              <a:t>Services for the regional communities</a:t>
            </a:r>
            <a:r>
              <a:rPr lang="en-US" sz="2400" b="1" dirty="0" smtClean="0"/>
              <a:t>:</a:t>
            </a:r>
            <a:endParaRPr lang="en-US" sz="2400" dirty="0" smtClean="0"/>
          </a:p>
          <a:p>
            <a:pPr marL="777875" lvl="2" indent="-358775" eaLnBrk="1" hangingPunct="1">
              <a:lnSpc>
                <a:spcPct val="90000"/>
              </a:lnSpc>
              <a:buClr>
                <a:schemeClr val="accent2">
                  <a:lumMod val="75000"/>
                  <a:lumOff val="25000"/>
                </a:schemeClr>
              </a:buClr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Live Access Server up and running</a:t>
            </a:r>
          </a:p>
          <a:p>
            <a:pPr eaLnBrk="1" hangingPunct="1">
              <a:buClr>
                <a:schemeClr val="accent2">
                  <a:lumMod val="75000"/>
                  <a:lumOff val="25000"/>
                </a:schemeClr>
              </a:buClr>
              <a:defRPr/>
            </a:pPr>
            <a:endParaRPr lang="en-US" sz="2800" u="sng" dirty="0" smtClean="0">
              <a:solidFill>
                <a:schemeClr val="accent4"/>
              </a:solidFill>
            </a:endParaRPr>
          </a:p>
          <a:p>
            <a:pPr eaLnBrk="1" hangingPunct="1">
              <a:buClr>
                <a:schemeClr val="accent2">
                  <a:lumMod val="75000"/>
                  <a:lumOff val="25000"/>
                </a:schemeClr>
              </a:buClr>
              <a:defRPr/>
            </a:pPr>
            <a:endParaRPr lang="en-US" sz="2800" dirty="0" smtClean="0"/>
          </a:p>
        </p:txBody>
      </p:sp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871857" cy="1125538"/>
          </a:xfrm>
        </p:spPr>
        <p:txBody>
          <a:bodyPr/>
          <a:lstStyle/>
          <a:p>
            <a:pPr eaLnBrk="1" hangingPunct="1"/>
            <a:r>
              <a:rPr lang="en-US" dirty="0" smtClean="0"/>
              <a:t>VRE </a:t>
            </a:r>
            <a:r>
              <a:rPr lang="en-US" dirty="0" smtClean="0"/>
              <a:t>Content for Climate Community</a:t>
            </a:r>
            <a:endParaRPr lang="en-US" dirty="0" smtClean="0"/>
          </a:p>
        </p:txBody>
      </p:sp>
      <p:sp>
        <p:nvSpPr>
          <p:cNvPr id="1024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defTabSz="958850"/>
            <a:r>
              <a:rPr lang="en-US" dirty="0"/>
              <a:t>					</a:t>
            </a:r>
            <a:fld id="{A8D006C7-9E67-409C-BCD6-DF868965AE15}" type="slidenum">
              <a:rPr lang="el-GR"/>
              <a:pPr defTabSz="958850"/>
              <a:t>12</a:t>
            </a:fld>
            <a:endParaRPr lang="el-GR" dirty="0"/>
          </a:p>
        </p:txBody>
      </p:sp>
      <p:pic>
        <p:nvPicPr>
          <p:cNvPr id="5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26634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69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871857" cy="1125538"/>
          </a:xfrm>
        </p:spPr>
        <p:txBody>
          <a:bodyPr/>
          <a:lstStyle/>
          <a:p>
            <a:r>
              <a:rPr lang="en-GB" dirty="0" smtClean="0"/>
              <a:t>Live Access Server (LAS)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LAS up and running </a:t>
            </a:r>
            <a:r>
              <a:rPr lang="en-GB" dirty="0" smtClean="0"/>
              <a:t>on local server at </a:t>
            </a:r>
            <a:r>
              <a:rPr lang="en-GB" dirty="0" err="1" smtClean="0"/>
              <a:t>CyI</a:t>
            </a:r>
            <a:r>
              <a:rPr lang="en-GB" dirty="0" smtClean="0"/>
              <a:t>: </a:t>
            </a:r>
            <a:r>
              <a:rPr lang="en-GB" dirty="0" smtClean="0">
                <a:hlinkClick r:id="rId2"/>
              </a:rPr>
              <a:t>http://las.vi-seem.eu</a:t>
            </a:r>
            <a:r>
              <a:rPr lang="en-GB" dirty="0" smtClean="0"/>
              <a:t> </a:t>
            </a:r>
            <a:endParaRPr lang="en-GB" dirty="0" smtClean="0"/>
          </a:p>
          <a:p>
            <a:pPr lvl="1"/>
            <a:r>
              <a:rPr lang="en-GB" sz="1600" dirty="0"/>
              <a:t>LAS enables </a:t>
            </a:r>
            <a:r>
              <a:rPr lang="en-GB" sz="1600" dirty="0" smtClean="0"/>
              <a:t>end-users </a:t>
            </a:r>
            <a:r>
              <a:rPr lang="en-GB" sz="1600" dirty="0"/>
              <a:t>to visualize data with on-the-fly graphics, request custom subsets of variables in a choice of file formats, access background reference material about the data (metadata), and compare (difference) variables from distributed locations</a:t>
            </a:r>
            <a:r>
              <a:rPr lang="en-GB" sz="1600" dirty="0" smtClean="0"/>
              <a:t>.</a:t>
            </a:r>
            <a:endParaRPr lang="en-GB" sz="1200" dirty="0" smtClean="0"/>
          </a:p>
          <a:p>
            <a:r>
              <a:rPr lang="en-GB" b="1" dirty="0" smtClean="0"/>
              <a:t>Rich </a:t>
            </a:r>
            <a:r>
              <a:rPr lang="en-GB" b="1" dirty="0" smtClean="0"/>
              <a:t>Initial content</a:t>
            </a:r>
          </a:p>
          <a:p>
            <a:pPr lvl="1"/>
            <a:r>
              <a:rPr lang="en-GB" dirty="0" smtClean="0"/>
              <a:t>Feature datasets from global data repositories</a:t>
            </a:r>
          </a:p>
          <a:p>
            <a:pPr lvl="1"/>
            <a:r>
              <a:rPr lang="en-GB" dirty="0" smtClean="0"/>
              <a:t>Include regional data readily available</a:t>
            </a:r>
          </a:p>
          <a:p>
            <a:r>
              <a:rPr lang="en-GB" dirty="0" smtClean="0"/>
              <a:t>LAS Implementation </a:t>
            </a:r>
            <a:r>
              <a:rPr lang="en-GB" b="1" dirty="0" smtClean="0"/>
              <a:t>workflow</a:t>
            </a:r>
            <a:r>
              <a:rPr lang="en-GB" dirty="0" smtClean="0"/>
              <a:t> added to VRE</a:t>
            </a:r>
          </a:p>
          <a:p>
            <a:r>
              <a:rPr lang="en-GB" dirty="0" smtClean="0"/>
              <a:t>LAS tutorial added to Training </a:t>
            </a:r>
            <a:r>
              <a:rPr lang="en-GB" dirty="0"/>
              <a:t>Portal (</a:t>
            </a:r>
            <a:r>
              <a:rPr lang="en-GB" dirty="0">
                <a:hlinkClick r:id="rId3"/>
              </a:rPr>
              <a:t>https://training.vi-seem.eu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) </a:t>
            </a:r>
            <a:endParaRPr lang="en-GB" dirty="0" smtClean="0"/>
          </a:p>
          <a:p>
            <a:r>
              <a:rPr lang="en-GB" dirty="0" smtClean="0"/>
              <a:t>Allow </a:t>
            </a:r>
            <a:r>
              <a:rPr lang="en-GB" b="1" dirty="0" smtClean="0"/>
              <a:t>remote data hosting &amp; access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Aim to allow individual sites to host data</a:t>
            </a:r>
          </a:p>
          <a:p>
            <a:pPr lvl="1"/>
            <a:r>
              <a:rPr lang="en-GB" dirty="0" smtClean="0"/>
              <a:t>Individual partners can run interconnected LAS or just serve data through </a:t>
            </a:r>
            <a:r>
              <a:rPr lang="en-GB" dirty="0"/>
              <a:t>o</a:t>
            </a:r>
            <a:r>
              <a:rPr lang="en-GB" dirty="0" smtClean="0"/>
              <a:t>pen protocols</a:t>
            </a:r>
          </a:p>
          <a:p>
            <a:pPr lvl="1"/>
            <a:r>
              <a:rPr lang="en-GB" dirty="0" smtClean="0"/>
              <a:t>LAS Virtual Machine Image produced to be made available on VRE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&lt;Event&gt; – &lt;Place&gt; &lt;Date (DD-Month-YYYY)&gt;					</a:t>
            </a:r>
            <a:fld id="{70F2B333-24EA-4DE2-9D5F-F92EB537375C}" type="slidenum">
              <a:rPr lang="el-GR" smtClean="0"/>
              <a:pPr>
                <a:defRPr/>
              </a:pPr>
              <a:t>13</a:t>
            </a:fld>
            <a:endParaRPr lang="el-GR" dirty="0"/>
          </a:p>
        </p:txBody>
      </p:sp>
      <p:pic>
        <p:nvPicPr>
          <p:cNvPr id="5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26634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2271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6634"/>
            <a:ext cx="8871857" cy="1125538"/>
          </a:xfrm>
        </p:spPr>
        <p:txBody>
          <a:bodyPr/>
          <a:lstStyle/>
          <a:p>
            <a:r>
              <a:rPr lang="en-GB" dirty="0" smtClean="0"/>
              <a:t>LAS features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088" y="1270000"/>
            <a:ext cx="9518650" cy="5303838"/>
          </a:xfrm>
        </p:spPr>
        <p:txBody>
          <a:bodyPr/>
          <a:lstStyle/>
          <a:p>
            <a:r>
              <a:rPr lang="en-GB" sz="2800" dirty="0"/>
              <a:t>H</a:t>
            </a:r>
            <a:r>
              <a:rPr lang="en-GB" sz="2800" dirty="0" smtClean="0"/>
              <a:t>ighly </a:t>
            </a:r>
            <a:r>
              <a:rPr lang="en-GB" sz="2800" dirty="0"/>
              <a:t>configurable server designed to provide flexible access to geo-referenced scientific data</a:t>
            </a:r>
            <a:r>
              <a:rPr lang="en-GB" sz="2800" dirty="0" smtClean="0"/>
              <a:t>.</a:t>
            </a:r>
          </a:p>
          <a:p>
            <a:endParaRPr lang="en-GB" sz="2800" dirty="0" smtClean="0"/>
          </a:p>
          <a:p>
            <a:r>
              <a:rPr lang="en-GB" sz="2800" dirty="0"/>
              <a:t>P</a:t>
            </a:r>
            <a:r>
              <a:rPr lang="en-GB" sz="2800" dirty="0" smtClean="0"/>
              <a:t>resent </a:t>
            </a:r>
            <a:r>
              <a:rPr lang="en-GB" sz="2800" dirty="0"/>
              <a:t>distributed data sets as a unified virtual data base through the use of DODS networking. </a:t>
            </a:r>
            <a:endParaRPr lang="en-GB" sz="2800" dirty="0" smtClean="0"/>
          </a:p>
          <a:p>
            <a:endParaRPr lang="en-GB" sz="2800" dirty="0" smtClean="0"/>
          </a:p>
          <a:p>
            <a:r>
              <a:rPr lang="en-GB" sz="2800" dirty="0" smtClean="0"/>
              <a:t>Ferret </a:t>
            </a:r>
            <a:r>
              <a:rPr lang="en-GB" sz="2800" dirty="0"/>
              <a:t>is the default visualization application used by LAS, though other applications (</a:t>
            </a:r>
            <a:r>
              <a:rPr lang="en-GB" sz="2800" dirty="0" err="1"/>
              <a:t>Matlab</a:t>
            </a:r>
            <a:r>
              <a:rPr lang="en-GB" sz="2800" dirty="0"/>
              <a:t>, IDL, </a:t>
            </a:r>
            <a:r>
              <a:rPr lang="en-GB" sz="2800" dirty="0" err="1"/>
              <a:t>GrADS</a:t>
            </a:r>
            <a:r>
              <a:rPr lang="en-GB" sz="2800" dirty="0"/>
              <a:t>, ...) can also be used</a:t>
            </a:r>
            <a:r>
              <a:rPr lang="en-GB" sz="2800" dirty="0" smtClean="0"/>
              <a:t>.</a:t>
            </a:r>
          </a:p>
          <a:p>
            <a:endParaRPr lang="en-GB" sz="2800" dirty="0" smtClean="0"/>
          </a:p>
          <a:p>
            <a:r>
              <a:rPr lang="en-GB" sz="2800" dirty="0" smtClean="0"/>
              <a:t>Can also export to Google Earth (still in beta).</a:t>
            </a:r>
            <a:endParaRPr lang="en-GB" sz="2800" dirty="0"/>
          </a:p>
          <a:p>
            <a:endParaRPr lang="en-GB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&lt;Event&gt; – &lt;Place&gt; &lt;Date (DD-Month-YYYY)&gt;					</a:t>
            </a:r>
            <a:fld id="{70F2B333-24EA-4DE2-9D5F-F92EB537375C}" type="slidenum">
              <a:rPr lang="el-GR" smtClean="0"/>
              <a:pPr>
                <a:defRPr/>
              </a:pPr>
              <a:t>14</a:t>
            </a:fld>
            <a:endParaRPr lang="el-GR" dirty="0"/>
          </a:p>
        </p:txBody>
      </p:sp>
      <p:pic>
        <p:nvPicPr>
          <p:cNvPr id="5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26634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5763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871857" cy="1125538"/>
          </a:xfrm>
        </p:spPr>
        <p:txBody>
          <a:bodyPr/>
          <a:lstStyle/>
          <a:p>
            <a:r>
              <a:rPr lang="en-GB" dirty="0" smtClean="0"/>
              <a:t>LAS functionality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/>
              <a:t>LAS enables the web user to:</a:t>
            </a:r>
          </a:p>
          <a:p>
            <a:pPr lvl="1"/>
            <a:r>
              <a:rPr lang="en-GB" sz="1800" dirty="0"/>
              <a:t>visualize data with on-the-fly graphics</a:t>
            </a:r>
          </a:p>
          <a:p>
            <a:pPr lvl="1"/>
            <a:r>
              <a:rPr lang="en-GB" sz="1800" dirty="0"/>
              <a:t>request custom subsets of variables in a choice of file formats</a:t>
            </a:r>
          </a:p>
          <a:p>
            <a:pPr lvl="1"/>
            <a:r>
              <a:rPr lang="en-GB" sz="1800" dirty="0"/>
              <a:t>access background reference material about the data (metadata)</a:t>
            </a:r>
          </a:p>
          <a:p>
            <a:pPr lvl="1"/>
            <a:r>
              <a:rPr lang="en-GB" sz="1800" dirty="0"/>
              <a:t>compare (difference) variables from distributed </a:t>
            </a:r>
            <a:r>
              <a:rPr lang="en-GB" sz="1800" dirty="0" smtClean="0"/>
              <a:t>locations</a:t>
            </a:r>
          </a:p>
          <a:p>
            <a:pPr lvl="1"/>
            <a:endParaRPr lang="en-GB" sz="1800" dirty="0"/>
          </a:p>
          <a:p>
            <a:r>
              <a:rPr lang="en-GB" sz="2000" dirty="0"/>
              <a:t>LAS enables the data provider to:</a:t>
            </a:r>
          </a:p>
          <a:p>
            <a:pPr lvl="1"/>
            <a:r>
              <a:rPr lang="en-GB" sz="1800" dirty="0"/>
              <a:t>unify access to multiple types of data in a single interface</a:t>
            </a:r>
          </a:p>
          <a:p>
            <a:pPr lvl="1"/>
            <a:r>
              <a:rPr lang="en-GB" sz="1800" dirty="0"/>
              <a:t>create thematic data servers from distributed data sources</a:t>
            </a:r>
          </a:p>
          <a:p>
            <a:pPr lvl="1"/>
            <a:r>
              <a:rPr lang="en-GB" sz="1800" dirty="0"/>
              <a:t>offer derived products on the fly</a:t>
            </a:r>
          </a:p>
          <a:p>
            <a:pPr lvl="1"/>
            <a:r>
              <a:rPr lang="en-GB" sz="1800" dirty="0"/>
              <a:t>remedy metadata inadequacies (poorly self-describing data)</a:t>
            </a:r>
          </a:p>
          <a:p>
            <a:pPr lvl="1"/>
            <a:r>
              <a:rPr lang="en-GB" sz="1800" dirty="0"/>
              <a:t>offer unique products (e.g. visualization styles specialized for the data)</a:t>
            </a:r>
          </a:p>
          <a:p>
            <a:pPr lvl="1"/>
            <a:endParaRPr lang="en-GB" sz="1800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&lt;Event&gt; – &lt;Place&gt; &lt;Date (DD-Month-YYYY)&gt;					</a:t>
            </a:r>
            <a:fld id="{70F2B333-24EA-4DE2-9D5F-F92EB537375C}" type="slidenum">
              <a:rPr lang="el-GR" smtClean="0"/>
              <a:pPr>
                <a:defRPr/>
              </a:pPr>
              <a:t>15</a:t>
            </a:fld>
            <a:endParaRPr lang="el-GR" dirty="0"/>
          </a:p>
        </p:txBody>
      </p:sp>
      <p:pic>
        <p:nvPicPr>
          <p:cNvPr id="5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26634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3415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871857" cy="1125538"/>
          </a:xfrm>
        </p:spPr>
        <p:txBody>
          <a:bodyPr/>
          <a:lstStyle/>
          <a:p>
            <a:r>
              <a:rPr lang="en-GB" dirty="0" smtClean="0"/>
              <a:t>LAS GUI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1316" y="1278208"/>
            <a:ext cx="7073035" cy="5133434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&lt;Event&gt; – &lt;Place&gt; &lt;Date (DD-Month-YYYY)&gt;					</a:t>
            </a:r>
            <a:fld id="{70F2B333-24EA-4DE2-9D5F-F92EB537375C}" type="slidenum">
              <a:rPr lang="el-GR" smtClean="0"/>
              <a:pPr>
                <a:defRPr/>
              </a:pPr>
              <a:t>16</a:t>
            </a:fld>
            <a:endParaRPr lang="el-GR" dirty="0"/>
          </a:p>
        </p:txBody>
      </p:sp>
      <p:pic>
        <p:nvPicPr>
          <p:cNvPr id="6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26634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4405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871857" cy="1125538"/>
          </a:xfrm>
        </p:spPr>
        <p:txBody>
          <a:bodyPr/>
          <a:lstStyle/>
          <a:p>
            <a:r>
              <a:rPr lang="en-GB" dirty="0" smtClean="0"/>
              <a:t>Romanian </a:t>
            </a:r>
            <a:r>
              <a:rPr lang="en-GB" dirty="0" err="1" smtClean="0"/>
              <a:t>applicaitons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088" y="1235341"/>
            <a:ext cx="9518650" cy="5328972"/>
          </a:xfrm>
        </p:spPr>
        <p:txBody>
          <a:bodyPr/>
          <a:lstStyle/>
          <a:p>
            <a:pPr marL="358775" lvl="1" indent="-358775">
              <a:lnSpc>
                <a:spcPct val="90000"/>
              </a:lnSpc>
            </a:pPr>
            <a:r>
              <a:rPr lang="en-GB" dirty="0" smtClean="0"/>
              <a:t>BVL (</a:t>
            </a:r>
            <a:r>
              <a:rPr lang="en-GB" dirty="0" err="1" smtClean="0"/>
              <a:t>Banatica</a:t>
            </a:r>
            <a:r>
              <a:rPr lang="en-GB" dirty="0" smtClean="0"/>
              <a:t> Virtual Library), </a:t>
            </a:r>
            <a:r>
              <a:rPr lang="en-GB" dirty="0" err="1"/>
              <a:t>Biblioteca</a:t>
            </a:r>
            <a:r>
              <a:rPr lang="en-GB" dirty="0"/>
              <a:t> </a:t>
            </a:r>
            <a:r>
              <a:rPr lang="en-GB" dirty="0" err="1"/>
              <a:t>Centrala</a:t>
            </a:r>
            <a:r>
              <a:rPr lang="en-GB" dirty="0"/>
              <a:t> </a:t>
            </a:r>
            <a:r>
              <a:rPr lang="en-GB" dirty="0" err="1"/>
              <a:t>Universitara</a:t>
            </a:r>
            <a:r>
              <a:rPr lang="en-GB" dirty="0"/>
              <a:t> “</a:t>
            </a:r>
            <a:r>
              <a:rPr lang="en-GB" dirty="0" err="1"/>
              <a:t>Eugen</a:t>
            </a:r>
            <a:r>
              <a:rPr lang="en-GB" dirty="0"/>
              <a:t> </a:t>
            </a:r>
            <a:r>
              <a:rPr lang="en-GB" dirty="0" err="1"/>
              <a:t>Todoran</a:t>
            </a:r>
            <a:r>
              <a:rPr lang="en-GB" dirty="0"/>
              <a:t>”</a:t>
            </a:r>
          </a:p>
          <a:p>
            <a:pPr lvl="1"/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integration phase</a:t>
            </a:r>
          </a:p>
          <a:p>
            <a:pPr lvl="1"/>
            <a:r>
              <a:rPr lang="en-GB" dirty="0" err="1" smtClean="0"/>
              <a:t>Banatica</a:t>
            </a:r>
            <a:r>
              <a:rPr lang="en-GB" dirty="0" smtClean="0"/>
              <a:t> collection</a:t>
            </a:r>
            <a:endParaRPr lang="en-GB" dirty="0" smtClean="0"/>
          </a:p>
          <a:p>
            <a:pPr lvl="1"/>
            <a:r>
              <a:rPr lang="en-GB" dirty="0" smtClean="0"/>
              <a:t>1000+ bibliographical references</a:t>
            </a:r>
          </a:p>
          <a:p>
            <a:pPr lvl="1"/>
            <a:r>
              <a:rPr lang="en-GB" dirty="0" smtClean="0"/>
              <a:t>200 digitized books</a:t>
            </a:r>
          </a:p>
          <a:p>
            <a:pPr lvl="1"/>
            <a:r>
              <a:rPr lang="en-GB" dirty="0" smtClean="0"/>
              <a:t>Integrated in </a:t>
            </a:r>
            <a:r>
              <a:rPr lang="en-GB" dirty="0" err="1" smtClean="0"/>
              <a:t>Clowder</a:t>
            </a:r>
            <a:r>
              <a:rPr lang="en-GB" dirty="0" smtClean="0"/>
              <a:t> platform</a:t>
            </a:r>
          </a:p>
          <a:p>
            <a:pPr lvl="1"/>
            <a:r>
              <a:rPr lang="en-GB" dirty="0" smtClean="0"/>
              <a:t>Running OCR – Work in progress for the next 6 months</a:t>
            </a:r>
          </a:p>
          <a:p>
            <a:pPr marL="477837" lvl="1" indent="0">
              <a:buNone/>
            </a:pPr>
            <a:endParaRPr lang="en-GB" dirty="0" smtClean="0"/>
          </a:p>
          <a:p>
            <a:pPr marL="358775" lvl="1" indent="-358775">
              <a:lnSpc>
                <a:spcPct val="90000"/>
              </a:lnSpc>
            </a:pPr>
            <a:r>
              <a:rPr lang="en-GB" dirty="0" smtClean="0"/>
              <a:t>HIRECLIMS</a:t>
            </a:r>
            <a:r>
              <a:rPr lang="en-GB" dirty="0"/>
              <a:t>, </a:t>
            </a:r>
            <a:r>
              <a:rPr lang="en-GB" dirty="0" err="1"/>
              <a:t>Administratia</a:t>
            </a:r>
            <a:r>
              <a:rPr lang="en-GB" dirty="0"/>
              <a:t> National de </a:t>
            </a:r>
            <a:r>
              <a:rPr lang="en-GB" dirty="0" err="1"/>
              <a:t>Meteorologie</a:t>
            </a:r>
            <a:endParaRPr lang="en-GB" dirty="0"/>
          </a:p>
          <a:p>
            <a:pPr lvl="1"/>
            <a:r>
              <a:rPr lang="en-GB" dirty="0" smtClean="0"/>
              <a:t>2</a:t>
            </a:r>
            <a:r>
              <a:rPr lang="en-GB" baseline="30000" dirty="0" smtClean="0"/>
              <a:t>nd</a:t>
            </a:r>
            <a:r>
              <a:rPr lang="en-GB" dirty="0" smtClean="0"/>
              <a:t> integration phase</a:t>
            </a:r>
            <a:endParaRPr lang="en-GB" dirty="0" smtClean="0"/>
          </a:p>
          <a:p>
            <a:pPr lvl="1"/>
            <a:r>
              <a:rPr lang="en-GB" dirty="0" smtClean="0"/>
              <a:t>gridded </a:t>
            </a:r>
            <a:r>
              <a:rPr lang="en-GB" dirty="0"/>
              <a:t>dataset from observations consisting of 9 essential climate variables with daily </a:t>
            </a:r>
            <a:r>
              <a:rPr lang="en-GB" dirty="0" smtClean="0"/>
              <a:t>values (1961-2013</a:t>
            </a:r>
            <a:r>
              <a:rPr lang="en-GB" dirty="0"/>
              <a:t>) on a spatial resolution of 10 km for the Romanian territory (ROCADA</a:t>
            </a:r>
            <a:r>
              <a:rPr lang="en-GB" dirty="0" smtClean="0"/>
              <a:t>)</a:t>
            </a:r>
            <a:endParaRPr lang="en-GB" dirty="0"/>
          </a:p>
          <a:p>
            <a:pPr lvl="1"/>
            <a:r>
              <a:rPr lang="en-GB" dirty="0"/>
              <a:t>a</a:t>
            </a:r>
            <a:r>
              <a:rPr lang="en-GB" dirty="0" smtClean="0"/>
              <a:t>ccess to resources has been granted</a:t>
            </a:r>
          </a:p>
          <a:p>
            <a:pPr lvl="1"/>
            <a:r>
              <a:rPr lang="en-GB" dirty="0" smtClean="0"/>
              <a:t>need to (re)start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&lt;Event&gt; – &lt;Place&gt; &lt;Date (DD-Month-YYYY)&gt;					</a:t>
            </a:r>
            <a:fld id="{70F2B333-24EA-4DE2-9D5F-F92EB537375C}" type="slidenum">
              <a:rPr lang="el-GR" smtClean="0"/>
              <a:pPr>
                <a:defRPr/>
              </a:pPr>
              <a:t>17</a:t>
            </a:fld>
            <a:endParaRPr lang="el-GR" dirty="0"/>
          </a:p>
        </p:txBody>
      </p:sp>
      <p:pic>
        <p:nvPicPr>
          <p:cNvPr id="5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5498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755380" cy="1125538"/>
          </a:xfrm>
        </p:spPr>
        <p:txBody>
          <a:bodyPr lIns="92075" tIns="46038" rIns="92075" bIns="46038"/>
          <a:lstStyle/>
          <a:p>
            <a:r>
              <a:rPr lang="en-US" sz="3200" dirty="0" smtClean="0">
                <a:solidFill>
                  <a:prstClr val="white"/>
                </a:solidFill>
                <a:latin typeface="Arial Unicode MS" pitchFamily="34" charset="-128"/>
              </a:rPr>
              <a:t>1</a:t>
            </a:r>
            <a:r>
              <a:rPr lang="en-US" sz="3200" baseline="30000" dirty="0" smtClean="0">
                <a:solidFill>
                  <a:prstClr val="white"/>
                </a:solidFill>
                <a:latin typeface="Arial Unicode MS" pitchFamily="34" charset="-128"/>
              </a:rPr>
              <a:t>st</a:t>
            </a:r>
            <a:r>
              <a:rPr lang="en-US" sz="3200" dirty="0" smtClean="0">
                <a:solidFill>
                  <a:prstClr val="white"/>
                </a:solidFill>
                <a:latin typeface="Arial Unicode MS" pitchFamily="34" charset="-128"/>
              </a:rPr>
              <a:t> Call for Projects</a:t>
            </a:r>
            <a:r>
              <a:rPr lang="en-US" sz="3200" dirty="0" smtClean="0">
                <a:solidFill>
                  <a:prstClr val="white"/>
                </a:solidFill>
                <a:latin typeface="Arial Unicode MS" pitchFamily="34" charset="-128"/>
              </a:rPr>
              <a:t/>
            </a:r>
            <a:br>
              <a:rPr lang="en-US" sz="3200" dirty="0" smtClean="0">
                <a:solidFill>
                  <a:prstClr val="white"/>
                </a:solidFill>
                <a:latin typeface="Arial Unicode MS" pitchFamily="34" charset="-128"/>
              </a:rPr>
            </a:br>
            <a:endParaRPr lang="en-US" sz="3200" dirty="0">
              <a:latin typeface="Arial Unicode MS" panose="020B0604020202020204" pitchFamily="34" charset="-128"/>
            </a:endParaRP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136634" y="1214438"/>
            <a:ext cx="9533145" cy="5159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95785" tIns="47892" rIns="95785" bIns="47892"/>
          <a:lstStyle/>
          <a:p>
            <a:pPr marL="358775" indent="-358775" algn="l" defTabSz="958850">
              <a:lnSpc>
                <a:spcPct val="90000"/>
              </a:lnSpc>
              <a:buClr>
                <a:schemeClr val="folHlink"/>
              </a:buClr>
              <a:buSzPct val="60000"/>
              <a:buFont typeface="Wingdings" pitchFamily="2" charset="2"/>
              <a:buBlip>
                <a:blip r:embed="rId2"/>
              </a:buBlip>
            </a:pPr>
            <a:endParaRPr lang="en-US" b="0" dirty="0" smtClean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9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49886" y="1214438"/>
            <a:ext cx="9626828" cy="5372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85" tIns="47892" rIns="95785" bIns="47892" numCol="1" anchor="t" anchorCtr="0" compatLnSpc="1">
            <a:prstTxWarp prst="textNoShape">
              <a:avLst/>
            </a:prstTxWarp>
          </a:bodyPr>
          <a:lstStyle>
            <a:lvl1pPr marL="358775" indent="-358775" algn="l" defTabSz="958850" rtl="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77875" indent="-300038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1196975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164A8"/>
              </a:buClr>
              <a:buSzPct val="75000"/>
              <a:buFont typeface="Wingdings" pitchFamily="2" charset="2"/>
              <a:buChar char="q"/>
              <a:defRPr>
                <a:solidFill>
                  <a:schemeClr val="tx1"/>
                </a:solidFill>
                <a:latin typeface="+mn-lt"/>
                <a:cs typeface="+mn-cs"/>
              </a:defRPr>
            </a:lvl3pPr>
            <a:lvl4pPr marL="1674813" indent="-238125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cs typeface="+mn-cs"/>
              </a:defRPr>
            </a:lvl4pPr>
            <a:lvl5pPr marL="2155825" indent="-239713" algn="l" defTabSz="958850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5pPr>
            <a:lvl6pPr marL="26130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6pPr>
            <a:lvl7pPr marL="30702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7pPr>
            <a:lvl8pPr marL="35274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8pPr>
            <a:lvl9pPr marL="3984625" indent="-239713" algn="l" defTabSz="958850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r>
              <a:rPr lang="en-US" sz="2800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</a:t>
            </a:r>
            <a:r>
              <a:rPr lang="en-US" sz="2800" b="0" kern="0" baseline="30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st</a:t>
            </a:r>
            <a:r>
              <a:rPr lang="en-US" sz="2800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call important </a:t>
            </a:r>
            <a:r>
              <a:rPr lang="en-US" sz="2800" b="0" kern="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Dates: </a:t>
            </a:r>
            <a:endParaRPr lang="en-US" sz="2800" b="0" kern="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lvl="1"/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Opening </a:t>
            </a:r>
            <a:r>
              <a:rPr lang="en-US" b="0" kern="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date: 14th October </a:t>
            </a:r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2016</a:t>
            </a:r>
          </a:p>
          <a:p>
            <a:pPr lvl="1"/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Closing </a:t>
            </a:r>
            <a:r>
              <a:rPr lang="en-US" b="0" kern="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Date: 14th November </a:t>
            </a:r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2016</a:t>
            </a:r>
          </a:p>
          <a:p>
            <a:pPr lvl="1"/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Clarification </a:t>
            </a:r>
            <a:r>
              <a:rPr lang="en-US" b="0" kern="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provided by applicants if needed: 18th November </a:t>
            </a:r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2016</a:t>
            </a:r>
          </a:p>
          <a:p>
            <a:pPr lvl="1"/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Allocation </a:t>
            </a:r>
            <a:r>
              <a:rPr lang="en-US" b="0" kern="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decision: January </a:t>
            </a:r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2017</a:t>
            </a:r>
          </a:p>
          <a:p>
            <a:pPr lvl="1"/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Allocation </a:t>
            </a:r>
            <a:r>
              <a:rPr lang="en-US" b="0" kern="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Start Date of awarded proposals: January </a:t>
            </a:r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2017</a:t>
            </a:r>
          </a:p>
          <a:p>
            <a:pPr lvl="1"/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Allocation </a:t>
            </a:r>
            <a:r>
              <a:rPr lang="en-US" b="0" kern="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end date of award: January 2018 for computational services, January 2019 for some data services</a:t>
            </a:r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</a:t>
            </a:r>
          </a:p>
          <a:p>
            <a:pPr lvl="1"/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Final </a:t>
            </a:r>
            <a:r>
              <a:rPr lang="en-US" b="0" kern="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report from successful projects: May </a:t>
            </a:r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2017</a:t>
            </a:r>
          </a:p>
          <a:p>
            <a:pPr lvl="1"/>
            <a:endParaRPr lang="en-US" sz="2000" b="0" kern="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400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</a:t>
            </a:r>
            <a:r>
              <a:rPr lang="en-US" sz="2400" b="0" kern="0" baseline="30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nd</a:t>
            </a:r>
            <a:r>
              <a:rPr lang="en-US" b="0" kern="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call will be launched begin of 2017</a:t>
            </a:r>
          </a:p>
          <a:p>
            <a:endParaRPr lang="en-US" b="0" kern="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400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3</a:t>
            </a:r>
            <a:r>
              <a:rPr lang="en-US" sz="2400" b="0" kern="0" baseline="30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rd</a:t>
            </a:r>
            <a:r>
              <a:rPr lang="en-US" sz="2400" b="0" kern="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call will be launched end of 2017</a:t>
            </a:r>
            <a:endParaRPr lang="en-US" sz="2400" b="0" dirty="0"/>
          </a:p>
          <a:p>
            <a:pPr lvl="1"/>
            <a:endParaRPr lang="en-US" sz="2400" b="0" dirty="0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64313"/>
            <a:ext cx="9906000" cy="293687"/>
          </a:xfrm>
        </p:spPr>
        <p:txBody>
          <a:bodyPr/>
          <a:lstStyle/>
          <a:p>
            <a:pPr>
              <a:defRPr/>
            </a:pPr>
            <a:r>
              <a:rPr lang="en-US" smtClean="0"/>
              <a:t>PSC03 meeting </a:t>
            </a:r>
            <a:r>
              <a:rPr lang="en-US" dirty="0" smtClean="0"/>
              <a:t>– </a:t>
            </a:r>
            <a:r>
              <a:rPr lang="en-US" smtClean="0"/>
              <a:t>Belgrade 19-20 </a:t>
            </a:r>
            <a:r>
              <a:rPr lang="en-US" dirty="0" smtClean="0"/>
              <a:t>October 2016					</a:t>
            </a:r>
            <a:fld id="{70F2B333-24EA-4DE2-9D5F-F92EB537375C}" type="slidenum">
              <a:rPr lang="el-GR" smtClean="0"/>
              <a:pPr>
                <a:defRPr/>
              </a:pPr>
              <a:t>18</a:t>
            </a:fld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04817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871857" cy="1125538"/>
          </a:xfrm>
        </p:spPr>
        <p:txBody>
          <a:bodyPr/>
          <a:lstStyle/>
          <a:p>
            <a:r>
              <a:rPr lang="en-GB" dirty="0" smtClean="0"/>
              <a:t>Climate Research Open Call Areas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3200" dirty="0" smtClean="0"/>
              <a:t>Open Calls in </a:t>
            </a:r>
            <a:r>
              <a:rPr lang="en-GB" sz="3200" dirty="0"/>
              <a:t>the scientific field of Climate Research: </a:t>
            </a:r>
          </a:p>
          <a:p>
            <a:pPr lvl="1"/>
            <a:r>
              <a:rPr lang="en-GB" sz="2800" b="1" dirty="0"/>
              <a:t>CR Area A: </a:t>
            </a:r>
            <a:r>
              <a:rPr lang="en-GB" sz="2800" dirty="0"/>
              <a:t>Regional climate modelling to better understand and predict climate change and impacts, and phenomena such as dust storms. </a:t>
            </a:r>
          </a:p>
          <a:p>
            <a:pPr lvl="1"/>
            <a:r>
              <a:rPr lang="en-GB" sz="2800" b="1" dirty="0"/>
              <a:t>CR Area B: </a:t>
            </a:r>
            <a:r>
              <a:rPr lang="en-GB" sz="2800" dirty="0"/>
              <a:t>Air quality modelling, including atmospheric chemistry and air pollution transport.</a:t>
            </a:r>
          </a:p>
          <a:p>
            <a:pPr lvl="1"/>
            <a:r>
              <a:rPr lang="en-GB" sz="2800" b="1" dirty="0"/>
              <a:t>CR Area C: </a:t>
            </a:r>
            <a:r>
              <a:rPr lang="en-GB" sz="2800" dirty="0"/>
              <a:t>Weather forecast and extreme weather prediction, model development, application. </a:t>
            </a:r>
          </a:p>
          <a:p>
            <a:endParaRPr lang="en-GB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&lt;Event&gt; – &lt;Place&gt; &lt;Date (DD-Month-YYYY)&gt;					</a:t>
            </a:r>
            <a:fld id="{70F2B333-24EA-4DE2-9D5F-F92EB537375C}" type="slidenum">
              <a:rPr lang="el-GR" smtClean="0"/>
              <a:pPr>
                <a:defRPr/>
              </a:pPr>
              <a:t>19</a:t>
            </a:fld>
            <a:endParaRPr lang="el-GR" dirty="0"/>
          </a:p>
        </p:txBody>
      </p:sp>
      <p:pic>
        <p:nvPicPr>
          <p:cNvPr id="5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91805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871857" cy="1125538"/>
          </a:xfrm>
        </p:spPr>
        <p:txBody>
          <a:bodyPr/>
          <a:lstStyle/>
          <a:p>
            <a:r>
              <a:rPr lang="en-GB" dirty="0" smtClean="0"/>
              <a:t>To conclude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3200" dirty="0" smtClean="0"/>
              <a:t>Regional </a:t>
            </a:r>
            <a:r>
              <a:rPr lang="en-GB" sz="3200" dirty="0" smtClean="0"/>
              <a:t>Datasets </a:t>
            </a:r>
          </a:p>
          <a:p>
            <a:pPr lvl="0"/>
            <a:endParaRPr lang="en-GB" sz="3200" dirty="0"/>
          </a:p>
          <a:p>
            <a:pPr lvl="0"/>
            <a:r>
              <a:rPr lang="en-GB" sz="3200" dirty="0" smtClean="0"/>
              <a:t>Storage and computational resources</a:t>
            </a:r>
          </a:p>
          <a:p>
            <a:pPr lvl="0"/>
            <a:endParaRPr lang="en-GB" sz="3200" dirty="0"/>
          </a:p>
          <a:p>
            <a:pPr lvl="0"/>
            <a:r>
              <a:rPr lang="en-GB" sz="3200" dirty="0" smtClean="0"/>
              <a:t>Live Access Server</a:t>
            </a:r>
          </a:p>
          <a:p>
            <a:pPr lvl="0"/>
            <a:endParaRPr lang="en-GB" sz="3200" dirty="0"/>
          </a:p>
          <a:p>
            <a:pPr lvl="0"/>
            <a:r>
              <a:rPr lang="en-GB" sz="3200" dirty="0" smtClean="0"/>
              <a:t>Apply for next Open Calls for Projects</a:t>
            </a:r>
            <a:endParaRPr lang="en-GB" sz="3200" dirty="0" smtClean="0"/>
          </a:p>
          <a:p>
            <a:pPr lvl="0"/>
            <a:endParaRPr lang="en-GB" sz="3200" dirty="0"/>
          </a:p>
          <a:p>
            <a:pPr lvl="0"/>
            <a:endParaRPr lang="en-GB" sz="3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&lt;Event&gt; – &lt;Place&gt; &lt;Date (DD-Month-YYYY)&gt;					</a:t>
            </a:r>
            <a:fld id="{70F2B333-24EA-4DE2-9D5F-F92EB537375C}" type="slidenum">
              <a:rPr lang="el-GR" smtClean="0"/>
              <a:pPr>
                <a:defRPr/>
              </a:pPr>
              <a:t>20</a:t>
            </a:fld>
            <a:endParaRPr lang="el-GR" dirty="0"/>
          </a:p>
        </p:txBody>
      </p:sp>
      <p:pic>
        <p:nvPicPr>
          <p:cNvPr id="5" name="Picture 2" descr="\\isnogood\WP\Texnika\PROJECTS\SEE-INFRA\VI-SEEM\WP2-Communication-Marketing-Innovation\VI-SEEM-logo\logo_VISEEM_FINAL_WE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57" y="0"/>
            <a:ext cx="1034143" cy="106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636984"/>
      </p:ext>
    </p:extLst>
  </p:cSld>
  <p:clrMapOvr>
    <a:masterClrMapping/>
  </p:clrMapOvr>
</p:sld>
</file>

<file path=ppt/theme/theme1.xml><?xml version="1.0" encoding="utf-8"?>
<a:theme xmlns:a="http://schemas.openxmlformats.org/drawingml/2006/main" name="SEEGRID-ppt-template">
  <a:themeElements>
    <a:clrScheme name="vi-seem">
      <a:dk1>
        <a:sysClr val="windowText" lastClr="000000"/>
      </a:dk1>
      <a:lt1>
        <a:sysClr val="window" lastClr="FFFFFF"/>
      </a:lt1>
      <a:dk2>
        <a:srgbClr val="4E3B30"/>
      </a:dk2>
      <a:lt2>
        <a:srgbClr val="FFFFFF"/>
      </a:lt2>
      <a:accent1>
        <a:srgbClr val="CF4901"/>
      </a:accent1>
      <a:accent2>
        <a:srgbClr val="E85E15"/>
      </a:accent2>
      <a:accent3>
        <a:srgbClr val="FA7F34"/>
      </a:accent3>
      <a:accent4>
        <a:srgbClr val="FECB31"/>
      </a:accent4>
      <a:accent5>
        <a:srgbClr val="1594F2"/>
      </a:accent5>
      <a:accent6>
        <a:srgbClr val="20A0FF"/>
      </a:accent6>
      <a:hlink>
        <a:srgbClr val="AD1F1F"/>
      </a:hlink>
      <a:folHlink>
        <a:srgbClr val="FFC42F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5885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5885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accent2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SEEGRID-ppt-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EGRID-ppt-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EGRID-ppt-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EGRID-ppt-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EGRID-ppt-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EGRID-ppt-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EGRID-ppt-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EGRID-ppt-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EGRID-ppt-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EGRID-ppt-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EGRID-ppt-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EGRID-ppt-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EGRID-ppt-template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2807</TotalTime>
  <Words>1327</Words>
  <Application>Microsoft Office PowerPoint</Application>
  <PresentationFormat>A4 Paper (210x297 mm)</PresentationFormat>
  <Paragraphs>190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 Unicode MS</vt:lpstr>
      <vt:lpstr>Arial</vt:lpstr>
      <vt:lpstr>Calibri</vt:lpstr>
      <vt:lpstr>Tahoma</vt:lpstr>
      <vt:lpstr>Times New Roman</vt:lpstr>
      <vt:lpstr>Verdana</vt:lpstr>
      <vt:lpstr>Wingdings</vt:lpstr>
      <vt:lpstr>SEEGRID-ppt-template</vt:lpstr>
      <vt:lpstr>PowerPoint Presentation</vt:lpstr>
      <vt:lpstr>VI-SEEM Members</vt:lpstr>
      <vt:lpstr>VI-SEEM In a figure</vt:lpstr>
      <vt:lpstr>Objectives (1)</vt:lpstr>
      <vt:lpstr>Objectives (2)</vt:lpstr>
      <vt:lpstr>Objectives</vt:lpstr>
      <vt:lpstr>Operational Services</vt:lpstr>
      <vt:lpstr>Data Services</vt:lpstr>
      <vt:lpstr>Data Services</vt:lpstr>
      <vt:lpstr>Application Services</vt:lpstr>
      <vt:lpstr>Application Services</vt:lpstr>
      <vt:lpstr>VRE Content for Climate Community</vt:lpstr>
      <vt:lpstr>Live Access Server (LAS)</vt:lpstr>
      <vt:lpstr>LAS features </vt:lpstr>
      <vt:lpstr>LAS functionality</vt:lpstr>
      <vt:lpstr>LAS GUI</vt:lpstr>
      <vt:lpstr>Romanian applicaitons</vt:lpstr>
      <vt:lpstr>1st Call for Projects </vt:lpstr>
      <vt:lpstr>Climate Research Open Call Areas</vt:lpstr>
      <vt:lpstr>To conclude</vt:lpstr>
    </vt:vector>
  </TitlesOfParts>
  <Company>edet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&lt;Presentation Title&gt; &lt;Presentation Subtitle&gt;</dc:title>
  <dc:creator>nvog</dc:creator>
  <cp:lastModifiedBy>danielpop</cp:lastModifiedBy>
  <cp:revision>232</cp:revision>
  <cp:lastPrinted>2016-01-29T13:21:48Z</cp:lastPrinted>
  <dcterms:created xsi:type="dcterms:W3CDTF">2004-04-29T08:03:52Z</dcterms:created>
  <dcterms:modified xsi:type="dcterms:W3CDTF">2016-11-16T20:11:04Z</dcterms:modified>
</cp:coreProperties>
</file>