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51B9C-F1C0-4EEA-BB49-DF2A9177997F}" type="datetimeFigureOut">
              <a:rPr lang="en-US" smtClean="0"/>
              <a:t>11/17/2016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24122-0E8B-4FAA-9C40-AC84352AB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5116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51B9C-F1C0-4EEA-BB49-DF2A9177997F}" type="datetimeFigureOut">
              <a:rPr lang="en-US" smtClean="0"/>
              <a:t>11/17/2016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24122-0E8B-4FAA-9C40-AC84352AB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83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51B9C-F1C0-4EEA-BB49-DF2A9177997F}" type="datetimeFigureOut">
              <a:rPr lang="en-US" smtClean="0"/>
              <a:t>11/17/2016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24122-0E8B-4FAA-9C40-AC84352AB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013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51B9C-F1C0-4EEA-BB49-DF2A9177997F}" type="datetimeFigureOut">
              <a:rPr lang="en-US" smtClean="0"/>
              <a:t>11/17/2016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24122-0E8B-4FAA-9C40-AC84352AB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4341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51B9C-F1C0-4EEA-BB49-DF2A9177997F}" type="datetimeFigureOut">
              <a:rPr lang="en-US" smtClean="0"/>
              <a:t>11/17/2016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24122-0E8B-4FAA-9C40-AC84352AB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4776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51B9C-F1C0-4EEA-BB49-DF2A9177997F}" type="datetimeFigureOut">
              <a:rPr lang="en-US" smtClean="0"/>
              <a:t>11/17/2016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24122-0E8B-4FAA-9C40-AC84352AB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054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51B9C-F1C0-4EEA-BB49-DF2A9177997F}" type="datetimeFigureOut">
              <a:rPr lang="en-US" smtClean="0"/>
              <a:t>11/17/2016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24122-0E8B-4FAA-9C40-AC84352AB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2387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51B9C-F1C0-4EEA-BB49-DF2A9177997F}" type="datetimeFigureOut">
              <a:rPr lang="en-US" smtClean="0"/>
              <a:t>11/17/2016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24122-0E8B-4FAA-9C40-AC84352AB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82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51B9C-F1C0-4EEA-BB49-DF2A9177997F}" type="datetimeFigureOut">
              <a:rPr lang="en-US" smtClean="0"/>
              <a:t>11/17/2016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24122-0E8B-4FAA-9C40-AC84352AB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7036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51B9C-F1C0-4EEA-BB49-DF2A9177997F}" type="datetimeFigureOut">
              <a:rPr lang="en-US" smtClean="0"/>
              <a:t>11/17/2016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24122-0E8B-4FAA-9C40-AC84352AB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831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51B9C-F1C0-4EEA-BB49-DF2A9177997F}" type="datetimeFigureOut">
              <a:rPr lang="en-US" smtClean="0"/>
              <a:t>11/17/2016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24122-0E8B-4FAA-9C40-AC84352AB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717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51B9C-F1C0-4EEA-BB49-DF2A9177997F}" type="datetimeFigureOut">
              <a:rPr lang="en-US" smtClean="0"/>
              <a:t>11/17/2016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24122-0E8B-4FAA-9C40-AC84352AB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875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77371" y="2269227"/>
            <a:ext cx="782925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err="1">
                <a:solidFill>
                  <a:schemeClr val="bg1"/>
                </a:solidFill>
              </a:rPr>
              <a:t>Utilizarea</a:t>
            </a:r>
            <a:r>
              <a:rPr lang="en-US" sz="4400" b="1" dirty="0">
                <a:solidFill>
                  <a:schemeClr val="bg1"/>
                </a:solidFill>
              </a:rPr>
              <a:t> </a:t>
            </a:r>
            <a:r>
              <a:rPr lang="en-US" sz="4400" b="1" dirty="0" err="1">
                <a:solidFill>
                  <a:schemeClr val="bg1"/>
                </a:solidFill>
              </a:rPr>
              <a:t>algoritmilor</a:t>
            </a:r>
            <a:r>
              <a:rPr lang="en-US" sz="4400" b="1" dirty="0">
                <a:solidFill>
                  <a:schemeClr val="bg1"/>
                </a:solidFill>
              </a:rPr>
              <a:t> </a:t>
            </a:r>
            <a:r>
              <a:rPr lang="en-US" sz="4400" b="1" dirty="0" err="1">
                <a:solidFill>
                  <a:schemeClr val="bg1"/>
                </a:solidFill>
              </a:rPr>
              <a:t>genetici</a:t>
            </a:r>
            <a:r>
              <a:rPr lang="en-US" sz="4400" b="1" dirty="0">
                <a:solidFill>
                  <a:schemeClr val="bg1"/>
                </a:solidFill>
              </a:rPr>
              <a:t> in</a:t>
            </a:r>
          </a:p>
          <a:p>
            <a:pPr algn="ctr"/>
            <a:r>
              <a:rPr lang="en-US" sz="4400" b="1" dirty="0" err="1">
                <a:solidFill>
                  <a:schemeClr val="bg1"/>
                </a:solidFill>
              </a:rPr>
              <a:t>prognoza</a:t>
            </a:r>
            <a:r>
              <a:rPr lang="en-US" sz="4400" b="1" dirty="0">
                <a:solidFill>
                  <a:schemeClr val="bg1"/>
                </a:solidFill>
              </a:rPr>
              <a:t> </a:t>
            </a:r>
            <a:r>
              <a:rPr lang="en-US" sz="4400" b="1" dirty="0" err="1">
                <a:solidFill>
                  <a:schemeClr val="bg1"/>
                </a:solidFill>
              </a:rPr>
              <a:t>numerica</a:t>
            </a:r>
            <a:r>
              <a:rPr lang="en-US" sz="4400" b="1" dirty="0">
                <a:solidFill>
                  <a:schemeClr val="bg1"/>
                </a:solidFill>
              </a:rPr>
              <a:t> a </a:t>
            </a:r>
            <a:r>
              <a:rPr lang="en-US" sz="4400" b="1" dirty="0" err="1">
                <a:solidFill>
                  <a:schemeClr val="bg1"/>
                </a:solidFill>
              </a:rPr>
              <a:t>vremii</a:t>
            </a:r>
            <a:endParaRPr lang="en-US" sz="4400" b="1" dirty="0">
              <a:solidFill>
                <a:schemeClr val="bg1"/>
              </a:solidFill>
            </a:endParaRPr>
          </a:p>
        </p:txBody>
      </p:sp>
      <p:pic>
        <p:nvPicPr>
          <p:cNvPr id="5" name="Picture 2" descr="http://www.fotbaluniversitar.ro/wp-content/uploads/2015/04/logo-UVT-timisoa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95400" cy="109461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295400" y="0"/>
            <a:ext cx="33713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West University of Timisoara</a:t>
            </a:r>
          </a:p>
          <a:p>
            <a:r>
              <a:rPr lang="en-US" b="1" dirty="0">
                <a:solidFill>
                  <a:schemeClr val="bg1"/>
                </a:solidFill>
              </a:rPr>
              <a:t>Department of Computer Science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32845" y="4071171"/>
            <a:ext cx="259346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>
                <a:solidFill>
                  <a:schemeClr val="bg1"/>
                </a:solidFill>
              </a:rPr>
              <a:t>Liviu</a:t>
            </a:r>
            <a:r>
              <a:rPr lang="en-US" sz="2800" b="1" dirty="0">
                <a:solidFill>
                  <a:schemeClr val="bg1"/>
                </a:solidFill>
              </a:rPr>
              <a:t> OANA</a:t>
            </a:r>
          </a:p>
          <a:p>
            <a:r>
              <a:rPr lang="en-US" sz="2800" b="1" dirty="0">
                <a:solidFill>
                  <a:schemeClr val="bg1"/>
                </a:solidFill>
              </a:rPr>
              <a:t>Adrian SPATARU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47741" y="5338673"/>
            <a:ext cx="291849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GEO-SPATIAL 2016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</a:rPr>
              <a:t>TIMISOARA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</a:rPr>
              <a:t>18.11.2016</a:t>
            </a:r>
          </a:p>
        </p:txBody>
      </p:sp>
    </p:spTree>
    <p:extLst>
      <p:ext uri="{BB962C8B-B14F-4D97-AF65-F5344CB8AC3E}">
        <p14:creationId xmlns:p14="http://schemas.microsoft.com/office/powerpoint/2010/main" val="3647904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680927" y="1551906"/>
            <a:ext cx="5147563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- </a:t>
            </a:r>
            <a:r>
              <a:rPr lang="en-US" sz="2800" b="1" dirty="0" err="1">
                <a:solidFill>
                  <a:schemeClr val="bg1"/>
                </a:solidFill>
              </a:rPr>
              <a:t>Prognoza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numerica</a:t>
            </a:r>
            <a:r>
              <a:rPr lang="en-US" sz="2800" b="1" dirty="0">
                <a:solidFill>
                  <a:schemeClr val="bg1"/>
                </a:solidFill>
              </a:rPr>
              <a:t> a </a:t>
            </a:r>
            <a:r>
              <a:rPr lang="en-US" sz="2800" b="1" dirty="0" err="1">
                <a:solidFill>
                  <a:schemeClr val="bg1"/>
                </a:solidFill>
              </a:rPr>
              <a:t>vremii</a:t>
            </a:r>
            <a:endParaRPr lang="en-US" sz="2800" b="1" dirty="0">
              <a:solidFill>
                <a:schemeClr val="bg1"/>
              </a:solidFill>
            </a:endParaRPr>
          </a:p>
          <a:p>
            <a:r>
              <a:rPr lang="en-US" sz="2800" b="1" dirty="0">
                <a:solidFill>
                  <a:schemeClr val="bg1"/>
                </a:solidFill>
              </a:rPr>
              <a:t>- </a:t>
            </a:r>
            <a:r>
              <a:rPr lang="en-US" sz="2800" b="1" dirty="0" err="1">
                <a:solidFill>
                  <a:schemeClr val="bg1"/>
                </a:solidFill>
              </a:rPr>
              <a:t>Modelul</a:t>
            </a:r>
            <a:r>
              <a:rPr lang="en-US" sz="2800" b="1" dirty="0">
                <a:solidFill>
                  <a:schemeClr val="bg1"/>
                </a:solidFill>
              </a:rPr>
              <a:t> WRF</a:t>
            </a:r>
          </a:p>
          <a:p>
            <a:r>
              <a:rPr lang="en-US" sz="2800" b="1" dirty="0">
                <a:solidFill>
                  <a:schemeClr val="bg1"/>
                </a:solidFill>
              </a:rPr>
              <a:t>- </a:t>
            </a:r>
            <a:r>
              <a:rPr lang="en-US" sz="2800" b="1" dirty="0" err="1">
                <a:solidFill>
                  <a:schemeClr val="bg1"/>
                </a:solidFill>
              </a:rPr>
              <a:t>Setarile</a:t>
            </a:r>
            <a:r>
              <a:rPr lang="en-US" sz="2800" b="1" dirty="0">
                <a:solidFill>
                  <a:schemeClr val="bg1"/>
                </a:solidFill>
              </a:rPr>
              <a:t> de </a:t>
            </a:r>
            <a:r>
              <a:rPr lang="en-US" sz="2800" b="1" dirty="0" err="1">
                <a:solidFill>
                  <a:schemeClr val="bg1"/>
                </a:solidFill>
              </a:rPr>
              <a:t>parametrizare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fizica</a:t>
            </a:r>
            <a:endParaRPr lang="en-US" sz="2800" b="1" dirty="0">
              <a:solidFill>
                <a:schemeClr val="bg1"/>
              </a:solidFill>
            </a:endParaRPr>
          </a:p>
          <a:p>
            <a:r>
              <a:rPr lang="en-US" sz="2800" b="1" dirty="0">
                <a:solidFill>
                  <a:schemeClr val="bg1"/>
                </a:solidFill>
              </a:rPr>
              <a:t>- Design experimental</a:t>
            </a:r>
          </a:p>
          <a:p>
            <a:r>
              <a:rPr lang="en-US" sz="2800" b="1" dirty="0">
                <a:solidFill>
                  <a:schemeClr val="bg1"/>
                </a:solidFill>
              </a:rPr>
              <a:t>- </a:t>
            </a:r>
            <a:r>
              <a:rPr lang="en-US" sz="2800" b="1" dirty="0" err="1">
                <a:solidFill>
                  <a:schemeClr val="bg1"/>
                </a:solidFill>
              </a:rPr>
              <a:t>Rezultate</a:t>
            </a:r>
            <a:endParaRPr lang="en-US" sz="2800" b="1" dirty="0">
              <a:solidFill>
                <a:schemeClr val="bg1"/>
              </a:solidFill>
            </a:endParaRPr>
          </a:p>
          <a:p>
            <a:r>
              <a:rPr lang="en-US" sz="2800" b="1" dirty="0">
                <a:solidFill>
                  <a:schemeClr val="bg1"/>
                </a:solidFill>
              </a:rPr>
              <a:t>- </a:t>
            </a:r>
            <a:r>
              <a:rPr lang="en-US" sz="2800" b="1" dirty="0" err="1">
                <a:solidFill>
                  <a:schemeClr val="bg1"/>
                </a:solidFill>
              </a:rPr>
              <a:t>Concluzii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si</a:t>
            </a:r>
            <a:r>
              <a:rPr lang="en-US" sz="2800" b="1" dirty="0">
                <a:solidFill>
                  <a:schemeClr val="bg1"/>
                </a:solidFill>
              </a:rPr>
              <a:t> perspective de </a:t>
            </a:r>
            <a:r>
              <a:rPr lang="en-US" sz="2800" b="1" dirty="0" err="1">
                <a:solidFill>
                  <a:schemeClr val="bg1"/>
                </a:solidFill>
              </a:rPr>
              <a:t>viitor</a:t>
            </a:r>
            <a:endParaRPr lang="en-US" sz="2800" b="1" dirty="0">
              <a:solidFill>
                <a:schemeClr val="bg1"/>
              </a:solidFill>
            </a:endParaRPr>
          </a:p>
          <a:p>
            <a:r>
              <a:rPr lang="en-US" sz="2800" b="1" dirty="0">
                <a:solidFill>
                  <a:schemeClr val="bg1"/>
                </a:solidFill>
              </a:rPr>
              <a:t>- </a:t>
            </a:r>
            <a:r>
              <a:rPr lang="en-US" sz="2800" b="1" dirty="0" err="1">
                <a:solidFill>
                  <a:schemeClr val="bg1"/>
                </a:solidFill>
              </a:rPr>
              <a:t>Intrebari</a:t>
            </a:r>
            <a:endParaRPr 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074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25964" y="0"/>
            <a:ext cx="43257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>
                <a:solidFill>
                  <a:schemeClr val="bg1"/>
                </a:solidFill>
              </a:rPr>
              <a:t>Prognoza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numerica</a:t>
            </a:r>
            <a:r>
              <a:rPr lang="en-US" sz="2800" b="1" dirty="0">
                <a:solidFill>
                  <a:schemeClr val="bg1"/>
                </a:solidFill>
              </a:rPr>
              <a:t> a </a:t>
            </a:r>
            <a:r>
              <a:rPr lang="en-US" sz="2800" b="1" dirty="0" err="1">
                <a:solidFill>
                  <a:schemeClr val="bg1"/>
                </a:solidFill>
              </a:rPr>
              <a:t>vremii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4200" y="938212"/>
            <a:ext cx="5943600" cy="498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854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25964" y="0"/>
            <a:ext cx="22076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>
                <a:solidFill>
                  <a:schemeClr val="bg1"/>
                </a:solidFill>
              </a:rPr>
              <a:t>Modelul</a:t>
            </a:r>
            <a:r>
              <a:rPr lang="en-US" sz="2800" b="1" dirty="0">
                <a:solidFill>
                  <a:schemeClr val="bg1"/>
                </a:solidFill>
              </a:rPr>
              <a:t> WRF</a:t>
            </a:r>
          </a:p>
        </p:txBody>
      </p:sp>
      <p:sp>
        <p:nvSpPr>
          <p:cNvPr id="4" name="Rectangle 3"/>
          <p:cNvSpPr/>
          <p:nvPr/>
        </p:nvSpPr>
        <p:spPr>
          <a:xfrm>
            <a:off x="2659225" y="849086"/>
            <a:ext cx="569207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/>
            <a:r>
              <a:rPr lang="en-US" sz="2000" b="1" dirty="0">
                <a:solidFill>
                  <a:schemeClr val="bg1"/>
                </a:solidFill>
              </a:rPr>
              <a:t>            Weather Research and Forecast Model (WRF)</a:t>
            </a:r>
          </a:p>
          <a:p>
            <a:pPr marL="514350" indent="-514350"/>
            <a:endParaRPr lang="en-US" sz="2000" b="1" dirty="0">
              <a:solidFill>
                <a:schemeClr val="bg1"/>
              </a:solidFill>
            </a:endParaRPr>
          </a:p>
          <a:p>
            <a:pPr marL="514350" indent="-514350"/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497425" y="1687286"/>
            <a:ext cx="4971467" cy="440338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marL="341313" indent="-341313">
              <a:buClr>
                <a:srgbClr val="FFFFFF"/>
              </a:buClr>
              <a:buFont typeface="Arial" charset="0"/>
              <a:buChar char="-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2800" dirty="0" err="1">
                <a:solidFill>
                  <a:srgbClr val="FFFFFF"/>
                </a:solidFill>
              </a:rPr>
              <a:t>Dezvoltat</a:t>
            </a:r>
            <a:r>
              <a:rPr lang="en-US" sz="2800" dirty="0">
                <a:solidFill>
                  <a:srgbClr val="FFFFFF"/>
                </a:solidFill>
              </a:rPr>
              <a:t> in 2000;</a:t>
            </a:r>
          </a:p>
          <a:p>
            <a:pPr marL="341313" indent="-341313">
              <a:buClr>
                <a:srgbClr val="FFFFFF"/>
              </a:buClr>
              <a:buFont typeface="Arial" charset="0"/>
              <a:buChar char="-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2800" dirty="0">
                <a:solidFill>
                  <a:srgbClr val="FFFFFF"/>
                </a:solidFill>
              </a:rPr>
              <a:t>Successor al </a:t>
            </a:r>
            <a:r>
              <a:rPr lang="en-US" sz="2800" dirty="0" err="1">
                <a:solidFill>
                  <a:srgbClr val="FFFFFF"/>
                </a:solidFill>
              </a:rPr>
              <a:t>modelului</a:t>
            </a:r>
            <a:r>
              <a:rPr lang="en-US" sz="2800" dirty="0">
                <a:solidFill>
                  <a:srgbClr val="FFFFFF"/>
                </a:solidFill>
              </a:rPr>
              <a:t> MM5;</a:t>
            </a:r>
          </a:p>
          <a:p>
            <a:pPr marL="341313" indent="-341313">
              <a:buClr>
                <a:srgbClr val="FFFFFF"/>
              </a:buClr>
              <a:buFont typeface="Arial" charset="0"/>
              <a:buChar char="-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2800" dirty="0">
                <a:solidFill>
                  <a:srgbClr val="FFFFFF"/>
                </a:solidFill>
              </a:rPr>
              <a:t>Non-</a:t>
            </a:r>
            <a:r>
              <a:rPr lang="en-US" sz="2800" dirty="0" err="1">
                <a:solidFill>
                  <a:srgbClr val="FFFFFF"/>
                </a:solidFill>
              </a:rPr>
              <a:t>Hidrostatic</a:t>
            </a:r>
            <a:endParaRPr lang="en-US" sz="2800" dirty="0">
              <a:solidFill>
                <a:srgbClr val="FFFFFF"/>
              </a:solidFill>
            </a:endParaRPr>
          </a:p>
          <a:p>
            <a:pPr marL="341313" indent="-341313">
              <a:buClr>
                <a:srgbClr val="FFFFFF"/>
              </a:buClr>
              <a:buFont typeface="Arial" charset="0"/>
              <a:buChar char="-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2800" dirty="0">
                <a:solidFill>
                  <a:srgbClr val="FFFFFF"/>
                </a:solidFill>
              </a:rPr>
              <a:t>Open Source</a:t>
            </a:r>
          </a:p>
          <a:p>
            <a:pPr>
              <a:buClr>
                <a:srgbClr val="FFFFFF"/>
              </a:buClr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2800" dirty="0">
                <a:solidFill>
                  <a:srgbClr val="FFFFFF"/>
                </a:solidFill>
              </a:rPr>
              <a:t>-   </a:t>
            </a:r>
            <a:r>
              <a:rPr lang="en-US" sz="2800" dirty="0" err="1">
                <a:solidFill>
                  <a:srgbClr val="FFFFFF"/>
                </a:solidFill>
              </a:rPr>
              <a:t>Flexibil</a:t>
            </a:r>
            <a:endParaRPr lang="en-US" sz="2800" dirty="0">
              <a:solidFill>
                <a:srgbClr val="FFFFFF"/>
              </a:solidFill>
            </a:endParaRPr>
          </a:p>
          <a:p>
            <a:pPr marL="341313" indent="-341313">
              <a:buClr>
                <a:srgbClr val="FFFFFF"/>
              </a:buClr>
              <a:buFont typeface="Arial" charset="0"/>
              <a:buNone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endParaRPr lang="en-US" sz="2800" dirty="0">
              <a:solidFill>
                <a:srgbClr val="FFFFFF"/>
              </a:solidFill>
            </a:endParaRPr>
          </a:p>
          <a:p>
            <a:pPr marL="341313" indent="-341313">
              <a:buClr>
                <a:srgbClr val="FFFFFF"/>
              </a:buClr>
              <a:buFont typeface="Arial" charset="0"/>
              <a:buNone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endParaRPr lang="en-US" sz="2800" dirty="0">
              <a:solidFill>
                <a:srgbClr val="FFFFFF"/>
              </a:solidFill>
            </a:endParaRPr>
          </a:p>
          <a:p>
            <a:pPr marL="341313" indent="-341313">
              <a:buClrTx/>
              <a:buFontTx/>
              <a:buNone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2800" dirty="0" err="1">
                <a:solidFill>
                  <a:srgbClr val="FFFFFF"/>
                </a:solidFill>
              </a:rPr>
              <a:t>Modelul</a:t>
            </a:r>
            <a:r>
              <a:rPr lang="en-US" sz="2800" dirty="0">
                <a:solidFill>
                  <a:srgbClr val="FFFFFF"/>
                </a:solidFill>
              </a:rPr>
              <a:t> WRF – 2 </a:t>
            </a:r>
            <a:r>
              <a:rPr lang="en-US" sz="2800" dirty="0" err="1">
                <a:solidFill>
                  <a:srgbClr val="FFFFFF"/>
                </a:solidFill>
              </a:rPr>
              <a:t>mari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versiuni</a:t>
            </a:r>
            <a:r>
              <a:rPr lang="en-US" sz="2800" dirty="0">
                <a:solidFill>
                  <a:srgbClr val="FFFFFF"/>
                </a:solidFill>
              </a:rPr>
              <a:t>  :</a:t>
            </a:r>
          </a:p>
          <a:p>
            <a:pPr marL="341313" indent="-341313">
              <a:buClrTx/>
              <a:buFontTx/>
              <a:buNone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2800" dirty="0">
                <a:solidFill>
                  <a:srgbClr val="FFFFFF"/>
                </a:solidFill>
              </a:rPr>
              <a:t>       - WRF-NMM</a:t>
            </a:r>
          </a:p>
          <a:p>
            <a:pPr marL="341313" indent="-341313">
              <a:buClrTx/>
              <a:buFontTx/>
              <a:buNone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2800" dirty="0">
                <a:solidFill>
                  <a:srgbClr val="FFFFFF"/>
                </a:solidFill>
              </a:rPr>
              <a:t>       - WRF-ARW</a:t>
            </a:r>
          </a:p>
        </p:txBody>
      </p:sp>
      <p:sp>
        <p:nvSpPr>
          <p:cNvPr id="6" name="Oval 3"/>
          <p:cNvSpPr>
            <a:spLocks noChangeArrowheads="1"/>
          </p:cNvSpPr>
          <p:nvPr/>
        </p:nvSpPr>
        <p:spPr bwMode="auto">
          <a:xfrm>
            <a:off x="3802225" y="5573486"/>
            <a:ext cx="3200400" cy="457200"/>
          </a:xfrm>
          <a:prstGeom prst="ellipse">
            <a:avLst/>
          </a:prstGeom>
          <a:noFill/>
          <a:ln w="1584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Oval 4"/>
          <p:cNvSpPr>
            <a:spLocks noChangeArrowheads="1"/>
          </p:cNvSpPr>
          <p:nvPr/>
        </p:nvSpPr>
        <p:spPr bwMode="auto">
          <a:xfrm>
            <a:off x="3497425" y="3058886"/>
            <a:ext cx="3200400" cy="381000"/>
          </a:xfrm>
          <a:prstGeom prst="ellipse">
            <a:avLst/>
          </a:prstGeom>
          <a:noFill/>
          <a:ln w="1584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Oval 5"/>
          <p:cNvSpPr>
            <a:spLocks noChangeArrowheads="1"/>
          </p:cNvSpPr>
          <p:nvPr/>
        </p:nvSpPr>
        <p:spPr bwMode="auto">
          <a:xfrm>
            <a:off x="3497425" y="3439886"/>
            <a:ext cx="2851860" cy="457200"/>
          </a:xfrm>
          <a:prstGeom prst="ellipse">
            <a:avLst/>
          </a:prstGeom>
          <a:noFill/>
          <a:ln w="1584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4872200" y="6030686"/>
            <a:ext cx="2819400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dirty="0">
                <a:solidFill>
                  <a:srgbClr val="FFFFFF"/>
                </a:solidFill>
              </a:rPr>
              <a:t>Advanced Research WRF</a:t>
            </a:r>
          </a:p>
        </p:txBody>
      </p:sp>
    </p:spTree>
    <p:extLst>
      <p:ext uri="{BB962C8B-B14F-4D97-AF65-F5344CB8AC3E}">
        <p14:creationId xmlns:p14="http://schemas.microsoft.com/office/powerpoint/2010/main" val="1147306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 additive="repl"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 additive="repl"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 additive="repl"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25964" y="0"/>
            <a:ext cx="19271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WRF Model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554459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/>
            <a:r>
              <a:rPr lang="en-US" sz="2000" b="1" dirty="0">
                <a:solidFill>
                  <a:schemeClr val="bg1"/>
                </a:solidFill>
              </a:rPr>
              <a:t>6.      Weather Research and Forecast Model (WRF)</a:t>
            </a:r>
          </a:p>
          <a:p>
            <a:pPr marL="514350" indent="-514350"/>
            <a:endParaRPr lang="en-US" sz="2000" b="1" dirty="0">
              <a:solidFill>
                <a:schemeClr val="bg1"/>
              </a:solidFill>
            </a:endParaRPr>
          </a:p>
          <a:p>
            <a:pPr marL="514350" indent="-514350"/>
            <a:endParaRPr lang="en-US" sz="2000" b="1" dirty="0">
              <a:solidFill>
                <a:schemeClr val="bg1"/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Oval 13"/>
          <p:cNvSpPr/>
          <p:nvPr/>
        </p:nvSpPr>
        <p:spPr>
          <a:xfrm>
            <a:off x="1371600" y="4953000"/>
            <a:ext cx="1219200" cy="228600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3453118" y="5164124"/>
            <a:ext cx="1219200" cy="228600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al 15"/>
          <p:cNvSpPr/>
          <p:nvPr/>
        </p:nvSpPr>
        <p:spPr>
          <a:xfrm>
            <a:off x="5257800" y="5804483"/>
            <a:ext cx="1219200" cy="228600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Oval 16"/>
          <p:cNvSpPr/>
          <p:nvPr/>
        </p:nvSpPr>
        <p:spPr>
          <a:xfrm>
            <a:off x="6367244" y="5397617"/>
            <a:ext cx="1219200" cy="228600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/>
          <p:cNvSpPr/>
          <p:nvPr/>
        </p:nvSpPr>
        <p:spPr>
          <a:xfrm>
            <a:off x="7973037" y="5172512"/>
            <a:ext cx="1219200" cy="228600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44537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25964" y="0"/>
            <a:ext cx="32969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>
                <a:solidFill>
                  <a:schemeClr val="bg1"/>
                </a:solidFill>
              </a:rPr>
              <a:t>Parametrizarea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fizica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63515" y="625642"/>
            <a:ext cx="4037749" cy="59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549540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25964" y="0"/>
            <a:ext cx="32969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>
                <a:solidFill>
                  <a:schemeClr val="bg1"/>
                </a:solidFill>
              </a:rPr>
              <a:t>Parametrizarea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fizica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3190" y="934453"/>
            <a:ext cx="8652174" cy="26798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marL="341313" indent="-341313">
              <a:buClr>
                <a:srgbClr val="FFFFFF"/>
              </a:buClr>
              <a:buFont typeface="Arial" charset="0"/>
              <a:buChar char="-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2800" dirty="0" err="1">
                <a:solidFill>
                  <a:srgbClr val="FFFFFF"/>
                </a:solidFill>
              </a:rPr>
              <a:t>Fiecare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configuratie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simuleaza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atmosfera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intr</a:t>
            </a:r>
            <a:r>
              <a:rPr lang="en-US" sz="2800" dirty="0">
                <a:solidFill>
                  <a:srgbClr val="FFFFFF"/>
                </a:solidFill>
              </a:rPr>
              <a:t>-un mod </a:t>
            </a:r>
            <a:r>
              <a:rPr lang="en-US" sz="2800" dirty="0" err="1">
                <a:solidFill>
                  <a:srgbClr val="FFFFFF"/>
                </a:solidFill>
              </a:rPr>
              <a:t>diferit</a:t>
            </a:r>
            <a:endParaRPr lang="en-US" sz="2800" dirty="0">
              <a:solidFill>
                <a:srgbClr val="FFFFFF"/>
              </a:solidFill>
            </a:endParaRPr>
          </a:p>
          <a:p>
            <a:pPr marL="341313" indent="-341313">
              <a:buClr>
                <a:srgbClr val="FFFFFF"/>
              </a:buClr>
              <a:buFontTx/>
              <a:buChar char="-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2800" dirty="0" err="1">
                <a:solidFill>
                  <a:srgbClr val="FFFFFF"/>
                </a:solidFill>
              </a:rPr>
              <a:t>Anumite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configuratii</a:t>
            </a:r>
            <a:r>
              <a:rPr lang="en-US" sz="2800" dirty="0">
                <a:solidFill>
                  <a:srgbClr val="FFFFFF"/>
                </a:solidFill>
              </a:rPr>
              <a:t> pot produce </a:t>
            </a:r>
            <a:r>
              <a:rPr lang="en-US" sz="2800" dirty="0" err="1">
                <a:solidFill>
                  <a:srgbClr val="FFFFFF"/>
                </a:solidFill>
              </a:rPr>
              <a:t>prognoze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mai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bune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pentru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stari</a:t>
            </a:r>
            <a:r>
              <a:rPr lang="en-US" sz="2800" dirty="0">
                <a:solidFill>
                  <a:srgbClr val="FFFFFF"/>
                </a:solidFill>
              </a:rPr>
              <a:t> de </a:t>
            </a:r>
            <a:r>
              <a:rPr lang="en-US" sz="2800" dirty="0" err="1">
                <a:solidFill>
                  <a:srgbClr val="FFFFFF"/>
                </a:solidFill>
              </a:rPr>
              <a:t>vreme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diferite</a:t>
            </a:r>
            <a:endParaRPr lang="en-US" sz="2800" dirty="0">
              <a:solidFill>
                <a:srgbClr val="FFFFFF"/>
              </a:solidFill>
            </a:endParaRPr>
          </a:p>
          <a:p>
            <a:pPr marL="341313" indent="-341313">
              <a:buClr>
                <a:srgbClr val="FFFFFF"/>
              </a:buClr>
              <a:buFontTx/>
              <a:buChar char="-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2800" dirty="0" err="1">
                <a:solidFill>
                  <a:srgbClr val="FFFFFF"/>
                </a:solidFill>
              </a:rPr>
              <a:t>Numarul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configuratiilor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posibile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este</a:t>
            </a:r>
            <a:r>
              <a:rPr lang="en-US" sz="2800" dirty="0">
                <a:solidFill>
                  <a:srgbClr val="FFFFFF"/>
                </a:solidFill>
              </a:rPr>
              <a:t> in continua </a:t>
            </a:r>
            <a:r>
              <a:rPr lang="en-US" sz="2800" dirty="0" err="1">
                <a:solidFill>
                  <a:srgbClr val="FFFFFF"/>
                </a:solidFill>
              </a:rPr>
              <a:t>crestere</a:t>
            </a:r>
            <a:endParaRPr lang="en-US" sz="2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512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25964" y="0"/>
            <a:ext cx="32467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Design experimental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3815" y="913527"/>
            <a:ext cx="7477125" cy="51339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7001" y="2638023"/>
            <a:ext cx="390138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>
                <a:solidFill>
                  <a:schemeClr val="bg1"/>
                </a:solidFill>
              </a:rPr>
              <a:t>Rezolutia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spatiala</a:t>
            </a:r>
            <a:r>
              <a:rPr lang="en-US" sz="2800" b="1" dirty="0">
                <a:solidFill>
                  <a:schemeClr val="bg1"/>
                </a:solidFill>
              </a:rPr>
              <a:t>: 10 km</a:t>
            </a:r>
          </a:p>
          <a:p>
            <a:r>
              <a:rPr lang="en-US" sz="2800" b="1" dirty="0" err="1">
                <a:solidFill>
                  <a:schemeClr val="bg1"/>
                </a:solidFill>
              </a:rPr>
              <a:t>Nivele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verticale</a:t>
            </a:r>
            <a:r>
              <a:rPr lang="en-US" sz="2800" b="1" dirty="0">
                <a:solidFill>
                  <a:schemeClr val="bg1"/>
                </a:solidFill>
              </a:rPr>
              <a:t>: 32</a:t>
            </a:r>
          </a:p>
          <a:p>
            <a:r>
              <a:rPr lang="en-US" sz="2800" b="1" dirty="0" err="1">
                <a:solidFill>
                  <a:schemeClr val="bg1"/>
                </a:solidFill>
              </a:rPr>
              <a:t>Dimensiunea</a:t>
            </a:r>
            <a:r>
              <a:rPr lang="en-US" sz="2800" b="1" dirty="0">
                <a:solidFill>
                  <a:schemeClr val="bg1"/>
                </a:solidFill>
              </a:rPr>
              <a:t> grid-</a:t>
            </a:r>
            <a:r>
              <a:rPr lang="en-US" sz="2800" b="1" dirty="0" err="1">
                <a:solidFill>
                  <a:schemeClr val="bg1"/>
                </a:solidFill>
              </a:rPr>
              <a:t>ului</a:t>
            </a:r>
            <a:endParaRPr lang="en-US" sz="2800" b="1" dirty="0">
              <a:solidFill>
                <a:schemeClr val="bg1"/>
              </a:solidFill>
            </a:endParaRPr>
          </a:p>
          <a:p>
            <a:r>
              <a:rPr lang="en-US" sz="2800" b="1" dirty="0">
                <a:solidFill>
                  <a:schemeClr val="bg1"/>
                </a:solidFill>
              </a:rPr>
              <a:t>: 110x70 </a:t>
            </a:r>
            <a:r>
              <a:rPr lang="en-US" sz="2800" b="1" dirty="0" err="1">
                <a:solidFill>
                  <a:schemeClr val="bg1"/>
                </a:solidFill>
              </a:rPr>
              <a:t>puncte</a:t>
            </a:r>
            <a:endParaRPr 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881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25964" y="0"/>
            <a:ext cx="37147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err="1">
                <a:solidFill>
                  <a:schemeClr val="bg1"/>
                </a:solidFill>
              </a:rPr>
              <a:t>Algoritmul</a:t>
            </a:r>
            <a:r>
              <a:rPr lang="en-US" sz="3600" b="1" dirty="0">
                <a:solidFill>
                  <a:schemeClr val="bg1"/>
                </a:solidFill>
              </a:rPr>
              <a:t> genetic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620614" y="1114757"/>
            <a:ext cx="11356738" cy="618849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marL="341313" indent="-341313">
              <a:buClr>
                <a:srgbClr val="FFFFFF"/>
              </a:buClr>
              <a:buFont typeface="Arial" charset="0"/>
              <a:buChar char="-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3600" dirty="0">
                <a:solidFill>
                  <a:srgbClr val="FFFFFF"/>
                </a:solidFill>
              </a:rPr>
              <a:t>30 </a:t>
            </a:r>
            <a:r>
              <a:rPr lang="en-US" sz="3600" dirty="0" err="1">
                <a:solidFill>
                  <a:srgbClr val="FFFFFF"/>
                </a:solidFill>
              </a:rPr>
              <a:t>generatii</a:t>
            </a:r>
            <a:endParaRPr lang="en-US" sz="3600" dirty="0">
              <a:solidFill>
                <a:srgbClr val="FFFFFF"/>
              </a:solidFill>
            </a:endParaRPr>
          </a:p>
          <a:p>
            <a:pPr marL="341313" indent="-341313">
              <a:buClr>
                <a:srgbClr val="FFFFFF"/>
              </a:buClr>
              <a:buFont typeface="Arial" charset="0"/>
              <a:buChar char="-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3600" dirty="0" err="1">
                <a:solidFill>
                  <a:srgbClr val="FFFFFF"/>
                </a:solidFill>
              </a:rPr>
              <a:t>Dimensiunea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populatiei</a:t>
            </a:r>
            <a:r>
              <a:rPr lang="en-US" sz="3600" dirty="0">
                <a:solidFill>
                  <a:srgbClr val="FFFFFF"/>
                </a:solidFill>
              </a:rPr>
              <a:t>: 14 </a:t>
            </a:r>
            <a:r>
              <a:rPr lang="en-US" sz="3600" dirty="0" err="1">
                <a:solidFill>
                  <a:srgbClr val="FFFFFF"/>
                </a:solidFill>
              </a:rPr>
              <a:t>cromozomi</a:t>
            </a:r>
            <a:r>
              <a:rPr lang="en-US" sz="3600" dirty="0">
                <a:solidFill>
                  <a:srgbClr val="FFFFFF"/>
                </a:solidFill>
              </a:rPr>
              <a:t> - </a:t>
            </a:r>
            <a:r>
              <a:rPr lang="en-US" sz="3600" dirty="0" err="1">
                <a:solidFill>
                  <a:srgbClr val="FFFFFF"/>
                </a:solidFill>
              </a:rPr>
              <a:t>constanta</a:t>
            </a:r>
            <a:endParaRPr lang="en-US" sz="3600" dirty="0">
              <a:solidFill>
                <a:srgbClr val="FFFFFF"/>
              </a:solidFill>
            </a:endParaRPr>
          </a:p>
          <a:p>
            <a:pPr marL="341313" indent="-341313">
              <a:buClr>
                <a:srgbClr val="FFFFFF"/>
              </a:buClr>
              <a:buFont typeface="Arial" charset="0"/>
              <a:buChar char="-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3600" dirty="0" err="1">
                <a:solidFill>
                  <a:srgbClr val="FFFFFF"/>
                </a:solidFill>
              </a:rPr>
              <a:t>Elitistic</a:t>
            </a:r>
            <a:endParaRPr lang="en-US" sz="3600" dirty="0">
              <a:solidFill>
                <a:srgbClr val="FFFFFF"/>
              </a:solidFill>
            </a:endParaRPr>
          </a:p>
          <a:p>
            <a:pPr marL="341313" indent="-341313">
              <a:buClr>
                <a:srgbClr val="FFFFFF"/>
              </a:buClr>
              <a:buFont typeface="Arial" charset="0"/>
              <a:buChar char="-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3600" dirty="0" err="1">
                <a:solidFill>
                  <a:srgbClr val="FFFFFF"/>
                </a:solidFill>
              </a:rPr>
              <a:t>Populatie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initiala</a:t>
            </a:r>
            <a:r>
              <a:rPr lang="en-US" sz="3600" dirty="0">
                <a:solidFill>
                  <a:srgbClr val="FFFFFF"/>
                </a:solidFill>
              </a:rPr>
              <a:t> generate </a:t>
            </a:r>
            <a:r>
              <a:rPr lang="en-US" sz="3600" dirty="0" err="1">
                <a:solidFill>
                  <a:srgbClr val="FFFFFF"/>
                </a:solidFill>
              </a:rPr>
              <a:t>aleator</a:t>
            </a:r>
            <a:endParaRPr lang="en-US" sz="3600" dirty="0">
              <a:solidFill>
                <a:srgbClr val="FFFFFF"/>
              </a:solidFill>
            </a:endParaRPr>
          </a:p>
          <a:p>
            <a:pPr marL="341313" indent="-341313">
              <a:buClr>
                <a:srgbClr val="FFFFFF"/>
              </a:buClr>
              <a:buFont typeface="Arial" charset="0"/>
              <a:buChar char="-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3600" dirty="0">
                <a:solidFill>
                  <a:srgbClr val="FFFFFF"/>
                </a:solidFill>
              </a:rPr>
              <a:t>Sansa de </a:t>
            </a:r>
            <a:r>
              <a:rPr lang="en-US" sz="3600" dirty="0" err="1">
                <a:solidFill>
                  <a:srgbClr val="FFFFFF"/>
                </a:solidFill>
              </a:rPr>
              <a:t>mutatie</a:t>
            </a:r>
            <a:r>
              <a:rPr lang="en-US" sz="3600" dirty="0">
                <a:solidFill>
                  <a:srgbClr val="FFFFFF"/>
                </a:solidFill>
              </a:rPr>
              <a:t>: 10%</a:t>
            </a:r>
          </a:p>
          <a:p>
            <a:pPr marL="341313" indent="-341313">
              <a:buClr>
                <a:srgbClr val="FFFFFF"/>
              </a:buClr>
              <a:buFont typeface="Arial" charset="0"/>
              <a:buChar char="-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3600" dirty="0">
                <a:solidFill>
                  <a:srgbClr val="FFFFFF"/>
                </a:solidFill>
              </a:rPr>
              <a:t>Cross-over </a:t>
            </a:r>
            <a:r>
              <a:rPr lang="en-US" sz="3600" dirty="0" err="1">
                <a:solidFill>
                  <a:srgbClr val="FFFFFF"/>
                </a:solidFill>
              </a:rPr>
              <a:t>aleator</a:t>
            </a:r>
            <a:endParaRPr lang="en-US" sz="3600" dirty="0">
              <a:solidFill>
                <a:srgbClr val="FFFFFF"/>
              </a:solidFill>
            </a:endParaRPr>
          </a:p>
          <a:p>
            <a:pPr marL="341313" indent="-341313">
              <a:buClr>
                <a:srgbClr val="FFFFFF"/>
              </a:buClr>
              <a:buFont typeface="Arial" charset="0"/>
              <a:buChar char="-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3600" dirty="0">
                <a:solidFill>
                  <a:srgbClr val="FFFFFF"/>
                </a:solidFill>
              </a:rPr>
              <a:t>Cross-over – </a:t>
            </a:r>
            <a:r>
              <a:rPr lang="en-US" sz="3600" dirty="0" err="1">
                <a:solidFill>
                  <a:srgbClr val="FFFFFF"/>
                </a:solidFill>
              </a:rPr>
              <a:t>doi</a:t>
            </a:r>
            <a:r>
              <a:rPr lang="en-US" sz="3600" dirty="0">
                <a:solidFill>
                  <a:srgbClr val="FFFFFF"/>
                </a:solidFill>
              </a:rPr>
              <a:t> cate </a:t>
            </a:r>
            <a:r>
              <a:rPr lang="en-US" sz="3600" dirty="0" err="1">
                <a:solidFill>
                  <a:srgbClr val="FFFFFF"/>
                </a:solidFill>
              </a:rPr>
              <a:t>doi</a:t>
            </a:r>
            <a:r>
              <a:rPr lang="en-US" sz="3600" dirty="0">
                <a:solidFill>
                  <a:srgbClr val="FFFFFF"/>
                </a:solidFill>
              </a:rPr>
              <a:t>, </a:t>
            </a:r>
            <a:r>
              <a:rPr lang="en-US" sz="3600" dirty="0" err="1">
                <a:solidFill>
                  <a:srgbClr val="FFFFFF"/>
                </a:solidFill>
              </a:rPr>
              <a:t>resultand</a:t>
            </a:r>
            <a:r>
              <a:rPr lang="en-US" sz="3600" dirty="0">
                <a:solidFill>
                  <a:srgbClr val="FFFFFF"/>
                </a:solidFill>
              </a:rPr>
              <a:t> 2 </a:t>
            </a:r>
            <a:r>
              <a:rPr lang="en-US" sz="3600" dirty="0" err="1">
                <a:solidFill>
                  <a:srgbClr val="FFFFFF"/>
                </a:solidFill>
              </a:rPr>
              <a:t>cromozomi-copil</a:t>
            </a:r>
            <a:endParaRPr lang="en-US" sz="3600" dirty="0">
              <a:solidFill>
                <a:srgbClr val="FFFFFF"/>
              </a:solidFill>
            </a:endParaRPr>
          </a:p>
          <a:p>
            <a:pPr marL="341313" indent="-341313">
              <a:buClr>
                <a:srgbClr val="FFFFFF"/>
              </a:buClr>
              <a:buFont typeface="Arial" charset="0"/>
              <a:buChar char="-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3600" dirty="0" err="1">
                <a:solidFill>
                  <a:srgbClr val="FFFFFF"/>
                </a:solidFill>
              </a:rPr>
              <a:t>Evaluarea</a:t>
            </a:r>
            <a:r>
              <a:rPr lang="en-US" sz="3600" dirty="0">
                <a:solidFill>
                  <a:srgbClr val="FFFFFF"/>
                </a:solidFill>
              </a:rPr>
              <a:t> – </a:t>
            </a:r>
            <a:r>
              <a:rPr lang="en-US" sz="3600" dirty="0" err="1">
                <a:solidFill>
                  <a:srgbClr val="FFFFFF"/>
                </a:solidFill>
              </a:rPr>
              <a:t>eroarea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medie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absoluta</a:t>
            </a:r>
            <a:r>
              <a:rPr lang="en-US" sz="3600" dirty="0">
                <a:solidFill>
                  <a:srgbClr val="FFFFFF"/>
                </a:solidFill>
              </a:rPr>
              <a:t> de la 5 </a:t>
            </a:r>
            <a:r>
              <a:rPr lang="en-US" sz="3600" dirty="0" err="1">
                <a:solidFill>
                  <a:srgbClr val="FFFFFF"/>
                </a:solidFill>
              </a:rPr>
              <a:t>statii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en-US" sz="3600" dirty="0" err="1">
                <a:solidFill>
                  <a:srgbClr val="FFFFFF"/>
                </a:solidFill>
              </a:rPr>
              <a:t>meteo</a:t>
            </a:r>
            <a:endParaRPr lang="en-US" sz="3600" dirty="0">
              <a:solidFill>
                <a:srgbClr val="FFFFFF"/>
              </a:solidFill>
            </a:endParaRPr>
          </a:p>
          <a:p>
            <a:pPr>
              <a:buClr>
                <a:srgbClr val="FFFFFF"/>
              </a:buClr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US" sz="3600" dirty="0">
                <a:solidFill>
                  <a:srgbClr val="FFFFFF"/>
                </a:solidFill>
              </a:rPr>
              <a:t>din Romania</a:t>
            </a:r>
          </a:p>
          <a:p>
            <a:pPr>
              <a:buClr>
                <a:srgbClr val="FFFFFF"/>
              </a:buClr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endParaRPr lang="en-US" sz="3600" dirty="0">
              <a:solidFill>
                <a:srgbClr val="FFFFFF"/>
              </a:solidFill>
            </a:endParaRPr>
          </a:p>
          <a:p>
            <a:pPr marL="341313" indent="-341313">
              <a:buClr>
                <a:srgbClr val="FFFFFF"/>
              </a:buClr>
              <a:buFont typeface="Arial" charset="0"/>
              <a:buChar char="-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endParaRPr lang="en-US" sz="36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6344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25964" y="0"/>
            <a:ext cx="19745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err="1">
                <a:solidFill>
                  <a:schemeClr val="bg1"/>
                </a:solidFill>
              </a:rPr>
              <a:t>Rezultate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4" y="646331"/>
            <a:ext cx="5749977" cy="34090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9911" y="2502704"/>
            <a:ext cx="6000118" cy="3550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058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25964" y="0"/>
            <a:ext cx="19745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err="1">
                <a:solidFill>
                  <a:schemeClr val="bg1"/>
                </a:solidFill>
              </a:rPr>
              <a:t>Rezultate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48" y="646331"/>
            <a:ext cx="5813796" cy="34605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9728" y="2670130"/>
            <a:ext cx="5998129" cy="3563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5128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25964" y="0"/>
            <a:ext cx="18918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err="1">
                <a:solidFill>
                  <a:schemeClr val="bg1"/>
                </a:solidFill>
              </a:rPr>
              <a:t>Concluzii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48066" y="2419081"/>
            <a:ext cx="1024367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en-US" sz="3600" b="1" dirty="0" err="1">
                <a:solidFill>
                  <a:schemeClr val="bg1"/>
                </a:solidFill>
              </a:rPr>
              <a:t>Rezultate</a:t>
            </a:r>
            <a:r>
              <a:rPr lang="en-US" sz="3600" b="1" dirty="0">
                <a:solidFill>
                  <a:schemeClr val="bg1"/>
                </a:solidFill>
              </a:rPr>
              <a:t> positive cu un </a:t>
            </a:r>
            <a:r>
              <a:rPr lang="en-US" sz="3600" b="1" dirty="0" err="1">
                <a:solidFill>
                  <a:schemeClr val="bg1"/>
                </a:solidFill>
              </a:rPr>
              <a:t>numar</a:t>
            </a:r>
            <a:r>
              <a:rPr lang="en-US" sz="3600" b="1" dirty="0">
                <a:solidFill>
                  <a:schemeClr val="bg1"/>
                </a:solidFill>
              </a:rPr>
              <a:t> mic de </a:t>
            </a:r>
            <a:r>
              <a:rPr lang="en-US" sz="3600" b="1" dirty="0" err="1">
                <a:solidFill>
                  <a:schemeClr val="bg1"/>
                </a:solidFill>
              </a:rPr>
              <a:t>iteratii</a:t>
            </a:r>
            <a:endParaRPr lang="en-US" sz="3600" b="1" dirty="0">
              <a:solidFill>
                <a:schemeClr val="bg1"/>
              </a:solidFill>
            </a:endParaRPr>
          </a:p>
          <a:p>
            <a:pPr marL="571500" indent="-571500">
              <a:buFontTx/>
              <a:buChar char="-"/>
            </a:pPr>
            <a:r>
              <a:rPr lang="en-US" sz="3600" b="1" dirty="0" err="1">
                <a:solidFill>
                  <a:schemeClr val="bg1"/>
                </a:solidFill>
              </a:rPr>
              <a:t>Acuratetea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prognozei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creste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pentru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intreaga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generatie</a:t>
            </a:r>
            <a:endParaRPr lang="en-US" sz="3600" b="1" dirty="0">
              <a:solidFill>
                <a:schemeClr val="bg1"/>
              </a:solidFill>
            </a:endParaRPr>
          </a:p>
          <a:p>
            <a:pPr marL="571500" indent="-571500">
              <a:buFontTx/>
              <a:buChar char="-"/>
            </a:pPr>
            <a:r>
              <a:rPr lang="en-US" sz="3600" b="1" dirty="0" err="1">
                <a:solidFill>
                  <a:schemeClr val="bg1"/>
                </a:solidFill>
              </a:rPr>
              <a:t>Procesul</a:t>
            </a:r>
            <a:r>
              <a:rPr lang="en-US" sz="3600" b="1" dirty="0">
                <a:solidFill>
                  <a:schemeClr val="bg1"/>
                </a:solidFill>
              </a:rPr>
              <a:t> de </a:t>
            </a:r>
            <a:r>
              <a:rPr lang="en-US" sz="3600" b="1" dirty="0" err="1">
                <a:solidFill>
                  <a:schemeClr val="bg1"/>
                </a:solidFill>
              </a:rPr>
              <a:t>optimizare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este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mai</a:t>
            </a:r>
            <a:r>
              <a:rPr lang="en-US" sz="3600" b="1" dirty="0">
                <a:solidFill>
                  <a:schemeClr val="bg1"/>
                </a:solidFill>
              </a:rPr>
              <a:t> evident in </a:t>
            </a:r>
            <a:r>
              <a:rPr lang="en-US" sz="3600" b="1" dirty="0" err="1">
                <a:solidFill>
                  <a:schemeClr val="bg1"/>
                </a:solidFill>
              </a:rPr>
              <a:t>cazul</a:t>
            </a:r>
            <a:endParaRPr lang="en-US" sz="3600" b="1" dirty="0">
              <a:solidFill>
                <a:schemeClr val="bg1"/>
              </a:solidFill>
            </a:endParaRPr>
          </a:p>
          <a:p>
            <a:r>
              <a:rPr lang="en-US" sz="3600" b="1" dirty="0" err="1">
                <a:solidFill>
                  <a:schemeClr val="bg1"/>
                </a:solidFill>
              </a:rPr>
              <a:t>prognozei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umiditatii</a:t>
            </a:r>
            <a:r>
              <a:rPr lang="en-US" sz="3600" b="1" dirty="0">
                <a:solidFill>
                  <a:schemeClr val="bg1"/>
                </a:solidFill>
              </a:rPr>
              <a:t> relative</a:t>
            </a:r>
          </a:p>
          <a:p>
            <a:endParaRPr lang="en-US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690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50904" y="2910625"/>
            <a:ext cx="403187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 err="1">
                <a:solidFill>
                  <a:schemeClr val="bg1"/>
                </a:solidFill>
              </a:rPr>
              <a:t>Multumesc</a:t>
            </a:r>
            <a:r>
              <a:rPr lang="en-US" sz="6000" b="1" dirty="0">
                <a:solidFill>
                  <a:schemeClr val="bg1"/>
                </a:solidFill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9629125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593</TotalTime>
  <Words>228</Words>
  <Application>Microsoft Office PowerPoint</Application>
  <PresentationFormat>Widescreen</PresentationFormat>
  <Paragraphs>60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RoMetEx</dc:creator>
  <cp:lastModifiedBy>Liviu</cp:lastModifiedBy>
  <cp:revision>28</cp:revision>
  <dcterms:created xsi:type="dcterms:W3CDTF">2016-09-26T04:07:06Z</dcterms:created>
  <dcterms:modified xsi:type="dcterms:W3CDTF">2016-11-17T20:04:13Z</dcterms:modified>
</cp:coreProperties>
</file>