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7" r:id="rId3"/>
    <p:sldId id="299" r:id="rId4"/>
    <p:sldId id="301" r:id="rId5"/>
    <p:sldId id="289" r:id="rId6"/>
    <p:sldId id="290" r:id="rId7"/>
    <p:sldId id="322" r:id="rId8"/>
    <p:sldId id="302" r:id="rId9"/>
    <p:sldId id="272" r:id="rId10"/>
    <p:sldId id="304" r:id="rId11"/>
    <p:sldId id="305" r:id="rId12"/>
    <p:sldId id="307" r:id="rId13"/>
    <p:sldId id="308" r:id="rId14"/>
    <p:sldId id="278" r:id="rId15"/>
    <p:sldId id="285" r:id="rId16"/>
    <p:sldId id="310" r:id="rId17"/>
    <p:sldId id="282" r:id="rId18"/>
    <p:sldId id="316" r:id="rId19"/>
    <p:sldId id="314" r:id="rId20"/>
    <p:sldId id="318" r:id="rId21"/>
    <p:sldId id="319" r:id="rId22"/>
    <p:sldId id="320" r:id="rId23"/>
    <p:sldId id="321" r:id="rId24"/>
    <p:sldId id="311" r:id="rId25"/>
    <p:sldId id="323" r:id="rId26"/>
    <p:sldId id="324" r:id="rId27"/>
    <p:sldId id="325" r:id="rId28"/>
    <p:sldId id="291" r:id="rId29"/>
    <p:sldId id="259" r:id="rId30"/>
    <p:sldId id="295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3469"/>
    <a:srgbClr val="A73333"/>
    <a:srgbClr val="752A9E"/>
    <a:srgbClr val="006699"/>
    <a:srgbClr val="1D07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108" d="100"/>
          <a:sy n="108" d="100"/>
        </p:scale>
        <p:origin x="1710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18-Nov-16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18-Nov-16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18-Nov-16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18-Nov-16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18-Nov-16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18-Nov-16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18-Nov-16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18-Nov-16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18-Nov-16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18-Nov-16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18-Nov-16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18-Nov-16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c.europa.eu/information_society/digital-agenda/daa/index_en.htm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geospatialorg" TargetMode="External"/><Relationship Id="rId13" Type="http://schemas.openxmlformats.org/officeDocument/2006/relationships/hyperlink" Target="https://plus.google.com/101439370226775468913/posts" TargetMode="External"/><Relationship Id="rId18" Type="http://schemas.openxmlformats.org/officeDocument/2006/relationships/image" Target="../media/image58.jpeg"/><Relationship Id="rId3" Type="http://schemas.openxmlformats.org/officeDocument/2006/relationships/image" Target="../media/image52.png"/><Relationship Id="rId7" Type="http://schemas.microsoft.com/office/2007/relationships/hdphoto" Target="../media/hdphoto4.wdp"/><Relationship Id="rId12" Type="http://schemas.openxmlformats.org/officeDocument/2006/relationships/image" Target="../media/image55.jpeg"/><Relationship Id="rId17" Type="http://schemas.openxmlformats.org/officeDocument/2006/relationships/image" Target="../media/image57.png"/><Relationship Id="rId2" Type="http://schemas.openxmlformats.org/officeDocument/2006/relationships/hyperlink" Target="http://www.youtube.com/user/TheGeospatial" TargetMode="External"/><Relationship Id="rId16" Type="http://schemas.openxmlformats.org/officeDocument/2006/relationships/hyperlink" Target="http://www.flickr.com/photos/26994138@N00/collections/72157616328882629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11" Type="http://schemas.openxmlformats.org/officeDocument/2006/relationships/hyperlink" Target="https://twitter.com/geospatialorg" TargetMode="External"/><Relationship Id="rId5" Type="http://schemas.openxmlformats.org/officeDocument/2006/relationships/hyperlink" Target="http://www.linkedin.com/groups/geospatialorg-4221861" TargetMode="External"/><Relationship Id="rId15" Type="http://schemas.microsoft.com/office/2007/relationships/hdphoto" Target="../media/hdphoto6.wdp"/><Relationship Id="rId10" Type="http://schemas.microsoft.com/office/2007/relationships/hdphoto" Target="../media/hdphoto5.wdp"/><Relationship Id="rId4" Type="http://schemas.microsoft.com/office/2007/relationships/hdphoto" Target="../media/hdphoto3.wdp"/><Relationship Id="rId9" Type="http://schemas.openxmlformats.org/officeDocument/2006/relationships/image" Target="../media/image54.jpeg"/><Relationship Id="rId14" Type="http://schemas.openxmlformats.org/officeDocument/2006/relationships/image" Target="../media/image5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png"/><Relationship Id="rId4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9" r="2201" b="2648"/>
          <a:stretch/>
        </p:blipFill>
        <p:spPr>
          <a:xfrm>
            <a:off x="0" y="717623"/>
            <a:ext cx="9144000" cy="494856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" y="6027549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o-RO" sz="2000" b="1" dirty="0">
                <a:solidFill>
                  <a:srgbClr val="002060"/>
                </a:solidFill>
              </a:rPr>
              <a:t>geo-spatial.org</a:t>
            </a:r>
            <a:r>
              <a:rPr lang="ro-RO" sz="1600" b="1" dirty="0">
                <a:solidFill>
                  <a:srgbClr val="002060"/>
                </a:solidFill>
              </a:rPr>
              <a:t> </a:t>
            </a:r>
            <a:r>
              <a:rPr lang="vi-VN" sz="1600" b="1" dirty="0">
                <a:solidFill>
                  <a:schemeClr val="accent5">
                    <a:lumMod val="50000"/>
                  </a:schemeClr>
                </a:solidFill>
              </a:rPr>
              <a:t>un punct de referință pentru comunitatea geospațială românească</a:t>
            </a:r>
            <a:endParaRPr lang="en-GB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428832" y="5863687"/>
            <a:ext cx="87409" cy="994859"/>
            <a:chOff x="4306818" y="3447130"/>
            <a:chExt cx="172476" cy="1963070"/>
          </a:xfrm>
        </p:grpSpPr>
        <p:sp>
          <p:nvSpPr>
            <p:cNvPr id="15" name="Rectangle 14"/>
            <p:cNvSpPr/>
            <p:nvPr/>
          </p:nvSpPr>
          <p:spPr>
            <a:xfrm>
              <a:off x="4325057" y="5047330"/>
              <a:ext cx="145137" cy="152400"/>
            </a:xfrm>
            <a:prstGeom prst="rect">
              <a:avLst/>
            </a:prstGeom>
            <a:solidFill>
              <a:schemeClr val="lt1">
                <a:alpha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310228" y="5199730"/>
              <a:ext cx="145137" cy="210470"/>
            </a:xfrm>
            <a:prstGeom prst="rect">
              <a:avLst/>
            </a:prstGeom>
            <a:solidFill>
              <a:schemeClr val="lt1">
                <a:alpha val="8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4306818" y="3599530"/>
              <a:ext cx="145137" cy="152400"/>
            </a:xfrm>
            <a:prstGeom prst="rect">
              <a:avLst/>
            </a:prstGeom>
            <a:solidFill>
              <a:schemeClr val="lt1">
                <a:alpha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4334157" y="3447130"/>
              <a:ext cx="145137" cy="152400"/>
            </a:xfrm>
            <a:prstGeom prst="rect">
              <a:avLst/>
            </a:prstGeom>
            <a:solidFill>
              <a:schemeClr val="lt1">
                <a:alpha val="8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0" y="-77843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sz="1400" b="1" dirty="0">
                <a:solidFill>
                  <a:schemeClr val="accent1">
                    <a:lumMod val="75000"/>
                  </a:schemeClr>
                </a:solidFill>
              </a:rPr>
              <a:t>“</a:t>
            </a:r>
            <a:r>
              <a:rPr lang="en-US" sz="1400" b="1" dirty="0" err="1">
                <a:solidFill>
                  <a:schemeClr val="accent1">
                    <a:lumMod val="75000"/>
                  </a:schemeClr>
                </a:solidFill>
              </a:rPr>
              <a:t>Soluții</a:t>
            </a:r>
            <a:r>
              <a:rPr lang="en-US" sz="1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1">
                    <a:lumMod val="75000"/>
                  </a:schemeClr>
                </a:solidFill>
              </a:rPr>
              <a:t>libere</a:t>
            </a:r>
            <a:r>
              <a:rPr lang="en-US" sz="1400" b="1" dirty="0">
                <a:solidFill>
                  <a:schemeClr val="accent1">
                    <a:lumMod val="75000"/>
                  </a:schemeClr>
                </a:solidFill>
              </a:rPr>
              <a:t> open source </a:t>
            </a:r>
            <a:r>
              <a:rPr lang="en-US" sz="1400" b="1" dirty="0" err="1">
                <a:solidFill>
                  <a:schemeClr val="accent1">
                    <a:lumMod val="75000"/>
                  </a:schemeClr>
                </a:solidFill>
              </a:rPr>
              <a:t>pentru</a:t>
            </a:r>
            <a:r>
              <a:rPr lang="en-US" sz="1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1">
                    <a:lumMod val="75000"/>
                  </a:schemeClr>
                </a:solidFill>
              </a:rPr>
              <a:t>prelucrarea</a:t>
            </a:r>
            <a:r>
              <a:rPr lang="en-US" sz="1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1">
                    <a:lumMod val="75000"/>
                  </a:schemeClr>
                </a:solidFill>
              </a:rPr>
              <a:t>și</a:t>
            </a:r>
            <a:r>
              <a:rPr lang="en-US" sz="1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1">
                    <a:lumMod val="75000"/>
                  </a:schemeClr>
                </a:solidFill>
              </a:rPr>
              <a:t>reprezentarea</a:t>
            </a:r>
            <a:r>
              <a:rPr lang="en-US" sz="1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1">
                    <a:lumMod val="75000"/>
                  </a:schemeClr>
                </a:solidFill>
              </a:rPr>
              <a:t>datelor</a:t>
            </a:r>
            <a:r>
              <a:rPr lang="en-US" sz="1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1">
                    <a:lumMod val="75000"/>
                  </a:schemeClr>
                </a:solidFill>
              </a:rPr>
              <a:t>geospațiale</a:t>
            </a:r>
            <a:r>
              <a:rPr lang="en-US" sz="1400" b="1" dirty="0">
                <a:solidFill>
                  <a:schemeClr val="accent1">
                    <a:lumMod val="75000"/>
                  </a:schemeClr>
                </a:solidFill>
              </a:rPr>
              <a:t>“</a:t>
            </a:r>
          </a:p>
          <a:p>
            <a:pPr algn="ctr"/>
            <a:r>
              <a:rPr lang="en-US" sz="1400" b="1" dirty="0">
                <a:solidFill>
                  <a:schemeClr val="accent1">
                    <a:lumMod val="75000"/>
                  </a:schemeClr>
                </a:solidFill>
              </a:rPr>
              <a:t>18-19 </a:t>
            </a:r>
            <a:r>
              <a:rPr lang="en-US" sz="1400" b="1" dirty="0" err="1">
                <a:solidFill>
                  <a:schemeClr val="accent1">
                    <a:lumMod val="75000"/>
                  </a:schemeClr>
                </a:solidFill>
              </a:rPr>
              <a:t>noiembrie</a:t>
            </a:r>
            <a:r>
              <a:rPr lang="en-US" sz="1400" b="1" dirty="0">
                <a:solidFill>
                  <a:schemeClr val="accent1">
                    <a:lumMod val="75000"/>
                  </a:schemeClr>
                </a:solidFill>
              </a:rPr>
              <a:t> 2016 – </a:t>
            </a:r>
            <a:r>
              <a:rPr lang="en-US" sz="1400" b="1" dirty="0" err="1">
                <a:solidFill>
                  <a:schemeClr val="accent1">
                    <a:lumMod val="75000"/>
                  </a:schemeClr>
                </a:solidFill>
              </a:rPr>
              <a:t>Timi</a:t>
            </a:r>
            <a:r>
              <a:rPr lang="ro-RO" sz="1400" b="1" dirty="0">
                <a:solidFill>
                  <a:schemeClr val="accent1">
                    <a:lumMod val="75000"/>
                  </a:schemeClr>
                </a:solidFill>
              </a:rPr>
              <a:t>șoara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1581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7" name="Group 6"/>
            <p:cNvGrpSpPr/>
            <p:nvPr/>
          </p:nvGrpSpPr>
          <p:grpSpPr>
            <a:xfrm>
              <a:off x="1949211" y="395936"/>
              <a:ext cx="5398864" cy="808346"/>
              <a:chOff x="1952624" y="1295400"/>
              <a:chExt cx="5398864" cy="808346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2165453" y="1457415"/>
                <a:ext cx="518603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ce este geo-spatial.org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9" name="Straight Connector 8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Rectangle 9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6" name="Text Placeholder 2"/>
          <p:cNvSpPr txBox="1">
            <a:spLocks/>
          </p:cNvSpPr>
          <p:nvPr/>
        </p:nvSpPr>
        <p:spPr>
          <a:xfrm>
            <a:off x="2286000" y="2042837"/>
            <a:ext cx="6248400" cy="4384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 cap="none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defRPr>
            </a:defPPr>
            <a:lvl1pPr marL="432000" lvl="0" indent="-324000" algn="l" defTabSz="914400" rtl="0" eaLnBrk="1" latinLnBrk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1pPr>
            <a:lvl2pPr marL="864000" lvl="1" indent="-324000" algn="l" defTabSz="914400" rtl="0" eaLnBrk="1" latinLnBrk="0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US" sz="28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2pPr>
            <a:lvl3pPr marL="1295999" lvl="2" indent="-288000" algn="l" defTabSz="914400" rtl="0" eaLnBrk="1" latinLnBrk="0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US" sz="24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3pPr>
            <a:lvl4pPr marL="1728000" lvl="3" indent="-216000" algn="l" defTabSz="914400" rtl="0" eaLnBrk="1" latinLnBrk="0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4pPr>
            <a:lvl5pPr marL="2160000" lvl="4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5pPr>
            <a:lvl6pPr marL="2592000" lvl="5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6pPr>
            <a:lvl7pPr marL="3024000" lvl="6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7pPr>
            <a:lvl8pPr marL="3456000" lvl="7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8pPr>
            <a:lvl9pPr marL="3887999" lvl="8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9pPr>
          </a:lstStyle>
          <a:p>
            <a:pPr algn="just">
              <a:buFont typeface="StarSymbol"/>
              <a:buNone/>
            </a:pPr>
            <a:r>
              <a:rPr lang="vi-VN" sz="1800" dirty="0"/>
              <a:t>O </a:t>
            </a:r>
            <a:r>
              <a:rPr lang="en-US" sz="1800" dirty="0"/>
              <a:t>    </a:t>
            </a:r>
            <a:r>
              <a:rPr lang="vi-VN" sz="1800" dirty="0"/>
              <a:t> </a:t>
            </a:r>
            <a:r>
              <a:rPr lang="en-US" sz="1800" dirty="0"/>
              <a:t>  </a:t>
            </a:r>
            <a:r>
              <a:rPr lang="ro-RO" sz="1800" dirty="0"/>
              <a:t>    </a:t>
            </a:r>
            <a:r>
              <a:rPr lang="vi-VN" sz="1800" dirty="0"/>
              <a:t>comunitate de oameni pasionați de </a:t>
            </a:r>
            <a:r>
              <a:rPr lang="en-US" sz="1800" dirty="0"/>
              <a:t>GI</a:t>
            </a:r>
            <a:endParaRPr lang="vi-VN" sz="1800" dirty="0"/>
          </a:p>
          <a:p>
            <a:pPr algn="just">
              <a:buFont typeface="StarSymbol"/>
              <a:buNone/>
            </a:pPr>
            <a:r>
              <a:rPr lang="vi-VN" sz="2000" dirty="0"/>
              <a:t>Promovează adoptarea soluțiilor software libere open source, neignorîndu-le însă nici pe cele proprietare (comerciale sau freeware).</a:t>
            </a:r>
          </a:p>
          <a:p>
            <a:pPr>
              <a:buFont typeface="StarSymbol"/>
              <a:buNone/>
            </a:pPr>
            <a:r>
              <a:rPr lang="vi-VN" sz="2000" dirty="0"/>
              <a:t>Militează pentru democratizarea accesului la datele geografice și propune harta ca instrument universal de comunicare și înregistrare a relațiilor dintre componentele sociale (științifice, politice, culturale, religioase, economice) și dimensiunea lor geospațială.</a:t>
            </a:r>
          </a:p>
          <a:p>
            <a:pPr algn="just">
              <a:buFont typeface="StarSymbol"/>
              <a:buNone/>
            </a:pPr>
            <a:endParaRPr lang="vi-VN" dirty="0"/>
          </a:p>
        </p:txBody>
      </p:sp>
      <p:sp>
        <p:nvSpPr>
          <p:cNvPr id="17" name="Text Placeholder 2"/>
          <p:cNvSpPr txBox="1">
            <a:spLocks/>
          </p:cNvSpPr>
          <p:nvPr/>
        </p:nvSpPr>
        <p:spPr>
          <a:xfrm>
            <a:off x="2590800" y="2042837"/>
            <a:ext cx="1066800" cy="451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 cap="none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defRPr>
            </a:defPPr>
            <a:lvl1pPr marL="432000" lvl="0" indent="-324000" algn="l" defTabSz="914400" rtl="0" eaLnBrk="1" latinLnBrk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1pPr>
            <a:lvl2pPr marL="864000" lvl="1" indent="-324000" algn="l" defTabSz="914400" rtl="0" eaLnBrk="1" latinLnBrk="0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US" sz="28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2pPr>
            <a:lvl3pPr marL="1295999" lvl="2" indent="-288000" algn="l" defTabSz="914400" rtl="0" eaLnBrk="1" latinLnBrk="0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US" sz="24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3pPr>
            <a:lvl4pPr marL="1728000" lvl="3" indent="-216000" algn="l" defTabSz="914400" rtl="0" eaLnBrk="1" latinLnBrk="0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4pPr>
            <a:lvl5pPr marL="2160000" lvl="4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5pPr>
            <a:lvl6pPr marL="2592000" lvl="5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6pPr>
            <a:lvl7pPr marL="3024000" lvl="6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7pPr>
            <a:lvl8pPr marL="3456000" lvl="7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8pPr>
            <a:lvl9pPr marL="3887999" lvl="8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9pPr>
          </a:lstStyle>
          <a:p>
            <a:pPr algn="just">
              <a:buFont typeface="StarSymbol"/>
              <a:buNone/>
            </a:pPr>
            <a:r>
              <a:rPr lang="en-US" sz="1800" b="1" dirty="0" err="1"/>
              <a:t>mic</a:t>
            </a:r>
            <a:r>
              <a:rPr lang="ro-RO" sz="1800" b="1" dirty="0"/>
              <a:t>ă</a:t>
            </a:r>
            <a:endParaRPr lang="vi-VN" b="1" dirty="0"/>
          </a:p>
        </p:txBody>
      </p:sp>
      <p:sp>
        <p:nvSpPr>
          <p:cNvPr id="18" name="Text Placeholder 2"/>
          <p:cNvSpPr txBox="1">
            <a:spLocks/>
          </p:cNvSpPr>
          <p:nvPr/>
        </p:nvSpPr>
        <p:spPr>
          <a:xfrm>
            <a:off x="2763794" y="1364202"/>
            <a:ext cx="3179806" cy="7559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 cap="none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defRPr>
            </a:defPPr>
            <a:lvl1pPr marL="432000" lvl="0" indent="-324000" algn="l" defTabSz="914400" rtl="0" eaLnBrk="1" latinLnBrk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1pPr>
            <a:lvl2pPr marL="864000" lvl="1" indent="-324000" algn="l" defTabSz="914400" rtl="0" eaLnBrk="1" latinLnBrk="0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US" sz="28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2pPr>
            <a:lvl3pPr marL="1295999" lvl="2" indent="-288000" algn="l" defTabSz="914400" rtl="0" eaLnBrk="1" latinLnBrk="0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US" sz="24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3pPr>
            <a:lvl4pPr marL="1728000" lvl="3" indent="-216000" algn="l" defTabSz="914400" rtl="0" eaLnBrk="1" latinLnBrk="0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4pPr>
            <a:lvl5pPr marL="2160000" lvl="4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5pPr>
            <a:lvl6pPr marL="2592000" lvl="5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6pPr>
            <a:lvl7pPr marL="3024000" lvl="6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7pPr>
            <a:lvl8pPr marL="3456000" lvl="7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8pPr>
            <a:lvl9pPr marL="3887999" lvl="8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9pPr>
          </a:lstStyle>
          <a:p>
            <a:pPr algn="just">
              <a:buFont typeface="StarSymbol"/>
              <a:buNone/>
            </a:pPr>
            <a:r>
              <a:rPr lang="ro-RO" sz="4400" b="1" dirty="0"/>
              <a:t>MARE</a:t>
            </a:r>
            <a:r>
              <a:rPr lang="en-US" sz="4400" b="1" dirty="0"/>
              <a:t> </a:t>
            </a:r>
            <a:r>
              <a:rPr lang="en-US" sz="4400" b="1" dirty="0">
                <a:sym typeface="Wingdings" pitchFamily="2" charset="2"/>
              </a:rPr>
              <a:t></a:t>
            </a:r>
          </a:p>
          <a:p>
            <a:pPr algn="just">
              <a:buFont typeface="StarSymbol"/>
              <a:buNone/>
            </a:pPr>
            <a:endParaRPr lang="vi-VN" sz="4400" b="1" dirty="0"/>
          </a:p>
        </p:txBody>
      </p:sp>
      <p:sp>
        <p:nvSpPr>
          <p:cNvPr id="19" name="Straight Connector 18"/>
          <p:cNvSpPr/>
          <p:nvPr/>
        </p:nvSpPr>
        <p:spPr>
          <a:xfrm>
            <a:off x="2763795" y="2261963"/>
            <a:ext cx="589006" cy="6426"/>
          </a:xfrm>
          <a:prstGeom prst="line">
            <a:avLst/>
          </a:prstGeom>
          <a:noFill/>
          <a:ln w="38160">
            <a:solidFill>
              <a:srgbClr val="FF0000"/>
            </a:solidFill>
            <a:prstDash val="solid"/>
          </a:ln>
        </p:spPr>
        <p:txBody>
          <a:bodyPr vert="horz" wrap="none" lIns="109080" tIns="64080" rIns="109080" bIns="6408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 cap="none">
              <a:ln>
                <a:noFill/>
              </a:ln>
              <a:latin typeface="Liberation Sans" pitchFamily="18"/>
              <a:ea typeface="SimSun" pitchFamily="2"/>
              <a:cs typeface="Lucida Sans" pitchFamily="2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1441374"/>
            <a:ext cx="1965241" cy="50677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49839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7" name="Group 6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2165453" y="1457415"/>
                <a:ext cx="467307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ce </a:t>
                </a:r>
                <a:r>
                  <a:rPr lang="en-US" sz="3600" b="1" dirty="0" err="1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facem</a:t>
                </a:r>
                <a:r>
                  <a:rPr lang="en-US" sz="3600" b="1" dirty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3600" b="1" dirty="0" err="1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mai</a:t>
                </a:r>
                <a:r>
                  <a:rPr lang="en-US" sz="3600" b="1" dirty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exact?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9" name="Straight Connector 8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Rectangle 9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1441374"/>
            <a:ext cx="1965241" cy="5067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755392" y="2590800"/>
            <a:ext cx="5882641" cy="24700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545778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7" name="Group 6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2165453" y="1457415"/>
                <a:ext cx="475001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Ce </a:t>
                </a:r>
                <a:r>
                  <a:rPr lang="en-US" sz="3600" b="1" dirty="0" err="1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facem</a:t>
                </a:r>
                <a:r>
                  <a:rPr lang="en-US" sz="3600" b="1" dirty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3600" b="1" dirty="0" err="1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mai</a:t>
                </a:r>
                <a:r>
                  <a:rPr lang="en-US" sz="3600" b="1" dirty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exact?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9" name="Straight Connector 8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Rectangle 9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1" y="838200"/>
            <a:ext cx="6344376" cy="594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568952" y="838199"/>
            <a:ext cx="4575048" cy="40952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4596716" y="3903325"/>
            <a:ext cx="4519519" cy="28418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69965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479393" y="1457415"/>
                <a:ext cx="218521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structura</a:t>
                </a: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14" name="Picture 13" descr="structura_geo-spatial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01" y="1447800"/>
            <a:ext cx="7124144" cy="4902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4754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rhitectura_sistem.pn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3429000"/>
            <a:ext cx="7848600" cy="2772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textpattern-logo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371600"/>
            <a:ext cx="990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4419600" y="1371600"/>
            <a:ext cx="2438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n-US" sz="1400" b="1">
                <a:latin typeface="Verdana" pitchFamily="34" charset="0"/>
              </a:rPr>
              <a:t>CMS: </a:t>
            </a:r>
          </a:p>
          <a:p>
            <a:pPr algn="ctr" eaLnBrk="1" hangingPunct="1"/>
            <a:r>
              <a:rPr lang="en-US" sz="1400" b="1">
                <a:latin typeface="Verdana" pitchFamily="34" charset="0"/>
              </a:rPr>
              <a:t>Textpattern</a:t>
            </a:r>
          </a:p>
        </p:txBody>
      </p:sp>
      <p:sp>
        <p:nvSpPr>
          <p:cNvPr id="7" name="Right Brace 6"/>
          <p:cNvSpPr/>
          <p:nvPr/>
        </p:nvSpPr>
        <p:spPr>
          <a:xfrm rot="16200000">
            <a:off x="5905500" y="419100"/>
            <a:ext cx="838200" cy="5181600"/>
          </a:xfrm>
          <a:prstGeom prst="rightBrace">
            <a:avLst>
              <a:gd name="adj1" fmla="val 132078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953000" y="1371600"/>
            <a:ext cx="2286000" cy="990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11" name="Group 10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8" name="TextBox 17"/>
              <p:cNvSpPr txBox="1"/>
              <p:nvPr/>
            </p:nvSpPr>
            <p:spPr>
              <a:xfrm>
                <a:off x="3287033" y="1457415"/>
                <a:ext cx="256993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arhitectura</a:t>
                </a:r>
              </a:p>
            </p:txBody>
          </p:sp>
          <p:sp>
            <p:nvSpPr>
              <p:cNvPr id="19" name="Rectangle 18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2" name="Group 11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13" name="Straight Connector 12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Rectangle 13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Rectangle 16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3000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676400"/>
            <a:ext cx="4038600" cy="4950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1471199_678911008809011_60752150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0" y="1676400"/>
            <a:ext cx="2857500" cy="3810000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7" name="Group 6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4" name="TextBox 13"/>
              <p:cNvSpPr txBox="1"/>
              <p:nvPr/>
            </p:nvSpPr>
            <p:spPr>
              <a:xfrm>
                <a:off x="3787170" y="1457415"/>
                <a:ext cx="156966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server</a:t>
                </a: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9" name="Straight Connector 8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Rectangle 9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16" name="Content Placeholder 15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19" y="1311657"/>
            <a:ext cx="8037161" cy="5353374"/>
          </a:xfrm>
        </p:spPr>
      </p:pic>
    </p:spTree>
    <p:extLst>
      <p:ext uri="{BB962C8B-B14F-4D97-AF65-F5344CB8AC3E}">
        <p14:creationId xmlns:p14="http://schemas.microsoft.com/office/powerpoint/2010/main" val="3038840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7" name="Group 6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2165453" y="1457415"/>
                <a:ext cx="475001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Ce </a:t>
                </a:r>
                <a:r>
                  <a:rPr lang="en-US" sz="3600" b="1" dirty="0" err="1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facem</a:t>
                </a:r>
                <a:r>
                  <a:rPr lang="en-US" sz="3600" b="1" dirty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3600" b="1" dirty="0" err="1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mai</a:t>
                </a:r>
                <a:r>
                  <a:rPr lang="en-US" sz="3600" b="1" dirty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exact?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9" name="Straight Connector 8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Rectangle 9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683640"/>
            <a:ext cx="5120640" cy="33397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707000" y="683641"/>
            <a:ext cx="4437000" cy="6428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0" y="4005360"/>
            <a:ext cx="5116320" cy="3406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4707000" y="4005360"/>
            <a:ext cx="4437000" cy="34066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76840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7" name="Group 6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2165453" y="1457415"/>
                <a:ext cx="475001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Ce facem mai exact?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9" name="Straight Connector 8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Rectangle 9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7" name="Text Placeholder 1"/>
          <p:cNvSpPr txBox="1">
            <a:spLocks/>
          </p:cNvSpPr>
          <p:nvPr/>
        </p:nvSpPr>
        <p:spPr>
          <a:xfrm>
            <a:off x="304800" y="1249607"/>
            <a:ext cx="3657600" cy="60757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 cap="none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defRPr>
            </a:defPPr>
            <a:lvl1pPr marL="432000" lvl="0" indent="-324000" algn="l" defTabSz="914400" rtl="0" eaLnBrk="1" latinLnBrk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1pPr>
            <a:lvl2pPr marL="864000" lvl="1" indent="-324000" algn="l" defTabSz="914400" rtl="0" eaLnBrk="1" latinLnBrk="0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US" sz="28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2pPr>
            <a:lvl3pPr marL="1295999" lvl="2" indent="-288000" algn="l" defTabSz="914400" rtl="0" eaLnBrk="1" latinLnBrk="0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US" sz="24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3pPr>
            <a:lvl4pPr marL="1728000" lvl="3" indent="-216000" algn="l" defTabSz="914400" rtl="0" eaLnBrk="1" latinLnBrk="0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4pPr>
            <a:lvl5pPr marL="2160000" lvl="4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5pPr>
            <a:lvl6pPr marL="2592000" lvl="5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6pPr>
            <a:lvl7pPr marL="3024000" lvl="6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7pPr>
            <a:lvl8pPr marL="3456000" lvl="7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8pPr>
            <a:lvl9pPr marL="3887999" lvl="8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9pPr>
          </a:lstStyle>
          <a:p>
            <a:r>
              <a:rPr lang="ro-RO" sz="1400" dirty="0"/>
              <a:t>2007 înființare</a:t>
            </a:r>
            <a:endParaRPr lang="en-US" sz="1400" dirty="0"/>
          </a:p>
          <a:p>
            <a:r>
              <a:rPr lang="en-US" sz="1400" dirty="0" err="1"/>
              <a:t>Februarie</a:t>
            </a:r>
            <a:r>
              <a:rPr lang="en-US" sz="1400" dirty="0"/>
              <a:t> 2008 (</a:t>
            </a:r>
            <a:r>
              <a:rPr lang="en-US" sz="1400" dirty="0" err="1"/>
              <a:t>București</a:t>
            </a:r>
            <a:r>
              <a:rPr lang="en-US" sz="1400" dirty="0"/>
              <a:t>)</a:t>
            </a:r>
          </a:p>
          <a:p>
            <a:r>
              <a:rPr lang="en-US" sz="1400" dirty="0"/>
              <a:t>Mai 2008 (Cluj-Napoca)</a:t>
            </a:r>
          </a:p>
          <a:p>
            <a:r>
              <a:rPr lang="en-US" sz="1400" dirty="0" err="1"/>
              <a:t>Septembrie</a:t>
            </a:r>
            <a:r>
              <a:rPr lang="en-US" sz="1400" dirty="0"/>
              <a:t> 2008 (</a:t>
            </a:r>
            <a:r>
              <a:rPr lang="en-US" sz="1400" dirty="0" err="1"/>
              <a:t>București</a:t>
            </a:r>
            <a:r>
              <a:rPr lang="en-US" sz="1400" dirty="0"/>
              <a:t>)</a:t>
            </a:r>
          </a:p>
          <a:p>
            <a:r>
              <a:rPr lang="en-US" sz="1400" dirty="0" err="1"/>
              <a:t>Octombrie</a:t>
            </a:r>
            <a:r>
              <a:rPr lang="en-US" sz="1400" dirty="0"/>
              <a:t> 2008 (</a:t>
            </a:r>
            <a:r>
              <a:rPr lang="en-US" sz="1400" dirty="0" err="1"/>
              <a:t>Iași</a:t>
            </a:r>
            <a:r>
              <a:rPr lang="en-US" sz="1400" dirty="0"/>
              <a:t>)</a:t>
            </a:r>
          </a:p>
          <a:p>
            <a:r>
              <a:rPr lang="en-US" sz="1400" dirty="0" err="1"/>
              <a:t>Decembrie</a:t>
            </a:r>
            <a:r>
              <a:rPr lang="en-US" sz="1400" dirty="0"/>
              <a:t> 2008 (</a:t>
            </a:r>
            <a:r>
              <a:rPr lang="en-US" sz="1400" dirty="0" err="1"/>
              <a:t>Brașov</a:t>
            </a:r>
            <a:r>
              <a:rPr lang="en-US" sz="1400" dirty="0"/>
              <a:t>)</a:t>
            </a:r>
          </a:p>
          <a:p>
            <a:r>
              <a:rPr lang="en-US" sz="1400" dirty="0" err="1"/>
              <a:t>Aprilie</a:t>
            </a:r>
            <a:r>
              <a:rPr lang="en-US" sz="1400" dirty="0"/>
              <a:t> 2009 (Cluj-Napoca)</a:t>
            </a:r>
          </a:p>
          <a:p>
            <a:r>
              <a:rPr lang="en-US" sz="1400" dirty="0" err="1"/>
              <a:t>Decembrie</a:t>
            </a:r>
            <a:r>
              <a:rPr lang="en-US" sz="1400" dirty="0"/>
              <a:t> 2009 (</a:t>
            </a:r>
            <a:r>
              <a:rPr lang="en-US" sz="1400" dirty="0" err="1"/>
              <a:t>Brașov</a:t>
            </a:r>
            <a:r>
              <a:rPr lang="en-US" sz="1400" dirty="0"/>
              <a:t>)</a:t>
            </a:r>
          </a:p>
          <a:p>
            <a:r>
              <a:rPr lang="en-US" sz="1400" dirty="0" err="1"/>
              <a:t>Martie</a:t>
            </a:r>
            <a:r>
              <a:rPr lang="en-US" sz="1400" dirty="0"/>
              <a:t> 2010 (</a:t>
            </a:r>
            <a:r>
              <a:rPr lang="en-US" sz="1400" dirty="0" err="1"/>
              <a:t>București</a:t>
            </a:r>
            <a:r>
              <a:rPr lang="en-US" sz="1400" dirty="0"/>
              <a:t>)</a:t>
            </a:r>
          </a:p>
          <a:p>
            <a:r>
              <a:rPr lang="en-US" sz="1400" dirty="0" err="1"/>
              <a:t>Aprilie</a:t>
            </a:r>
            <a:r>
              <a:rPr lang="en-US" sz="1400" dirty="0"/>
              <a:t> 2010 (Cluj-Napoca)</a:t>
            </a:r>
          </a:p>
          <a:p>
            <a:r>
              <a:rPr lang="en-US" sz="1400" dirty="0" err="1"/>
              <a:t>Noiembrie</a:t>
            </a:r>
            <a:r>
              <a:rPr lang="en-US" sz="1400" dirty="0"/>
              <a:t> 2010 (</a:t>
            </a:r>
            <a:r>
              <a:rPr lang="en-US" sz="1400" dirty="0" err="1"/>
              <a:t>Timișoara</a:t>
            </a:r>
            <a:r>
              <a:rPr lang="en-US" sz="1400" dirty="0"/>
              <a:t>)</a:t>
            </a:r>
          </a:p>
          <a:p>
            <a:r>
              <a:rPr lang="en-US" sz="1600" dirty="0" err="1"/>
              <a:t>Aprilie</a:t>
            </a:r>
            <a:r>
              <a:rPr lang="en-US" sz="1600" dirty="0"/>
              <a:t> 2011 (Cluj-Napoca)</a:t>
            </a:r>
          </a:p>
          <a:p>
            <a:endParaRPr lang="en-US" sz="1600" dirty="0"/>
          </a:p>
        </p:txBody>
      </p:sp>
      <p:sp>
        <p:nvSpPr>
          <p:cNvPr id="18" name="Text Placeholder 1"/>
          <p:cNvSpPr txBox="1">
            <a:spLocks/>
          </p:cNvSpPr>
          <p:nvPr/>
        </p:nvSpPr>
        <p:spPr>
          <a:xfrm>
            <a:off x="4267200" y="1262090"/>
            <a:ext cx="4495800" cy="6075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 cap="none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defRPr>
            </a:defPPr>
            <a:lvl1pPr marL="432000" lvl="0" indent="-324000" algn="l" defTabSz="914400" rtl="0" eaLnBrk="1" latinLnBrk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1pPr>
            <a:lvl2pPr marL="864000" lvl="1" indent="-324000" algn="l" defTabSz="914400" rtl="0" eaLnBrk="1" latinLnBrk="0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US" sz="28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2pPr>
            <a:lvl3pPr marL="1295999" lvl="2" indent="-288000" algn="l" defTabSz="914400" rtl="0" eaLnBrk="1" latinLnBrk="0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US" sz="24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3pPr>
            <a:lvl4pPr marL="1728000" lvl="3" indent="-216000" algn="l" defTabSz="914400" rtl="0" eaLnBrk="1" latinLnBrk="0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4pPr>
            <a:lvl5pPr marL="2160000" lvl="4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5pPr>
            <a:lvl6pPr marL="2592000" lvl="5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6pPr>
            <a:lvl7pPr marL="3024000" lvl="6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7pPr>
            <a:lvl8pPr marL="3456000" lvl="7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8pPr>
            <a:lvl9pPr marL="3887999" lvl="8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9pPr>
          </a:lstStyle>
          <a:p>
            <a:r>
              <a:rPr lang="en-US" sz="1400" dirty="0" err="1"/>
              <a:t>Noiembrie</a:t>
            </a:r>
            <a:r>
              <a:rPr lang="en-US" sz="1400" dirty="0"/>
              <a:t> 2011 (</a:t>
            </a:r>
            <a:r>
              <a:rPr lang="en-US" sz="1400" dirty="0" err="1"/>
              <a:t>Timișoara</a:t>
            </a:r>
            <a:r>
              <a:rPr lang="en-US" sz="1400" dirty="0"/>
              <a:t>)</a:t>
            </a:r>
          </a:p>
          <a:p>
            <a:r>
              <a:rPr lang="en-US" sz="1400" dirty="0" err="1"/>
              <a:t>Aprilie</a:t>
            </a:r>
            <a:r>
              <a:rPr lang="en-US" sz="1400" dirty="0"/>
              <a:t> 2012 (Cluj-Napoca)</a:t>
            </a:r>
          </a:p>
          <a:p>
            <a:r>
              <a:rPr lang="en-US" sz="1400" dirty="0" err="1"/>
              <a:t>Octombrie</a:t>
            </a:r>
            <a:r>
              <a:rPr lang="en-US" sz="1400" dirty="0"/>
              <a:t> 2012 (</a:t>
            </a:r>
            <a:r>
              <a:rPr lang="en-US" sz="1400" dirty="0" err="1"/>
              <a:t>București</a:t>
            </a:r>
            <a:r>
              <a:rPr lang="en-US" sz="1400" dirty="0"/>
              <a:t>)</a:t>
            </a:r>
          </a:p>
          <a:p>
            <a:r>
              <a:rPr lang="en-US" sz="1400" dirty="0" err="1"/>
              <a:t>Noiembrie</a:t>
            </a:r>
            <a:r>
              <a:rPr lang="en-US" sz="1400" dirty="0"/>
              <a:t> 2012 (</a:t>
            </a:r>
            <a:r>
              <a:rPr lang="en-US" sz="1400" dirty="0" err="1"/>
              <a:t>Timișoara</a:t>
            </a:r>
            <a:r>
              <a:rPr lang="en-US" sz="1400" dirty="0"/>
              <a:t>)</a:t>
            </a:r>
          </a:p>
          <a:p>
            <a:r>
              <a:rPr lang="en-US" sz="1400" dirty="0" err="1"/>
              <a:t>Aprilie</a:t>
            </a:r>
            <a:r>
              <a:rPr lang="en-US" sz="1400" dirty="0"/>
              <a:t> 2013 (Cluj-Napoca)</a:t>
            </a:r>
          </a:p>
          <a:p>
            <a:r>
              <a:rPr lang="en-US" sz="1400" dirty="0" err="1"/>
              <a:t>Noiembrie</a:t>
            </a:r>
            <a:r>
              <a:rPr lang="en-US" sz="1400" dirty="0"/>
              <a:t> 2013 (</a:t>
            </a:r>
            <a:r>
              <a:rPr lang="en-US" sz="1400" dirty="0" err="1"/>
              <a:t>Timișoara</a:t>
            </a:r>
            <a:r>
              <a:rPr lang="en-US" sz="1400" dirty="0"/>
              <a:t>)</a:t>
            </a:r>
          </a:p>
          <a:p>
            <a:r>
              <a:rPr lang="en-US" sz="1400" dirty="0" err="1"/>
              <a:t>Aprilie</a:t>
            </a:r>
            <a:r>
              <a:rPr lang="en-US" sz="1400" dirty="0"/>
              <a:t> 2014 (Cluj-Napoca)</a:t>
            </a:r>
          </a:p>
          <a:p>
            <a:r>
              <a:rPr lang="en-US" sz="1400" dirty="0" err="1"/>
              <a:t>Noiembrie</a:t>
            </a:r>
            <a:r>
              <a:rPr lang="en-US" sz="1400" dirty="0"/>
              <a:t> 2014 (</a:t>
            </a:r>
            <a:r>
              <a:rPr lang="en-US" sz="1400" dirty="0" err="1"/>
              <a:t>Timișoara</a:t>
            </a:r>
            <a:r>
              <a:rPr lang="en-US" sz="1400" dirty="0"/>
              <a:t>)</a:t>
            </a:r>
          </a:p>
          <a:p>
            <a:r>
              <a:rPr lang="en-US" sz="1400" dirty="0" err="1"/>
              <a:t>Aprilie</a:t>
            </a:r>
            <a:r>
              <a:rPr lang="en-US" sz="1400" dirty="0"/>
              <a:t> 2015 (Cluj-Napoca)</a:t>
            </a:r>
            <a:endParaRPr lang="ro-RO" sz="1400" dirty="0"/>
          </a:p>
          <a:p>
            <a:r>
              <a:rPr lang="ro-RO" sz="1400" dirty="0"/>
              <a:t>Noiembrie 2015 (Timișoara)</a:t>
            </a:r>
            <a:endParaRPr lang="en-US" sz="1400" dirty="0"/>
          </a:p>
          <a:p>
            <a:r>
              <a:rPr lang="en-US" sz="1400" dirty="0" err="1"/>
              <a:t>Aprilie</a:t>
            </a:r>
            <a:r>
              <a:rPr lang="en-US" sz="1400" dirty="0"/>
              <a:t> 2016 (</a:t>
            </a:r>
            <a:r>
              <a:rPr lang="en-US" sz="1400" dirty="0" err="1"/>
              <a:t>Cluj</a:t>
            </a:r>
            <a:r>
              <a:rPr lang="en-US" sz="1400" dirty="0"/>
              <a:t> </a:t>
            </a:r>
            <a:r>
              <a:rPr lang="en-US" sz="1400" dirty="0" err="1"/>
              <a:t>Napoca</a:t>
            </a:r>
            <a:r>
              <a:rPr lang="en-US" sz="1400" dirty="0"/>
              <a:t>)</a:t>
            </a:r>
          </a:p>
          <a:p>
            <a:r>
              <a:rPr lang="en-US" sz="1400" dirty="0" err="1"/>
              <a:t>Octombrie</a:t>
            </a:r>
            <a:r>
              <a:rPr lang="en-US" sz="1400" dirty="0"/>
              <a:t> 2016 (</a:t>
            </a:r>
            <a:r>
              <a:rPr lang="en-US" sz="1400" dirty="0" err="1"/>
              <a:t>Bucuresti</a:t>
            </a:r>
            <a:r>
              <a:rPr lang="en-US" sz="1400" dirty="0"/>
              <a:t>)</a:t>
            </a:r>
          </a:p>
          <a:p>
            <a:endParaRPr lang="en-US" sz="1600" dirty="0">
              <a:solidFill>
                <a:srgbClr val="8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52497" y="3391315"/>
            <a:ext cx="23169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>
                <a:solidFill>
                  <a:srgbClr val="FF0000"/>
                </a:solidFill>
              </a:rPr>
              <a:t>înființare board - 2009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30171" y="5334834"/>
            <a:ext cx="3224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>
                <a:solidFill>
                  <a:srgbClr val="FF0000"/>
                </a:solidFill>
              </a:rPr>
              <a:t>Local chapter OSGeo - feb. 2011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19868" y="5866773"/>
            <a:ext cx="40950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>
                <a:solidFill>
                  <a:srgbClr val="FF0000"/>
                </a:solidFill>
              </a:rPr>
              <a:t>mai 2011 – ASOCIAȚIA GEO-SPAȚIAL.ORG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62600" y="5867400"/>
            <a:ext cx="31502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NOIEMBRIE</a:t>
            </a:r>
            <a:r>
              <a:rPr lang="ro-RO" b="1" dirty="0">
                <a:solidFill>
                  <a:srgbClr val="FF0000"/>
                </a:solidFill>
              </a:rPr>
              <a:t> 2016 – </a:t>
            </a:r>
            <a:r>
              <a:rPr lang="en-US" b="1" dirty="0">
                <a:solidFill>
                  <a:srgbClr val="FF0000"/>
                </a:solidFill>
              </a:rPr>
              <a:t>TIMI</a:t>
            </a:r>
            <a:r>
              <a:rPr lang="ro-RO" b="1" dirty="0">
                <a:solidFill>
                  <a:srgbClr val="FF0000"/>
                </a:solidFill>
              </a:rPr>
              <a:t>ȘOARA</a:t>
            </a:r>
          </a:p>
        </p:txBody>
      </p:sp>
    </p:spTree>
    <p:extLst>
      <p:ext uri="{BB962C8B-B14F-4D97-AF65-F5344CB8AC3E}">
        <p14:creationId xmlns:p14="http://schemas.microsoft.com/office/powerpoint/2010/main" val="3684387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9" grpId="0"/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7" name="Group 6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2165453" y="1457415"/>
                <a:ext cx="475001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Ce facem mai exact?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9" name="Straight Connector 8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Rectangle 9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" name="Rectangle 2"/>
          <p:cNvSpPr/>
          <p:nvPr/>
        </p:nvSpPr>
        <p:spPr>
          <a:xfrm>
            <a:off x="805756" y="1367580"/>
            <a:ext cx="765244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o-RO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seminarii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Soluții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open source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pentru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prelucrarea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și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reprezentarea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datelor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geospațiale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”</a:t>
            </a:r>
          </a:p>
          <a:p>
            <a:pPr lvl="0"/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orașe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(Cluj-Napoca,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Timișoara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Brașov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București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Iași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0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~ 1</a:t>
            </a:r>
            <a:r>
              <a:rPr lang="ro-RO" sz="2400" dirty="0">
                <a:latin typeface="Times New Roman" pitchFamily="18" charset="0"/>
                <a:cs typeface="Times New Roman" pitchFamily="18" charset="0"/>
              </a:rPr>
              <a:t>600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participanți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~ </a:t>
            </a:r>
            <a:r>
              <a:rPr lang="ro-RO" sz="2400" dirty="0">
                <a:latin typeface="Times New Roman" pitchFamily="18" charset="0"/>
                <a:cs typeface="Times New Roman" pitchFamily="18" charset="0"/>
              </a:rPr>
              <a:t>215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prezentatori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~ 3</a:t>
            </a:r>
            <a:r>
              <a:rPr lang="ro-RO" sz="2400" dirty="0">
                <a:latin typeface="Times New Roman" pitchFamily="18" charset="0"/>
                <a:cs typeface="Times New Roman" pitchFamily="18" charset="0"/>
              </a:rPr>
              <a:t>59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instructori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workshopuri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~ 1</a:t>
            </a:r>
            <a:r>
              <a:rPr lang="ro-RO" sz="2400" dirty="0">
                <a:latin typeface="Times New Roman" pitchFamily="18" charset="0"/>
                <a:cs typeface="Times New Roman" pitchFamily="18" charset="0"/>
              </a:rPr>
              <a:t>215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participanți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workshopuri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~ 2</a:t>
            </a:r>
            <a:r>
              <a:rPr lang="ro-RO" sz="2400" dirty="0">
                <a:latin typeface="Times New Roman" pitchFamily="18" charset="0"/>
                <a:cs typeface="Times New Roman" pitchFamily="18" charset="0"/>
              </a:rPr>
              <a:t>80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prezentări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~ </a:t>
            </a:r>
            <a:r>
              <a:rPr lang="ro-RO" sz="2400" dirty="0">
                <a:latin typeface="Times New Roman" pitchFamily="18" charset="0"/>
                <a:cs typeface="Times New Roman" pitchFamily="18" charset="0"/>
              </a:rPr>
              <a:t>440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ore workshop</a:t>
            </a:r>
          </a:p>
          <a:p>
            <a:pPr lvl="0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Software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utilizate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 GRASS, VTP,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uDig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LeoWorks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GDAL,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TileMill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QGIS,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Inkscape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OpenRefine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cartoDB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R, JOSM, Saga GIS,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Cartoro</a:t>
            </a:r>
            <a:r>
              <a:rPr lang="ro-RO" sz="2400" dirty="0">
                <a:latin typeface="Times New Roman" pitchFamily="18" charset="0"/>
                <a:cs typeface="Times New Roman" pitchFamily="18" charset="0"/>
              </a:rPr>
              <a:t>, gvSIG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6712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geo-spatial.org/hmeg/bootstrap/img/backgroun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0643"/>
            <a:ext cx="9139240" cy="219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Group 1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7" name="Group 6"/>
            <p:cNvGrpSpPr/>
            <p:nvPr/>
          </p:nvGrpSpPr>
          <p:grpSpPr>
            <a:xfrm>
              <a:off x="1949211" y="395936"/>
              <a:ext cx="5398863" cy="746790"/>
              <a:chOff x="1952624" y="1295400"/>
              <a:chExt cx="5398863" cy="746790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2165453" y="1457415"/>
                <a:ext cx="5032147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200" b="1" dirty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Conferințe Internaționale</a:t>
                </a:r>
                <a:endParaRPr lang="en-GB" sz="32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9" name="Straight Connector 8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Rectangle 9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5" name="Title 3"/>
          <p:cNvSpPr txBox="1">
            <a:spLocks noGrp="1"/>
          </p:cNvSpPr>
          <p:nvPr>
            <p:ph type="title" idx="4294967295"/>
          </p:nvPr>
        </p:nvSpPr>
        <p:spPr>
          <a:xfrm>
            <a:off x="731521" y="1524000"/>
            <a:ext cx="7680960" cy="1001520"/>
          </a:xfrm>
        </p:spPr>
        <p:txBody>
          <a:bodyPr>
            <a:normAutofit fontScale="90000"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 sz="2200" b="1" u="none" dirty="0"/>
              <a:t>International Symposium “Historical Maps in Environmental Geoscience” </a:t>
            </a:r>
            <a:br>
              <a:rPr lang="en-US" sz="2200" b="1" u="none" dirty="0"/>
            </a:br>
            <a:r>
              <a:rPr lang="en-US" sz="2200" b="1" u="none" dirty="0"/>
              <a:t>21 – 23 </a:t>
            </a:r>
            <a:r>
              <a:rPr lang="en-US" sz="2200" b="1" u="none" dirty="0" err="1"/>
              <a:t>iunie</a:t>
            </a:r>
            <a:r>
              <a:rPr lang="en-US" sz="2200" b="1" u="none" dirty="0"/>
              <a:t> 2012, Cluj-Napoca, </a:t>
            </a:r>
            <a:r>
              <a:rPr lang="en-US" sz="2200" b="1" u="none" dirty="0" err="1"/>
              <a:t>România</a:t>
            </a:r>
            <a:endParaRPr lang="en-US" sz="2200" b="1" u="none" dirty="0"/>
          </a:p>
        </p:txBody>
      </p:sp>
      <p:sp>
        <p:nvSpPr>
          <p:cNvPr id="2" name="Rectangle 1"/>
          <p:cNvSpPr/>
          <p:nvPr/>
        </p:nvSpPr>
        <p:spPr>
          <a:xfrm>
            <a:off x="3321562" y="2590800"/>
            <a:ext cx="250087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atin typeface="Times New Roman" pitchFamily="18" charset="0"/>
                <a:ea typeface="SimSun" pitchFamily="2"/>
                <a:cs typeface="Times New Roman" pitchFamily="18" charset="0"/>
              </a:rPr>
              <a:t>www.geo-spatial.org/hmeg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5265" y="3390900"/>
            <a:ext cx="2653190" cy="2646878"/>
          </a:xfrm>
          <a:prstGeom prst="rect">
            <a:avLst/>
          </a:prstGeom>
          <a:noFill/>
        </p:spPr>
        <p:txBody>
          <a:bodyPr wrap="square" lIns="91440" tIns="45720" rIns="91440" bIns="45720" anchor="ctr">
            <a:spAutoFit/>
          </a:bodyPr>
          <a:lstStyle/>
          <a:p>
            <a:pPr algn="ctr"/>
            <a:r>
              <a:rPr lang="ro-RO" sz="166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55</a:t>
            </a:r>
            <a:endParaRPr lang="en-US" sz="16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871005" y="3390900"/>
            <a:ext cx="2653190" cy="2646878"/>
          </a:xfrm>
          <a:prstGeom prst="rect">
            <a:avLst/>
          </a:prstGeom>
          <a:noFill/>
        </p:spPr>
        <p:txBody>
          <a:bodyPr wrap="square" lIns="91440" tIns="45720" rIns="91440" bIns="45720" anchor="ctr">
            <a:spAutoFit/>
          </a:bodyPr>
          <a:lstStyle/>
          <a:p>
            <a:pPr algn="ctr"/>
            <a:r>
              <a:rPr lang="ro-RO" sz="1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7</a:t>
            </a:r>
            <a:endParaRPr lang="en-US" sz="1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Title 3"/>
          <p:cNvSpPr txBox="1">
            <a:spLocks noGrp="1"/>
          </p:cNvSpPr>
          <p:nvPr>
            <p:ph type="title" idx="4294967295"/>
          </p:nvPr>
        </p:nvSpPr>
        <p:spPr>
          <a:xfrm>
            <a:off x="-1898620" y="5257800"/>
            <a:ext cx="7680960" cy="1001520"/>
          </a:xfrm>
        </p:spPr>
        <p:txBody>
          <a:bodyPr>
            <a:norm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o-RO" sz="2200" b="1" u="none" dirty="0"/>
              <a:t>Participanți</a:t>
            </a:r>
            <a:endParaRPr lang="en-US" sz="2200" b="1" u="none" dirty="0"/>
          </a:p>
        </p:txBody>
      </p:sp>
      <p:sp>
        <p:nvSpPr>
          <p:cNvPr id="20" name="Title 3"/>
          <p:cNvSpPr txBox="1">
            <a:spLocks noGrp="1"/>
          </p:cNvSpPr>
          <p:nvPr>
            <p:ph type="title" idx="4294967295"/>
          </p:nvPr>
        </p:nvSpPr>
        <p:spPr>
          <a:xfrm>
            <a:off x="3268455" y="5257800"/>
            <a:ext cx="7680960" cy="1001520"/>
          </a:xfrm>
        </p:spPr>
        <p:txBody>
          <a:bodyPr>
            <a:norm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o-RO" sz="2200" b="1" dirty="0"/>
              <a:t>Țări</a:t>
            </a:r>
            <a:endParaRPr lang="en-US" sz="2200" b="1" u="none" dirty="0"/>
          </a:p>
        </p:txBody>
      </p:sp>
    </p:spTree>
    <p:extLst>
      <p:ext uri="{BB962C8B-B14F-4D97-AF65-F5344CB8AC3E}">
        <p14:creationId xmlns:p14="http://schemas.microsoft.com/office/powerpoint/2010/main" val="1550568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7" grpId="0"/>
      <p:bldP spid="19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7" name="Group 6"/>
            <p:cNvGrpSpPr/>
            <p:nvPr/>
          </p:nvGrpSpPr>
          <p:grpSpPr>
            <a:xfrm>
              <a:off x="1949211" y="395936"/>
              <a:ext cx="5398863" cy="746790"/>
              <a:chOff x="1952624" y="1295400"/>
              <a:chExt cx="5398863" cy="746790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2165453" y="1457415"/>
                <a:ext cx="5032147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200" b="1" dirty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Conferințe Internaționale</a:t>
                </a:r>
                <a:endParaRPr lang="en-GB" sz="32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9" name="Straight Connector 8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Rectangle 9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21" name="TextBox 20"/>
          <p:cNvSpPr txBox="1"/>
          <p:nvPr/>
        </p:nvSpPr>
        <p:spPr>
          <a:xfrm>
            <a:off x="1239480" y="1097280"/>
            <a:ext cx="3241080" cy="282780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Keynotes: 10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Prezentări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: 9 + 15 + 18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Workshops: 12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Participanți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: app 200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Participanți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 code sprint: app 20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Proiecte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 code sprint: 3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endParaRPr lang="en-US" sz="1400" b="0" i="0" u="none" strike="noStrike" kern="1200" cap="none" dirty="0">
              <a:ln>
                <a:noFill/>
              </a:ln>
              <a:latin typeface="Century Schoolbook" pitchFamily="18"/>
              <a:ea typeface="SimSun" pitchFamily="2"/>
              <a:cs typeface="Lucida Sans" pitchFamily="2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37549" y="3475037"/>
            <a:ext cx="9115200" cy="326736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TextBox 22"/>
          <p:cNvSpPr txBox="1"/>
          <p:nvPr/>
        </p:nvSpPr>
        <p:spPr>
          <a:xfrm>
            <a:off x="4385160" y="1097280"/>
            <a:ext cx="3570120" cy="212760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Participanți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 </a:t>
            </a: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GeoData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 </a:t>
            </a: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hackathon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: 15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Proiecte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 </a:t>
            </a: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geodata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 </a:t>
            </a: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hackathon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 : 4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Participanți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 </a:t>
            </a: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eveniment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 open data: app 60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Tări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 : 17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Zile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: 5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Întâlniri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 </a:t>
            </a: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informale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: 5</a:t>
            </a:r>
          </a:p>
        </p:txBody>
      </p:sp>
    </p:spTree>
    <p:extLst>
      <p:ext uri="{BB962C8B-B14F-4D97-AF65-F5344CB8AC3E}">
        <p14:creationId xmlns:p14="http://schemas.microsoft.com/office/powerpoint/2010/main" val="1126537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718245" y="1253623"/>
            <a:ext cx="7620000" cy="534582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Group 4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6" name="Group 5"/>
            <p:cNvGrpSpPr/>
            <p:nvPr/>
          </p:nvGrpSpPr>
          <p:grpSpPr>
            <a:xfrm>
              <a:off x="1949211" y="395936"/>
              <a:ext cx="5398863" cy="746790"/>
              <a:chOff x="1952624" y="1295400"/>
              <a:chExt cx="5398863" cy="746790"/>
            </a:xfrm>
          </p:grpSpPr>
          <p:sp>
            <p:nvSpPr>
              <p:cNvPr id="13" name="TextBox 12"/>
              <p:cNvSpPr txBox="1"/>
              <p:nvPr/>
            </p:nvSpPr>
            <p:spPr>
              <a:xfrm>
                <a:off x="2600948" y="1457415"/>
                <a:ext cx="394210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200" b="1" dirty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dezvoltăm proiecte</a:t>
                </a:r>
                <a:endParaRPr lang="en-GB" sz="32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8" name="Straight Connector 7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Rectangle 8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396570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761523" y="1457415"/>
                <a:ext cx="162095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o-RO" sz="3600" b="1" i="1" dirty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e</a:t>
                </a:r>
                <a:r>
                  <a:rPr lang="ro-RO" sz="3600" b="1" dirty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Harta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2052" name="Picture 4" descr="http://earth.unibuc.ro/images/24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4133" y="1585469"/>
            <a:ext cx="3275733" cy="4496688"/>
          </a:xfrm>
          <a:prstGeom prst="rect">
            <a:avLst/>
          </a:prstGeom>
          <a:noFill/>
          <a:ln>
            <a:solidFill>
              <a:srgbClr val="193469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earth.unibuc.ro/images/24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518" y="1253623"/>
            <a:ext cx="8378040" cy="5443510"/>
          </a:xfrm>
          <a:prstGeom prst="rect">
            <a:avLst/>
          </a:prstGeom>
          <a:noFill/>
          <a:ln w="19050">
            <a:solidFill>
              <a:srgbClr val="193469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6592645" y="2438400"/>
            <a:ext cx="2286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o-RO" b="1" dirty="0">
                <a:solidFill>
                  <a:srgbClr val="193469"/>
                </a:solidFill>
              </a:rPr>
              <a:t>t</a:t>
            </a:r>
            <a:r>
              <a:rPr lang="vi-VN" b="1" dirty="0">
                <a:solidFill>
                  <a:srgbClr val="193469"/>
                </a:solidFill>
              </a:rPr>
              <a:t>rofeul reprezintă o recunoaștere importantă a unui proiect românesc, construit pe baza de voluntariat și software liber open source.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795240" y="1367580"/>
            <a:ext cx="29329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hlinkClick r:id="rId4"/>
              </a:rPr>
              <a:t>1st Digital Agenda Assembly</a:t>
            </a:r>
            <a:r>
              <a:rPr lang="en-GB" b="1" dirty="0">
                <a:solidFill>
                  <a:schemeClr val="bg1"/>
                </a:solidFill>
              </a:rPr>
              <a:t> </a:t>
            </a:r>
            <a:endParaRPr lang="ro-RO" b="1" dirty="0">
              <a:solidFill>
                <a:schemeClr val="bg1"/>
              </a:solidFill>
            </a:endParaRPr>
          </a:p>
          <a:p>
            <a:pPr algn="ctr"/>
            <a:r>
              <a:rPr lang="en-GB" b="1" dirty="0" err="1">
                <a:solidFill>
                  <a:schemeClr val="bg1"/>
                </a:solidFill>
              </a:rPr>
              <a:t>Bruxelles</a:t>
            </a:r>
            <a:endParaRPr lang="ro-RO" b="1" dirty="0">
              <a:solidFill>
                <a:schemeClr val="bg1"/>
              </a:solidFill>
            </a:endParaRPr>
          </a:p>
          <a:p>
            <a:pPr algn="ctr"/>
            <a:r>
              <a:rPr lang="en-GB" dirty="0">
                <a:solidFill>
                  <a:schemeClr val="bg1"/>
                </a:solidFill>
              </a:rPr>
              <a:t> 16.06.2011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1295400" y="2438400"/>
            <a:ext cx="1371600" cy="914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3352800" y="2672581"/>
            <a:ext cx="914400" cy="53898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2971800" y="2514600"/>
            <a:ext cx="0" cy="685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8228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761523" y="1457415"/>
                <a:ext cx="162095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o-RO" sz="3600" b="1" i="1" dirty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e</a:t>
                </a:r>
                <a:r>
                  <a:rPr lang="ro-RO" sz="3600" b="1" dirty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Harta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4102" name="Picture 6" descr="https://sites.google.com/site/oldmapsonlineorg/_/rsrc/1324225542927/config/customLogo.gif?revision=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74" y="1524000"/>
            <a:ext cx="1714500" cy="80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667000" y="1667203"/>
            <a:ext cx="29775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A73333"/>
                </a:solidFill>
              </a:rPr>
              <a:t>oldmapsonline.org</a:t>
            </a:r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26" y="2507456"/>
            <a:ext cx="8532549" cy="4082497"/>
          </a:xfrm>
          <a:prstGeom prst="rect">
            <a:avLst/>
          </a:prstGeom>
          <a:noFill/>
          <a:ln w="28575">
            <a:solidFill>
              <a:srgbClr val="A733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776" y="2743200"/>
            <a:ext cx="8742447" cy="3611011"/>
          </a:xfrm>
          <a:prstGeom prst="rect">
            <a:avLst/>
          </a:prstGeom>
          <a:noFill/>
          <a:ln w="28575">
            <a:solidFill>
              <a:srgbClr val="A733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203" y="2820577"/>
            <a:ext cx="4059124" cy="34562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099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145972" y="1457415"/>
                <a:ext cx="285206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o-RO" sz="3600" b="1" i="1" dirty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colaboratori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599210" y="1453470"/>
            <a:ext cx="2620800" cy="8121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445934" y="2678262"/>
            <a:ext cx="2871720" cy="2307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5212080" y="3364059"/>
            <a:ext cx="2377439" cy="8413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6649082" y="1602705"/>
            <a:ext cx="1700999" cy="8006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1139118" y="4800600"/>
            <a:ext cx="2258280" cy="101015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lum/>
            <a:alphaModFix/>
          </a:blip>
          <a:srcRect/>
          <a:stretch>
            <a:fillRect/>
          </a:stretch>
        </p:blipFill>
        <p:spPr>
          <a:xfrm>
            <a:off x="4994673" y="4996219"/>
            <a:ext cx="3033360" cy="90683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7654" y="1298313"/>
            <a:ext cx="1333324" cy="132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665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2004631" y="1457415"/>
                <a:ext cx="5134739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open media challenge </a:t>
                </a: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06" y="1150636"/>
            <a:ext cx="5959589" cy="193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4" descr="https://crji.org/sponge/wp-content/uploads/2012/06/sait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700" y="1598417"/>
            <a:ext cx="6886600" cy="4795146"/>
          </a:xfrm>
          <a:prstGeom prst="rect">
            <a:avLst/>
          </a:prstGeom>
          <a:noFill/>
          <a:ln>
            <a:solidFill>
              <a:srgbClr val="193469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Rectangle 37"/>
          <p:cNvSpPr/>
          <p:nvPr/>
        </p:nvSpPr>
        <p:spPr>
          <a:xfrm>
            <a:off x="228600" y="3733800"/>
            <a:ext cx="8686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b="1" dirty="0">
                <a:solidFill>
                  <a:srgbClr val="193469"/>
                </a:solidFill>
              </a:rPr>
              <a:t>obținerea unor instrumente (programe) libere care să ofere soluții la probleme reale cu care se confruntă jurnaliștii în manipularea, vizualizarea și prezentarea diferitelor tipuri de date</a:t>
            </a:r>
            <a:endParaRPr lang="en-GB" b="1" dirty="0">
              <a:solidFill>
                <a:srgbClr val="193469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0" y="1136751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o-RO" sz="2400" b="1" dirty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POLITICAL COLORS</a:t>
            </a:r>
            <a:endParaRPr lang="en-GB" sz="2400" b="1" dirty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581400" y="6471187"/>
            <a:ext cx="23995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dirty="0"/>
              <a:t>www.</a:t>
            </a:r>
            <a:r>
              <a:rPr lang="en-GB" dirty="0"/>
              <a:t>politicalcolours.ro</a:t>
            </a:r>
          </a:p>
        </p:txBody>
      </p:sp>
    </p:spTree>
    <p:extLst>
      <p:ext uri="{BB962C8B-B14F-4D97-AF65-F5344CB8AC3E}">
        <p14:creationId xmlns:p14="http://schemas.microsoft.com/office/powerpoint/2010/main" val="1615487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8" grpId="1"/>
      <p:bldP spid="4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2004631" y="1457415"/>
                <a:ext cx="5134739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open media challenge </a:t>
                </a: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41" name="Rectangle 40"/>
          <p:cNvSpPr/>
          <p:nvPr/>
        </p:nvSpPr>
        <p:spPr>
          <a:xfrm>
            <a:off x="3581400" y="6471187"/>
            <a:ext cx="23995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dirty="0"/>
              <a:t>www.</a:t>
            </a:r>
            <a:r>
              <a:rPr lang="en-GB" dirty="0"/>
              <a:t>politicalcolours.ro</a:t>
            </a:r>
          </a:p>
        </p:txBody>
      </p:sp>
      <p:pic>
        <p:nvPicPr>
          <p:cNvPr id="17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4514"/>
            <a:ext cx="9115724" cy="4419600"/>
          </a:xfr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94"/>
          <a:stretch/>
        </p:blipFill>
        <p:spPr>
          <a:xfrm>
            <a:off x="17016" y="1621959"/>
            <a:ext cx="9144000" cy="4106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9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2671480" y="1457415"/>
                <a:ext cx="380104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codurile poștale</a:t>
                </a: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17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45" y="1200774"/>
            <a:ext cx="8800913" cy="4438026"/>
          </a:xfrm>
        </p:spPr>
      </p:pic>
      <p:sp>
        <p:nvSpPr>
          <p:cNvPr id="19" name="Rectangle 18"/>
          <p:cNvSpPr/>
          <p:nvPr/>
        </p:nvSpPr>
        <p:spPr>
          <a:xfrm>
            <a:off x="2971800" y="6151365"/>
            <a:ext cx="36679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dirty="0"/>
              <a:t>http://geo-spatial.org/hackathon-cp/</a:t>
            </a:r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1905000" y="5727432"/>
            <a:ext cx="60522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crearea unei hărți deschise a codurilor poștale din România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89718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2671480" y="1457415"/>
                <a:ext cx="405752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concursul *Aia e*</a:t>
                </a: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16" name="Picture 15" descr="14291871_1264539793557563_4422097649217552459_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6738" y="1928813"/>
            <a:ext cx="8010525" cy="30003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864" y="1262090"/>
            <a:ext cx="7620000" cy="5078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988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" y="201597"/>
            <a:ext cx="9130428" cy="645480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59" t="6666" r="25101" b="2940"/>
          <a:stretch/>
        </p:blipFill>
        <p:spPr>
          <a:xfrm>
            <a:off x="2400300" y="329399"/>
            <a:ext cx="4343400" cy="6199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98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76" y="266700"/>
            <a:ext cx="8946249" cy="63246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178" y="0"/>
            <a:ext cx="57296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130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304540"/>
            <a:ext cx="8839200" cy="624892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849" y="0"/>
            <a:ext cx="48483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286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/>
          <p:cNvSpPr txBox="1">
            <a:spLocks/>
          </p:cNvSpPr>
          <p:nvPr/>
        </p:nvSpPr>
        <p:spPr>
          <a:xfrm>
            <a:off x="529560" y="1344944"/>
            <a:ext cx="9071640" cy="4384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 cap="none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defRPr>
            </a:defPPr>
            <a:lvl1pPr marL="432000" lvl="0" indent="-324000" algn="l" defTabSz="914400" rtl="0" eaLnBrk="1" latinLnBrk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1pPr>
            <a:lvl2pPr marL="864000" lvl="1" indent="-324000" algn="l" defTabSz="914400" rtl="0" eaLnBrk="1" latinLnBrk="0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US" sz="28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2pPr>
            <a:lvl3pPr marL="1295999" lvl="2" indent="-288000" algn="l" defTabSz="914400" rtl="0" eaLnBrk="1" latinLnBrk="0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US" sz="24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3pPr>
            <a:lvl4pPr marL="1728000" lvl="3" indent="-216000" algn="l" defTabSz="914400" rtl="0" eaLnBrk="1" latinLnBrk="0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4pPr>
            <a:lvl5pPr marL="2160000" lvl="4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5pPr>
            <a:lvl6pPr marL="2592000" lvl="5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6pPr>
            <a:lvl7pPr marL="3024000" lvl="6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7pPr>
            <a:lvl8pPr marL="3456000" lvl="7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8pPr>
            <a:lvl9pPr marL="3887999" lvl="8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9pPr>
          </a:lstStyle>
          <a:p>
            <a:pPr>
              <a:buFont typeface="StarSymbol"/>
              <a:buNone/>
            </a:pPr>
            <a:r>
              <a:rPr lang="vi-VN" sz="2000" dirty="0"/>
              <a:t>Autori: </a:t>
            </a:r>
            <a:r>
              <a:rPr lang="en-US" sz="2000" dirty="0"/>
              <a:t>64</a:t>
            </a:r>
            <a:endParaRPr lang="vi-VN" sz="2000" dirty="0"/>
          </a:p>
          <a:p>
            <a:pPr>
              <a:buFont typeface="StarSymbol"/>
              <a:buNone/>
            </a:pPr>
            <a:r>
              <a:rPr lang="vi-VN" sz="2000" dirty="0"/>
              <a:t>Materiale scrise : </a:t>
            </a:r>
            <a:r>
              <a:rPr lang="en-US" sz="2000" dirty="0"/>
              <a:t>380+</a:t>
            </a:r>
            <a:endParaRPr lang="vi-VN" sz="2000" dirty="0"/>
          </a:p>
          <a:p>
            <a:pPr>
              <a:buFont typeface="StarSymbol"/>
              <a:buNone/>
            </a:pPr>
            <a:r>
              <a:rPr lang="vi-VN" sz="2000" dirty="0"/>
              <a:t>Membri lista de discuții: </a:t>
            </a:r>
            <a:r>
              <a:rPr lang="en-US" sz="2000" dirty="0"/>
              <a:t>900+</a:t>
            </a:r>
            <a:endParaRPr lang="vi-VN" sz="2000" dirty="0"/>
          </a:p>
          <a:p>
            <a:pPr>
              <a:buFont typeface="StarSymbol"/>
              <a:buNone/>
            </a:pPr>
            <a:r>
              <a:rPr lang="vi-VN" sz="2000" dirty="0"/>
              <a:t>Facebook: </a:t>
            </a:r>
            <a:r>
              <a:rPr lang="ro-RO" sz="2000" dirty="0"/>
              <a:t>2264 (Cluj – Aprilie 2016 </a:t>
            </a:r>
            <a:r>
              <a:rPr lang="en-US" sz="2000" dirty="0"/>
              <a:t>-</a:t>
            </a:r>
            <a:r>
              <a:rPr lang="ro-RO" sz="2000" dirty="0"/>
              <a:t>1900 like)</a:t>
            </a:r>
            <a:r>
              <a:rPr lang="vi-VN" sz="2000" dirty="0"/>
              <a:t> </a:t>
            </a:r>
            <a:r>
              <a:rPr lang="en-US" sz="2000" dirty="0"/>
              <a:t> </a:t>
            </a:r>
            <a:endParaRPr lang="vi-VN" sz="2000" dirty="0"/>
          </a:p>
          <a:p>
            <a:pPr>
              <a:buNone/>
            </a:pPr>
            <a:br>
              <a:rPr lang="vi-VN" sz="2000" dirty="0"/>
            </a:br>
            <a:r>
              <a:rPr lang="vi-VN" sz="2000" dirty="0"/>
              <a:t>Vizitatori unici pe zi: aprox. 500</a:t>
            </a:r>
            <a:br>
              <a:rPr lang="vi-VN" sz="2000" dirty="0"/>
            </a:br>
            <a:br>
              <a:rPr lang="vi-VN" sz="2000" dirty="0"/>
            </a:br>
            <a:r>
              <a:rPr lang="vi-VN" sz="2000" dirty="0"/>
              <a:t>Număr total de descărcări: </a:t>
            </a:r>
            <a:r>
              <a:rPr lang="is-IS" sz="2000" b="1" dirty="0"/>
              <a:t>1326608</a:t>
            </a:r>
            <a:endParaRPr lang="vi-VN" sz="2000" b="1" dirty="0"/>
          </a:p>
          <a:p>
            <a:pPr>
              <a:buFont typeface="StarSymbol"/>
              <a:buNone/>
            </a:pPr>
            <a:endParaRPr lang="vi-VN" sz="2000" dirty="0"/>
          </a:p>
        </p:txBody>
      </p:sp>
      <p:grpSp>
        <p:nvGrpSpPr>
          <p:cNvPr id="5" name="Group 4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6" name="Group 5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3" name="TextBox 12"/>
              <p:cNvSpPr txBox="1"/>
              <p:nvPr/>
            </p:nvSpPr>
            <p:spPr>
              <a:xfrm>
                <a:off x="3466569" y="1457415"/>
                <a:ext cx="205697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600" b="1" dirty="0" err="1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statistici</a:t>
                </a:r>
                <a:endParaRPr lang="ro-RO" sz="3600" b="1" dirty="0">
                  <a:solidFill>
                    <a:srgbClr val="19346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8" name="Straight Connector 7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Rectangle 8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9" name="Group 18"/>
          <p:cNvGrpSpPr/>
          <p:nvPr/>
        </p:nvGrpSpPr>
        <p:grpSpPr>
          <a:xfrm>
            <a:off x="2895600" y="5486400"/>
            <a:ext cx="7422084" cy="762000"/>
            <a:chOff x="4419600" y="1009358"/>
            <a:chExt cx="7422084" cy="762000"/>
          </a:xfrm>
        </p:grpSpPr>
        <p:pic>
          <p:nvPicPr>
            <p:cNvPr id="20" name="Picture 19" descr="globe_pill_full - color adjust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19600" y="1009358"/>
              <a:ext cx="762000" cy="76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TextBox 20"/>
            <p:cNvSpPr txBox="1"/>
            <p:nvPr/>
          </p:nvSpPr>
          <p:spPr>
            <a:xfrm>
              <a:off x="5181601" y="1077425"/>
              <a:ext cx="666008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o-RO" sz="3200" b="1" dirty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geo-spatial.org </a:t>
              </a:r>
              <a:r>
                <a:rPr lang="en-US" sz="3200" b="1" dirty="0">
                  <a:latin typeface="Arial" pitchFamily="34" charset="0"/>
                  <a:cs typeface="Arial" pitchFamily="34" charset="0"/>
                </a:rPr>
                <a:t> </a:t>
              </a:r>
              <a:endParaRPr lang="en-GB" sz="32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181601" y="1171692"/>
              <a:ext cx="3124199" cy="276108"/>
            </a:xfrm>
            <a:prstGeom prst="rect">
              <a:avLst/>
            </a:prstGeom>
            <a:solidFill>
              <a:schemeClr val="lt1">
                <a:alpha val="2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8235745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Content Placeholder 1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724" y="1600200"/>
            <a:ext cx="7472552" cy="4525963"/>
          </a:xfrm>
        </p:spPr>
      </p:pic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466569" y="1457415"/>
                <a:ext cx="205697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600" b="1" dirty="0" err="1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statistici</a:t>
                </a:r>
                <a:endParaRPr lang="ro-RO" sz="3600" b="1" dirty="0">
                  <a:solidFill>
                    <a:srgbClr val="19346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059911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000" y="1600200"/>
            <a:ext cx="7250000" cy="4525963"/>
          </a:xfrm>
        </p:spPr>
      </p:pic>
      <p:pic>
        <p:nvPicPr>
          <p:cNvPr id="5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499844"/>
            <a:ext cx="8229600" cy="2726674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7" name="Group 6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4" name="TextBox 13"/>
              <p:cNvSpPr txBox="1"/>
              <p:nvPr/>
            </p:nvSpPr>
            <p:spPr>
              <a:xfrm>
                <a:off x="3466569" y="1457415"/>
                <a:ext cx="205697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600" b="1" dirty="0" err="1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statistici</a:t>
                </a:r>
                <a:endParaRPr lang="ro-RO" sz="3600" b="1" dirty="0">
                  <a:solidFill>
                    <a:srgbClr val="19346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9" name="Straight Connector 8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Rectangle 9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01275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421" y="1600200"/>
            <a:ext cx="7267158" cy="4525963"/>
          </a:xfrm>
        </p:spPr>
      </p:pic>
      <p:grpSp>
        <p:nvGrpSpPr>
          <p:cNvPr id="5" name="Group 4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6" name="Group 5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3" name="TextBox 12"/>
              <p:cNvSpPr txBox="1"/>
              <p:nvPr/>
            </p:nvSpPr>
            <p:spPr>
              <a:xfrm>
                <a:off x="3466569" y="1457415"/>
                <a:ext cx="205697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600" b="1" dirty="0" err="1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statistici</a:t>
                </a:r>
                <a:endParaRPr lang="ro-RO" sz="3600" b="1" dirty="0">
                  <a:solidFill>
                    <a:srgbClr val="19346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8" name="Straight Connector 7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Rectangle 8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23317"/>
            <a:ext cx="9144000" cy="3011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723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466569" y="1457415"/>
                <a:ext cx="2210862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implicare</a:t>
                </a: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4" name="Rectangle 13"/>
          <p:cNvSpPr/>
          <p:nvPr/>
        </p:nvSpPr>
        <p:spPr>
          <a:xfrm>
            <a:off x="609600" y="1720840"/>
            <a:ext cx="7543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o-RO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devenind următorul </a:t>
            </a:r>
            <a:r>
              <a:rPr lang="ro-RO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autor</a:t>
            </a:r>
            <a:r>
              <a:rPr lang="ro-RO" sz="24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o-RO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pe geo-spatial.org</a:t>
            </a:r>
          </a:p>
          <a:p>
            <a:pPr>
              <a:buFont typeface="Arial" pitchFamily="34" charset="0"/>
              <a:buChar char="•"/>
            </a:pPr>
            <a:endParaRPr lang="ro-RO" sz="2400" b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o-RO" sz="2400" b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o-RO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contribuind la proiectele în care comunitatea este implicată - </a:t>
            </a:r>
            <a:r>
              <a:rPr lang="ro-RO" sz="2400" b="1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</a:t>
            </a:r>
            <a:r>
              <a:rPr lang="ro-RO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Harta</a:t>
            </a:r>
          </a:p>
          <a:p>
            <a:pPr>
              <a:buFont typeface="Arial" pitchFamily="34" charset="0"/>
              <a:buChar char="•"/>
            </a:pPr>
            <a:endParaRPr lang="ro-RO" sz="2400" b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o-RO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susținând inițiativele </a:t>
            </a:r>
            <a:r>
              <a:rPr lang="ro-RO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asociați</a:t>
            </a:r>
            <a:r>
              <a:rPr lang="en-US" sz="2400" b="1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ei</a:t>
            </a:r>
            <a:endParaRPr lang="ro-RO" sz="24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ro-RO" sz="2400" b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o-RO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direcționând </a:t>
            </a:r>
            <a:r>
              <a:rPr lang="ro-RO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2%</a:t>
            </a:r>
            <a:r>
              <a:rPr lang="ro-RO" sz="2400" b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o-RO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din impozitul pe venit către geo-spatial.org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2895600" y="5486400"/>
            <a:ext cx="7422084" cy="762000"/>
            <a:chOff x="4419600" y="1009358"/>
            <a:chExt cx="7422084" cy="762000"/>
          </a:xfrm>
        </p:grpSpPr>
        <p:pic>
          <p:nvPicPr>
            <p:cNvPr id="16" name="Picture 15" descr="globe_pill_full - color adjust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19600" y="1009358"/>
              <a:ext cx="762000" cy="76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16"/>
            <p:cNvSpPr txBox="1"/>
            <p:nvPr/>
          </p:nvSpPr>
          <p:spPr>
            <a:xfrm>
              <a:off x="5181601" y="1077425"/>
              <a:ext cx="666008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o-RO" sz="3200" b="1" dirty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geo-spatial.org </a:t>
              </a:r>
              <a:r>
                <a:rPr lang="en-US" sz="3200" b="1" dirty="0">
                  <a:latin typeface="Arial" pitchFamily="34" charset="0"/>
                  <a:cs typeface="Arial" pitchFamily="34" charset="0"/>
                </a:rPr>
                <a:t> </a:t>
              </a:r>
              <a:endParaRPr lang="en-GB" sz="32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5181601" y="1171692"/>
              <a:ext cx="3124199" cy="276108"/>
            </a:xfrm>
            <a:prstGeom prst="rect">
              <a:avLst/>
            </a:prstGeom>
            <a:solidFill>
              <a:schemeClr val="lt1">
                <a:alpha val="2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628516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207" y="4213784"/>
            <a:ext cx="1855586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14" descr="https://encrypted-tbn3.gstatic.com/images?q=tbn:ANd9GcQjO2507wui7VZ9ve4BoBMU8o0kj2Dj9bYiBHV1h55E4W_8X09vR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533" y="2964994"/>
            <a:ext cx="8382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netdna.copyblogger.com/images/flogo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733" y="2973801"/>
            <a:ext cx="8382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encrypted-tbn0.gstatic.com/images?q=tbn:ANd9GcQPZge1qqko5nBGZIPISqzNm2rZYuyHDj_kG09rZv6cN5n2AZAUVA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133" y="2964994"/>
            <a:ext cx="8382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s://encrypted-tbn3.gstatic.com/images?q=tbn:ANd9GcTy9sfgqA-r-pXr9MI3o99_W_21bd81g6J6Ot3tKlSbI8WjmduR">
            <a:hlinkClick r:id="rId13"/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277" t="6495" r="6666" b="15745"/>
          <a:stretch/>
        </p:blipFill>
        <p:spPr bwMode="auto">
          <a:xfrm>
            <a:off x="5799933" y="2973801"/>
            <a:ext cx="854910" cy="840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https://si0.twimg.com/profile_images/2160258421/flickr-dots-chiclet.png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6333" y="2917447"/>
            <a:ext cx="896935" cy="896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Group 17"/>
          <p:cNvGrpSpPr/>
          <p:nvPr/>
        </p:nvGrpSpPr>
        <p:grpSpPr>
          <a:xfrm rot="16200000">
            <a:off x="4232313" y="-1442947"/>
            <a:ext cx="679375" cy="7532487"/>
            <a:chOff x="1117263" y="1121034"/>
            <a:chExt cx="171817" cy="1905000"/>
          </a:xfrm>
        </p:grpSpPr>
        <p:cxnSp>
          <p:nvCxnSpPr>
            <p:cNvPr id="30" name="Straight Connector 29"/>
            <p:cNvCxnSpPr/>
            <p:nvPr/>
          </p:nvCxnSpPr>
          <p:spPr>
            <a:xfrm>
              <a:off x="1189833" y="1121034"/>
              <a:ext cx="0" cy="1905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Rectangle 30"/>
            <p:cNvSpPr/>
            <p:nvPr/>
          </p:nvSpPr>
          <p:spPr>
            <a:xfrm>
              <a:off x="1117264" y="1121034"/>
              <a:ext cx="145137" cy="152400"/>
            </a:xfrm>
            <a:prstGeom prst="rect">
              <a:avLst/>
            </a:prstGeom>
            <a:solidFill>
              <a:schemeClr val="lt1">
                <a:alpha val="8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1117264" y="1273434"/>
              <a:ext cx="145137" cy="152400"/>
            </a:xfrm>
            <a:prstGeom prst="rect">
              <a:avLst/>
            </a:prstGeom>
            <a:solidFill>
              <a:schemeClr val="lt1">
                <a:alpha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1117263" y="2721234"/>
              <a:ext cx="145137" cy="152400"/>
            </a:xfrm>
            <a:prstGeom prst="rect">
              <a:avLst/>
            </a:prstGeom>
            <a:solidFill>
              <a:schemeClr val="lt1">
                <a:alpha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143943" y="2873634"/>
              <a:ext cx="145137" cy="152400"/>
            </a:xfrm>
            <a:prstGeom prst="rect">
              <a:avLst/>
            </a:prstGeom>
            <a:solidFill>
              <a:schemeClr val="lt1">
                <a:alpha val="8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2468145" y="1268896"/>
            <a:ext cx="4207710" cy="820206"/>
            <a:chOff x="2438778" y="1676400"/>
            <a:chExt cx="4207710" cy="820206"/>
          </a:xfrm>
        </p:grpSpPr>
        <p:sp>
          <p:nvSpPr>
            <p:cNvPr id="20" name="TextBox 19"/>
            <p:cNvSpPr txBox="1"/>
            <p:nvPr/>
          </p:nvSpPr>
          <p:spPr>
            <a:xfrm>
              <a:off x="2755124" y="1727165"/>
              <a:ext cx="3575018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sz="44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social media</a:t>
              </a:r>
              <a:endParaRPr lang="en-GB" sz="44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438778" y="1676400"/>
              <a:ext cx="4207710" cy="511685"/>
            </a:xfrm>
            <a:prstGeom prst="rect">
              <a:avLst/>
            </a:prstGeom>
            <a:solidFill>
              <a:schemeClr val="lt1">
                <a:alpha val="48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AutoShape 2" descr="https://www.businessinsider.com/image/4fd8dcb7eab8eab648000004-1600-304/yahoo-logo.jpg"/>
          <p:cNvSpPr>
            <a:spLocks noChangeAspect="1" noChangeArrowheads="1"/>
          </p:cNvSpPr>
          <p:nvPr/>
        </p:nvSpPr>
        <p:spPr bwMode="auto">
          <a:xfrm>
            <a:off x="155575" y="-693738"/>
            <a:ext cx="7610475" cy="1447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2" name="Picture 4" descr="http://tctechcrunch2011.files.wordpress.com/2012/10/yahoo_purple_large-prv.jpg?w=300"/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48" b="33304"/>
          <a:stretch/>
        </p:blipFill>
        <p:spPr bwMode="auto">
          <a:xfrm>
            <a:off x="3143250" y="5410200"/>
            <a:ext cx="2857500" cy="952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450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3999" cy="68580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228600" y="6172200"/>
            <a:ext cx="2051447" cy="524193"/>
            <a:chOff x="1371600" y="1752600"/>
            <a:chExt cx="5964229" cy="1524000"/>
          </a:xfrm>
        </p:grpSpPr>
        <p:pic>
          <p:nvPicPr>
            <p:cNvPr id="8" name="Content Placeholder 9" descr="globe_pill_full - color adjust.png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1600" y="1752600"/>
              <a:ext cx="1524000" cy="152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Box 8"/>
            <p:cNvSpPr txBox="1"/>
            <p:nvPr/>
          </p:nvSpPr>
          <p:spPr>
            <a:xfrm>
              <a:off x="3047999" y="2052935"/>
              <a:ext cx="4287830" cy="9684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sz="2000" b="1" dirty="0">
                  <a:solidFill>
                    <a:srgbClr val="193469"/>
                  </a:solidFill>
                </a:rPr>
                <a:t>geo-spatial.org</a:t>
              </a:r>
              <a:endParaRPr lang="en-GB" sz="800" b="1" dirty="0">
                <a:solidFill>
                  <a:srgbClr val="193469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10216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6784</TotalTime>
  <Words>594</Words>
  <Application>Microsoft Office PowerPoint</Application>
  <PresentationFormat>On-screen Show (4:3)</PresentationFormat>
  <Paragraphs>117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41" baseType="lpstr">
      <vt:lpstr>SimSun</vt:lpstr>
      <vt:lpstr>Arial</vt:lpstr>
      <vt:lpstr>Calibri</vt:lpstr>
      <vt:lpstr>Century Schoolbook</vt:lpstr>
      <vt:lpstr>Liberation Sans</vt:lpstr>
      <vt:lpstr>Lucida Sans</vt:lpstr>
      <vt:lpstr>StarSymbol</vt:lpstr>
      <vt:lpstr>Times New Roman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International Symposium “Historical Maps in Environmental Geoscience”  21 – 23 iunie 2012, Cluj-Napoca, România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Robert Ille</dc:creator>
  <cp:lastModifiedBy>Robert Ille</cp:lastModifiedBy>
  <cp:revision>148</cp:revision>
  <dcterms:created xsi:type="dcterms:W3CDTF">2006-08-16T00:00:00Z</dcterms:created>
  <dcterms:modified xsi:type="dcterms:W3CDTF">2016-11-18T07:00:52Z</dcterms:modified>
</cp:coreProperties>
</file>