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y="5143500" cx="9144000"/>
  <p:notesSz cx="6858000" cy="9144000"/>
  <p:embeddedFontLst>
    <p:embeddedFont>
      <p:font typeface="Open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OpenSans-regular.fntdata"/><Relationship Id="rId14" Type="http://schemas.openxmlformats.org/officeDocument/2006/relationships/slide" Target="slides/slide10.xml"/><Relationship Id="rId17" Type="http://schemas.openxmlformats.org/officeDocument/2006/relationships/font" Target="fonts/OpenSans-italic.fntdata"/><Relationship Id="rId16" Type="http://schemas.openxmlformats.org/officeDocument/2006/relationships/font" Target="fonts/OpenSans-bold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18" Type="http://schemas.openxmlformats.org/officeDocument/2006/relationships/font" Target="fonts/OpenSans-bold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Shape 5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Shape 6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Shape 7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Shape 8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Shape 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Shape 13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Shape 14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5200"/>
            </a:lvl1pPr>
            <a:lvl2pPr lvl="1" algn="ctr">
              <a:spcBef>
                <a:spcPts val="0"/>
              </a:spcBef>
              <a:buSzPct val="100000"/>
              <a:defRPr sz="5200"/>
            </a:lvl2pPr>
            <a:lvl3pPr lvl="2" algn="ctr">
              <a:spcBef>
                <a:spcPts val="0"/>
              </a:spcBef>
              <a:buSzPct val="100000"/>
              <a:defRPr sz="5200"/>
            </a:lvl3pPr>
            <a:lvl4pPr lvl="3" algn="ctr">
              <a:spcBef>
                <a:spcPts val="0"/>
              </a:spcBef>
              <a:buSzPct val="100000"/>
              <a:defRPr sz="5200"/>
            </a:lvl4pPr>
            <a:lvl5pPr lvl="4" algn="ctr">
              <a:spcBef>
                <a:spcPts val="0"/>
              </a:spcBef>
              <a:buSzPct val="100000"/>
              <a:defRPr sz="5200"/>
            </a:lvl5pPr>
            <a:lvl6pPr lvl="5" algn="ctr">
              <a:spcBef>
                <a:spcPts val="0"/>
              </a:spcBef>
              <a:buSzPct val="100000"/>
              <a:defRPr sz="5200"/>
            </a:lvl6pPr>
            <a:lvl7pPr lvl="6" algn="ctr">
              <a:spcBef>
                <a:spcPts val="0"/>
              </a:spcBef>
              <a:buSzPct val="100000"/>
              <a:defRPr sz="5200"/>
            </a:lvl7pPr>
            <a:lvl8pPr lvl="7" algn="ctr">
              <a:spcBef>
                <a:spcPts val="0"/>
              </a:spcBef>
              <a:buSzPct val="100000"/>
              <a:defRPr sz="5200"/>
            </a:lvl8pPr>
            <a:lvl9pPr lvl="8" algn="ctr">
              <a:spcBef>
                <a:spcPts val="0"/>
              </a:spcBef>
              <a:buSzPct val="100000"/>
              <a:defRPr sz="5200"/>
            </a:lvl9pPr>
          </a:lstStyle>
          <a:p/>
        </p:txBody>
      </p:sp>
      <p:sp>
        <p:nvSpPr>
          <p:cNvPr id="11" name="Shape 1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/>
        </p:txBody>
      </p:sp>
      <p:sp>
        <p:nvSpPr>
          <p:cNvPr id="12" name="Shape 12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18" name="Shape 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3" name="Shape 23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4" name="Shape 24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7" name="Shape 27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0" name="Shape 3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1" name="Shape 31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/>
        </p:txBody>
      </p:sp>
      <p:sp>
        <p:nvSpPr>
          <p:cNvPr id="34" name="Shape 34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7" name="Shape 37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38" name="Shape 38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/>
        </p:txBody>
      </p:sp>
      <p:sp>
        <p:nvSpPr>
          <p:cNvPr id="39" name="Shape 3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40" name="Shape 40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/>
        </p:txBody>
      </p:sp>
      <p:sp>
        <p:nvSpPr>
          <p:cNvPr id="43" name="Shape 43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/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/>
        </p:txBody>
      </p:sp>
      <p:sp>
        <p:nvSpPr>
          <p:cNvPr id="46" name="Shape 46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>
                <a:solidFill>
                  <a:schemeClr val="dk2"/>
                </a:solidFill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0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Relationship Id="rId4" Type="http://schemas.openxmlformats.org/officeDocument/2006/relationships/hyperlink" Target="www.123contactform.com" TargetMode="External"/><Relationship Id="rId5" Type="http://schemas.openxmlformats.org/officeDocument/2006/relationships/image" Target="../media/image0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03.png"/><Relationship Id="rId4" Type="http://schemas.openxmlformats.org/officeDocument/2006/relationships/image" Target="../media/image0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03.png"/><Relationship Id="rId4" Type="http://schemas.openxmlformats.org/officeDocument/2006/relationships/image" Target="../media/image0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03.png"/><Relationship Id="rId4" Type="http://schemas.openxmlformats.org/officeDocument/2006/relationships/image" Target="../media/image0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09.png"/><Relationship Id="rId4" Type="http://schemas.openxmlformats.org/officeDocument/2006/relationships/image" Target="../media/image02.png"/><Relationship Id="rId5" Type="http://schemas.openxmlformats.org/officeDocument/2006/relationships/image" Target="../media/image0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03.png"/><Relationship Id="rId4" Type="http://schemas.openxmlformats.org/officeDocument/2006/relationships/image" Target="../media/image05.png"/><Relationship Id="rId5" Type="http://schemas.openxmlformats.org/officeDocument/2006/relationships/image" Target="../media/image0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03.png"/><Relationship Id="rId4" Type="http://schemas.openxmlformats.org/officeDocument/2006/relationships/image" Target="../media/image04.png"/><Relationship Id="rId5" Type="http://schemas.openxmlformats.org/officeDocument/2006/relationships/image" Target="../media/image0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Relationship Id="rId4" Type="http://schemas.openxmlformats.org/officeDocument/2006/relationships/image" Target="../media/image03.png"/><Relationship Id="rId5" Type="http://schemas.openxmlformats.org/officeDocument/2006/relationships/hyperlink" Target="https://developers.google.com/maps/" TargetMode="External"/><Relationship Id="rId6" Type="http://schemas.openxmlformats.org/officeDocument/2006/relationships/hyperlink" Target="http://www.trafficindex.org/" TargetMode="External"/><Relationship Id="rId7" Type="http://schemas.openxmlformats.org/officeDocument/2006/relationships/hyperlink" Target="mailto:tudor@123contactform.com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Relationship Id="rId4" Type="http://schemas.openxmlformats.org/officeDocument/2006/relationships/image" Target="../media/image0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/>
          <p:nvPr>
            <p:ph type="ctrTitle"/>
          </p:nvPr>
        </p:nvSpPr>
        <p:spPr>
          <a:xfrm>
            <a:off x="311700" y="658735"/>
            <a:ext cx="8520600" cy="1418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en" sz="3000">
                <a:solidFill>
                  <a:srgbClr val="666666"/>
                </a:solidFill>
                <a:latin typeface="Open Sans"/>
                <a:ea typeface="Open Sans"/>
                <a:cs typeface="Open Sans"/>
                <a:sym typeface="Open Sans"/>
              </a:rPr>
              <a:t>Analiza traficului în orasele aglomerate, folosind Google Maps</a:t>
            </a:r>
          </a:p>
        </p:txBody>
      </p:sp>
      <p:sp>
        <p:nvSpPr>
          <p:cNvPr id="55" name="Shape 55"/>
          <p:cNvSpPr txBox="1"/>
          <p:nvPr>
            <p:ph idx="1" type="subTitle"/>
          </p:nvPr>
        </p:nvSpPr>
        <p:spPr>
          <a:xfrm>
            <a:off x="377057" y="4651015"/>
            <a:ext cx="1296000" cy="329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lang="en" sz="1200">
                <a:solidFill>
                  <a:srgbClr val="4C4C4C"/>
                </a:solidFill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</p:txBody>
      </p:sp>
      <p:sp>
        <p:nvSpPr>
          <p:cNvPr id="56" name="Shape 56"/>
          <p:cNvSpPr txBox="1"/>
          <p:nvPr>
            <p:ph idx="1" type="subTitle"/>
          </p:nvPr>
        </p:nvSpPr>
        <p:spPr>
          <a:xfrm>
            <a:off x="5130419" y="4700215"/>
            <a:ext cx="3849600" cy="230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r>
              <a:rPr lang="en" sz="800">
                <a:solidFill>
                  <a:srgbClr val="4C4C4C"/>
                </a:solidFill>
                <a:latin typeface="Open Sans"/>
                <a:ea typeface="Open Sans"/>
                <a:cs typeface="Open Sans"/>
                <a:sym typeface="Open Sans"/>
              </a:rPr>
              <a:t>Seminar geo-spatial.org, Nov 2016, Timisoara</a:t>
            </a:r>
          </a:p>
        </p:txBody>
      </p:sp>
      <p:sp>
        <p:nvSpPr>
          <p:cNvPr id="57" name="Shape 57"/>
          <p:cNvSpPr txBox="1"/>
          <p:nvPr/>
        </p:nvSpPr>
        <p:spPr>
          <a:xfrm>
            <a:off x="2578650" y="3219825"/>
            <a:ext cx="3986700" cy="52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buNone/>
            </a:pPr>
            <a:r>
              <a:rPr lang="en" sz="2400">
                <a:solidFill>
                  <a:srgbClr val="9C9C9C"/>
                </a:solidFill>
                <a:latin typeface="Open Sans"/>
                <a:ea typeface="Open Sans"/>
                <a:cs typeface="Open Sans"/>
                <a:sym typeface="Open Sans"/>
              </a:rPr>
              <a:t>Tudor Bastea</a:t>
            </a:r>
          </a:p>
        </p:txBody>
      </p:sp>
      <p:pic>
        <p:nvPicPr>
          <p:cNvPr descr="twitter_4c4c4c.png" id="58" name="Shape 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3873" y="4724290"/>
            <a:ext cx="237062" cy="18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ckground_04.png" id="63" name="Shape 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68443" y="0"/>
            <a:ext cx="7275565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Shape 64"/>
          <p:cNvSpPr txBox="1"/>
          <p:nvPr>
            <p:ph type="ctrTitle"/>
          </p:nvPr>
        </p:nvSpPr>
        <p:spPr>
          <a:xfrm>
            <a:off x="311700" y="855350"/>
            <a:ext cx="6230400" cy="26259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b="1" lang="en" sz="2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Despre</a:t>
            </a:r>
          </a:p>
          <a:p>
            <a:pPr lvl="0" rtl="0" algn="l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317500" lvl="0" marL="457200" rtl="0" algn="l">
              <a:spcBef>
                <a:spcPts val="0"/>
              </a:spcBef>
              <a:buClr>
                <a:srgbClr val="4C4C4C"/>
              </a:buClr>
              <a:buSzPct val="100000"/>
              <a:buFont typeface="Open Sans"/>
              <a:buChar char="●"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34 de ani</a:t>
            </a:r>
          </a:p>
          <a:p>
            <a:pPr indent="-317500" lvl="0" marL="457200" rtl="0" algn="l">
              <a:spcBef>
                <a:spcPts val="0"/>
              </a:spcBef>
              <a:buClr>
                <a:srgbClr val="4C4C4C"/>
              </a:buClr>
              <a:buSzPct val="100000"/>
              <a:buFont typeface="Open Sans"/>
              <a:buChar char="●"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nascut in Sibiu</a:t>
            </a:r>
          </a:p>
          <a:p>
            <a:pPr indent="-317500" lvl="0" marL="457200" rtl="0" algn="l">
              <a:spcBef>
                <a:spcPts val="0"/>
              </a:spcBef>
              <a:buClr>
                <a:srgbClr val="4C4C4C"/>
              </a:buClr>
              <a:buSzPct val="100000"/>
              <a:buFont typeface="Open Sans"/>
              <a:buChar char="●"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absolvent al Facultatii de Automatica si Calculatoare, UPT, 2005</a:t>
            </a:r>
          </a:p>
          <a:p>
            <a:pPr indent="-317500" lvl="0" marL="457200" rtl="0" algn="l">
              <a:spcBef>
                <a:spcPts val="0"/>
              </a:spcBef>
              <a:buClr>
                <a:srgbClr val="4C4C4C"/>
              </a:buClr>
              <a:buSzPct val="100000"/>
              <a:buFont typeface="Open Sans"/>
              <a:buChar char="●"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confondator &amp; CTO, 123ContactForm</a:t>
            </a:r>
            <a:b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(platforma online de generat formulare si chestionare, </a:t>
            </a:r>
            <a:r>
              <a:rPr lang="en" sz="1400" u="sng">
                <a:solidFill>
                  <a:schemeClr val="hlink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  <a:hlinkClick r:id="rId4"/>
              </a:rPr>
              <a:t>www.123contactform.com</a:t>
            </a: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)</a:t>
            </a:r>
          </a:p>
          <a:p>
            <a:pPr indent="-317500" lvl="0" marL="457200" rtl="0" algn="l">
              <a:spcBef>
                <a:spcPts val="0"/>
              </a:spcBef>
              <a:buClr>
                <a:srgbClr val="4C4C4C"/>
              </a:buClr>
              <a:buSzPct val="100000"/>
              <a:buFont typeface="Open Sans"/>
              <a:buChar char="●"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pasionat de fotbal, web, Internet Of Things (IoT)</a:t>
            </a:r>
          </a:p>
          <a:p>
            <a:pPr indent="-317500" lvl="0" marL="457200" rtl="0" algn="l">
              <a:spcBef>
                <a:spcPts val="0"/>
              </a:spcBef>
              <a:buClr>
                <a:srgbClr val="4C4C4C"/>
              </a:buClr>
              <a:buSzPct val="100000"/>
              <a:buFont typeface="Open Sans"/>
              <a:buChar char="●"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frustrat de traficul din Timisoara → TrafficIndex.org</a:t>
            </a:r>
          </a:p>
        </p:txBody>
      </p:sp>
      <p:sp>
        <p:nvSpPr>
          <p:cNvPr id="65" name="Shape 65"/>
          <p:cNvSpPr txBox="1"/>
          <p:nvPr>
            <p:ph idx="1" type="subTitle"/>
          </p:nvPr>
        </p:nvSpPr>
        <p:spPr>
          <a:xfrm>
            <a:off x="377057" y="4651015"/>
            <a:ext cx="1296000" cy="329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lang="en" sz="1200">
                <a:solidFill>
                  <a:srgbClr val="4C4C4C"/>
                </a:solidFill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</p:txBody>
      </p:sp>
      <p:sp>
        <p:nvSpPr>
          <p:cNvPr id="66" name="Shape 66"/>
          <p:cNvSpPr txBox="1"/>
          <p:nvPr>
            <p:ph idx="1" type="subTitle"/>
          </p:nvPr>
        </p:nvSpPr>
        <p:spPr>
          <a:xfrm>
            <a:off x="5130419" y="4700215"/>
            <a:ext cx="3849600" cy="230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r>
              <a:rPr lang="en" sz="800">
                <a:solidFill>
                  <a:srgbClr val="4C4C4C"/>
                </a:solidFill>
                <a:latin typeface="Open Sans"/>
                <a:ea typeface="Open Sans"/>
                <a:cs typeface="Open Sans"/>
                <a:sym typeface="Open Sans"/>
              </a:rPr>
              <a:t>Seminar geo-spatial.org, Nov 2016, Timisoara</a:t>
            </a:r>
          </a:p>
        </p:txBody>
      </p:sp>
      <p:pic>
        <p:nvPicPr>
          <p:cNvPr descr="twitter_4c4c4c.png" id="67" name="Shape 6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3873" y="4724290"/>
            <a:ext cx="237062" cy="18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56B72B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/>
          <p:nvPr>
            <p:ph idx="1" type="subTitle"/>
          </p:nvPr>
        </p:nvSpPr>
        <p:spPr>
          <a:xfrm>
            <a:off x="390128" y="4651015"/>
            <a:ext cx="1296000" cy="329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lang="en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</p:txBody>
      </p:sp>
      <p:sp>
        <p:nvSpPr>
          <p:cNvPr id="73" name="Shape 73"/>
          <p:cNvSpPr txBox="1"/>
          <p:nvPr>
            <p:ph idx="1" type="subTitle"/>
          </p:nvPr>
        </p:nvSpPr>
        <p:spPr>
          <a:xfrm>
            <a:off x="5130419" y="4700215"/>
            <a:ext cx="3849600" cy="230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r>
              <a:rPr lang="en" sz="8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Seminar geo-spatial.org, Nov 2016, Timisoara</a:t>
            </a:r>
          </a:p>
        </p:txBody>
      </p:sp>
      <p:pic>
        <p:nvPicPr>
          <p:cNvPr descr="twitter_white.png" id="74" name="Shape 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2152" y="4723944"/>
            <a:ext cx="237050" cy="182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Shape 7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85574" y="152400"/>
            <a:ext cx="4172850" cy="4500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3EA3DF"/>
        </a:solid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ctrTitle"/>
          </p:nvPr>
        </p:nvSpPr>
        <p:spPr>
          <a:xfrm>
            <a:off x="311700" y="-27064"/>
            <a:ext cx="8520600" cy="1418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en" sz="36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De ce TrafficIndex?</a:t>
            </a:r>
          </a:p>
        </p:txBody>
      </p:sp>
      <p:sp>
        <p:nvSpPr>
          <p:cNvPr id="81" name="Shape 81"/>
          <p:cNvSpPr txBox="1"/>
          <p:nvPr>
            <p:ph idx="1" type="subTitle"/>
          </p:nvPr>
        </p:nvSpPr>
        <p:spPr>
          <a:xfrm>
            <a:off x="390128" y="4651015"/>
            <a:ext cx="1296000" cy="329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lang="en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</p:txBody>
      </p:sp>
      <p:sp>
        <p:nvSpPr>
          <p:cNvPr id="82" name="Shape 82"/>
          <p:cNvSpPr txBox="1"/>
          <p:nvPr>
            <p:ph idx="1" type="subTitle"/>
          </p:nvPr>
        </p:nvSpPr>
        <p:spPr>
          <a:xfrm>
            <a:off x="5130419" y="4700215"/>
            <a:ext cx="3849600" cy="230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r>
              <a:rPr lang="en" sz="8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Seminar geo-spatial.org, Nov 2016, Timisoara</a:t>
            </a:r>
          </a:p>
        </p:txBody>
      </p:sp>
      <p:pic>
        <p:nvPicPr>
          <p:cNvPr descr="twitter_white.png" id="83" name="Shape 8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2152" y="4723944"/>
            <a:ext cx="237050" cy="182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Shape 8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53425" y="1071572"/>
            <a:ext cx="3637149" cy="337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EAB02D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/>
          <p:nvPr>
            <p:ph type="ctrTitle"/>
          </p:nvPr>
        </p:nvSpPr>
        <p:spPr>
          <a:xfrm>
            <a:off x="311700" y="49135"/>
            <a:ext cx="8520600" cy="1418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en" sz="36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Cum se analizeaza traficul?</a:t>
            </a:r>
          </a:p>
        </p:txBody>
      </p:sp>
      <p:sp>
        <p:nvSpPr>
          <p:cNvPr id="90" name="Shape 90"/>
          <p:cNvSpPr txBox="1"/>
          <p:nvPr>
            <p:ph idx="1" type="subTitle"/>
          </p:nvPr>
        </p:nvSpPr>
        <p:spPr>
          <a:xfrm>
            <a:off x="390128" y="4651015"/>
            <a:ext cx="1296000" cy="329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lang="en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</p:txBody>
      </p:sp>
      <p:sp>
        <p:nvSpPr>
          <p:cNvPr id="91" name="Shape 91"/>
          <p:cNvSpPr txBox="1"/>
          <p:nvPr>
            <p:ph idx="1" type="subTitle"/>
          </p:nvPr>
        </p:nvSpPr>
        <p:spPr>
          <a:xfrm>
            <a:off x="5130419" y="4700215"/>
            <a:ext cx="3849600" cy="230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r>
              <a:rPr lang="en" sz="8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Seminar geo-spatial.org, Nov 2016, Timisoara</a:t>
            </a:r>
          </a:p>
        </p:txBody>
      </p:sp>
      <p:sp>
        <p:nvSpPr>
          <p:cNvPr id="92" name="Shape 92"/>
          <p:cNvSpPr txBox="1"/>
          <p:nvPr/>
        </p:nvSpPr>
        <p:spPr>
          <a:xfrm>
            <a:off x="311700" y="1615725"/>
            <a:ext cx="8479800" cy="22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-381000" lvl="0" marL="457200" rtl="0" algn="ctr">
              <a:spcBef>
                <a:spcPts val="0"/>
              </a:spcBef>
              <a:buClr>
                <a:schemeClr val="lt1"/>
              </a:buClr>
              <a:buSzPct val="100000"/>
              <a:buFont typeface="Open Sans"/>
              <a:buChar char="●"/>
            </a:pPr>
            <a:r>
              <a:rPr lang="en" sz="24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la fiecare 15 min, se salveaza imaginea generata de Google Maps, cu layerul de trafic real-time</a:t>
            </a:r>
          </a:p>
          <a:p>
            <a:pPr lvl="0" rtl="0" algn="ctr">
              <a:spcBef>
                <a:spcPts val="0"/>
              </a:spcBef>
              <a:buNone/>
            </a:pPr>
            <a:r>
              <a:t/>
            </a:r>
            <a:endParaRPr sz="24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0" marL="457200" rtl="0" algn="ctr">
              <a:spcBef>
                <a:spcPts val="0"/>
              </a:spcBef>
              <a:buClr>
                <a:schemeClr val="lt1"/>
              </a:buClr>
              <a:buSzPct val="100000"/>
              <a:buFont typeface="Open Sans"/>
              <a:buChar char="●"/>
            </a:pPr>
            <a:r>
              <a:rPr lang="en" sz="24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ulterior, se analizeaza fiecare pixel al acestei imagini</a:t>
            </a:r>
          </a:p>
        </p:txBody>
      </p:sp>
      <p:pic>
        <p:nvPicPr>
          <p:cNvPr descr="twitter_white.png" id="93" name="Shape 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2152" y="4723944"/>
            <a:ext cx="237050" cy="182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Shape 9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86671" y="3529053"/>
            <a:ext cx="2570657" cy="230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/>
          <p:nvPr>
            <p:ph idx="1" type="subTitle"/>
          </p:nvPr>
        </p:nvSpPr>
        <p:spPr>
          <a:xfrm>
            <a:off x="377057" y="4651015"/>
            <a:ext cx="1296000" cy="329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algn="l">
              <a:spcBef>
                <a:spcPts val="0"/>
              </a:spcBef>
              <a:buNone/>
            </a:pPr>
            <a:r>
              <a:rPr lang="en" sz="1200">
                <a:solidFill>
                  <a:srgbClr val="4C4C4C"/>
                </a:solidFill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</p:txBody>
      </p:sp>
      <p:sp>
        <p:nvSpPr>
          <p:cNvPr id="100" name="Shape 100"/>
          <p:cNvSpPr txBox="1"/>
          <p:nvPr>
            <p:ph idx="1" type="subTitle"/>
          </p:nvPr>
        </p:nvSpPr>
        <p:spPr>
          <a:xfrm>
            <a:off x="5130419" y="4700215"/>
            <a:ext cx="3849600" cy="230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Clr>
                <a:srgbClr val="000000"/>
              </a:buClr>
              <a:buSzPct val="137500"/>
              <a:buFont typeface="Arial"/>
              <a:buNone/>
            </a:pPr>
            <a:r>
              <a:rPr lang="en" sz="800">
                <a:solidFill>
                  <a:srgbClr val="4C4C4C"/>
                </a:solidFill>
                <a:latin typeface="Open Sans"/>
                <a:ea typeface="Open Sans"/>
                <a:cs typeface="Open Sans"/>
                <a:sym typeface="Open Sans"/>
              </a:rPr>
              <a:t>Seminar geo-spatial.org, Nov 2016, Timisoara</a:t>
            </a:r>
          </a:p>
        </p:txBody>
      </p:sp>
      <p:pic>
        <p:nvPicPr>
          <p:cNvPr descr="twitter_4c4c4c.png" id="101" name="Shape 1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3873" y="4724290"/>
            <a:ext cx="237062" cy="18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Shape 10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7474" y="344850"/>
            <a:ext cx="2601725" cy="2415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Shape 10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09100" y="873647"/>
            <a:ext cx="4382874" cy="13629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4" name="Shape 104"/>
          <p:cNvCxnSpPr>
            <a:stCxn id="102" idx="3"/>
            <a:endCxn id="103" idx="1"/>
          </p:cNvCxnSpPr>
          <p:nvPr/>
        </p:nvCxnSpPr>
        <p:spPr>
          <a:xfrm>
            <a:off x="2949200" y="1552387"/>
            <a:ext cx="1260000" cy="2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triangle"/>
          </a:ln>
        </p:spPr>
      </p:cxnSp>
      <p:sp>
        <p:nvSpPr>
          <p:cNvPr id="105" name="Shape 105"/>
          <p:cNvSpPr txBox="1"/>
          <p:nvPr>
            <p:ph type="ctrTitle"/>
          </p:nvPr>
        </p:nvSpPr>
        <p:spPr>
          <a:xfrm>
            <a:off x="1149900" y="3293750"/>
            <a:ext cx="2052000" cy="9579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317500" lvl="0" marL="457200" rtl="0" algn="l">
              <a:spcBef>
                <a:spcPts val="0"/>
              </a:spcBef>
              <a:buClr>
                <a:srgbClr val="4C4C4C"/>
              </a:buClr>
              <a:buSzPct val="100000"/>
              <a:buFont typeface="Open Sans"/>
              <a:buChar char="●"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verde → P0</a:t>
            </a:r>
          </a:p>
          <a:p>
            <a:pPr indent="-317500" lvl="0" marL="457200" rtl="0" algn="l">
              <a:spcBef>
                <a:spcPts val="0"/>
              </a:spcBef>
              <a:buClr>
                <a:srgbClr val="4C4C4C"/>
              </a:buClr>
              <a:buSzPct val="100000"/>
              <a:buFont typeface="Open Sans"/>
              <a:buChar char="●"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portocaliu → P1</a:t>
            </a:r>
          </a:p>
          <a:p>
            <a:pPr indent="-317500" lvl="0" marL="457200" rtl="0" algn="l">
              <a:spcBef>
                <a:spcPts val="0"/>
              </a:spcBef>
              <a:buClr>
                <a:srgbClr val="4C4C4C"/>
              </a:buClr>
              <a:buSzPct val="100000"/>
              <a:buFont typeface="Open Sans"/>
              <a:buChar char="●"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rosu → P2</a:t>
            </a:r>
          </a:p>
          <a:p>
            <a:pPr indent="-317500" lvl="0" marL="457200" rtl="0" algn="l">
              <a:spcBef>
                <a:spcPts val="0"/>
              </a:spcBef>
              <a:buClr>
                <a:srgbClr val="4C4C4C"/>
              </a:buClr>
              <a:buSzPct val="100000"/>
              <a:buFont typeface="Open Sans"/>
              <a:buChar char="●"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visiniu → P3</a:t>
            </a:r>
          </a:p>
          <a:p>
            <a:pPr lvl="0" rtl="0" algn="l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06" name="Shape 106"/>
          <p:cNvCxnSpPr>
            <a:stCxn id="103" idx="2"/>
            <a:endCxn id="105" idx="0"/>
          </p:cNvCxnSpPr>
          <p:nvPr/>
        </p:nvCxnSpPr>
        <p:spPr>
          <a:xfrm flipH="1">
            <a:off x="2175937" y="2236597"/>
            <a:ext cx="4224600" cy="105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triangle"/>
          </a:ln>
        </p:spPr>
      </p:cxnSp>
      <p:sp>
        <p:nvSpPr>
          <p:cNvPr id="107" name="Shape 107"/>
          <p:cNvSpPr txBox="1"/>
          <p:nvPr>
            <p:ph type="ctrTitle"/>
          </p:nvPr>
        </p:nvSpPr>
        <p:spPr>
          <a:xfrm>
            <a:off x="4720150" y="3293750"/>
            <a:ext cx="3753600" cy="9579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Traffic Congestion Index</a:t>
            </a:r>
          </a:p>
          <a:p>
            <a:pPr lvl="0" rtl="0" algn="l">
              <a:spcBef>
                <a:spcPts val="0"/>
              </a:spcBef>
              <a:buNone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TCI = (0 * P0) + (1 * P1) + (2 * P2) + (3 * P3)</a:t>
            </a:r>
          </a:p>
          <a:p>
            <a:pPr lvl="0" rtl="0" algn="l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08" name="Shape 108"/>
          <p:cNvCxnSpPr>
            <a:stCxn id="105" idx="3"/>
            <a:endCxn id="107" idx="1"/>
          </p:cNvCxnSpPr>
          <p:nvPr/>
        </p:nvCxnSpPr>
        <p:spPr>
          <a:xfrm>
            <a:off x="3201900" y="3772700"/>
            <a:ext cx="15183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lg" w="lg" type="none"/>
            <a:tailEnd len="lg" w="lg" type="triangle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56B72B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/>
          <p:nvPr>
            <p:ph idx="1" type="subTitle"/>
          </p:nvPr>
        </p:nvSpPr>
        <p:spPr>
          <a:xfrm>
            <a:off x="390128" y="4651015"/>
            <a:ext cx="1296000" cy="329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lang="en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</p:txBody>
      </p:sp>
      <p:sp>
        <p:nvSpPr>
          <p:cNvPr id="114" name="Shape 114"/>
          <p:cNvSpPr txBox="1"/>
          <p:nvPr>
            <p:ph idx="1" type="subTitle"/>
          </p:nvPr>
        </p:nvSpPr>
        <p:spPr>
          <a:xfrm>
            <a:off x="5130419" y="4700215"/>
            <a:ext cx="3849600" cy="230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r>
              <a:rPr lang="en" sz="8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Seminar geo-spatial.org, Nov 2016, Timisoara</a:t>
            </a:r>
          </a:p>
        </p:txBody>
      </p:sp>
      <p:pic>
        <p:nvPicPr>
          <p:cNvPr descr="twitter_white.png" id="115" name="Shape 1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2152" y="4723944"/>
            <a:ext cx="237050" cy="182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Shape 1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9625" y="304850"/>
            <a:ext cx="3964450" cy="1896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Shape 1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30874" y="120225"/>
            <a:ext cx="3648699" cy="45308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8" name="Shape 118"/>
          <p:cNvCxnSpPr>
            <a:stCxn id="116" idx="3"/>
          </p:cNvCxnSpPr>
          <p:nvPr/>
        </p:nvCxnSpPr>
        <p:spPr>
          <a:xfrm>
            <a:off x="4274075" y="1253037"/>
            <a:ext cx="879300" cy="0"/>
          </a:xfrm>
          <a:prstGeom prst="straightConnector1">
            <a:avLst/>
          </a:prstGeom>
          <a:noFill/>
          <a:ln cap="flat" cmpd="sng" w="9525">
            <a:solidFill>
              <a:srgbClr val="FFFFFF"/>
            </a:solidFill>
            <a:prstDash val="solid"/>
            <a:round/>
            <a:headEnd len="lg" w="lg" type="none"/>
            <a:tailEnd len="lg" w="lg" type="triangle"/>
          </a:ln>
        </p:spPr>
      </p:cxnSp>
      <p:cxnSp>
        <p:nvCxnSpPr>
          <p:cNvPr id="119" name="Shape 119"/>
          <p:cNvCxnSpPr>
            <a:stCxn id="116" idx="3"/>
          </p:cNvCxnSpPr>
          <p:nvPr/>
        </p:nvCxnSpPr>
        <p:spPr>
          <a:xfrm>
            <a:off x="4274075" y="1253037"/>
            <a:ext cx="879300" cy="1896900"/>
          </a:xfrm>
          <a:prstGeom prst="straightConnector1">
            <a:avLst/>
          </a:prstGeom>
          <a:noFill/>
          <a:ln cap="flat" cmpd="sng" w="9525">
            <a:solidFill>
              <a:srgbClr val="FFFFFF"/>
            </a:solidFill>
            <a:prstDash val="solid"/>
            <a:round/>
            <a:headEnd len="lg" w="lg" type="none"/>
            <a:tailEnd len="lg" w="lg" type="triangle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3EA3DF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/>
          <p:nvPr>
            <p:ph type="ctrTitle"/>
          </p:nvPr>
        </p:nvSpPr>
        <p:spPr>
          <a:xfrm>
            <a:off x="311700" y="-27064"/>
            <a:ext cx="8520600" cy="1418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en" sz="24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Alte date colectate</a:t>
            </a:r>
          </a:p>
        </p:txBody>
      </p:sp>
      <p:sp>
        <p:nvSpPr>
          <p:cNvPr id="125" name="Shape 125"/>
          <p:cNvSpPr txBox="1"/>
          <p:nvPr>
            <p:ph idx="1" type="subTitle"/>
          </p:nvPr>
        </p:nvSpPr>
        <p:spPr>
          <a:xfrm>
            <a:off x="390128" y="4651015"/>
            <a:ext cx="1296000" cy="329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lang="en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</p:txBody>
      </p:sp>
      <p:sp>
        <p:nvSpPr>
          <p:cNvPr id="126" name="Shape 126"/>
          <p:cNvSpPr txBox="1"/>
          <p:nvPr>
            <p:ph idx="1" type="subTitle"/>
          </p:nvPr>
        </p:nvSpPr>
        <p:spPr>
          <a:xfrm>
            <a:off x="5130419" y="4700215"/>
            <a:ext cx="3849600" cy="230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r>
              <a:rPr lang="en" sz="8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Seminar geo-spatial.org, Nov 2016, Timisoara</a:t>
            </a:r>
          </a:p>
        </p:txBody>
      </p:sp>
      <p:pic>
        <p:nvPicPr>
          <p:cNvPr descr="twitter_white.png" id="127" name="Shape 1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2152" y="4723944"/>
            <a:ext cx="237050" cy="182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Shape 1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84495" y="1487200"/>
            <a:ext cx="4418399" cy="2737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Shape 1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1699" y="1247350"/>
            <a:ext cx="3493175" cy="32175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0" name="Shape 130"/>
          <p:cNvCxnSpPr>
            <a:stCxn id="129" idx="3"/>
            <a:endCxn id="128" idx="1"/>
          </p:cNvCxnSpPr>
          <p:nvPr/>
        </p:nvCxnSpPr>
        <p:spPr>
          <a:xfrm>
            <a:off x="3804875" y="2856112"/>
            <a:ext cx="679500" cy="0"/>
          </a:xfrm>
          <a:prstGeom prst="straightConnector1">
            <a:avLst/>
          </a:prstGeom>
          <a:noFill/>
          <a:ln cap="flat" cmpd="sng" w="9525">
            <a:solidFill>
              <a:srgbClr val="FFFFFF"/>
            </a:solidFill>
            <a:prstDash val="solid"/>
            <a:round/>
            <a:headEnd len="lg" w="lg" type="none"/>
            <a:tailEnd len="lg" w="lg" type="triangle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56B72B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ckground_02.png" id="135" name="Shape 1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6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Shape 136"/>
          <p:cNvSpPr txBox="1"/>
          <p:nvPr>
            <p:ph idx="1" type="subTitle"/>
          </p:nvPr>
        </p:nvSpPr>
        <p:spPr>
          <a:xfrm>
            <a:off x="390128" y="4651015"/>
            <a:ext cx="1296000" cy="329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lang="en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</p:txBody>
      </p:sp>
      <p:sp>
        <p:nvSpPr>
          <p:cNvPr id="137" name="Shape 137"/>
          <p:cNvSpPr txBox="1"/>
          <p:nvPr>
            <p:ph idx="1" type="subTitle"/>
          </p:nvPr>
        </p:nvSpPr>
        <p:spPr>
          <a:xfrm>
            <a:off x="5130419" y="4700215"/>
            <a:ext cx="3849600" cy="230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r>
              <a:rPr lang="en" sz="8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Seminar geo-spatial.org, Nov 2016, Timisoara</a:t>
            </a:r>
          </a:p>
        </p:txBody>
      </p:sp>
      <p:pic>
        <p:nvPicPr>
          <p:cNvPr descr="twitter_white.png" id="138" name="Shape 1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152" y="4723944"/>
            <a:ext cx="237050" cy="182544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Shape 139"/>
          <p:cNvSpPr txBox="1"/>
          <p:nvPr>
            <p:ph type="ctrTitle"/>
          </p:nvPr>
        </p:nvSpPr>
        <p:spPr>
          <a:xfrm>
            <a:off x="387900" y="398150"/>
            <a:ext cx="3549300" cy="1234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lvl="0" rtl="0" algn="l">
              <a:spcBef>
                <a:spcPts val="0"/>
              </a:spcBef>
              <a:buNone/>
            </a:pPr>
            <a:r>
              <a:rPr b="1"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Links</a:t>
            </a:r>
          </a:p>
          <a:p>
            <a:pPr lvl="0" rtl="0" algn="l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lvl="0" rtl="0" algn="l">
              <a:spcBef>
                <a:spcPts val="0"/>
              </a:spcBef>
              <a:buNone/>
            </a:pPr>
            <a:r>
              <a:rPr lang="en" sz="1400" u="sng">
                <a:solidFill>
                  <a:schemeClr val="hlink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  <a:hlinkClick r:id="rId5"/>
              </a:rPr>
              <a:t>https://developers.google.com/maps/</a:t>
            </a:r>
          </a:p>
          <a:p>
            <a:pPr lvl="0" rtl="0" algn="l">
              <a:spcBef>
                <a:spcPts val="0"/>
              </a:spcBef>
              <a:buNone/>
            </a:pPr>
            <a:r>
              <a:rPr lang="en" sz="1400" u="sng">
                <a:solidFill>
                  <a:schemeClr val="hlink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  <a:hlinkClick r:id="rId6"/>
              </a:rPr>
              <a:t>http://www.trafficindex.org/</a:t>
            </a:r>
          </a:p>
          <a:p>
            <a:pPr lvl="0" rtl="0" algn="l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lvl="0" rtl="0" algn="l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0" name="Shape 140"/>
          <p:cNvSpPr txBox="1"/>
          <p:nvPr>
            <p:ph type="ctrTitle"/>
          </p:nvPr>
        </p:nvSpPr>
        <p:spPr>
          <a:xfrm>
            <a:off x="5264700" y="398150"/>
            <a:ext cx="3549300" cy="1234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lvl="0" rtl="0" algn="r">
              <a:spcBef>
                <a:spcPts val="0"/>
              </a:spcBef>
              <a:buNone/>
            </a:pPr>
            <a:r>
              <a:rPr b="1"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  <a:p>
            <a:pPr lvl="0" rtl="0" algn="r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lvl="0" rtl="0" algn="r">
              <a:spcBef>
                <a:spcPts val="0"/>
              </a:spcBef>
              <a:buNone/>
            </a:pPr>
            <a:r>
              <a:rPr lang="en" sz="1400" u="sng">
                <a:solidFill>
                  <a:schemeClr val="hlink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  <a:hlinkClick r:id="rId7"/>
              </a:rPr>
              <a:t>tudor@123contactform.com</a:t>
            </a:r>
          </a:p>
          <a:p>
            <a:pPr lvl="0" rtl="0" algn="r">
              <a:spcBef>
                <a:spcPts val="0"/>
              </a:spcBef>
              <a:buNone/>
            </a:pPr>
            <a:r>
              <a:rPr lang="en" sz="1400">
                <a:solidFill>
                  <a:srgbClr val="4C4C4C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  <a:p>
            <a:pPr lvl="0" rtl="0" algn="r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lvl="0" rtl="0" algn="r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4C4C4C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56B72B"/>
        </a:solid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ackground_05.png" id="145" name="Shape 1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6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Shape 146"/>
          <p:cNvSpPr txBox="1"/>
          <p:nvPr>
            <p:ph type="ctrTitle"/>
          </p:nvPr>
        </p:nvSpPr>
        <p:spPr>
          <a:xfrm>
            <a:off x="311700" y="963535"/>
            <a:ext cx="8520600" cy="1418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en" sz="36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Va multumesc!</a:t>
            </a:r>
          </a:p>
        </p:txBody>
      </p:sp>
      <p:sp>
        <p:nvSpPr>
          <p:cNvPr id="147" name="Shape 147"/>
          <p:cNvSpPr txBox="1"/>
          <p:nvPr>
            <p:ph idx="1" type="subTitle"/>
          </p:nvPr>
        </p:nvSpPr>
        <p:spPr>
          <a:xfrm>
            <a:off x="390128" y="4651015"/>
            <a:ext cx="1296000" cy="3291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buNone/>
            </a:pPr>
            <a:r>
              <a:rPr lang="en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@tbastea</a:t>
            </a:r>
          </a:p>
        </p:txBody>
      </p:sp>
      <p:sp>
        <p:nvSpPr>
          <p:cNvPr id="148" name="Shape 148"/>
          <p:cNvSpPr txBox="1"/>
          <p:nvPr>
            <p:ph idx="1" type="subTitle"/>
          </p:nvPr>
        </p:nvSpPr>
        <p:spPr>
          <a:xfrm>
            <a:off x="5130419" y="4700215"/>
            <a:ext cx="3849600" cy="2307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r>
              <a:rPr lang="en" sz="8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Seminar geo-spatial.org, Nov 2016, Timisoara</a:t>
            </a:r>
          </a:p>
        </p:txBody>
      </p:sp>
      <p:sp>
        <p:nvSpPr>
          <p:cNvPr id="149" name="Shape 149"/>
          <p:cNvSpPr txBox="1"/>
          <p:nvPr/>
        </p:nvSpPr>
        <p:spPr>
          <a:xfrm>
            <a:off x="2578650" y="2305425"/>
            <a:ext cx="3986700" cy="52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buNone/>
            </a:pPr>
            <a:r>
              <a:rPr lang="en" sz="24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Tudor Bastea</a:t>
            </a:r>
          </a:p>
        </p:txBody>
      </p:sp>
      <p:pic>
        <p:nvPicPr>
          <p:cNvPr descr="twitter_white.png" id="150" name="Shape 1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152" y="4723944"/>
            <a:ext cx="237050" cy="1825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-light-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