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1" r:id="rId3"/>
    <p:sldId id="258" r:id="rId4"/>
    <p:sldId id="282" r:id="rId5"/>
    <p:sldId id="284" r:id="rId6"/>
    <p:sldId id="285" r:id="rId7"/>
    <p:sldId id="283" r:id="rId8"/>
    <p:sldId id="295" r:id="rId9"/>
    <p:sldId id="297" r:id="rId10"/>
    <p:sldId id="289" r:id="rId11"/>
    <p:sldId id="259" r:id="rId12"/>
    <p:sldId id="287" r:id="rId13"/>
    <p:sldId id="306" r:id="rId14"/>
    <p:sldId id="288" r:id="rId15"/>
    <p:sldId id="263" r:id="rId16"/>
    <p:sldId id="286" r:id="rId17"/>
    <p:sldId id="273" r:id="rId18"/>
    <p:sldId id="274" r:id="rId19"/>
    <p:sldId id="275" r:id="rId20"/>
    <p:sldId id="266" r:id="rId21"/>
    <p:sldId id="296" r:id="rId22"/>
    <p:sldId id="265" r:id="rId23"/>
    <p:sldId id="299" r:id="rId24"/>
    <p:sldId id="300" r:id="rId25"/>
    <p:sldId id="290" r:id="rId26"/>
    <p:sldId id="298" r:id="rId27"/>
    <p:sldId id="260" r:id="rId28"/>
    <p:sldId id="267" r:id="rId29"/>
    <p:sldId id="280" r:id="rId30"/>
    <p:sldId id="279" r:id="rId31"/>
    <p:sldId id="271" r:id="rId32"/>
    <p:sldId id="294" r:id="rId33"/>
    <p:sldId id="293" r:id="rId34"/>
    <p:sldId id="261" r:id="rId35"/>
    <p:sldId id="262" r:id="rId36"/>
    <p:sldId id="291" r:id="rId37"/>
    <p:sldId id="292" r:id="rId38"/>
    <p:sldId id="276" r:id="rId39"/>
    <p:sldId id="277" r:id="rId40"/>
    <p:sldId id="301" r:id="rId41"/>
    <p:sldId id="302" r:id="rId42"/>
    <p:sldId id="303" r:id="rId43"/>
    <p:sldId id="305" r:id="rId44"/>
    <p:sldId id="278" r:id="rId45"/>
  </p:sldIdLst>
  <p:sldSz cx="9144000" cy="6858000" type="screen4x3"/>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a:srgbClr val="6488BE"/>
    <a:srgbClr val="A8776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74" d="100"/>
          <a:sy n="74" d="100"/>
        </p:scale>
        <p:origin x="116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80E39EE-A2C1-49A0-A21C-5EA74A281F26}" type="datetimeFigureOut">
              <a:rPr lang="ro-RO" smtClean="0"/>
              <a:t>07.10.2016</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29AB660C-D424-4933-823D-9432D2445C87}" type="slidenum">
              <a:rPr lang="ro-RO" smtClean="0"/>
              <a:t>‹#›</a:t>
            </a:fld>
            <a:endParaRPr lang="ro-RO"/>
          </a:p>
        </p:txBody>
      </p:sp>
    </p:spTree>
    <p:extLst>
      <p:ext uri="{BB962C8B-B14F-4D97-AF65-F5344CB8AC3E}">
        <p14:creationId xmlns:p14="http://schemas.microsoft.com/office/powerpoint/2010/main" val="35417101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80E39EE-A2C1-49A0-A21C-5EA74A281F26}" type="datetimeFigureOut">
              <a:rPr lang="ro-RO" smtClean="0"/>
              <a:t>07.10.2016</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29AB660C-D424-4933-823D-9432D2445C87}" type="slidenum">
              <a:rPr lang="ro-RO" smtClean="0"/>
              <a:t>‹#›</a:t>
            </a:fld>
            <a:endParaRPr lang="ro-RO"/>
          </a:p>
        </p:txBody>
      </p:sp>
    </p:spTree>
    <p:extLst>
      <p:ext uri="{BB962C8B-B14F-4D97-AF65-F5344CB8AC3E}">
        <p14:creationId xmlns:p14="http://schemas.microsoft.com/office/powerpoint/2010/main" val="38390513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80E39EE-A2C1-49A0-A21C-5EA74A281F26}" type="datetimeFigureOut">
              <a:rPr lang="ro-RO" smtClean="0"/>
              <a:t>07.10.2016</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29AB660C-D424-4933-823D-9432D2445C87}" type="slidenum">
              <a:rPr lang="ro-RO" smtClean="0"/>
              <a:t>‹#›</a:t>
            </a:fld>
            <a:endParaRPr lang="ro-RO"/>
          </a:p>
        </p:txBody>
      </p:sp>
    </p:spTree>
    <p:extLst>
      <p:ext uri="{BB962C8B-B14F-4D97-AF65-F5344CB8AC3E}">
        <p14:creationId xmlns:p14="http://schemas.microsoft.com/office/powerpoint/2010/main" val="20286690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80E39EE-A2C1-49A0-A21C-5EA74A281F26}" type="datetimeFigureOut">
              <a:rPr lang="ro-RO" smtClean="0"/>
              <a:t>07.10.2016</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29AB660C-D424-4933-823D-9432D2445C87}" type="slidenum">
              <a:rPr lang="ro-RO" smtClean="0"/>
              <a:t>‹#›</a:t>
            </a:fld>
            <a:endParaRPr lang="ro-RO"/>
          </a:p>
        </p:txBody>
      </p:sp>
    </p:spTree>
    <p:extLst>
      <p:ext uri="{BB962C8B-B14F-4D97-AF65-F5344CB8AC3E}">
        <p14:creationId xmlns:p14="http://schemas.microsoft.com/office/powerpoint/2010/main" val="26837564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80E39EE-A2C1-49A0-A21C-5EA74A281F26}" type="datetimeFigureOut">
              <a:rPr lang="ro-RO" smtClean="0"/>
              <a:t>07.10.2016</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29AB660C-D424-4933-823D-9432D2445C87}" type="slidenum">
              <a:rPr lang="ro-RO" smtClean="0"/>
              <a:t>‹#›</a:t>
            </a:fld>
            <a:endParaRPr lang="ro-RO"/>
          </a:p>
        </p:txBody>
      </p:sp>
    </p:spTree>
    <p:extLst>
      <p:ext uri="{BB962C8B-B14F-4D97-AF65-F5344CB8AC3E}">
        <p14:creationId xmlns:p14="http://schemas.microsoft.com/office/powerpoint/2010/main" val="16838067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80E39EE-A2C1-49A0-A21C-5EA74A281F26}" type="datetimeFigureOut">
              <a:rPr lang="ro-RO" smtClean="0"/>
              <a:t>07.10.2016</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29AB660C-D424-4933-823D-9432D2445C87}" type="slidenum">
              <a:rPr lang="ro-RO" smtClean="0"/>
              <a:t>‹#›</a:t>
            </a:fld>
            <a:endParaRPr lang="ro-RO"/>
          </a:p>
        </p:txBody>
      </p:sp>
    </p:spTree>
    <p:extLst>
      <p:ext uri="{BB962C8B-B14F-4D97-AF65-F5344CB8AC3E}">
        <p14:creationId xmlns:p14="http://schemas.microsoft.com/office/powerpoint/2010/main" val="4123620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0E39EE-A2C1-49A0-A21C-5EA74A281F26}" type="datetimeFigureOut">
              <a:rPr lang="ro-RO" smtClean="0"/>
              <a:t>07.10.2016</a:t>
            </a:fld>
            <a:endParaRPr lang="ro-RO"/>
          </a:p>
        </p:txBody>
      </p:sp>
      <p:sp>
        <p:nvSpPr>
          <p:cNvPr id="3" name="Footer Placeholder 2"/>
          <p:cNvSpPr>
            <a:spLocks noGrp="1"/>
          </p:cNvSpPr>
          <p:nvPr>
            <p:ph type="ftr" sz="quarter" idx="11"/>
          </p:nvPr>
        </p:nvSpPr>
        <p:spPr/>
        <p:txBody>
          <a:bodyPr/>
          <a:lstStyle/>
          <a:p>
            <a:endParaRPr lang="ro-RO"/>
          </a:p>
        </p:txBody>
      </p:sp>
      <p:sp>
        <p:nvSpPr>
          <p:cNvPr id="4" name="Slide Number Placeholder 3"/>
          <p:cNvSpPr>
            <a:spLocks noGrp="1"/>
          </p:cNvSpPr>
          <p:nvPr>
            <p:ph type="sldNum" sz="quarter" idx="12"/>
          </p:nvPr>
        </p:nvSpPr>
        <p:spPr/>
        <p:txBody>
          <a:bodyPr/>
          <a:lstStyle/>
          <a:p>
            <a:fld id="{29AB660C-D424-4933-823D-9432D2445C87}" type="slidenum">
              <a:rPr lang="ro-RO" smtClean="0"/>
              <a:t>‹#›</a:t>
            </a:fld>
            <a:endParaRPr lang="ro-RO"/>
          </a:p>
        </p:txBody>
      </p:sp>
    </p:spTree>
    <p:extLst>
      <p:ext uri="{BB962C8B-B14F-4D97-AF65-F5344CB8AC3E}">
        <p14:creationId xmlns:p14="http://schemas.microsoft.com/office/powerpoint/2010/main" val="3967395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80E39EE-A2C1-49A0-A21C-5EA74A281F26}" type="datetimeFigureOut">
              <a:rPr lang="ro-RO" smtClean="0"/>
              <a:t>07.10.2016</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29AB660C-D424-4933-823D-9432D2445C87}" type="slidenum">
              <a:rPr lang="ro-RO" smtClean="0"/>
              <a:t>‹#›</a:t>
            </a:fld>
            <a:endParaRPr lang="ro-RO"/>
          </a:p>
        </p:txBody>
      </p:sp>
    </p:spTree>
    <p:extLst>
      <p:ext uri="{BB962C8B-B14F-4D97-AF65-F5344CB8AC3E}">
        <p14:creationId xmlns:p14="http://schemas.microsoft.com/office/powerpoint/2010/main" val="13953805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80E39EE-A2C1-49A0-A21C-5EA74A281F26}" type="datetimeFigureOut">
              <a:rPr lang="ro-RO" smtClean="0"/>
              <a:t>07.10.2016</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29AB660C-D424-4933-823D-9432D2445C87}" type="slidenum">
              <a:rPr lang="ro-RO" smtClean="0"/>
              <a:t>‹#›</a:t>
            </a:fld>
            <a:endParaRPr lang="ro-RO"/>
          </a:p>
        </p:txBody>
      </p:sp>
    </p:spTree>
    <p:extLst>
      <p:ext uri="{BB962C8B-B14F-4D97-AF65-F5344CB8AC3E}">
        <p14:creationId xmlns:p14="http://schemas.microsoft.com/office/powerpoint/2010/main" val="2546295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80E39EE-A2C1-49A0-A21C-5EA74A281F26}" type="datetimeFigureOut">
              <a:rPr lang="ro-RO" smtClean="0"/>
              <a:t>07.10.2016</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29AB660C-D424-4933-823D-9432D2445C87}" type="slidenum">
              <a:rPr lang="ro-RO" smtClean="0"/>
              <a:t>‹#›</a:t>
            </a:fld>
            <a:endParaRPr lang="ro-RO"/>
          </a:p>
        </p:txBody>
      </p:sp>
    </p:spTree>
    <p:extLst>
      <p:ext uri="{BB962C8B-B14F-4D97-AF65-F5344CB8AC3E}">
        <p14:creationId xmlns:p14="http://schemas.microsoft.com/office/powerpoint/2010/main" val="2866387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80E39EE-A2C1-49A0-A21C-5EA74A281F26}" type="datetimeFigureOut">
              <a:rPr lang="ro-RO" smtClean="0"/>
              <a:t>07.10.2016</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29AB660C-D424-4933-823D-9432D2445C87}" type="slidenum">
              <a:rPr lang="ro-RO" smtClean="0"/>
              <a:t>‹#›</a:t>
            </a:fld>
            <a:endParaRPr lang="ro-RO"/>
          </a:p>
        </p:txBody>
      </p:sp>
    </p:spTree>
    <p:extLst>
      <p:ext uri="{BB962C8B-B14F-4D97-AF65-F5344CB8AC3E}">
        <p14:creationId xmlns:p14="http://schemas.microsoft.com/office/powerpoint/2010/main" val="20535691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alphaModFix amt="44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0E39EE-A2C1-49A0-A21C-5EA74A281F26}" type="datetimeFigureOut">
              <a:rPr lang="ro-RO" smtClean="0"/>
              <a:t>07.10.2016</a:t>
            </a:fld>
            <a:endParaRPr lang="ro-RO"/>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o-RO"/>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AB660C-D424-4933-823D-9432D2445C87}" type="slidenum">
              <a:rPr lang="ro-RO" smtClean="0"/>
              <a:t>‹#›</a:t>
            </a:fld>
            <a:endParaRPr lang="ro-RO"/>
          </a:p>
        </p:txBody>
      </p:sp>
    </p:spTree>
    <p:extLst>
      <p:ext uri="{BB962C8B-B14F-4D97-AF65-F5344CB8AC3E}">
        <p14:creationId xmlns:p14="http://schemas.microsoft.com/office/powerpoint/2010/main" val="16338554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 Id="rId4" Type="http://schemas.microsoft.com/office/2007/relationships/hdphoto" Target="../media/hdphoto2.wdp"/></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0.JPG"/><Relationship Id="rId4" Type="http://schemas.microsoft.com/office/2007/relationships/hdphoto" Target="../media/hdphoto3.wdp"/></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png"/><Relationship Id="rId1" Type="http://schemas.openxmlformats.org/officeDocument/2006/relationships/slideLayout" Target="../slideLayouts/slideLayout2.xml"/><Relationship Id="rId4" Type="http://schemas.microsoft.com/office/2007/relationships/hdphoto" Target="../media/hdphoto4.wdp"/></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9.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3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2.gi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3.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6.png"/><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3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40.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645" y="0"/>
            <a:ext cx="9136710" cy="6858000"/>
          </a:xfrm>
          <a:prstGeom prst="rect">
            <a:avLst/>
          </a:prstGeom>
        </p:spPr>
      </p:pic>
    </p:spTree>
    <p:extLst>
      <p:ext uri="{BB962C8B-B14F-4D97-AF65-F5344CB8AC3E}">
        <p14:creationId xmlns:p14="http://schemas.microsoft.com/office/powerpoint/2010/main" val="18204143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2722" y="166360"/>
            <a:ext cx="3738629" cy="6576796"/>
          </a:xfrm>
          <a:prstGeom prst="rect">
            <a:avLst/>
          </a:prstGeom>
        </p:spPr>
      </p:pic>
      <p:sp>
        <p:nvSpPr>
          <p:cNvPr id="8" name="Content Placeholder 2"/>
          <p:cNvSpPr>
            <a:spLocks noGrp="1"/>
          </p:cNvSpPr>
          <p:nvPr>
            <p:ph idx="1"/>
          </p:nvPr>
        </p:nvSpPr>
        <p:spPr>
          <a:xfrm>
            <a:off x="5464463" y="2910627"/>
            <a:ext cx="3227367" cy="450761"/>
          </a:xfrm>
        </p:spPr>
        <p:txBody>
          <a:bodyPr>
            <a:noAutofit/>
          </a:bodyPr>
          <a:lstStyle/>
          <a:p>
            <a:pPr marL="0" indent="0" algn="ctr">
              <a:buNone/>
            </a:pPr>
            <a:r>
              <a:rPr lang="ro-RO" sz="3200" b="1" dirty="0" smtClean="0">
                <a:solidFill>
                  <a:schemeClr val="accent1">
                    <a:lumMod val="50000"/>
                  </a:schemeClr>
                </a:solidFill>
                <a:latin typeface="Andada" panose="02000000000000000000" pitchFamily="50" charset="-18"/>
              </a:rPr>
              <a:t>Lacul Vulturilor</a:t>
            </a:r>
            <a:endParaRPr lang="ro-RO" sz="3200" b="1" dirty="0">
              <a:solidFill>
                <a:schemeClr val="accent1">
                  <a:lumMod val="50000"/>
                </a:schemeClr>
              </a:solidFill>
              <a:latin typeface="Andada" panose="02000000000000000000" pitchFamily="50" charset="-18"/>
            </a:endParaRPr>
          </a:p>
        </p:txBody>
      </p:sp>
      <p:sp>
        <p:nvSpPr>
          <p:cNvPr id="9" name="Content Placeholder 2"/>
          <p:cNvSpPr txBox="1">
            <a:spLocks/>
          </p:cNvSpPr>
          <p:nvPr/>
        </p:nvSpPr>
        <p:spPr>
          <a:xfrm>
            <a:off x="5464463" y="3454758"/>
            <a:ext cx="3227367" cy="4507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o-RO" sz="3200" b="1" dirty="0" smtClean="0">
                <a:solidFill>
                  <a:schemeClr val="accent3">
                    <a:lumMod val="50000"/>
                  </a:schemeClr>
                </a:solidFill>
                <a:latin typeface="Andada" panose="02000000000000000000" pitchFamily="50" charset="-18"/>
              </a:rPr>
              <a:t>Lacul fără Fund</a:t>
            </a:r>
            <a:endParaRPr lang="ro-RO" sz="3200" b="1" dirty="0">
              <a:solidFill>
                <a:schemeClr val="accent3">
                  <a:lumMod val="50000"/>
                </a:schemeClr>
              </a:solidFill>
              <a:latin typeface="Andada" panose="02000000000000000000" pitchFamily="50" charset="-18"/>
            </a:endParaRPr>
          </a:p>
        </p:txBody>
      </p:sp>
      <p:sp>
        <p:nvSpPr>
          <p:cNvPr id="10" name="Content Placeholder 2"/>
          <p:cNvSpPr txBox="1">
            <a:spLocks/>
          </p:cNvSpPr>
          <p:nvPr/>
        </p:nvSpPr>
        <p:spPr>
          <a:xfrm>
            <a:off x="5378134" y="3998889"/>
            <a:ext cx="3400023" cy="4507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o-RO" sz="3200" b="1" dirty="0" smtClean="0">
                <a:solidFill>
                  <a:schemeClr val="tx2">
                    <a:lumMod val="75000"/>
                  </a:schemeClr>
                </a:solidFill>
                <a:latin typeface="Andada" panose="02000000000000000000" pitchFamily="50" charset="-18"/>
              </a:rPr>
              <a:t>Lacul Siriu</a:t>
            </a:r>
            <a:endParaRPr lang="ro-RO" sz="3200" b="1" dirty="0">
              <a:solidFill>
                <a:schemeClr val="tx2">
                  <a:lumMod val="75000"/>
                </a:schemeClr>
              </a:solidFill>
              <a:latin typeface="Andada" panose="02000000000000000000" pitchFamily="50" charset="-18"/>
            </a:endParaRPr>
          </a:p>
        </p:txBody>
      </p:sp>
      <p:sp>
        <p:nvSpPr>
          <p:cNvPr id="11" name="Content Placeholder 2"/>
          <p:cNvSpPr txBox="1">
            <a:spLocks/>
          </p:cNvSpPr>
          <p:nvPr/>
        </p:nvSpPr>
        <p:spPr>
          <a:xfrm>
            <a:off x="5550791" y="4543020"/>
            <a:ext cx="3054708" cy="4507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o-RO" sz="3200" b="1" dirty="0" smtClean="0">
                <a:solidFill>
                  <a:schemeClr val="bg2">
                    <a:lumMod val="25000"/>
                  </a:schemeClr>
                </a:solidFill>
                <a:latin typeface="Andada" panose="02000000000000000000" pitchFamily="50" charset="-18"/>
              </a:rPr>
              <a:t>Fețele</a:t>
            </a:r>
            <a:endParaRPr lang="ro-RO" sz="3200" b="1" dirty="0">
              <a:solidFill>
                <a:schemeClr val="bg2">
                  <a:lumMod val="25000"/>
                </a:schemeClr>
              </a:solidFill>
              <a:latin typeface="Andada" panose="02000000000000000000" pitchFamily="50" charset="-18"/>
            </a:endParaRPr>
          </a:p>
        </p:txBody>
      </p:sp>
      <p:pic>
        <p:nvPicPr>
          <p:cNvPr id="12" name="Picture 1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596391" y="5458627"/>
            <a:ext cx="963508" cy="963508"/>
          </a:xfrm>
          <a:prstGeom prst="rect">
            <a:avLst/>
          </a:prstGeom>
        </p:spPr>
      </p:pic>
    </p:spTree>
    <p:extLst>
      <p:ext uri="{BB962C8B-B14F-4D97-AF65-F5344CB8AC3E}">
        <p14:creationId xmlns:p14="http://schemas.microsoft.com/office/powerpoint/2010/main" val="3732312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screen">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Content Placeholder 2"/>
          <p:cNvSpPr>
            <a:spLocks noGrp="1"/>
          </p:cNvSpPr>
          <p:nvPr>
            <p:ph idx="1"/>
          </p:nvPr>
        </p:nvSpPr>
        <p:spPr>
          <a:xfrm>
            <a:off x="538498" y="1819095"/>
            <a:ext cx="7886700" cy="3858766"/>
          </a:xfrm>
        </p:spPr>
        <p:txBody>
          <a:bodyPr/>
          <a:lstStyle/>
          <a:p>
            <a:r>
              <a:rPr lang="en-US" dirty="0" smtClean="0">
                <a:solidFill>
                  <a:schemeClr val="bg1"/>
                </a:solidFill>
                <a:latin typeface="Andada" panose="02000000000000000000" pitchFamily="50" charset="-18"/>
              </a:rPr>
              <a:t>1562. </a:t>
            </a:r>
            <a:r>
              <a:rPr lang="en-US" dirty="0" err="1" smtClean="0">
                <a:solidFill>
                  <a:schemeClr val="bg1"/>
                </a:solidFill>
                <a:latin typeface="Andada" panose="02000000000000000000" pitchFamily="50" charset="-18"/>
              </a:rPr>
              <a:t>Lacul</a:t>
            </a:r>
            <a:r>
              <a:rPr lang="en-US" dirty="0" smtClean="0">
                <a:solidFill>
                  <a:schemeClr val="bg1"/>
                </a:solidFill>
                <a:latin typeface="Andada" panose="02000000000000000000" pitchFamily="50" charset="-18"/>
              </a:rPr>
              <a:t> f</a:t>
            </a:r>
            <a:r>
              <a:rPr lang="ro-RO" dirty="0" smtClean="0">
                <a:solidFill>
                  <a:schemeClr val="bg1"/>
                </a:solidFill>
                <a:latin typeface="Andada" panose="02000000000000000000" pitchFamily="50" charset="-18"/>
              </a:rPr>
              <a:t>ără fundu, „la munte la Siriu”, </a:t>
            </a:r>
            <a:endParaRPr lang="en-US" dirty="0" smtClean="0">
              <a:solidFill>
                <a:schemeClr val="bg1"/>
              </a:solidFill>
              <a:latin typeface="Andada" panose="02000000000000000000" pitchFamily="50" charset="-18"/>
            </a:endParaRPr>
          </a:p>
          <a:p>
            <a:r>
              <a:rPr lang="ro-RO" dirty="0" smtClean="0">
                <a:solidFill>
                  <a:schemeClr val="bg1"/>
                </a:solidFill>
                <a:latin typeface="Andada" panose="02000000000000000000" pitchFamily="50" charset="-18"/>
              </a:rPr>
              <a:t>1780: </a:t>
            </a:r>
            <a:r>
              <a:rPr lang="ro-RO" i="1" dirty="0" smtClean="0">
                <a:solidFill>
                  <a:schemeClr val="bg1"/>
                </a:solidFill>
                <a:latin typeface="Andada" panose="02000000000000000000" pitchFamily="50" charset="-18"/>
              </a:rPr>
              <a:t>mai multe stâne</a:t>
            </a:r>
            <a:r>
              <a:rPr lang="ro-RO" dirty="0" smtClean="0">
                <a:solidFill>
                  <a:schemeClr val="bg1"/>
                </a:solidFill>
                <a:latin typeface="Andada" panose="02000000000000000000" pitchFamily="50" charset="-18"/>
              </a:rPr>
              <a:t>, Lacul făr</a:t>
            </a:r>
            <a:r>
              <a:rPr lang="en-US" dirty="0" smtClean="0">
                <a:solidFill>
                  <a:schemeClr val="bg1"/>
                </a:solidFill>
                <a:latin typeface="Andada" panose="02000000000000000000" pitchFamily="50" charset="-18"/>
              </a:rPr>
              <a:t>’ de Fund.</a:t>
            </a:r>
            <a:endParaRPr lang="ro-RO" dirty="0">
              <a:solidFill>
                <a:schemeClr val="bg1"/>
              </a:solidFill>
              <a:latin typeface="Andada" panose="02000000000000000000" pitchFamily="50" charset="-18"/>
            </a:endParaRPr>
          </a:p>
        </p:txBody>
      </p:sp>
      <p:sp>
        <p:nvSpPr>
          <p:cNvPr id="5" name="Title 1"/>
          <p:cNvSpPr>
            <a:spLocks noGrp="1"/>
          </p:cNvSpPr>
          <p:nvPr>
            <p:ph type="title"/>
          </p:nvPr>
        </p:nvSpPr>
        <p:spPr>
          <a:xfrm>
            <a:off x="538498" y="363783"/>
            <a:ext cx="7886700" cy="795315"/>
          </a:xfrm>
        </p:spPr>
        <p:txBody>
          <a:bodyPr>
            <a:normAutofit/>
          </a:bodyPr>
          <a:lstStyle/>
          <a:p>
            <a:r>
              <a:rPr lang="ro-RO" dirty="0" smtClean="0">
                <a:solidFill>
                  <a:schemeClr val="accent1">
                    <a:lumMod val="50000"/>
                  </a:schemeClr>
                </a:solidFill>
                <a:latin typeface="Andada" panose="02000000000000000000" pitchFamily="50" charset="-18"/>
              </a:rPr>
              <a:t>Atestări</a:t>
            </a:r>
            <a:endParaRPr lang="ro-RO" dirty="0">
              <a:solidFill>
                <a:schemeClr val="accent1">
                  <a:lumMod val="50000"/>
                </a:schemeClr>
              </a:solidFill>
              <a:latin typeface="Andada" panose="02000000000000000000" pitchFamily="50" charset="-18"/>
            </a:endParaRPr>
          </a:p>
        </p:txBody>
      </p:sp>
    </p:spTree>
    <p:extLst>
      <p:ext uri="{BB962C8B-B14F-4D97-AF65-F5344CB8AC3E}">
        <p14:creationId xmlns:p14="http://schemas.microsoft.com/office/powerpoint/2010/main" val="18288430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76550" y="2773808"/>
            <a:ext cx="1702426" cy="579551"/>
          </a:xfrm>
        </p:spPr>
        <p:txBody>
          <a:bodyPr>
            <a:normAutofit/>
          </a:bodyPr>
          <a:lstStyle/>
          <a:p>
            <a:pPr marL="0" indent="0">
              <a:buNone/>
            </a:pPr>
            <a:r>
              <a:rPr lang="ro-RO" b="1" dirty="0" smtClean="0">
                <a:solidFill>
                  <a:schemeClr val="accent5">
                    <a:lumMod val="75000"/>
                  </a:schemeClr>
                </a:solidFill>
                <a:latin typeface="Calibri Light" panose="020F0302020204030204" pitchFamily="34" charset="0"/>
                <a:ea typeface="Verdana" panose="020B0604030504040204" pitchFamily="34" charset="0"/>
                <a:cs typeface="Verdana" panose="020B0604030504040204" pitchFamily="34" charset="0"/>
              </a:rPr>
              <a:t>&gt;&gt; 1773-4</a:t>
            </a:r>
            <a:endParaRPr lang="en-US" b="1" dirty="0" smtClean="0">
              <a:solidFill>
                <a:schemeClr val="accent5">
                  <a:lumMod val="75000"/>
                </a:schemeClr>
              </a:solidFill>
              <a:latin typeface="Calibri Light" panose="020F0302020204030204" pitchFamily="34" charset="0"/>
              <a:ea typeface="Verdana" panose="020B0604030504040204" pitchFamily="34" charset="0"/>
              <a:cs typeface="Verdana" panose="020B0604030504040204" pitchFamily="34" charset="0"/>
            </a:endParaRPr>
          </a:p>
        </p:txBody>
      </p:sp>
      <p:sp>
        <p:nvSpPr>
          <p:cNvPr id="5" name="Title 1"/>
          <p:cNvSpPr>
            <a:spLocks noGrp="1"/>
          </p:cNvSpPr>
          <p:nvPr>
            <p:ph type="title"/>
          </p:nvPr>
        </p:nvSpPr>
        <p:spPr>
          <a:xfrm rot="5400000">
            <a:off x="6279330" y="3439040"/>
            <a:ext cx="4406989" cy="795315"/>
          </a:xfrm>
        </p:spPr>
        <p:txBody>
          <a:bodyPr>
            <a:normAutofit/>
          </a:bodyPr>
          <a:lstStyle/>
          <a:p>
            <a:r>
              <a:rPr lang="ro-RO" dirty="0" smtClean="0">
                <a:solidFill>
                  <a:schemeClr val="accent1">
                    <a:lumMod val="50000"/>
                  </a:schemeClr>
                </a:solidFill>
                <a:latin typeface="Andada" panose="02000000000000000000" pitchFamily="50" charset="-18"/>
              </a:rPr>
              <a:t>Hărți austriece</a:t>
            </a:r>
            <a:endParaRPr lang="ro-RO" dirty="0">
              <a:solidFill>
                <a:schemeClr val="accent1">
                  <a:lumMod val="50000"/>
                </a:schemeClr>
              </a:solidFill>
              <a:latin typeface="Andada" panose="02000000000000000000" pitchFamily="50" charset="-18"/>
            </a:endParaRPr>
          </a:p>
        </p:txBody>
      </p:sp>
      <p:sp>
        <p:nvSpPr>
          <p:cNvPr id="6" name="Content Placeholder 2"/>
          <p:cNvSpPr txBox="1">
            <a:spLocks/>
          </p:cNvSpPr>
          <p:nvPr/>
        </p:nvSpPr>
        <p:spPr>
          <a:xfrm>
            <a:off x="5576550" y="5537915"/>
            <a:ext cx="1871614" cy="50227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ro-RO" b="1" dirty="0" smtClean="0">
                <a:solidFill>
                  <a:schemeClr val="accent5">
                    <a:lumMod val="75000"/>
                  </a:schemeClr>
                </a:solidFill>
                <a:latin typeface="Calibri Light" panose="020F0302020204030204" pitchFamily="34" charset="0"/>
                <a:ea typeface="Verdana" panose="020B0604030504040204" pitchFamily="34" charset="0"/>
                <a:cs typeface="Verdana" panose="020B0604030504040204" pitchFamily="34" charset="0"/>
              </a:rPr>
              <a:t>&gt;&gt; 1856-7</a:t>
            </a:r>
            <a:endParaRPr lang="en-US" b="1" dirty="0" smtClean="0">
              <a:solidFill>
                <a:schemeClr val="accent5">
                  <a:lumMod val="75000"/>
                </a:schemeClr>
              </a:solidFill>
              <a:latin typeface="Calibri Light" panose="020F0302020204030204" pitchFamily="34" charset="0"/>
              <a:ea typeface="Verdana" panose="020B0604030504040204" pitchFamily="34" charset="0"/>
              <a:cs typeface="Verdana" panose="020B0604030504040204" pitchFamily="34" charset="0"/>
            </a:endParaRPr>
          </a:p>
        </p:txBody>
      </p:sp>
      <p:pic>
        <p:nvPicPr>
          <p:cNvPr id="7" name="Picture 6"/>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93799" y="761531"/>
            <a:ext cx="5263162" cy="2591828"/>
          </a:xfrm>
          <a:prstGeom prst="rect">
            <a:avLst/>
          </a:prstGeom>
        </p:spPr>
      </p:pic>
      <p:pic>
        <p:nvPicPr>
          <p:cNvPr id="8" name="Picture 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97418" y="3448364"/>
            <a:ext cx="5253376" cy="2591828"/>
          </a:xfrm>
          <a:prstGeom prst="rect">
            <a:avLst/>
          </a:prstGeom>
        </p:spPr>
      </p:pic>
    </p:spTree>
    <p:extLst>
      <p:ext uri="{BB962C8B-B14F-4D97-AF65-F5344CB8AC3E}">
        <p14:creationId xmlns:p14="http://schemas.microsoft.com/office/powerpoint/2010/main" val="2745634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60996" y="3142445"/>
            <a:ext cx="1702426" cy="502276"/>
          </a:xfrm>
        </p:spPr>
        <p:txBody>
          <a:bodyPr>
            <a:normAutofit/>
          </a:bodyPr>
          <a:lstStyle/>
          <a:p>
            <a:pPr marL="0" indent="0">
              <a:buNone/>
            </a:pPr>
            <a:r>
              <a:rPr lang="ro-RO" b="1" dirty="0" smtClean="0">
                <a:solidFill>
                  <a:schemeClr val="accent5">
                    <a:lumMod val="75000"/>
                  </a:schemeClr>
                </a:solidFill>
                <a:latin typeface="Calibri Light" panose="020F0302020204030204" pitchFamily="34" charset="0"/>
                <a:ea typeface="Verdana" panose="020B0604030504040204" pitchFamily="34" charset="0"/>
                <a:cs typeface="Verdana" panose="020B0604030504040204" pitchFamily="34" charset="0"/>
              </a:rPr>
              <a:t>&gt;&gt; 1916</a:t>
            </a:r>
            <a:endParaRPr lang="en-US" b="1" dirty="0" smtClean="0">
              <a:solidFill>
                <a:schemeClr val="accent5">
                  <a:lumMod val="75000"/>
                </a:schemeClr>
              </a:solidFill>
              <a:latin typeface="Calibri Light" panose="020F0302020204030204" pitchFamily="34" charset="0"/>
              <a:ea typeface="Verdana" panose="020B0604030504040204" pitchFamily="34" charset="0"/>
              <a:cs typeface="Verdana" panose="020B0604030504040204" pitchFamily="34" charset="0"/>
            </a:endParaRPr>
          </a:p>
        </p:txBody>
      </p:sp>
      <p:sp>
        <p:nvSpPr>
          <p:cNvPr id="5" name="Title 1"/>
          <p:cNvSpPr>
            <a:spLocks noGrp="1"/>
          </p:cNvSpPr>
          <p:nvPr>
            <p:ph type="title"/>
          </p:nvPr>
        </p:nvSpPr>
        <p:spPr>
          <a:xfrm rot="5400000">
            <a:off x="6279330" y="3439040"/>
            <a:ext cx="4406989" cy="795315"/>
          </a:xfrm>
        </p:spPr>
        <p:txBody>
          <a:bodyPr>
            <a:normAutofit/>
          </a:bodyPr>
          <a:lstStyle/>
          <a:p>
            <a:r>
              <a:rPr lang="ro-RO" dirty="0" smtClean="0">
                <a:solidFill>
                  <a:schemeClr val="accent1">
                    <a:lumMod val="50000"/>
                  </a:schemeClr>
                </a:solidFill>
                <a:latin typeface="Andada" panose="02000000000000000000" pitchFamily="50" charset="-18"/>
              </a:rPr>
              <a:t>Hărți românești</a:t>
            </a:r>
            <a:endParaRPr lang="ro-RO" dirty="0">
              <a:solidFill>
                <a:schemeClr val="accent1">
                  <a:lumMod val="50000"/>
                </a:schemeClr>
              </a:solidFill>
              <a:latin typeface="Andada" panose="02000000000000000000" pitchFamily="50" charset="-18"/>
            </a:endParaRPr>
          </a:p>
        </p:txBody>
      </p:sp>
      <p:sp>
        <p:nvSpPr>
          <p:cNvPr id="6" name="Content Placeholder 2"/>
          <p:cNvSpPr txBox="1">
            <a:spLocks/>
          </p:cNvSpPr>
          <p:nvPr/>
        </p:nvSpPr>
        <p:spPr>
          <a:xfrm>
            <a:off x="5242906" y="5942391"/>
            <a:ext cx="1871614" cy="50227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ro-RO" b="1" dirty="0" smtClean="0">
                <a:solidFill>
                  <a:schemeClr val="accent5">
                    <a:lumMod val="75000"/>
                  </a:schemeClr>
                </a:solidFill>
                <a:latin typeface="Calibri Light" panose="020F0302020204030204" pitchFamily="34" charset="0"/>
                <a:ea typeface="Verdana" panose="020B0604030504040204" pitchFamily="34" charset="0"/>
                <a:cs typeface="Verdana" panose="020B0604030504040204" pitchFamily="34" charset="0"/>
              </a:rPr>
              <a:t>&gt;&gt; 1970</a:t>
            </a:r>
            <a:endParaRPr lang="en-US" b="1" dirty="0" smtClean="0">
              <a:solidFill>
                <a:schemeClr val="accent5">
                  <a:lumMod val="75000"/>
                </a:schemeClr>
              </a:solidFill>
              <a:latin typeface="Calibri Light" panose="020F0302020204030204" pitchFamily="34" charset="0"/>
              <a:ea typeface="Verdana" panose="020B0604030504040204" pitchFamily="34" charset="0"/>
              <a:cs typeface="Verdana" panose="020B0604030504040204" pitchFamily="34" charset="0"/>
            </a:endParaRPr>
          </a:p>
        </p:txBody>
      </p:sp>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97417" y="1395769"/>
            <a:ext cx="3373427" cy="2248952"/>
          </a:xfrm>
          <a:prstGeom prst="rect">
            <a:avLst/>
          </a:prstGeom>
        </p:spPr>
      </p:pic>
      <p:pic>
        <p:nvPicPr>
          <p:cNvPr id="4" name="Picture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97417" y="3830257"/>
            <a:ext cx="4906852" cy="2614411"/>
          </a:xfrm>
          <a:prstGeom prst="rect">
            <a:avLst/>
          </a:prstGeom>
        </p:spPr>
      </p:pic>
      <p:pic>
        <p:nvPicPr>
          <p:cNvPr id="9" name="Pictur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5343951" y="3258355"/>
            <a:ext cx="2601533" cy="2408350"/>
          </a:xfrm>
          <a:prstGeom prst="rect">
            <a:avLst/>
          </a:prstGeom>
        </p:spPr>
      </p:pic>
      <p:sp>
        <p:nvSpPr>
          <p:cNvPr id="10" name="Content Placeholder 2"/>
          <p:cNvSpPr txBox="1">
            <a:spLocks/>
          </p:cNvSpPr>
          <p:nvPr/>
        </p:nvSpPr>
        <p:spPr>
          <a:xfrm>
            <a:off x="6644717" y="2779222"/>
            <a:ext cx="1702426" cy="50227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ro-RO" b="1" dirty="0" smtClean="0">
                <a:solidFill>
                  <a:schemeClr val="accent5">
                    <a:lumMod val="75000"/>
                  </a:schemeClr>
                </a:solidFill>
                <a:latin typeface="Calibri Light" panose="020F0302020204030204" pitchFamily="34" charset="0"/>
                <a:ea typeface="Verdana" panose="020B0604030504040204" pitchFamily="34" charset="0"/>
                <a:cs typeface="Verdana" panose="020B0604030504040204" pitchFamily="34" charset="0"/>
              </a:rPr>
              <a:t>&gt;&gt; 1980</a:t>
            </a:r>
            <a:endParaRPr lang="en-US" b="1" dirty="0" smtClean="0">
              <a:solidFill>
                <a:schemeClr val="accent5">
                  <a:lumMod val="75000"/>
                </a:schemeClr>
              </a:solidFill>
              <a:latin typeface="Calibri Light" panose="020F030202020403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401321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36887" y="2891307"/>
            <a:ext cx="1702426" cy="502276"/>
          </a:xfrm>
        </p:spPr>
        <p:txBody>
          <a:bodyPr>
            <a:normAutofit/>
          </a:bodyPr>
          <a:lstStyle/>
          <a:p>
            <a:pPr marL="0" indent="0">
              <a:buNone/>
            </a:pPr>
            <a:r>
              <a:rPr lang="ro-RO" b="1" dirty="0" smtClean="0">
                <a:solidFill>
                  <a:schemeClr val="accent5">
                    <a:lumMod val="75000"/>
                  </a:schemeClr>
                </a:solidFill>
                <a:latin typeface="Calibri Light" panose="020F0302020204030204" pitchFamily="34" charset="0"/>
                <a:ea typeface="Verdana" panose="020B0604030504040204" pitchFamily="34" charset="0"/>
                <a:cs typeface="Verdana" panose="020B0604030504040204" pitchFamily="34" charset="0"/>
              </a:rPr>
              <a:t>&gt;&gt; 1939</a:t>
            </a:r>
            <a:endParaRPr lang="en-US" b="1" dirty="0" smtClean="0">
              <a:solidFill>
                <a:schemeClr val="accent5">
                  <a:lumMod val="75000"/>
                </a:schemeClr>
              </a:solidFill>
              <a:latin typeface="Calibri Light" panose="020F0302020204030204" pitchFamily="34" charset="0"/>
              <a:ea typeface="Verdana" panose="020B0604030504040204" pitchFamily="34" charset="0"/>
              <a:cs typeface="Verdana" panose="020B0604030504040204" pitchFamily="34" charset="0"/>
            </a:endParaRPr>
          </a:p>
        </p:txBody>
      </p:sp>
      <p:sp>
        <p:nvSpPr>
          <p:cNvPr id="5" name="Title 1"/>
          <p:cNvSpPr>
            <a:spLocks noGrp="1"/>
          </p:cNvSpPr>
          <p:nvPr>
            <p:ph type="title"/>
          </p:nvPr>
        </p:nvSpPr>
        <p:spPr>
          <a:xfrm rot="5400000">
            <a:off x="6279330" y="3439040"/>
            <a:ext cx="4406989" cy="795315"/>
          </a:xfrm>
        </p:spPr>
        <p:txBody>
          <a:bodyPr>
            <a:normAutofit/>
          </a:bodyPr>
          <a:lstStyle/>
          <a:p>
            <a:r>
              <a:rPr lang="ro-RO" dirty="0" smtClean="0">
                <a:solidFill>
                  <a:schemeClr val="accent1">
                    <a:lumMod val="50000"/>
                  </a:schemeClr>
                </a:solidFill>
                <a:latin typeface="Andada" panose="02000000000000000000" pitchFamily="50" charset="-18"/>
              </a:rPr>
              <a:t>Hărți particulare</a:t>
            </a:r>
            <a:endParaRPr lang="ro-RO" dirty="0">
              <a:solidFill>
                <a:schemeClr val="accent1">
                  <a:lumMod val="50000"/>
                </a:schemeClr>
              </a:solidFill>
              <a:latin typeface="Andada" panose="02000000000000000000" pitchFamily="50" charset="-18"/>
            </a:endParaRPr>
          </a:p>
        </p:txBody>
      </p:sp>
      <p:sp>
        <p:nvSpPr>
          <p:cNvPr id="6" name="Content Placeholder 2"/>
          <p:cNvSpPr txBox="1">
            <a:spLocks/>
          </p:cNvSpPr>
          <p:nvPr/>
        </p:nvSpPr>
        <p:spPr>
          <a:xfrm>
            <a:off x="4536887" y="6037300"/>
            <a:ext cx="1871614" cy="50227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ro-RO" b="1" dirty="0" smtClean="0">
                <a:solidFill>
                  <a:schemeClr val="accent5">
                    <a:lumMod val="75000"/>
                  </a:schemeClr>
                </a:solidFill>
                <a:latin typeface="Calibri Light" panose="020F0302020204030204" pitchFamily="34" charset="0"/>
                <a:ea typeface="Verdana" panose="020B0604030504040204" pitchFamily="34" charset="0"/>
                <a:cs typeface="Verdana" panose="020B0604030504040204" pitchFamily="34" charset="0"/>
              </a:rPr>
              <a:t>&gt;&gt; 1942</a:t>
            </a:r>
            <a:endParaRPr lang="en-US" b="1" dirty="0" smtClean="0">
              <a:solidFill>
                <a:schemeClr val="accent5">
                  <a:lumMod val="75000"/>
                </a:schemeClr>
              </a:solidFill>
              <a:latin typeface="Calibri Light" panose="020F0302020204030204" pitchFamily="34" charset="0"/>
              <a:ea typeface="Verdana" panose="020B0604030504040204" pitchFamily="34" charset="0"/>
              <a:cs typeface="Verdana" panose="020B0604030504040204" pitchFamily="34" charset="0"/>
            </a:endParaRPr>
          </a:p>
        </p:txBody>
      </p:sp>
      <p:pic>
        <p:nvPicPr>
          <p:cNvPr id="7" name="Picture 6"/>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70454" y="1255690"/>
            <a:ext cx="4146997" cy="2137893"/>
          </a:xfrm>
          <a:prstGeom prst="rect">
            <a:avLst/>
          </a:prstGeom>
          <a:ln>
            <a:solidFill>
              <a:schemeClr val="bg1"/>
            </a:solidFill>
          </a:ln>
        </p:spPr>
      </p:pic>
      <p:pic>
        <p:nvPicPr>
          <p:cNvPr id="8" name="Picture 7"/>
          <p:cNvPicPr>
            <a:picLocks noChangeAspect="1"/>
          </p:cNvPicPr>
          <p:nvPr/>
        </p:nvPicPr>
        <p:blipFill rotWithShape="1">
          <a:blip r:embed="rId3" cstate="email">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rcRect/>
          <a:stretch/>
        </p:blipFill>
        <p:spPr>
          <a:xfrm>
            <a:off x="270453" y="3644721"/>
            <a:ext cx="4146997" cy="2894856"/>
          </a:xfrm>
          <a:prstGeom prst="rect">
            <a:avLst/>
          </a:prstGeom>
          <a:ln w="19050">
            <a:solidFill>
              <a:schemeClr val="bg1"/>
            </a:solidFill>
          </a:ln>
        </p:spPr>
      </p:pic>
    </p:spTree>
    <p:extLst>
      <p:ext uri="{BB962C8B-B14F-4D97-AF65-F5344CB8AC3E}">
        <p14:creationId xmlns:p14="http://schemas.microsoft.com/office/powerpoint/2010/main" val="786439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4560" y="5344731"/>
            <a:ext cx="1509243" cy="502277"/>
          </a:xfrm>
        </p:spPr>
        <p:txBody>
          <a:bodyPr>
            <a:normAutofit/>
          </a:bodyPr>
          <a:lstStyle/>
          <a:p>
            <a:pPr marL="0" indent="0">
              <a:buNone/>
            </a:pPr>
            <a:r>
              <a:rPr lang="ro-RO" b="1" dirty="0" smtClean="0">
                <a:solidFill>
                  <a:schemeClr val="accent5">
                    <a:lumMod val="75000"/>
                  </a:schemeClr>
                </a:solidFill>
                <a:latin typeface="Calibri Light" panose="020F0302020204030204" pitchFamily="34" charset="0"/>
                <a:ea typeface="Verdana" panose="020B0604030504040204" pitchFamily="34" charset="0"/>
                <a:cs typeface="Verdana" panose="020B0604030504040204" pitchFamily="34" charset="0"/>
              </a:rPr>
              <a:t>&gt;&gt; 1970</a:t>
            </a:r>
            <a:endParaRPr lang="en-US" b="1" dirty="0" smtClean="0">
              <a:solidFill>
                <a:schemeClr val="accent5">
                  <a:lumMod val="75000"/>
                </a:schemeClr>
              </a:solidFill>
              <a:latin typeface="Calibri Light" panose="020F0302020204030204" pitchFamily="34" charset="0"/>
              <a:ea typeface="Verdana" panose="020B0604030504040204" pitchFamily="34" charset="0"/>
              <a:cs typeface="Verdana" panose="020B0604030504040204" pitchFamily="34" charset="0"/>
            </a:endParaRPr>
          </a:p>
        </p:txBody>
      </p:sp>
      <p:sp>
        <p:nvSpPr>
          <p:cNvPr id="5" name="Title 1"/>
          <p:cNvSpPr>
            <a:spLocks noGrp="1"/>
          </p:cNvSpPr>
          <p:nvPr>
            <p:ph type="title"/>
          </p:nvPr>
        </p:nvSpPr>
        <p:spPr>
          <a:xfrm>
            <a:off x="628650" y="1262130"/>
            <a:ext cx="7886700" cy="795315"/>
          </a:xfrm>
        </p:spPr>
        <p:txBody>
          <a:bodyPr>
            <a:normAutofit/>
          </a:bodyPr>
          <a:lstStyle/>
          <a:p>
            <a:r>
              <a:rPr lang="ro-RO" dirty="0" smtClean="0">
                <a:solidFill>
                  <a:schemeClr val="accent1">
                    <a:lumMod val="50000"/>
                  </a:schemeClr>
                </a:solidFill>
                <a:latin typeface="Andada" panose="02000000000000000000" pitchFamily="50" charset="-18"/>
              </a:rPr>
              <a:t>Hărți turistice</a:t>
            </a:r>
            <a:endParaRPr lang="ro-RO" dirty="0">
              <a:solidFill>
                <a:schemeClr val="accent1">
                  <a:lumMod val="50000"/>
                </a:schemeClr>
              </a:solidFill>
              <a:latin typeface="Andada" panose="02000000000000000000" pitchFamily="50" charset="-18"/>
            </a:endParaRPr>
          </a:p>
        </p:txBody>
      </p:sp>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44560" y="2327901"/>
            <a:ext cx="4428569" cy="2923505"/>
          </a:xfrm>
          <a:prstGeom prst="rect">
            <a:avLst/>
          </a:prstGeom>
          <a:ln>
            <a:solidFill>
              <a:schemeClr val="bg1"/>
            </a:solidFill>
          </a:ln>
        </p:spPr>
      </p:pic>
      <p:pic>
        <p:nvPicPr>
          <p:cNvPr id="4" name="Picture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01918" y="1696837"/>
            <a:ext cx="3477297" cy="3554569"/>
          </a:xfrm>
          <a:prstGeom prst="rect">
            <a:avLst/>
          </a:prstGeom>
          <a:ln w="28575">
            <a:solidFill>
              <a:schemeClr val="bg1"/>
            </a:solidFill>
          </a:ln>
        </p:spPr>
      </p:pic>
      <p:sp>
        <p:nvSpPr>
          <p:cNvPr id="6" name="Content Placeholder 2"/>
          <p:cNvSpPr txBox="1">
            <a:spLocks/>
          </p:cNvSpPr>
          <p:nvPr/>
        </p:nvSpPr>
        <p:spPr>
          <a:xfrm>
            <a:off x="5301918" y="5296572"/>
            <a:ext cx="1509243" cy="50227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ro-RO" b="1" dirty="0" smtClean="0">
                <a:solidFill>
                  <a:schemeClr val="accent5">
                    <a:lumMod val="75000"/>
                  </a:schemeClr>
                </a:solidFill>
                <a:latin typeface="Calibri Light" panose="020F0302020204030204" pitchFamily="34" charset="0"/>
                <a:ea typeface="Verdana" panose="020B0604030504040204" pitchFamily="34" charset="0"/>
                <a:cs typeface="Verdana" panose="020B0604030504040204" pitchFamily="34" charset="0"/>
              </a:rPr>
              <a:t>&gt;&gt; 1977</a:t>
            </a:r>
            <a:endParaRPr lang="en-US" b="1" dirty="0" smtClean="0">
              <a:solidFill>
                <a:schemeClr val="accent5">
                  <a:lumMod val="75000"/>
                </a:schemeClr>
              </a:solidFill>
              <a:latin typeface="Calibri Light" panose="020F030202020403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4023011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628650" y="1262130"/>
            <a:ext cx="7886700" cy="795315"/>
          </a:xfrm>
        </p:spPr>
        <p:txBody>
          <a:bodyPr>
            <a:normAutofit/>
          </a:bodyPr>
          <a:lstStyle/>
          <a:p>
            <a:r>
              <a:rPr lang="ro-RO" dirty="0" smtClean="0">
                <a:solidFill>
                  <a:schemeClr val="accent1">
                    <a:lumMod val="50000"/>
                  </a:schemeClr>
                </a:solidFill>
                <a:latin typeface="Andada" panose="02000000000000000000" pitchFamily="50" charset="-18"/>
              </a:rPr>
              <a:t>Marcaje</a:t>
            </a:r>
            <a:endParaRPr lang="ro-RO" dirty="0">
              <a:solidFill>
                <a:schemeClr val="accent1">
                  <a:lumMod val="50000"/>
                </a:schemeClr>
              </a:solidFill>
              <a:latin typeface="Andada" panose="02000000000000000000" pitchFamily="50" charset="-18"/>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1268" y="2202287"/>
            <a:ext cx="5941454" cy="4456091"/>
          </a:xfrm>
          <a:prstGeom prst="rect">
            <a:avLst/>
          </a:prstGeom>
          <a:ln w="38100">
            <a:solidFill>
              <a:schemeClr val="bg1"/>
            </a:solidFill>
          </a:ln>
        </p:spPr>
      </p:pic>
      <p:pic>
        <p:nvPicPr>
          <p:cNvPr id="8" name="Picture 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288666" y="1403797"/>
            <a:ext cx="4340181" cy="2086378"/>
          </a:xfrm>
          <a:prstGeom prst="rect">
            <a:avLst/>
          </a:prstGeom>
          <a:ln w="38100">
            <a:solidFill>
              <a:schemeClr val="bg1"/>
            </a:solidFill>
          </a:ln>
        </p:spPr>
      </p:pic>
    </p:spTree>
    <p:extLst>
      <p:ext uri="{BB962C8B-B14F-4D97-AF65-F5344CB8AC3E}">
        <p14:creationId xmlns:p14="http://schemas.microsoft.com/office/powerpoint/2010/main" val="23462448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screen">
            <a:alphaModFix amt="81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9" name="Content Placeholder 2"/>
          <p:cNvSpPr txBox="1">
            <a:spLocks/>
          </p:cNvSpPr>
          <p:nvPr/>
        </p:nvSpPr>
        <p:spPr>
          <a:xfrm>
            <a:off x="1227314" y="5058175"/>
            <a:ext cx="4207571" cy="15325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ro-RO" sz="4000" b="1" dirty="0" smtClean="0">
                <a:solidFill>
                  <a:schemeClr val="bg1"/>
                </a:solidFill>
                <a:latin typeface="Andada" panose="02000000000000000000" pitchFamily="50" charset="-18"/>
              </a:rPr>
              <a:t>Lacul Vulturilor</a:t>
            </a:r>
            <a:endParaRPr lang="ro-RO" sz="4000" b="1" dirty="0">
              <a:solidFill>
                <a:schemeClr val="bg1"/>
              </a:solidFill>
              <a:latin typeface="Andada" panose="02000000000000000000" pitchFamily="50" charset="-18"/>
            </a:endParaRPr>
          </a:p>
        </p:txBody>
      </p:sp>
      <p:sp>
        <p:nvSpPr>
          <p:cNvPr id="13" name="Content Placeholder 2"/>
          <p:cNvSpPr txBox="1">
            <a:spLocks/>
          </p:cNvSpPr>
          <p:nvPr/>
        </p:nvSpPr>
        <p:spPr>
          <a:xfrm>
            <a:off x="1188678" y="4581657"/>
            <a:ext cx="4246207" cy="6439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ro-RO" sz="3600" dirty="0" smtClean="0">
                <a:solidFill>
                  <a:schemeClr val="bg1"/>
                </a:solidFill>
                <a:latin typeface="Andada" panose="02000000000000000000" pitchFamily="50" charset="-18"/>
              </a:rPr>
              <a:t>Cazul întâi</a:t>
            </a:r>
            <a:endParaRPr lang="ro-RO" sz="3600" dirty="0">
              <a:solidFill>
                <a:schemeClr val="bg1"/>
              </a:solidFill>
              <a:latin typeface="Andada" panose="02000000000000000000" pitchFamily="50" charset="-18"/>
            </a:endParaRPr>
          </a:p>
        </p:txBody>
      </p:sp>
    </p:spTree>
    <p:extLst>
      <p:ext uri="{BB962C8B-B14F-4D97-AF65-F5344CB8AC3E}">
        <p14:creationId xmlns:p14="http://schemas.microsoft.com/office/powerpoint/2010/main" val="3061906436"/>
      </p:ext>
    </p:extLst>
  </p:cSld>
  <p:clrMapOvr>
    <a:masterClrMapping/>
  </p:clrMapOvr>
  <p:transition spd="slow">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2189407"/>
            <a:ext cx="7886700" cy="3987555"/>
          </a:xfrm>
        </p:spPr>
        <p:txBody>
          <a:bodyPr>
            <a:normAutofit/>
          </a:bodyPr>
          <a:lstStyle/>
          <a:p>
            <a:pPr marL="0" indent="0" algn="just">
              <a:buNone/>
            </a:pPr>
            <a:r>
              <a:rPr lang="ro-RO" dirty="0" smtClean="0">
                <a:latin typeface="Andada" panose="02000000000000000000" pitchFamily="50" charset="-18"/>
              </a:rPr>
              <a:t>„</a:t>
            </a:r>
            <a:r>
              <a:rPr lang="fr-FR" i="1" dirty="0">
                <a:latin typeface="Andada" panose="02000000000000000000" pitchFamily="50" charset="-18"/>
              </a:rPr>
              <a:t>Au </a:t>
            </a:r>
            <a:r>
              <a:rPr lang="fr-FR" i="1" dirty="0" smtClean="0">
                <a:latin typeface="Andada" panose="02000000000000000000" pitchFamily="50" charset="-18"/>
              </a:rPr>
              <a:t>milieu </a:t>
            </a:r>
            <a:r>
              <a:rPr lang="fr-FR" i="1" dirty="0">
                <a:latin typeface="Andada" panose="02000000000000000000" pitchFamily="50" charset="-18"/>
              </a:rPr>
              <a:t>est un lac de forme presque ronde: c’est le Siriu, dont on ne </a:t>
            </a:r>
            <a:r>
              <a:rPr lang="fr-FR" i="1" dirty="0" smtClean="0">
                <a:latin typeface="Andada" panose="02000000000000000000" pitchFamily="50" charset="-18"/>
              </a:rPr>
              <a:t>connaît </a:t>
            </a:r>
            <a:r>
              <a:rPr lang="fr-FR" i="1" dirty="0">
                <a:latin typeface="Andada" panose="02000000000000000000" pitchFamily="50" charset="-18"/>
              </a:rPr>
              <a:t>ni affluent, ni </a:t>
            </a:r>
            <a:r>
              <a:rPr lang="fr-FR" i="1" dirty="0" smtClean="0">
                <a:latin typeface="Andada" panose="02000000000000000000" pitchFamily="50" charset="-18"/>
              </a:rPr>
              <a:t>écoulement </a:t>
            </a:r>
            <a:r>
              <a:rPr lang="fr-FR" i="1" dirty="0">
                <a:latin typeface="Andada" panose="02000000000000000000" pitchFamily="50" charset="-18"/>
              </a:rPr>
              <a:t>[…] Il est curieux, me dissent les guides, d’y monter  en mai; on y voit alors sur ses </a:t>
            </a:r>
            <a:r>
              <a:rPr lang="fr-FR" i="1" dirty="0" smtClean="0">
                <a:latin typeface="Andada" panose="02000000000000000000" pitchFamily="50" charset="-18"/>
              </a:rPr>
              <a:t>bords des </a:t>
            </a:r>
            <a:r>
              <a:rPr lang="fr-FR" i="1" dirty="0">
                <a:latin typeface="Andada" panose="02000000000000000000" pitchFamily="50" charset="-18"/>
              </a:rPr>
              <a:t>milliers de vautours qui viennent y faire leur plumage et prendre leur ébats</a:t>
            </a:r>
            <a:r>
              <a:rPr lang="ro-RO" dirty="0" smtClean="0">
                <a:latin typeface="Andada" panose="02000000000000000000" pitchFamily="50" charset="-18"/>
              </a:rPr>
              <a:t>”</a:t>
            </a:r>
            <a:r>
              <a:rPr lang="en-US" dirty="0" smtClean="0">
                <a:latin typeface="Andada" panose="02000000000000000000" pitchFamily="50" charset="-18"/>
              </a:rPr>
              <a:t> </a:t>
            </a:r>
            <a:endParaRPr lang="ro-RO" dirty="0" smtClean="0">
              <a:latin typeface="Andada" panose="02000000000000000000" pitchFamily="50" charset="-18"/>
            </a:endParaRPr>
          </a:p>
          <a:p>
            <a:pPr marL="0" indent="0" algn="r">
              <a:buNone/>
            </a:pPr>
            <a:r>
              <a:rPr lang="en-US" b="1" dirty="0" smtClean="0">
                <a:latin typeface="Andada" panose="02000000000000000000" pitchFamily="50" charset="-18"/>
              </a:rPr>
              <a:t>(</a:t>
            </a:r>
            <a:r>
              <a:rPr lang="ro-RO" b="1" dirty="0" smtClean="0">
                <a:latin typeface="Andada" panose="02000000000000000000" pitchFamily="50" charset="-18"/>
              </a:rPr>
              <a:t>V</a:t>
            </a:r>
            <a:r>
              <a:rPr lang="en-GB" b="1" dirty="0" err="1" smtClean="0">
                <a:latin typeface="Andada" panose="02000000000000000000" pitchFamily="50" charset="-18"/>
              </a:rPr>
              <a:t>aillant</a:t>
            </a:r>
            <a:r>
              <a:rPr lang="en-GB" b="1" dirty="0" smtClean="0">
                <a:latin typeface="Andada" panose="02000000000000000000" pitchFamily="50" charset="-18"/>
              </a:rPr>
              <a:t>, 1844</a:t>
            </a:r>
            <a:r>
              <a:rPr lang="ro-RO" b="1" dirty="0" smtClean="0">
                <a:latin typeface="Andada" panose="02000000000000000000" pitchFamily="50" charset="-18"/>
              </a:rPr>
              <a:t>)</a:t>
            </a:r>
            <a:r>
              <a:rPr lang="en-GB" b="1" dirty="0" smtClean="0">
                <a:latin typeface="Andada" panose="02000000000000000000" pitchFamily="50" charset="-18"/>
              </a:rPr>
              <a:t>.</a:t>
            </a:r>
            <a:endParaRPr lang="ro-RO" b="1" dirty="0">
              <a:latin typeface="Andada" panose="02000000000000000000" pitchFamily="50" charset="-18"/>
            </a:endParaRPr>
          </a:p>
        </p:txBody>
      </p:sp>
      <p:sp>
        <p:nvSpPr>
          <p:cNvPr id="7" name="Title 1"/>
          <p:cNvSpPr>
            <a:spLocks noGrp="1"/>
          </p:cNvSpPr>
          <p:nvPr>
            <p:ph type="title"/>
          </p:nvPr>
        </p:nvSpPr>
        <p:spPr>
          <a:xfrm>
            <a:off x="515155" y="1119019"/>
            <a:ext cx="7886700" cy="795315"/>
          </a:xfrm>
        </p:spPr>
        <p:txBody>
          <a:bodyPr>
            <a:normAutofit/>
          </a:bodyPr>
          <a:lstStyle/>
          <a:p>
            <a:pPr algn="ctr"/>
            <a:r>
              <a:rPr lang="ro-RO" sz="4000" dirty="0" smtClean="0">
                <a:solidFill>
                  <a:schemeClr val="accent1">
                    <a:lumMod val="50000"/>
                  </a:schemeClr>
                </a:solidFill>
                <a:latin typeface="Andada" panose="02000000000000000000" pitchFamily="50" charset="-18"/>
              </a:rPr>
              <a:t>Lacul Siriu</a:t>
            </a:r>
            <a:endParaRPr lang="ro-RO" sz="4000" dirty="0">
              <a:solidFill>
                <a:schemeClr val="accent1">
                  <a:lumMod val="50000"/>
                </a:schemeClr>
              </a:solidFill>
              <a:latin typeface="Andada" panose="02000000000000000000" pitchFamily="50" charset="-18"/>
            </a:endParaRPr>
          </a:p>
        </p:txBody>
      </p:sp>
    </p:spTree>
    <p:extLst>
      <p:ext uri="{BB962C8B-B14F-4D97-AF65-F5344CB8AC3E}">
        <p14:creationId xmlns:p14="http://schemas.microsoft.com/office/powerpoint/2010/main" val="4754160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4378817"/>
            <a:ext cx="7886700" cy="2318197"/>
          </a:xfrm>
        </p:spPr>
        <p:txBody>
          <a:bodyPr>
            <a:normAutofit fontScale="85000" lnSpcReduction="20000"/>
          </a:bodyPr>
          <a:lstStyle/>
          <a:p>
            <a:pPr marL="0" indent="0" algn="ctr">
              <a:buNone/>
            </a:pPr>
            <a:r>
              <a:rPr lang="ro-RO" dirty="0" smtClean="0">
                <a:latin typeface="Andada" panose="02000000000000000000" pitchFamily="50" charset="-18"/>
              </a:rPr>
              <a:t>„</a:t>
            </a:r>
            <a:r>
              <a:rPr lang="ro-RO" i="1" dirty="0" smtClean="0">
                <a:latin typeface="Andada" panose="02000000000000000000" pitchFamily="50" charset="-18"/>
              </a:rPr>
              <a:t>A doua zi dimineață, cerul fiind fără nori</a:t>
            </a:r>
          </a:p>
          <a:p>
            <a:pPr marL="0" indent="0" algn="ctr">
              <a:buNone/>
            </a:pPr>
            <a:r>
              <a:rPr lang="ro-RO" i="1" dirty="0" smtClean="0">
                <a:latin typeface="Andada" panose="02000000000000000000" pitchFamily="50" charset="-18"/>
              </a:rPr>
              <a:t>Și având calu</a:t>
            </a:r>
            <a:r>
              <a:rPr lang="en-US" i="1" dirty="0" smtClean="0">
                <a:latin typeface="Andada" panose="02000000000000000000" pitchFamily="50" charset="-18"/>
              </a:rPr>
              <a:t>’</a:t>
            </a:r>
            <a:r>
              <a:rPr lang="en-GB" i="1" dirty="0" smtClean="0">
                <a:latin typeface="Andada" panose="02000000000000000000" pitchFamily="50" charset="-18"/>
              </a:rPr>
              <a:t> la</a:t>
            </a:r>
            <a:r>
              <a:rPr lang="ro-RO" i="1" dirty="0" smtClean="0">
                <a:latin typeface="Andada" panose="02000000000000000000" pitchFamily="50" charset="-18"/>
              </a:rPr>
              <a:t>-ndemână să vizitez am dorit</a:t>
            </a:r>
          </a:p>
          <a:p>
            <a:pPr marL="0" indent="0" algn="ctr">
              <a:buNone/>
            </a:pPr>
            <a:r>
              <a:rPr lang="ro-RO" i="1" dirty="0" smtClean="0">
                <a:latin typeface="Andada" panose="02000000000000000000" pitchFamily="50" charset="-18"/>
              </a:rPr>
              <a:t>Lacul Vulturilor, care e pe un munte vestit</a:t>
            </a:r>
          </a:p>
          <a:p>
            <a:pPr marL="0" indent="0" algn="ctr">
              <a:buNone/>
            </a:pPr>
            <a:r>
              <a:rPr lang="ro-RO" i="1" dirty="0" smtClean="0">
                <a:latin typeface="Andada" panose="02000000000000000000" pitchFamily="50" charset="-18"/>
              </a:rPr>
              <a:t>Muntele numit Siriul, de o mare înălțime,</a:t>
            </a:r>
          </a:p>
          <a:p>
            <a:pPr marL="0" indent="0" algn="ctr">
              <a:buNone/>
            </a:pPr>
            <a:r>
              <a:rPr lang="ro-RO" i="1" dirty="0" smtClean="0">
                <a:latin typeface="Andada" panose="02000000000000000000" pitchFamily="50" charset="-18"/>
              </a:rPr>
              <a:t>După a căruia creastă admiri tablouri sublime</a:t>
            </a:r>
            <a:r>
              <a:rPr lang="ro-RO" dirty="0" smtClean="0">
                <a:latin typeface="Andada" panose="02000000000000000000" pitchFamily="50" charset="-18"/>
              </a:rPr>
              <a:t>.”</a:t>
            </a:r>
            <a:endParaRPr lang="ro-RO" dirty="0">
              <a:latin typeface="Andada" panose="02000000000000000000" pitchFamily="50" charset="-18"/>
            </a:endParaRPr>
          </a:p>
          <a:p>
            <a:pPr marL="0" indent="0" algn="r">
              <a:buNone/>
            </a:pPr>
            <a:r>
              <a:rPr lang="en-US" b="1" dirty="0" smtClean="0">
                <a:latin typeface="Andada" panose="02000000000000000000" pitchFamily="50" charset="-18"/>
              </a:rPr>
              <a:t>(</a:t>
            </a:r>
            <a:r>
              <a:rPr lang="ro-RO" b="1" dirty="0" smtClean="0">
                <a:latin typeface="Andada" panose="02000000000000000000" pitchFamily="50" charset="-18"/>
              </a:rPr>
              <a:t>Aricescu, 1878)</a:t>
            </a:r>
            <a:endParaRPr lang="ro-RO" b="1" dirty="0">
              <a:latin typeface="Andada" panose="02000000000000000000" pitchFamily="50" charset="-18"/>
            </a:endParaRPr>
          </a:p>
        </p:txBody>
      </p:sp>
      <p:sp>
        <p:nvSpPr>
          <p:cNvPr id="8" name="Title 1"/>
          <p:cNvSpPr>
            <a:spLocks noGrp="1"/>
          </p:cNvSpPr>
          <p:nvPr>
            <p:ph type="title"/>
          </p:nvPr>
        </p:nvSpPr>
        <p:spPr>
          <a:xfrm>
            <a:off x="515155" y="1119019"/>
            <a:ext cx="7886700" cy="795315"/>
          </a:xfrm>
        </p:spPr>
        <p:txBody>
          <a:bodyPr>
            <a:normAutofit/>
          </a:bodyPr>
          <a:lstStyle/>
          <a:p>
            <a:pPr algn="ctr"/>
            <a:r>
              <a:rPr lang="ro-RO" sz="4000" dirty="0" smtClean="0">
                <a:solidFill>
                  <a:schemeClr val="accent1">
                    <a:lumMod val="50000"/>
                  </a:schemeClr>
                </a:solidFill>
                <a:latin typeface="Andada" panose="02000000000000000000" pitchFamily="50" charset="-18"/>
              </a:rPr>
              <a:t>Lacul Vulturilor</a:t>
            </a:r>
            <a:endParaRPr lang="ro-RO" sz="4000" dirty="0">
              <a:solidFill>
                <a:schemeClr val="accent1">
                  <a:lumMod val="50000"/>
                </a:schemeClr>
              </a:solidFill>
              <a:latin typeface="Andada" panose="02000000000000000000" pitchFamily="50" charset="-18"/>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77318" y="344699"/>
            <a:ext cx="998493" cy="998493"/>
          </a:xfrm>
          <a:prstGeom prst="rect">
            <a:avLst/>
          </a:prstGeom>
        </p:spPr>
      </p:pic>
      <p:pic>
        <p:nvPicPr>
          <p:cNvPr id="5" name="Picture 4"/>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a:ext>
            </a:extLst>
          </a:blip>
          <a:srcRect/>
          <a:stretch/>
        </p:blipFill>
        <p:spPr>
          <a:xfrm>
            <a:off x="0" y="1914334"/>
            <a:ext cx="9144000" cy="2279562"/>
          </a:xfrm>
          <a:prstGeom prst="rect">
            <a:avLst/>
          </a:prstGeom>
          <a:ln>
            <a:solidFill>
              <a:schemeClr val="bg1"/>
            </a:solidFill>
          </a:ln>
        </p:spPr>
      </p:pic>
      <p:pic>
        <p:nvPicPr>
          <p:cNvPr id="2" name="Picture 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166119" y="2099255"/>
            <a:ext cx="2811762" cy="3872564"/>
          </a:xfrm>
          <a:prstGeom prst="rect">
            <a:avLst/>
          </a:prstGeom>
        </p:spPr>
      </p:pic>
    </p:spTree>
    <p:extLst>
      <p:ext uri="{BB962C8B-B14F-4D97-AF65-F5344CB8AC3E}">
        <p14:creationId xmlns:p14="http://schemas.microsoft.com/office/powerpoint/2010/main" val="1466465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xit" presetSubtype="0" fill="hold" nodeType="clickEffect">
                                  <p:stCondLst>
                                    <p:cond delay="0"/>
                                  </p:stCondLst>
                                  <p:childTnLst>
                                    <p:animEffect transition="out" filter="fade">
                                      <p:cBhvr>
                                        <p:cTn id="11" dur="1000"/>
                                        <p:tgtEl>
                                          <p:spTgt spid="2"/>
                                        </p:tgtEl>
                                      </p:cBhvr>
                                    </p:animEffect>
                                    <p:anim calcmode="lin" valueType="num">
                                      <p:cBhvr>
                                        <p:cTn id="12" dur="1000"/>
                                        <p:tgtEl>
                                          <p:spTgt spid="2"/>
                                        </p:tgtEl>
                                        <p:attrNameLst>
                                          <p:attrName>ppt_x</p:attrName>
                                        </p:attrNameLst>
                                      </p:cBhvr>
                                      <p:tavLst>
                                        <p:tav tm="0">
                                          <p:val>
                                            <p:strVal val="ppt_x"/>
                                          </p:val>
                                        </p:tav>
                                        <p:tav tm="100000">
                                          <p:val>
                                            <p:strVal val="ppt_x"/>
                                          </p:val>
                                        </p:tav>
                                      </p:tavLst>
                                    </p:anim>
                                    <p:anim calcmode="lin" valueType="num">
                                      <p:cBhvr>
                                        <p:cTn id="13" dur="1000"/>
                                        <p:tgtEl>
                                          <p:spTgt spid="2"/>
                                        </p:tgtEl>
                                        <p:attrNameLst>
                                          <p:attrName>ppt_y</p:attrName>
                                        </p:attrNameLst>
                                      </p:cBhvr>
                                      <p:tavLst>
                                        <p:tav tm="0">
                                          <p:val>
                                            <p:strVal val="ppt_y"/>
                                          </p:val>
                                        </p:tav>
                                        <p:tav tm="100000">
                                          <p:val>
                                            <p:strVal val="ppt_y+.1"/>
                                          </p:val>
                                        </p:tav>
                                      </p:tavLst>
                                    </p:anim>
                                    <p:set>
                                      <p:cBhvr>
                                        <p:cTn id="14" dur="1" fill="hold">
                                          <p:stCondLst>
                                            <p:cond delay="999"/>
                                          </p:stCondLst>
                                        </p:cTn>
                                        <p:tgtEl>
                                          <p:spTgt spid="2"/>
                                        </p:tgtEl>
                                        <p:attrNameLst>
                                          <p:attrName>style.visibility</p:attrName>
                                        </p:attrNameLst>
                                      </p:cBhvr>
                                      <p:to>
                                        <p:strVal val="hidden"/>
                                      </p:to>
                                    </p:se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500"/>
                                        <p:tgtEl>
                                          <p:spTgt spid="3">
                                            <p:txEl>
                                              <p:pRg st="0" end="0"/>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500"/>
                                        <p:tgtEl>
                                          <p:spTgt spid="3">
                                            <p:txEl>
                                              <p:pRg st="1" end="1"/>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500"/>
                                        <p:tgtEl>
                                          <p:spTgt spid="3">
                                            <p:txEl>
                                              <p:pRg st="2" end="2"/>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Effect transition="in" filter="fade">
                                      <p:cBhvr>
                                        <p:cTn id="30" dur="500"/>
                                        <p:tgtEl>
                                          <p:spTgt spid="3">
                                            <p:txEl>
                                              <p:pRg st="3" end="3"/>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500"/>
                                        <p:tgtEl>
                                          <p:spTgt spid="3">
                                            <p:txEl>
                                              <p:pRg st="4" end="4"/>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2688653"/>
            <a:ext cx="7886700" cy="3949213"/>
          </a:xfrm>
        </p:spPr>
        <p:txBody>
          <a:bodyPr>
            <a:normAutofit/>
          </a:bodyPr>
          <a:lstStyle/>
          <a:p>
            <a:pPr marL="0" indent="0" algn="ctr">
              <a:buNone/>
            </a:pPr>
            <a:r>
              <a:rPr lang="ro-RO" dirty="0" smtClean="0">
                <a:latin typeface="Andada" panose="02000000000000000000" pitchFamily="50" charset="-18"/>
              </a:rPr>
              <a:t>„</a:t>
            </a:r>
            <a:r>
              <a:rPr lang="en-US" dirty="0" smtClean="0">
                <a:latin typeface="Andada" panose="02000000000000000000" pitchFamily="50" charset="-18"/>
              </a:rPr>
              <a:t>[…] </a:t>
            </a:r>
            <a:r>
              <a:rPr lang="en-US" i="1" dirty="0" smtClean="0">
                <a:latin typeface="Andada" panose="02000000000000000000" pitchFamily="50" charset="-18"/>
              </a:rPr>
              <a:t>Dup</a:t>
            </a:r>
            <a:r>
              <a:rPr lang="ro-RO" i="1" dirty="0" smtClean="0">
                <a:latin typeface="Andada" panose="02000000000000000000" pitchFamily="50" charset="-18"/>
              </a:rPr>
              <a:t>ă o oră de repaus am pornit</a:t>
            </a:r>
          </a:p>
          <a:p>
            <a:pPr marL="0" indent="0" algn="ctr">
              <a:buNone/>
            </a:pPr>
            <a:r>
              <a:rPr lang="ro-RO" i="1" dirty="0" smtClean="0">
                <a:latin typeface="Andada" panose="02000000000000000000" pitchFamily="50" charset="-18"/>
              </a:rPr>
              <a:t>Tot călare, peste munte, la lacul cel renumit.</a:t>
            </a:r>
          </a:p>
          <a:p>
            <a:pPr marL="0" indent="0" algn="ctr">
              <a:buNone/>
            </a:pPr>
            <a:r>
              <a:rPr lang="ro-RO" i="1" dirty="0" smtClean="0">
                <a:latin typeface="Andada" panose="02000000000000000000" pitchFamily="50" charset="-18"/>
              </a:rPr>
              <a:t>Doi vulturi măreți și ageri se ridicară în zbor</a:t>
            </a:r>
          </a:p>
          <a:p>
            <a:pPr marL="0" indent="0" algn="ctr">
              <a:buNone/>
            </a:pPr>
            <a:r>
              <a:rPr lang="ro-RO" i="1" dirty="0" smtClean="0">
                <a:latin typeface="Andada" panose="02000000000000000000" pitchFamily="50" charset="-18"/>
              </a:rPr>
              <a:t>După marginea-nflorită lacului străvezitor</a:t>
            </a:r>
          </a:p>
          <a:p>
            <a:pPr marL="0" indent="0" algn="ctr">
              <a:buNone/>
            </a:pPr>
            <a:r>
              <a:rPr lang="en-US" dirty="0" smtClean="0">
                <a:latin typeface="Andada" panose="02000000000000000000" pitchFamily="50" charset="-18"/>
              </a:rPr>
              <a:t>[…] </a:t>
            </a:r>
            <a:r>
              <a:rPr lang="en-GB" dirty="0" smtClean="0">
                <a:latin typeface="Andada" panose="02000000000000000000" pitchFamily="50" charset="-18"/>
              </a:rPr>
              <a:t> </a:t>
            </a:r>
            <a:r>
              <a:rPr lang="en-GB" i="1" dirty="0" smtClean="0">
                <a:latin typeface="Andada" panose="02000000000000000000" pitchFamily="50" charset="-18"/>
              </a:rPr>
              <a:t>E de-o mare ad</a:t>
            </a:r>
            <a:r>
              <a:rPr lang="ro-RO" i="1" dirty="0" smtClean="0">
                <a:latin typeface="Andada" panose="02000000000000000000" pitchFamily="50" charset="-18"/>
              </a:rPr>
              <a:t>âncime, zicea conducătorul meu.</a:t>
            </a:r>
          </a:p>
        </p:txBody>
      </p:sp>
      <p:sp>
        <p:nvSpPr>
          <p:cNvPr id="8" name="Title 1"/>
          <p:cNvSpPr>
            <a:spLocks noGrp="1"/>
          </p:cNvSpPr>
          <p:nvPr>
            <p:ph type="title"/>
          </p:nvPr>
        </p:nvSpPr>
        <p:spPr>
          <a:xfrm>
            <a:off x="515155" y="1119019"/>
            <a:ext cx="7886700" cy="795315"/>
          </a:xfrm>
        </p:spPr>
        <p:txBody>
          <a:bodyPr>
            <a:normAutofit/>
          </a:bodyPr>
          <a:lstStyle/>
          <a:p>
            <a:pPr algn="ctr"/>
            <a:r>
              <a:rPr lang="ro-RO" sz="4000" dirty="0" smtClean="0">
                <a:solidFill>
                  <a:schemeClr val="accent1">
                    <a:lumMod val="50000"/>
                  </a:schemeClr>
                </a:solidFill>
                <a:latin typeface="Andada" panose="02000000000000000000" pitchFamily="50" charset="-18"/>
              </a:rPr>
              <a:t>Lacul Vulturilor</a:t>
            </a:r>
            <a:endParaRPr lang="ro-RO" sz="4000" dirty="0">
              <a:solidFill>
                <a:schemeClr val="accent1">
                  <a:lumMod val="50000"/>
                </a:schemeClr>
              </a:solidFill>
              <a:latin typeface="Andada" panose="02000000000000000000" pitchFamily="50" charset="-18"/>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77318" y="344699"/>
            <a:ext cx="998493" cy="998493"/>
          </a:xfrm>
          <a:prstGeom prst="rect">
            <a:avLst/>
          </a:prstGeom>
        </p:spPr>
      </p:pic>
    </p:spTree>
    <p:extLst>
      <p:ext uri="{BB962C8B-B14F-4D97-AF65-F5344CB8AC3E}">
        <p14:creationId xmlns:p14="http://schemas.microsoft.com/office/powerpoint/2010/main" val="37226569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2380593"/>
            <a:ext cx="7886700" cy="4257274"/>
          </a:xfrm>
        </p:spPr>
        <p:txBody>
          <a:bodyPr>
            <a:normAutofit/>
          </a:bodyPr>
          <a:lstStyle/>
          <a:p>
            <a:pPr marL="0" indent="0" algn="ctr">
              <a:buNone/>
            </a:pPr>
            <a:r>
              <a:rPr lang="ro-RO" i="1" dirty="0" smtClean="0">
                <a:latin typeface="Andada" panose="02000000000000000000" pitchFamily="50" charset="-18"/>
              </a:rPr>
              <a:t>Sub a lui Știrbei domnie, vreo câțiva ofițieri</a:t>
            </a:r>
          </a:p>
          <a:p>
            <a:pPr marL="0" indent="0" algn="ctr">
              <a:buNone/>
            </a:pPr>
            <a:r>
              <a:rPr lang="ro-RO" i="1" dirty="0" smtClean="0">
                <a:latin typeface="Andada" panose="02000000000000000000" pitchFamily="50" charset="-18"/>
              </a:rPr>
              <a:t>Din armata-austriacă, cari erau ingineri,</a:t>
            </a:r>
          </a:p>
          <a:p>
            <a:pPr marL="0" indent="0" algn="ctr">
              <a:buNone/>
            </a:pPr>
            <a:r>
              <a:rPr lang="ro-RO" i="1" dirty="0" smtClean="0">
                <a:latin typeface="Andada" panose="02000000000000000000" pitchFamily="50" charset="-18"/>
              </a:rPr>
              <a:t>Pe-o plută mică de bârne a-l măsura s-a-ncercat;</a:t>
            </a:r>
          </a:p>
          <a:p>
            <a:pPr marL="0" indent="0" algn="ctr">
              <a:buNone/>
            </a:pPr>
            <a:r>
              <a:rPr lang="ro-RO" i="1" dirty="0" smtClean="0">
                <a:latin typeface="Andada" panose="02000000000000000000" pitchFamily="50" charset="-18"/>
              </a:rPr>
              <a:t>Dar sonda s-a rupt în apă; din care s-a încredințat</a:t>
            </a:r>
          </a:p>
          <a:p>
            <a:pPr marL="0" indent="0" algn="ctr">
              <a:buNone/>
            </a:pPr>
            <a:r>
              <a:rPr lang="ro-RO" i="1" dirty="0" smtClean="0">
                <a:latin typeface="Andada" panose="02000000000000000000" pitchFamily="50" charset="-18"/>
              </a:rPr>
              <a:t>Că lacul e plin de arbori, cum și de stânci așternut</a:t>
            </a:r>
          </a:p>
          <a:p>
            <a:pPr marL="0" indent="0" algn="ctr">
              <a:buNone/>
            </a:pPr>
            <a:r>
              <a:rPr lang="ro-RO" i="1" dirty="0" smtClean="0">
                <a:latin typeface="Andada" panose="02000000000000000000" pitchFamily="50" charset="-18"/>
              </a:rPr>
              <a:t>Părere împărtășită mai de toți câți l-au văzut</a:t>
            </a:r>
            <a:r>
              <a:rPr lang="ro-RO" dirty="0" smtClean="0">
                <a:latin typeface="Andada" panose="02000000000000000000" pitchFamily="50" charset="-18"/>
              </a:rPr>
              <a:t>.”</a:t>
            </a:r>
          </a:p>
          <a:p>
            <a:pPr marL="0" indent="0" algn="r">
              <a:buNone/>
            </a:pPr>
            <a:r>
              <a:rPr lang="en-US" b="1" dirty="0" smtClean="0">
                <a:latin typeface="Andada" panose="02000000000000000000" pitchFamily="50" charset="-18"/>
              </a:rPr>
              <a:t>(</a:t>
            </a:r>
            <a:r>
              <a:rPr lang="ro-RO" b="1" dirty="0" smtClean="0">
                <a:latin typeface="Andada" panose="02000000000000000000" pitchFamily="50" charset="-18"/>
              </a:rPr>
              <a:t>Aricescu, 1878)</a:t>
            </a:r>
            <a:endParaRPr lang="ro-RO" b="1" dirty="0">
              <a:latin typeface="Andada" panose="02000000000000000000" pitchFamily="50" charset="-18"/>
            </a:endParaRPr>
          </a:p>
        </p:txBody>
      </p:sp>
      <p:sp>
        <p:nvSpPr>
          <p:cNvPr id="8" name="Title 1"/>
          <p:cNvSpPr>
            <a:spLocks noGrp="1"/>
          </p:cNvSpPr>
          <p:nvPr>
            <p:ph type="title"/>
          </p:nvPr>
        </p:nvSpPr>
        <p:spPr>
          <a:xfrm>
            <a:off x="515155" y="1119019"/>
            <a:ext cx="7886700" cy="795315"/>
          </a:xfrm>
        </p:spPr>
        <p:txBody>
          <a:bodyPr>
            <a:normAutofit/>
          </a:bodyPr>
          <a:lstStyle/>
          <a:p>
            <a:pPr algn="ctr"/>
            <a:r>
              <a:rPr lang="ro-RO" sz="4000" dirty="0" smtClean="0">
                <a:solidFill>
                  <a:schemeClr val="accent1">
                    <a:lumMod val="50000"/>
                  </a:schemeClr>
                </a:solidFill>
                <a:latin typeface="Andada" panose="02000000000000000000" pitchFamily="50" charset="-18"/>
              </a:rPr>
              <a:t>Lacul Vulturilor</a:t>
            </a:r>
            <a:endParaRPr lang="ro-RO" sz="4000" dirty="0">
              <a:solidFill>
                <a:schemeClr val="accent1">
                  <a:lumMod val="50000"/>
                </a:schemeClr>
              </a:solidFill>
              <a:latin typeface="Andada" panose="02000000000000000000" pitchFamily="50" charset="-18"/>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77318" y="344699"/>
            <a:ext cx="998493" cy="998493"/>
          </a:xfrm>
          <a:prstGeom prst="rect">
            <a:avLst/>
          </a:prstGeom>
        </p:spPr>
      </p:pic>
    </p:spTree>
    <p:extLst>
      <p:ext uri="{BB962C8B-B14F-4D97-AF65-F5344CB8AC3E}">
        <p14:creationId xmlns:p14="http://schemas.microsoft.com/office/powerpoint/2010/main" val="2184441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4172755"/>
            <a:ext cx="7886700" cy="2569574"/>
          </a:xfrm>
        </p:spPr>
        <p:txBody>
          <a:bodyPr>
            <a:normAutofit fontScale="77500" lnSpcReduction="20000"/>
          </a:bodyPr>
          <a:lstStyle/>
          <a:p>
            <a:pPr marL="0" indent="0" algn="ctr">
              <a:buNone/>
            </a:pPr>
            <a:r>
              <a:rPr lang="ro-RO" dirty="0" smtClean="0">
                <a:latin typeface="Andada" panose="02000000000000000000" pitchFamily="50" charset="-18"/>
              </a:rPr>
              <a:t>„</a:t>
            </a:r>
            <a:r>
              <a:rPr lang="ro-RO" i="1" dirty="0" smtClean="0">
                <a:latin typeface="Andada" panose="02000000000000000000" pitchFamily="50" charset="-18"/>
              </a:rPr>
              <a:t>Se zice că într-o toamnă Crivățul a aruncat</a:t>
            </a:r>
          </a:p>
          <a:p>
            <a:pPr marL="0" indent="0" algn="ctr">
              <a:buNone/>
            </a:pPr>
            <a:r>
              <a:rPr lang="ro-RO" i="1" dirty="0" smtClean="0">
                <a:latin typeface="Andada" panose="02000000000000000000" pitchFamily="50" charset="-18"/>
              </a:rPr>
              <a:t>În astu lacu</a:t>
            </a:r>
            <a:r>
              <a:rPr lang="en-US" i="1" dirty="0" smtClean="0">
                <a:latin typeface="Andada" panose="02000000000000000000" pitchFamily="50" charset="-18"/>
              </a:rPr>
              <a:t>’</a:t>
            </a:r>
            <a:r>
              <a:rPr lang="en-GB" i="1" dirty="0" smtClean="0">
                <a:latin typeface="Andada" panose="02000000000000000000" pitchFamily="50" charset="-18"/>
              </a:rPr>
              <a:t> </a:t>
            </a:r>
            <a:r>
              <a:rPr lang="ro-RO" i="1" dirty="0" smtClean="0">
                <a:latin typeface="Andada" panose="02000000000000000000" pitchFamily="50" charset="-18"/>
              </a:rPr>
              <a:t>o herghelie de cai, ce s-au afundat</a:t>
            </a:r>
            <a:r>
              <a:rPr lang="ro-RO" dirty="0" smtClean="0">
                <a:latin typeface="Andada" panose="02000000000000000000" pitchFamily="50" charset="-18"/>
              </a:rPr>
              <a:t>.</a:t>
            </a:r>
          </a:p>
          <a:p>
            <a:pPr marL="0" indent="0" algn="ctr">
              <a:buNone/>
            </a:pPr>
            <a:r>
              <a:rPr lang="ro-RO" i="1" dirty="0" smtClean="0">
                <a:latin typeface="Andada" panose="02000000000000000000" pitchFamily="50" charset="-18"/>
              </a:rPr>
              <a:t>În acest lac să se scalde nimeni nu a cutezat,</a:t>
            </a:r>
          </a:p>
          <a:p>
            <a:pPr marL="0" indent="0" algn="ctr">
              <a:buNone/>
            </a:pPr>
            <a:r>
              <a:rPr lang="ro-RO" i="1" dirty="0" smtClean="0">
                <a:latin typeface="Andada" panose="02000000000000000000" pitchFamily="50" charset="-18"/>
              </a:rPr>
              <a:t>Temându-se să nu fie absorbit și înecat.</a:t>
            </a:r>
          </a:p>
          <a:p>
            <a:pPr marL="0" indent="0" algn="ctr">
              <a:buNone/>
            </a:pPr>
            <a:r>
              <a:rPr lang="en-US" dirty="0" smtClean="0">
                <a:latin typeface="Andada" panose="02000000000000000000" pitchFamily="50" charset="-18"/>
              </a:rPr>
              <a:t>[…]</a:t>
            </a:r>
            <a:r>
              <a:rPr lang="en-GB" dirty="0" smtClean="0">
                <a:latin typeface="Andada" panose="02000000000000000000" pitchFamily="50" charset="-18"/>
              </a:rPr>
              <a:t> </a:t>
            </a:r>
            <a:r>
              <a:rPr lang="ro-RO" i="1" dirty="0" smtClean="0">
                <a:latin typeface="Andada" panose="02000000000000000000" pitchFamily="50" charset="-18"/>
              </a:rPr>
              <a:t>Aci Vulturii își schimbă regulat penele lor;</a:t>
            </a:r>
          </a:p>
          <a:p>
            <a:pPr marL="0" indent="0" algn="ctr">
              <a:buNone/>
            </a:pPr>
            <a:r>
              <a:rPr lang="ro-RO" i="1" dirty="0" smtClean="0">
                <a:latin typeface="Andada" panose="02000000000000000000" pitchFamily="50" charset="-18"/>
              </a:rPr>
              <a:t>Și aci vara se scaldă Regele cel sburător</a:t>
            </a:r>
            <a:r>
              <a:rPr lang="ro-RO" dirty="0" smtClean="0">
                <a:latin typeface="Andada" panose="02000000000000000000" pitchFamily="50" charset="-18"/>
              </a:rPr>
              <a:t>.”</a:t>
            </a:r>
            <a:endParaRPr lang="ro-RO" dirty="0">
              <a:latin typeface="Andada" panose="02000000000000000000" pitchFamily="50" charset="-18"/>
            </a:endParaRPr>
          </a:p>
          <a:p>
            <a:pPr marL="0" indent="0" algn="r">
              <a:buNone/>
            </a:pPr>
            <a:r>
              <a:rPr lang="en-US" b="1" dirty="0" smtClean="0">
                <a:latin typeface="Andada" panose="02000000000000000000" pitchFamily="50" charset="-18"/>
              </a:rPr>
              <a:t>(</a:t>
            </a:r>
            <a:r>
              <a:rPr lang="ro-RO" b="1" dirty="0" smtClean="0">
                <a:latin typeface="Andada" panose="02000000000000000000" pitchFamily="50" charset="-18"/>
              </a:rPr>
              <a:t>Aricescu, 1878)</a:t>
            </a:r>
            <a:endParaRPr lang="ro-RO" b="1" dirty="0">
              <a:latin typeface="Andada" panose="02000000000000000000" pitchFamily="50" charset="-18"/>
            </a:endParaRPr>
          </a:p>
        </p:txBody>
      </p:sp>
      <p:sp>
        <p:nvSpPr>
          <p:cNvPr id="8" name="Title 1"/>
          <p:cNvSpPr>
            <a:spLocks noGrp="1"/>
          </p:cNvSpPr>
          <p:nvPr>
            <p:ph type="title"/>
          </p:nvPr>
        </p:nvSpPr>
        <p:spPr>
          <a:xfrm>
            <a:off x="515155" y="1119019"/>
            <a:ext cx="7886700" cy="795315"/>
          </a:xfrm>
        </p:spPr>
        <p:txBody>
          <a:bodyPr>
            <a:normAutofit/>
          </a:bodyPr>
          <a:lstStyle/>
          <a:p>
            <a:pPr algn="ctr"/>
            <a:r>
              <a:rPr lang="ro-RO" sz="4000" dirty="0" smtClean="0">
                <a:solidFill>
                  <a:schemeClr val="accent1">
                    <a:lumMod val="50000"/>
                  </a:schemeClr>
                </a:solidFill>
                <a:latin typeface="Andada" panose="02000000000000000000" pitchFamily="50" charset="-18"/>
              </a:rPr>
              <a:t>Lacul Vulturilor</a:t>
            </a:r>
            <a:endParaRPr lang="ro-RO" sz="4000" dirty="0">
              <a:solidFill>
                <a:schemeClr val="accent1">
                  <a:lumMod val="50000"/>
                </a:schemeClr>
              </a:solidFill>
              <a:latin typeface="Andada" panose="02000000000000000000" pitchFamily="50" charset="-18"/>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77318" y="344699"/>
            <a:ext cx="998493" cy="998493"/>
          </a:xfrm>
          <a:prstGeom prst="rect">
            <a:avLst/>
          </a:prstGeom>
        </p:spPr>
      </p:pic>
      <p:pic>
        <p:nvPicPr>
          <p:cNvPr id="2" name="Picture 1"/>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a:ext>
            </a:extLst>
          </a:blip>
          <a:srcRect/>
          <a:stretch/>
        </p:blipFill>
        <p:spPr>
          <a:xfrm>
            <a:off x="0" y="1914334"/>
            <a:ext cx="9144000" cy="2009104"/>
          </a:xfrm>
          <a:prstGeom prst="rect">
            <a:avLst/>
          </a:prstGeom>
          <a:ln>
            <a:solidFill>
              <a:schemeClr val="bg1"/>
            </a:solidFill>
          </a:ln>
        </p:spPr>
      </p:pic>
    </p:spTree>
    <p:extLst>
      <p:ext uri="{BB962C8B-B14F-4D97-AF65-F5344CB8AC3E}">
        <p14:creationId xmlns:p14="http://schemas.microsoft.com/office/powerpoint/2010/main" val="183345634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2186233"/>
            <a:ext cx="7886700" cy="4124415"/>
          </a:xfrm>
        </p:spPr>
        <p:txBody>
          <a:bodyPr>
            <a:normAutofit/>
          </a:bodyPr>
          <a:lstStyle/>
          <a:p>
            <a:pPr marL="0" indent="0" algn="just">
              <a:buNone/>
            </a:pPr>
            <a:r>
              <a:rPr lang="ro-RO" sz="2400" dirty="0" smtClean="0">
                <a:latin typeface="Andada" panose="02000000000000000000" pitchFamily="50" charset="-18"/>
              </a:rPr>
              <a:t>„</a:t>
            </a:r>
            <a:r>
              <a:rPr lang="ro-RO" sz="2400" i="1" dirty="0" smtClean="0">
                <a:latin typeface="Andada" panose="02000000000000000000" pitchFamily="50" charset="-18"/>
              </a:rPr>
              <a:t>Apa sa, deși bună de băut, nu se întrebuințează, crezându-se bună numai de leacuri</a:t>
            </a:r>
            <a:r>
              <a:rPr lang="ro-RO" sz="2400" dirty="0" smtClean="0">
                <a:latin typeface="Andada" panose="02000000000000000000" pitchFamily="50" charset="-18"/>
              </a:rPr>
              <a:t>. </a:t>
            </a:r>
            <a:r>
              <a:rPr lang="ro-RO" sz="2400" i="1" dirty="0" smtClean="0">
                <a:latin typeface="Andada" panose="02000000000000000000" pitchFamily="50" charset="-18"/>
              </a:rPr>
              <a:t>Are foarte multe lipitori. Adâncimea nu i s-a putut afla, din care cauză i se zice și Lacul fără fund</a:t>
            </a:r>
            <a:r>
              <a:rPr lang="ro-RO" sz="2400" dirty="0" smtClean="0">
                <a:latin typeface="Andada" panose="02000000000000000000" pitchFamily="50" charset="-18"/>
              </a:rPr>
              <a:t>”;</a:t>
            </a:r>
          </a:p>
          <a:p>
            <a:pPr marL="0" indent="0" algn="just">
              <a:buNone/>
            </a:pPr>
            <a:r>
              <a:rPr lang="ro-RO" sz="2400" i="1" dirty="0" smtClean="0">
                <a:latin typeface="Andada" panose="02000000000000000000" pitchFamily="50" charset="-18"/>
              </a:rPr>
              <a:t>„În jurul său sunt mulți vulturi, ceea ce face periculoasă vizitarea sa, mai cu seamă când își schimbă penele, atacând pe vizitatori cu aripile; din această cauză i se mai dă și numele de Lacul Vulturilor. Legenda zice că vulturii se adună aci, în fiecare primăvară, ca să bea apă și să întinerească</a:t>
            </a:r>
            <a:r>
              <a:rPr lang="ro-RO" sz="2400" dirty="0" smtClean="0">
                <a:latin typeface="Andada" panose="02000000000000000000" pitchFamily="50" charset="-18"/>
              </a:rPr>
              <a:t>”</a:t>
            </a:r>
            <a:r>
              <a:rPr lang="ro-RO" sz="2400" i="1" dirty="0" smtClean="0">
                <a:latin typeface="Andada" panose="02000000000000000000" pitchFamily="50" charset="-18"/>
              </a:rPr>
              <a:t>. </a:t>
            </a:r>
          </a:p>
          <a:p>
            <a:pPr marL="0" indent="0" algn="r">
              <a:buNone/>
            </a:pPr>
            <a:r>
              <a:rPr lang="ro-RO" sz="2400" b="1" dirty="0" smtClean="0">
                <a:latin typeface="Andada" panose="02000000000000000000" pitchFamily="50" charset="-18"/>
              </a:rPr>
              <a:t>(Iorgulescu, 1892)</a:t>
            </a:r>
            <a:endParaRPr lang="ro-RO" sz="2400" b="1" dirty="0">
              <a:latin typeface="Andada" panose="02000000000000000000" pitchFamily="50" charset="-18"/>
            </a:endParaRPr>
          </a:p>
        </p:txBody>
      </p:sp>
      <p:sp>
        <p:nvSpPr>
          <p:cNvPr id="7" name="Title 1"/>
          <p:cNvSpPr>
            <a:spLocks noGrp="1"/>
          </p:cNvSpPr>
          <p:nvPr>
            <p:ph type="title"/>
          </p:nvPr>
        </p:nvSpPr>
        <p:spPr>
          <a:xfrm>
            <a:off x="515155" y="1119019"/>
            <a:ext cx="7886700" cy="795315"/>
          </a:xfrm>
        </p:spPr>
        <p:txBody>
          <a:bodyPr>
            <a:normAutofit/>
          </a:bodyPr>
          <a:lstStyle/>
          <a:p>
            <a:pPr algn="ctr"/>
            <a:r>
              <a:rPr lang="ro-RO" sz="4000" dirty="0" smtClean="0">
                <a:solidFill>
                  <a:schemeClr val="accent1">
                    <a:lumMod val="50000"/>
                  </a:schemeClr>
                </a:solidFill>
                <a:latin typeface="Andada" panose="02000000000000000000" pitchFamily="50" charset="-18"/>
              </a:rPr>
              <a:t>Fețele Siriului</a:t>
            </a:r>
            <a:endParaRPr lang="ro-RO" sz="4000" dirty="0">
              <a:solidFill>
                <a:schemeClr val="accent1">
                  <a:lumMod val="50000"/>
                </a:schemeClr>
              </a:solidFill>
              <a:latin typeface="Andada" panose="02000000000000000000" pitchFamily="50" charset="-18"/>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77318" y="344699"/>
            <a:ext cx="998493" cy="99849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049896" y="2186233"/>
            <a:ext cx="2817218" cy="3493350"/>
          </a:xfrm>
          <a:prstGeom prst="rect">
            <a:avLst/>
          </a:prstGeom>
          <a:ln w="38100">
            <a:solidFill>
              <a:schemeClr val="bg1"/>
            </a:solidFill>
          </a:ln>
        </p:spPr>
      </p:pic>
    </p:spTree>
    <p:extLst>
      <p:ext uri="{BB962C8B-B14F-4D97-AF65-F5344CB8AC3E}">
        <p14:creationId xmlns:p14="http://schemas.microsoft.com/office/powerpoint/2010/main" val="1238856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xit" presetSubtype="0" fill="hold" nodeType="clickEffect">
                                  <p:stCondLst>
                                    <p:cond delay="0"/>
                                  </p:stCondLst>
                                  <p:childTnLst>
                                    <p:animEffect transition="out" filter="fade">
                                      <p:cBhvr>
                                        <p:cTn id="11" dur="1000"/>
                                        <p:tgtEl>
                                          <p:spTgt spid="2"/>
                                        </p:tgtEl>
                                      </p:cBhvr>
                                    </p:animEffect>
                                    <p:anim calcmode="lin" valueType="num">
                                      <p:cBhvr>
                                        <p:cTn id="12" dur="1000"/>
                                        <p:tgtEl>
                                          <p:spTgt spid="2"/>
                                        </p:tgtEl>
                                        <p:attrNameLst>
                                          <p:attrName>ppt_x</p:attrName>
                                        </p:attrNameLst>
                                      </p:cBhvr>
                                      <p:tavLst>
                                        <p:tav tm="0">
                                          <p:val>
                                            <p:strVal val="ppt_x"/>
                                          </p:val>
                                        </p:tav>
                                        <p:tav tm="100000">
                                          <p:val>
                                            <p:strVal val="ppt_x"/>
                                          </p:val>
                                        </p:tav>
                                      </p:tavLst>
                                    </p:anim>
                                    <p:anim calcmode="lin" valueType="num">
                                      <p:cBhvr>
                                        <p:cTn id="13" dur="1000"/>
                                        <p:tgtEl>
                                          <p:spTgt spid="2"/>
                                        </p:tgtEl>
                                        <p:attrNameLst>
                                          <p:attrName>ppt_y</p:attrName>
                                        </p:attrNameLst>
                                      </p:cBhvr>
                                      <p:tavLst>
                                        <p:tav tm="0">
                                          <p:val>
                                            <p:strVal val="ppt_y"/>
                                          </p:val>
                                        </p:tav>
                                        <p:tav tm="100000">
                                          <p:val>
                                            <p:strVal val="ppt_y+.1"/>
                                          </p:val>
                                        </p:tav>
                                      </p:tavLst>
                                    </p:anim>
                                    <p:set>
                                      <p:cBhvr>
                                        <p:cTn id="14" dur="1" fill="hold">
                                          <p:stCondLst>
                                            <p:cond delay="999"/>
                                          </p:stCondLst>
                                        </p:cTn>
                                        <p:tgtEl>
                                          <p:spTgt spid="2"/>
                                        </p:tgtEl>
                                        <p:attrNameLst>
                                          <p:attrName>style.visibility</p:attrName>
                                        </p:attrNameLst>
                                      </p:cBhvr>
                                      <p:to>
                                        <p:strVal val="hidden"/>
                                      </p:to>
                                    </p:se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500"/>
                                        <p:tgtEl>
                                          <p:spTgt spid="3">
                                            <p:txEl>
                                              <p:pRg st="0" end="0"/>
                                            </p:txEl>
                                          </p:spTgt>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500"/>
                                        <p:tgtEl>
                                          <p:spTgt spid="3">
                                            <p:txEl>
                                              <p:pRg st="1" end="1"/>
                                            </p:txEl>
                                          </p:spTgt>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2057445"/>
            <a:ext cx="7886700" cy="4291840"/>
          </a:xfrm>
        </p:spPr>
        <p:txBody>
          <a:bodyPr>
            <a:normAutofit/>
          </a:bodyPr>
          <a:lstStyle/>
          <a:p>
            <a:pPr marL="0" indent="0" algn="just">
              <a:buNone/>
            </a:pPr>
            <a:r>
              <a:rPr lang="ro-RO" dirty="0">
                <a:latin typeface="Andada" panose="02000000000000000000" pitchFamily="50" charset="-18"/>
              </a:rPr>
              <a:t>„</a:t>
            </a:r>
            <a:r>
              <a:rPr lang="ro-RO" i="1" dirty="0">
                <a:latin typeface="Andada" panose="02000000000000000000" pitchFamily="50" charset="-18"/>
              </a:rPr>
              <a:t>După două ceasuri de suiș trăgănat ieșim deasupra, în înalta și luminoasa pustietate de pe </a:t>
            </a:r>
            <a:r>
              <a:rPr lang="ro-RO" i="1" dirty="0" smtClean="0">
                <a:latin typeface="Andada" panose="02000000000000000000" pitchFamily="50" charset="-18"/>
              </a:rPr>
              <a:t>„Fețele Siriului”. </a:t>
            </a:r>
            <a:r>
              <a:rPr lang="ro-RO" i="1" dirty="0">
                <a:latin typeface="Andada" panose="02000000000000000000" pitchFamily="50" charset="-18"/>
              </a:rPr>
              <a:t>Ne odihnim la capătul podișului pe una din stâncele ce împrejmuiesc încântătorul lac al Siriului. </a:t>
            </a:r>
            <a:r>
              <a:rPr lang="en-US" dirty="0" smtClean="0">
                <a:latin typeface="Andada" panose="02000000000000000000" pitchFamily="50" charset="-18"/>
              </a:rPr>
              <a:t>[…]</a:t>
            </a:r>
            <a:r>
              <a:rPr lang="ro-RO" i="1" dirty="0" smtClean="0">
                <a:latin typeface="Andada" panose="02000000000000000000" pitchFamily="50" charset="-18"/>
              </a:rPr>
              <a:t> </a:t>
            </a:r>
            <a:r>
              <a:rPr lang="ro-RO" i="1" dirty="0">
                <a:latin typeface="Andada" panose="02000000000000000000" pitchFamily="50" charset="-18"/>
              </a:rPr>
              <a:t>Ș-o clipă trăim în basme. Aici spun ciobanii că vin vulturii, primăvara, de beau apă ca să-ntinerească, aici își învață puii să zboare, deasupra acestei oglinzi fermecate mijesc de somn, cu aripele-ntinse, trufașii regi ai înălțimilor</a:t>
            </a:r>
            <a:r>
              <a:rPr lang="ro-RO" dirty="0" smtClean="0">
                <a:latin typeface="Andada" panose="02000000000000000000" pitchFamily="50" charset="-18"/>
              </a:rPr>
              <a:t>.”</a:t>
            </a:r>
            <a:endParaRPr lang="ro-RO" dirty="0">
              <a:latin typeface="Andada" panose="02000000000000000000" pitchFamily="50" charset="-18"/>
            </a:endParaRPr>
          </a:p>
          <a:p>
            <a:pPr marL="0" indent="0" algn="r">
              <a:buNone/>
            </a:pPr>
            <a:r>
              <a:rPr lang="en-US" b="1" dirty="0" smtClean="0">
                <a:latin typeface="Andada" panose="02000000000000000000" pitchFamily="50" charset="-18"/>
              </a:rPr>
              <a:t>(</a:t>
            </a:r>
            <a:r>
              <a:rPr lang="ro-RO" b="1" dirty="0" smtClean="0">
                <a:latin typeface="Andada" panose="02000000000000000000" pitchFamily="50" charset="-18"/>
              </a:rPr>
              <a:t>Vlahuță, 1901)</a:t>
            </a:r>
            <a:endParaRPr lang="ro-RO" b="1" dirty="0">
              <a:latin typeface="Andada" panose="02000000000000000000" pitchFamily="50" charset="-18"/>
            </a:endParaRPr>
          </a:p>
        </p:txBody>
      </p:sp>
      <p:sp>
        <p:nvSpPr>
          <p:cNvPr id="8" name="Title 1"/>
          <p:cNvSpPr>
            <a:spLocks noGrp="1"/>
          </p:cNvSpPr>
          <p:nvPr>
            <p:ph type="title"/>
          </p:nvPr>
        </p:nvSpPr>
        <p:spPr>
          <a:xfrm>
            <a:off x="515155" y="1119019"/>
            <a:ext cx="7886700" cy="795315"/>
          </a:xfrm>
        </p:spPr>
        <p:txBody>
          <a:bodyPr>
            <a:normAutofit/>
          </a:bodyPr>
          <a:lstStyle/>
          <a:p>
            <a:pPr algn="ctr"/>
            <a:r>
              <a:rPr lang="ro-RO" sz="4000" dirty="0" smtClean="0">
                <a:solidFill>
                  <a:schemeClr val="accent1">
                    <a:lumMod val="50000"/>
                  </a:schemeClr>
                </a:solidFill>
                <a:latin typeface="Andada" panose="02000000000000000000" pitchFamily="50" charset="-18"/>
              </a:rPr>
              <a:t>Lacul Siriului</a:t>
            </a:r>
            <a:endParaRPr lang="ro-RO" sz="4000" dirty="0">
              <a:solidFill>
                <a:schemeClr val="accent1">
                  <a:lumMod val="50000"/>
                </a:schemeClr>
              </a:solidFill>
              <a:latin typeface="Andada" panose="02000000000000000000" pitchFamily="50" charset="-18"/>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77318" y="344699"/>
            <a:ext cx="998493" cy="998493"/>
          </a:xfrm>
          <a:prstGeom prst="rect">
            <a:avLst/>
          </a:prstGeom>
        </p:spPr>
      </p:pic>
      <p:pic>
        <p:nvPicPr>
          <p:cNvPr id="2" name="Picture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763860" y="2010782"/>
            <a:ext cx="3389290" cy="3855401"/>
          </a:xfrm>
          <a:prstGeom prst="rect">
            <a:avLst/>
          </a:prstGeom>
        </p:spPr>
      </p:pic>
    </p:spTree>
    <p:extLst>
      <p:ext uri="{BB962C8B-B14F-4D97-AF65-F5344CB8AC3E}">
        <p14:creationId xmlns:p14="http://schemas.microsoft.com/office/powerpoint/2010/main" val="2536315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xit" presetSubtype="0" fill="hold" nodeType="clickEffect">
                                  <p:stCondLst>
                                    <p:cond delay="0"/>
                                  </p:stCondLst>
                                  <p:childTnLst>
                                    <p:animEffect transition="out" filter="fade">
                                      <p:cBhvr>
                                        <p:cTn id="11" dur="1000"/>
                                        <p:tgtEl>
                                          <p:spTgt spid="2"/>
                                        </p:tgtEl>
                                      </p:cBhvr>
                                    </p:animEffect>
                                    <p:anim calcmode="lin" valueType="num">
                                      <p:cBhvr>
                                        <p:cTn id="12" dur="1000"/>
                                        <p:tgtEl>
                                          <p:spTgt spid="2"/>
                                        </p:tgtEl>
                                        <p:attrNameLst>
                                          <p:attrName>ppt_x</p:attrName>
                                        </p:attrNameLst>
                                      </p:cBhvr>
                                      <p:tavLst>
                                        <p:tav tm="0">
                                          <p:val>
                                            <p:strVal val="ppt_x"/>
                                          </p:val>
                                        </p:tav>
                                        <p:tav tm="100000">
                                          <p:val>
                                            <p:strVal val="ppt_x"/>
                                          </p:val>
                                        </p:tav>
                                      </p:tavLst>
                                    </p:anim>
                                    <p:anim calcmode="lin" valueType="num">
                                      <p:cBhvr>
                                        <p:cTn id="13" dur="1000"/>
                                        <p:tgtEl>
                                          <p:spTgt spid="2"/>
                                        </p:tgtEl>
                                        <p:attrNameLst>
                                          <p:attrName>ppt_y</p:attrName>
                                        </p:attrNameLst>
                                      </p:cBhvr>
                                      <p:tavLst>
                                        <p:tav tm="0">
                                          <p:val>
                                            <p:strVal val="ppt_y"/>
                                          </p:val>
                                        </p:tav>
                                        <p:tav tm="100000">
                                          <p:val>
                                            <p:strVal val="ppt_y+.1"/>
                                          </p:val>
                                        </p:tav>
                                      </p:tavLst>
                                    </p:anim>
                                    <p:set>
                                      <p:cBhvr>
                                        <p:cTn id="14" dur="1" fill="hold">
                                          <p:stCondLst>
                                            <p:cond delay="999"/>
                                          </p:stCondLst>
                                        </p:cTn>
                                        <p:tgtEl>
                                          <p:spTgt spid="2"/>
                                        </p:tgtEl>
                                        <p:attrNameLst>
                                          <p:attrName>style.visibility</p:attrName>
                                        </p:attrNameLst>
                                      </p:cBhvr>
                                      <p:to>
                                        <p:strVal val="hidden"/>
                                      </p:to>
                                    </p:se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500"/>
                                        <p:tgtEl>
                                          <p:spTgt spid="3">
                                            <p:txEl>
                                              <p:pRg st="0" end="0"/>
                                            </p:txEl>
                                          </p:spTgt>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1521" y="1681268"/>
            <a:ext cx="7547020" cy="2774821"/>
          </a:xfrm>
        </p:spPr>
        <p:txBody>
          <a:bodyPr>
            <a:normAutofit/>
          </a:bodyPr>
          <a:lstStyle/>
          <a:p>
            <a:pPr marL="0" indent="0" algn="just">
              <a:buNone/>
            </a:pPr>
            <a:r>
              <a:rPr lang="ro-RO" dirty="0" smtClean="0">
                <a:latin typeface="Andada" panose="02000000000000000000" pitchFamily="50" charset="-18"/>
              </a:rPr>
              <a:t>„</a:t>
            </a:r>
            <a:r>
              <a:rPr lang="ro-RO" i="1" dirty="0" smtClean="0">
                <a:latin typeface="Andada" panose="02000000000000000000" pitchFamily="50" charset="-18"/>
              </a:rPr>
              <a:t>Pe Semenic, în munte, există o baie a vulturilor; credința localnicilor spune că vulturii se scaldă în acel lac și capătă putere</a:t>
            </a:r>
            <a:r>
              <a:rPr lang="ro-RO" dirty="0" smtClean="0">
                <a:latin typeface="Andada" panose="02000000000000000000" pitchFamily="50" charset="-18"/>
              </a:rPr>
              <a:t>” </a:t>
            </a:r>
          </a:p>
          <a:p>
            <a:pPr marL="0" indent="0" algn="r">
              <a:buNone/>
            </a:pPr>
            <a:r>
              <a:rPr lang="ro-RO" sz="2400" b="1" dirty="0" smtClean="0">
                <a:latin typeface="Andada" panose="02000000000000000000" pitchFamily="50" charset="-18"/>
              </a:rPr>
              <a:t>(G. Pop, 1864) </a:t>
            </a:r>
            <a:endParaRPr lang="ro-RO" sz="2400" b="1" dirty="0">
              <a:latin typeface="Andada" panose="02000000000000000000" pitchFamily="50" charset="-18"/>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77318" y="344699"/>
            <a:ext cx="998493" cy="99849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30310" y="3349163"/>
            <a:ext cx="3362794" cy="3096057"/>
          </a:xfrm>
          <a:prstGeom prst="rect">
            <a:avLst/>
          </a:prstGeom>
          <a:ln w="28575">
            <a:solidFill>
              <a:schemeClr val="bg1"/>
            </a:solidFill>
          </a:ln>
        </p:spPr>
      </p:pic>
    </p:spTree>
    <p:extLst>
      <p:ext uri="{BB962C8B-B14F-4D97-AF65-F5344CB8AC3E}">
        <p14:creationId xmlns:p14="http://schemas.microsoft.com/office/powerpoint/2010/main" val="1186910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8823" y="5905540"/>
            <a:ext cx="3711699" cy="811369"/>
          </a:xfrm>
        </p:spPr>
        <p:txBody>
          <a:bodyPr>
            <a:normAutofit/>
          </a:bodyPr>
          <a:lstStyle/>
          <a:p>
            <a:pPr marL="0" indent="0" algn="r">
              <a:buNone/>
            </a:pPr>
            <a:r>
              <a:rPr lang="ro-RO" sz="2400" dirty="0" smtClean="0">
                <a:latin typeface="Andada" panose="02000000000000000000" pitchFamily="50" charset="-18"/>
              </a:rPr>
              <a:t>Baia Vulturilor de la izvoarele Nerei</a:t>
            </a:r>
            <a:endParaRPr lang="ro-RO" sz="2400" b="1" dirty="0">
              <a:latin typeface="Andada" panose="02000000000000000000" pitchFamily="50" charset="-18"/>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77318" y="344699"/>
            <a:ext cx="998493" cy="998493"/>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83893" y="2737637"/>
            <a:ext cx="4467526" cy="3979272"/>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21092" y="631065"/>
            <a:ext cx="4903190" cy="4612391"/>
          </a:xfrm>
          <a:prstGeom prst="rect">
            <a:avLst/>
          </a:prstGeom>
          <a:ln w="28575">
            <a:noFill/>
          </a:ln>
        </p:spPr>
      </p:pic>
      <p:pic>
        <p:nvPicPr>
          <p:cNvPr id="8" name="Picture 7"/>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122804" y="3543880"/>
            <a:ext cx="2817718" cy="1699576"/>
          </a:xfrm>
          <a:prstGeom prst="rect">
            <a:avLst/>
          </a:prstGeom>
          <a:ln>
            <a:solidFill>
              <a:schemeClr val="bg1"/>
            </a:solidFill>
          </a:ln>
        </p:spPr>
      </p:pic>
    </p:spTree>
    <p:extLst>
      <p:ext uri="{BB962C8B-B14F-4D97-AF65-F5344CB8AC3E}">
        <p14:creationId xmlns:p14="http://schemas.microsoft.com/office/powerpoint/2010/main" val="3495805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t="-1060"/>
          <a:stretch/>
        </p:blipFill>
        <p:spPr>
          <a:xfrm>
            <a:off x="610132" y="3330607"/>
            <a:ext cx="3723139" cy="3514514"/>
          </a:xfrm>
          <a:prstGeom prst="rect">
            <a:avLst/>
          </a:prstGeom>
        </p:spPr>
      </p:pic>
      <p:pic>
        <p:nvPicPr>
          <p:cNvPr id="9" name="Picture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77318" y="344699"/>
            <a:ext cx="998493" cy="998493"/>
          </a:xfrm>
          <a:prstGeom prst="rect">
            <a:avLst/>
          </a:prstGeom>
        </p:spPr>
      </p:pic>
      <p:pic>
        <p:nvPicPr>
          <p:cNvPr id="5" name="Picture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71497" y="-12879"/>
            <a:ext cx="3786389" cy="3558500"/>
          </a:xfrm>
          <a:prstGeom prst="rect">
            <a:avLst/>
          </a:prstGeom>
        </p:spPr>
      </p:pic>
      <p:pic>
        <p:nvPicPr>
          <p:cNvPr id="11" name="Picture 10"/>
          <p:cNvPicPr>
            <a:picLocks noChangeAspect="1"/>
          </p:cNvPicPr>
          <p:nvPr/>
        </p:nvPicPr>
        <p:blipFill rotWithShape="1">
          <a:blip r:embed="rId5" cstate="screen">
            <a:extLst>
              <a:ext uri="{28A0092B-C50C-407E-A947-70E740481C1C}">
                <a14:useLocalDpi xmlns:a14="http://schemas.microsoft.com/office/drawing/2010/main"/>
              </a:ext>
            </a:extLst>
          </a:blip>
          <a:srcRect b="-3093"/>
          <a:stretch/>
        </p:blipFill>
        <p:spPr>
          <a:xfrm>
            <a:off x="4582731" y="3446519"/>
            <a:ext cx="3786389" cy="3590845"/>
          </a:xfrm>
          <a:prstGeom prst="rect">
            <a:avLst/>
          </a:prstGeom>
        </p:spPr>
      </p:pic>
      <p:sp>
        <p:nvSpPr>
          <p:cNvPr id="12" name="Title 1"/>
          <p:cNvSpPr>
            <a:spLocks noGrp="1"/>
          </p:cNvSpPr>
          <p:nvPr>
            <p:ph type="title"/>
          </p:nvPr>
        </p:nvSpPr>
        <p:spPr>
          <a:xfrm>
            <a:off x="4262907" y="1889651"/>
            <a:ext cx="4229100" cy="795315"/>
          </a:xfrm>
        </p:spPr>
        <p:txBody>
          <a:bodyPr>
            <a:noAutofit/>
          </a:bodyPr>
          <a:lstStyle/>
          <a:p>
            <a:pPr algn="ctr"/>
            <a:r>
              <a:rPr lang="ro-RO" sz="3200" dirty="0" smtClean="0">
                <a:solidFill>
                  <a:schemeClr val="accent1">
                    <a:lumMod val="50000"/>
                  </a:schemeClr>
                </a:solidFill>
                <a:latin typeface="Andada" panose="02000000000000000000" pitchFamily="50" charset="-18"/>
              </a:rPr>
              <a:t>Zoonimele</a:t>
            </a:r>
            <a:br>
              <a:rPr lang="ro-RO" sz="3200" dirty="0" smtClean="0">
                <a:solidFill>
                  <a:schemeClr val="accent1">
                    <a:lumMod val="50000"/>
                  </a:schemeClr>
                </a:solidFill>
                <a:latin typeface="Andada" panose="02000000000000000000" pitchFamily="50" charset="-18"/>
              </a:rPr>
            </a:br>
            <a:r>
              <a:rPr lang="ro-RO" sz="3200" dirty="0" smtClean="0">
                <a:solidFill>
                  <a:schemeClr val="accent1">
                    <a:lumMod val="50000"/>
                  </a:schemeClr>
                </a:solidFill>
                <a:latin typeface="Andada" panose="02000000000000000000" pitchFamily="50" charset="-18"/>
              </a:rPr>
              <a:t>vultur / șoim / curui </a:t>
            </a:r>
            <a:br>
              <a:rPr lang="ro-RO" sz="3200" dirty="0" smtClean="0">
                <a:solidFill>
                  <a:schemeClr val="accent1">
                    <a:lumMod val="50000"/>
                  </a:schemeClr>
                </a:solidFill>
                <a:latin typeface="Andada" panose="02000000000000000000" pitchFamily="50" charset="-18"/>
              </a:rPr>
            </a:br>
            <a:r>
              <a:rPr lang="ro-RO" sz="3200" dirty="0" smtClean="0">
                <a:solidFill>
                  <a:schemeClr val="accent1">
                    <a:lumMod val="50000"/>
                  </a:schemeClr>
                </a:solidFill>
                <a:latin typeface="Andada" panose="02000000000000000000" pitchFamily="50" charset="-18"/>
              </a:rPr>
              <a:t>în județele BZ și RS</a:t>
            </a:r>
            <a:endParaRPr lang="ro-RO" sz="3200" dirty="0">
              <a:solidFill>
                <a:schemeClr val="accent1">
                  <a:lumMod val="50000"/>
                </a:schemeClr>
              </a:solidFill>
              <a:latin typeface="Andada" panose="02000000000000000000" pitchFamily="50" charset="-18"/>
            </a:endParaRPr>
          </a:p>
        </p:txBody>
      </p:sp>
    </p:spTree>
    <p:extLst>
      <p:ext uri="{BB962C8B-B14F-4D97-AF65-F5344CB8AC3E}">
        <p14:creationId xmlns:p14="http://schemas.microsoft.com/office/powerpoint/2010/main" val="3396288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49" y="5331853"/>
            <a:ext cx="8000195" cy="1526147"/>
          </a:xfrm>
        </p:spPr>
        <p:txBody>
          <a:bodyPr>
            <a:normAutofit fontScale="77500" lnSpcReduction="20000"/>
          </a:bodyPr>
          <a:lstStyle/>
          <a:p>
            <a:pPr marL="0" indent="0" algn="just">
              <a:lnSpc>
                <a:spcPct val="120000"/>
              </a:lnSpc>
              <a:buNone/>
            </a:pPr>
            <a:r>
              <a:rPr lang="ro-RO" dirty="0" smtClean="0">
                <a:latin typeface="Andada" panose="02000000000000000000" pitchFamily="50" charset="-18"/>
              </a:rPr>
              <a:t>„</a:t>
            </a:r>
            <a:r>
              <a:rPr lang="ro-RO" i="1" dirty="0">
                <a:latin typeface="Andada" panose="02000000000000000000" pitchFamily="50" charset="-18"/>
              </a:rPr>
              <a:t>Lacul Vulturilor sau Lacul fără Fund, aflat la est de culmea Mălîia, la </a:t>
            </a:r>
            <a:r>
              <a:rPr lang="ro-RO" i="1" dirty="0" smtClean="0">
                <a:latin typeface="Andada" panose="02000000000000000000" pitchFamily="50" charset="-18"/>
              </a:rPr>
              <a:t>1420 </a:t>
            </a:r>
            <a:r>
              <a:rPr lang="ro-RO" i="1" dirty="0">
                <a:latin typeface="Andada" panose="02000000000000000000" pitchFamily="50" charset="-18"/>
              </a:rPr>
              <a:t>m, este cantonat într-o cuvetă de origine </a:t>
            </a:r>
            <a:r>
              <a:rPr lang="ro-RO" i="1" dirty="0" smtClean="0">
                <a:latin typeface="Andada" panose="02000000000000000000" pitchFamily="50" charset="-18"/>
              </a:rPr>
              <a:t>crio-nivală.</a:t>
            </a:r>
            <a:r>
              <a:rPr lang="ro-RO" dirty="0" smtClean="0">
                <a:latin typeface="Andada" panose="02000000000000000000" pitchFamily="50" charset="-18"/>
              </a:rPr>
              <a:t>” </a:t>
            </a:r>
          </a:p>
          <a:p>
            <a:pPr marL="0" indent="0" algn="r">
              <a:buNone/>
            </a:pPr>
            <a:r>
              <a:rPr lang="ro-RO" b="1" dirty="0" smtClean="0">
                <a:latin typeface="Andada" panose="02000000000000000000" pitchFamily="50" charset="-18"/>
              </a:rPr>
              <a:t>(Posea și Ielenicz, 1977)</a:t>
            </a:r>
            <a:endParaRPr lang="ro-RO" b="1" dirty="0">
              <a:latin typeface="Andada" panose="02000000000000000000" pitchFamily="50" charset="-18"/>
            </a:endParaRPr>
          </a:p>
        </p:txBody>
      </p:sp>
      <p:sp>
        <p:nvSpPr>
          <p:cNvPr id="5" name="Title 1"/>
          <p:cNvSpPr>
            <a:spLocks noGrp="1"/>
          </p:cNvSpPr>
          <p:nvPr>
            <p:ph type="title"/>
          </p:nvPr>
        </p:nvSpPr>
        <p:spPr>
          <a:xfrm>
            <a:off x="515155" y="1119019"/>
            <a:ext cx="7886700" cy="795315"/>
          </a:xfrm>
        </p:spPr>
        <p:txBody>
          <a:bodyPr>
            <a:normAutofit/>
          </a:bodyPr>
          <a:lstStyle/>
          <a:p>
            <a:pPr algn="ctr"/>
            <a:r>
              <a:rPr lang="ro-RO" sz="4000" dirty="0" smtClean="0">
                <a:solidFill>
                  <a:schemeClr val="accent1">
                    <a:lumMod val="50000"/>
                  </a:schemeClr>
                </a:solidFill>
                <a:latin typeface="Andada" panose="02000000000000000000" pitchFamily="50" charset="-18"/>
              </a:rPr>
              <a:t>Lacul Vulturilor</a:t>
            </a:r>
            <a:endParaRPr lang="ro-RO" sz="4000" dirty="0">
              <a:solidFill>
                <a:schemeClr val="accent1">
                  <a:lumMod val="50000"/>
                </a:schemeClr>
              </a:solidFill>
              <a:latin typeface="Andada" panose="02000000000000000000" pitchFamily="50" charset="-18"/>
            </a:endParaRPr>
          </a:p>
        </p:txBody>
      </p:sp>
      <p:pic>
        <p:nvPicPr>
          <p:cNvPr id="2" name="Picture 1"/>
          <p:cNvPicPr>
            <a:picLocks noChangeAspect="1"/>
          </p:cNvPicPr>
          <p:nvPr/>
        </p:nvPicPr>
        <p:blipFill rotWithShape="1">
          <a:blip r:embed="rId2" cstate="screen">
            <a:grayscl/>
            <a:extLst>
              <a:ext uri="{28A0092B-C50C-407E-A947-70E740481C1C}">
                <a14:useLocalDpi xmlns:a14="http://schemas.microsoft.com/office/drawing/2010/main"/>
              </a:ext>
            </a:extLst>
          </a:blip>
          <a:srcRect/>
          <a:stretch/>
        </p:blipFill>
        <p:spPr>
          <a:xfrm>
            <a:off x="2345162" y="1914334"/>
            <a:ext cx="4226686" cy="3249669"/>
          </a:xfrm>
          <a:prstGeom prst="rect">
            <a:avLst/>
          </a:prstGeom>
          <a:ln>
            <a:solidFill>
              <a:schemeClr val="bg1"/>
            </a:solidFill>
          </a:ln>
        </p:spPr>
      </p:pic>
    </p:spTree>
    <p:extLst>
      <p:ext uri="{BB962C8B-B14F-4D97-AF65-F5344CB8AC3E}">
        <p14:creationId xmlns:p14="http://schemas.microsoft.com/office/powerpoint/2010/main" val="24363579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screen">
            <a:alphaModFix amt="81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9" name="Content Placeholder 2"/>
          <p:cNvSpPr txBox="1">
            <a:spLocks/>
          </p:cNvSpPr>
          <p:nvPr/>
        </p:nvSpPr>
        <p:spPr>
          <a:xfrm>
            <a:off x="1021252" y="4993781"/>
            <a:ext cx="4246207" cy="15325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o-RO" sz="4000" b="1" dirty="0" smtClean="0">
                <a:solidFill>
                  <a:schemeClr val="bg1"/>
                </a:solidFill>
                <a:latin typeface="Andada" panose="02000000000000000000" pitchFamily="50" charset="-18"/>
              </a:rPr>
              <a:t>Lacul fără Fund</a:t>
            </a:r>
            <a:endParaRPr lang="ro-RO" sz="4000" b="1" dirty="0">
              <a:solidFill>
                <a:schemeClr val="bg1"/>
              </a:solidFill>
              <a:latin typeface="Andada" panose="02000000000000000000" pitchFamily="50" charset="-18"/>
            </a:endParaRPr>
          </a:p>
        </p:txBody>
      </p:sp>
      <p:sp>
        <p:nvSpPr>
          <p:cNvPr id="13" name="Content Placeholder 2"/>
          <p:cNvSpPr txBox="1">
            <a:spLocks/>
          </p:cNvSpPr>
          <p:nvPr/>
        </p:nvSpPr>
        <p:spPr>
          <a:xfrm>
            <a:off x="638755" y="4495724"/>
            <a:ext cx="4246207" cy="6439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o-RO" sz="3600" dirty="0" smtClean="0">
                <a:solidFill>
                  <a:schemeClr val="bg1"/>
                </a:solidFill>
                <a:latin typeface="Andada" panose="02000000000000000000" pitchFamily="50" charset="-18"/>
              </a:rPr>
              <a:t>Cazul </a:t>
            </a:r>
            <a:r>
              <a:rPr lang="en-US" sz="3600" dirty="0" smtClean="0">
                <a:solidFill>
                  <a:schemeClr val="bg1"/>
                </a:solidFill>
                <a:latin typeface="Andada" panose="02000000000000000000" pitchFamily="50" charset="-18"/>
              </a:rPr>
              <a:t>al </a:t>
            </a:r>
            <a:r>
              <a:rPr lang="en-US" sz="3600" dirty="0" err="1" smtClean="0">
                <a:solidFill>
                  <a:schemeClr val="bg1"/>
                </a:solidFill>
                <a:latin typeface="Andada" panose="02000000000000000000" pitchFamily="50" charset="-18"/>
              </a:rPr>
              <a:t>doilea</a:t>
            </a:r>
            <a:endParaRPr lang="ro-RO" sz="3600" dirty="0">
              <a:solidFill>
                <a:schemeClr val="bg1"/>
              </a:solidFill>
              <a:latin typeface="Andada" panose="02000000000000000000" pitchFamily="50" charset="-18"/>
            </a:endParaRPr>
          </a:p>
        </p:txBody>
      </p:sp>
    </p:spTree>
    <p:extLst>
      <p:ext uri="{BB962C8B-B14F-4D97-AF65-F5344CB8AC3E}">
        <p14:creationId xmlns:p14="http://schemas.microsoft.com/office/powerpoint/2010/main" val="2682247987"/>
      </p:ext>
    </p:extLst>
  </p:cSld>
  <p:clrMapOvr>
    <a:masterClrMapping/>
  </p:clrMapOvr>
  <p:transition spd="slow">
    <p:randomBar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2189407"/>
            <a:ext cx="7886700" cy="4546244"/>
          </a:xfrm>
        </p:spPr>
        <p:txBody>
          <a:bodyPr>
            <a:normAutofit lnSpcReduction="10000"/>
          </a:bodyPr>
          <a:lstStyle/>
          <a:p>
            <a:pPr marL="0" indent="0" algn="just">
              <a:lnSpc>
                <a:spcPct val="120000"/>
              </a:lnSpc>
              <a:buNone/>
            </a:pPr>
            <a:r>
              <a:rPr lang="ro-RO" dirty="0" smtClean="0">
                <a:latin typeface="Andada" panose="02000000000000000000" pitchFamily="50" charset="-18"/>
              </a:rPr>
              <a:t>„</a:t>
            </a:r>
            <a:r>
              <a:rPr lang="ro-RO" i="1" dirty="0" smtClean="0">
                <a:latin typeface="Andada" panose="02000000000000000000" pitchFamily="50" charset="-18"/>
              </a:rPr>
              <a:t>Bântuit </a:t>
            </a:r>
            <a:r>
              <a:rPr lang="ro-RO" i="1" dirty="0">
                <a:latin typeface="Andada" panose="02000000000000000000" pitchFamily="50" charset="-18"/>
              </a:rPr>
              <a:t>de duhuri </a:t>
            </a:r>
            <a:r>
              <a:rPr lang="ro-RO" i="1" dirty="0" smtClean="0">
                <a:latin typeface="Andada" panose="02000000000000000000" pitchFamily="50" charset="-18"/>
              </a:rPr>
              <a:t>și vârtejuri </a:t>
            </a:r>
            <a:r>
              <a:rPr lang="ro-RO" i="1" dirty="0">
                <a:latin typeface="Andada" panose="02000000000000000000" pitchFamily="50" charset="-18"/>
              </a:rPr>
              <a:t>lăuntrice, lacul se </a:t>
            </a:r>
            <a:r>
              <a:rPr lang="ro-RO" i="1" dirty="0" smtClean="0">
                <a:latin typeface="Andada" panose="02000000000000000000" pitchFamily="50" charset="-18"/>
              </a:rPr>
              <a:t>știa </a:t>
            </a:r>
            <a:r>
              <a:rPr lang="ro-RO" i="1" dirty="0">
                <a:latin typeface="Andada" panose="02000000000000000000" pitchFamily="50" charset="-18"/>
              </a:rPr>
              <a:t>că e fără fund, lac rău: </a:t>
            </a:r>
            <a:r>
              <a:rPr lang="ro-RO" i="1" dirty="0" smtClean="0">
                <a:latin typeface="Andada" panose="02000000000000000000" pitchFamily="50" charset="-18"/>
              </a:rPr>
              <a:t>înhață </a:t>
            </a:r>
            <a:r>
              <a:rPr lang="ro-RO" i="1" dirty="0">
                <a:latin typeface="Andada" panose="02000000000000000000" pitchFamily="50" charset="-18"/>
              </a:rPr>
              <a:t>- </a:t>
            </a:r>
            <a:r>
              <a:rPr lang="ro-RO" i="1" dirty="0" smtClean="0">
                <a:latin typeface="Andada" panose="02000000000000000000" pitchFamily="50" charset="-18"/>
              </a:rPr>
              <a:t>și </a:t>
            </a:r>
            <a:r>
              <a:rPr lang="ro-RO" i="1" dirty="0">
                <a:latin typeface="Andada" panose="02000000000000000000" pitchFamily="50" charset="-18"/>
              </a:rPr>
              <a:t>ce apucă nu mai dă drumul. La </a:t>
            </a:r>
            <a:r>
              <a:rPr lang="ro-RO" i="1" dirty="0" smtClean="0">
                <a:latin typeface="Andada" panose="02000000000000000000" pitchFamily="50" charset="-18"/>
              </a:rPr>
              <a:t>față </a:t>
            </a:r>
            <a:r>
              <a:rPr lang="ro-RO" i="1" dirty="0">
                <a:latin typeface="Andada" panose="02000000000000000000" pitchFamily="50" charset="-18"/>
              </a:rPr>
              <a:t>se arată curat </a:t>
            </a:r>
            <a:r>
              <a:rPr lang="ro-RO" i="1" dirty="0" smtClean="0">
                <a:latin typeface="Andada" panose="02000000000000000000" pitchFamily="50" charset="-18"/>
              </a:rPr>
              <a:t>și </a:t>
            </a:r>
            <a:r>
              <a:rPr lang="ro-RO" i="1" dirty="0">
                <a:latin typeface="Andada" panose="02000000000000000000" pitchFamily="50" charset="-18"/>
              </a:rPr>
              <a:t>ademenitor. Dar numai la </a:t>
            </a:r>
            <a:r>
              <a:rPr lang="ro-RO" i="1" dirty="0" smtClean="0">
                <a:latin typeface="Andada" panose="02000000000000000000" pitchFamily="50" charset="-18"/>
              </a:rPr>
              <a:t>câteva </a:t>
            </a:r>
            <a:r>
              <a:rPr lang="ro-RO" i="1" dirty="0">
                <a:latin typeface="Andada" panose="02000000000000000000" pitchFamily="50" charset="-18"/>
              </a:rPr>
              <a:t>palme dedesubt </a:t>
            </a:r>
            <a:r>
              <a:rPr lang="ro-RO" i="1" dirty="0" smtClean="0">
                <a:latin typeface="Andada" panose="02000000000000000000" pitchFamily="50" charset="-18"/>
              </a:rPr>
              <a:t>mișună </a:t>
            </a:r>
            <a:r>
              <a:rPr lang="ro-RO" i="1" dirty="0">
                <a:latin typeface="Andada" panose="02000000000000000000" pitchFamily="50" charset="-18"/>
              </a:rPr>
              <a:t>o plasă vie de </a:t>
            </a:r>
            <a:r>
              <a:rPr lang="ro-RO" i="1" dirty="0" smtClean="0">
                <a:latin typeface="Andada" panose="02000000000000000000" pitchFamily="50" charset="-18"/>
              </a:rPr>
              <a:t>brădiș </a:t>
            </a:r>
            <a:r>
              <a:rPr lang="ro-RO" i="1" dirty="0">
                <a:latin typeface="Andada" panose="02000000000000000000" pitchFamily="50" charset="-18"/>
              </a:rPr>
              <a:t>lacom, răsfirat ca o </a:t>
            </a:r>
            <a:r>
              <a:rPr lang="ro-RO" i="1" dirty="0" smtClean="0">
                <a:latin typeface="Andada" panose="02000000000000000000" pitchFamily="50" charset="-18"/>
              </a:rPr>
              <a:t>nesfârșită caracatiță</a:t>
            </a:r>
            <a:r>
              <a:rPr lang="ro-RO" i="1" dirty="0">
                <a:latin typeface="Andada" panose="02000000000000000000" pitchFamily="50" charset="-18"/>
              </a:rPr>
              <a:t>, care te prinde </a:t>
            </a:r>
            <a:r>
              <a:rPr lang="ro-RO" i="1" dirty="0" smtClean="0">
                <a:latin typeface="Andada" panose="02000000000000000000" pitchFamily="50" charset="-18"/>
              </a:rPr>
              <a:t>și </a:t>
            </a:r>
            <a:r>
              <a:rPr lang="ro-RO" i="1" dirty="0">
                <a:latin typeface="Andada" panose="02000000000000000000" pitchFamily="50" charset="-18"/>
              </a:rPr>
              <a:t>te </a:t>
            </a:r>
            <a:r>
              <a:rPr lang="ro-RO" i="1" dirty="0" smtClean="0">
                <a:latin typeface="Andada" panose="02000000000000000000" pitchFamily="50" charset="-18"/>
              </a:rPr>
              <a:t>încâlcește </a:t>
            </a:r>
            <a:r>
              <a:rPr lang="ro-RO" i="1" dirty="0">
                <a:latin typeface="Andada" panose="02000000000000000000" pitchFamily="50" charset="-18"/>
              </a:rPr>
              <a:t>fără </a:t>
            </a:r>
            <a:r>
              <a:rPr lang="ro-RO" i="1" dirty="0" smtClean="0">
                <a:latin typeface="Andada" panose="02000000000000000000" pitchFamily="50" charset="-18"/>
              </a:rPr>
              <a:t>putință </a:t>
            </a:r>
            <a:r>
              <a:rPr lang="ro-RO" i="1" dirty="0">
                <a:latin typeface="Andada" panose="02000000000000000000" pitchFamily="50" charset="-18"/>
              </a:rPr>
              <a:t>de scăpare. În </a:t>
            </a:r>
            <a:r>
              <a:rPr lang="ro-RO" i="1" dirty="0" smtClean="0">
                <a:latin typeface="Andada" panose="02000000000000000000" pitchFamily="50" charset="-18"/>
              </a:rPr>
              <a:t>câte­va </a:t>
            </a:r>
            <a:r>
              <a:rPr lang="ro-RO" i="1" dirty="0">
                <a:latin typeface="Andada" panose="02000000000000000000" pitchFamily="50" charset="-18"/>
              </a:rPr>
              <a:t>clipe, iezerul te trage </a:t>
            </a:r>
            <a:r>
              <a:rPr lang="ro-RO" i="1" dirty="0" smtClean="0">
                <a:latin typeface="Andada" panose="02000000000000000000" pitchFamily="50" charset="-18"/>
              </a:rPr>
              <a:t>într-unul </a:t>
            </a:r>
            <a:r>
              <a:rPr lang="ro-RO" i="1" dirty="0">
                <a:latin typeface="Andada" panose="02000000000000000000" pitchFamily="50" charset="-18"/>
              </a:rPr>
              <a:t>din nenumăratele </a:t>
            </a:r>
            <a:r>
              <a:rPr lang="ro-RO" i="1" dirty="0" smtClean="0">
                <a:latin typeface="Andada" panose="02000000000000000000" pitchFamily="50" charset="-18"/>
              </a:rPr>
              <a:t>puțuri și </a:t>
            </a:r>
            <a:r>
              <a:rPr lang="ro-RO" i="1" dirty="0">
                <a:latin typeface="Andada" panose="02000000000000000000" pitchFamily="50" charset="-18"/>
              </a:rPr>
              <a:t>cotloane care-l </a:t>
            </a:r>
            <a:r>
              <a:rPr lang="ro-RO" i="1" dirty="0" smtClean="0">
                <a:latin typeface="Andada" panose="02000000000000000000" pitchFamily="50" charset="-18"/>
              </a:rPr>
              <a:t>căptușesc</a:t>
            </a:r>
            <a:r>
              <a:rPr lang="ro-RO" i="1" dirty="0">
                <a:latin typeface="Andada" panose="02000000000000000000" pitchFamily="50" charset="-18"/>
              </a:rPr>
              <a:t>, unde te închide ca într-o pungă</a:t>
            </a:r>
            <a:r>
              <a:rPr lang="ro-RO" i="1" dirty="0" smtClean="0">
                <a:latin typeface="Andada" panose="02000000000000000000" pitchFamily="50" charset="-18"/>
              </a:rPr>
              <a:t>.</a:t>
            </a:r>
            <a:endParaRPr lang="ro-RO" i="1" dirty="0">
              <a:latin typeface="Andada" panose="02000000000000000000" pitchFamily="50" charset="-18"/>
            </a:endParaRPr>
          </a:p>
        </p:txBody>
      </p:sp>
      <p:sp>
        <p:nvSpPr>
          <p:cNvPr id="7" name="Title 1"/>
          <p:cNvSpPr>
            <a:spLocks noGrp="1"/>
          </p:cNvSpPr>
          <p:nvPr>
            <p:ph type="title"/>
          </p:nvPr>
        </p:nvSpPr>
        <p:spPr>
          <a:xfrm>
            <a:off x="515155" y="1119019"/>
            <a:ext cx="7886700" cy="795315"/>
          </a:xfrm>
        </p:spPr>
        <p:txBody>
          <a:bodyPr>
            <a:normAutofit/>
          </a:bodyPr>
          <a:lstStyle/>
          <a:p>
            <a:pPr algn="ctr"/>
            <a:r>
              <a:rPr lang="ro-RO" sz="4000" dirty="0" smtClean="0">
                <a:solidFill>
                  <a:schemeClr val="accent1">
                    <a:lumMod val="50000"/>
                  </a:schemeClr>
                </a:solidFill>
                <a:latin typeface="Andada" panose="02000000000000000000" pitchFamily="50" charset="-18"/>
              </a:rPr>
              <a:t>Lacul Rău</a:t>
            </a:r>
            <a:endParaRPr lang="ro-RO" sz="4000" dirty="0">
              <a:solidFill>
                <a:schemeClr val="accent1">
                  <a:lumMod val="50000"/>
                </a:schemeClr>
              </a:solidFill>
              <a:latin typeface="Andada" panose="02000000000000000000" pitchFamily="50" charset="-18"/>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924864" y="1914334"/>
            <a:ext cx="2668342" cy="4383313"/>
          </a:xfrm>
          <a:prstGeom prst="rect">
            <a:avLst/>
          </a:prstGeom>
          <a:ln>
            <a:solidFill>
              <a:schemeClr val="bg1"/>
            </a:solidFill>
          </a:ln>
        </p:spPr>
      </p:pic>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065148" y="1903325"/>
            <a:ext cx="2932632" cy="4394322"/>
          </a:xfrm>
          <a:prstGeom prst="rect">
            <a:avLst/>
          </a:prstGeom>
          <a:ln>
            <a:solidFill>
              <a:schemeClr val="bg1"/>
            </a:solidFill>
          </a:ln>
        </p:spPr>
      </p:pic>
    </p:spTree>
    <p:extLst>
      <p:ext uri="{BB962C8B-B14F-4D97-AF65-F5344CB8AC3E}">
        <p14:creationId xmlns:p14="http://schemas.microsoft.com/office/powerpoint/2010/main" val="372038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xit" presetSubtype="4" fill="hold" nodeType="clickEffect">
                                  <p:stCondLst>
                                    <p:cond delay="0"/>
                                  </p:stCondLst>
                                  <p:childTnLst>
                                    <p:animEffect transition="out" filter="wipe(down)">
                                      <p:cBhvr>
                                        <p:cTn id="16" dur="500"/>
                                        <p:tgtEl>
                                          <p:spTgt spid="2"/>
                                        </p:tgtEl>
                                      </p:cBhvr>
                                    </p:animEffect>
                                    <p:set>
                                      <p:cBhvr>
                                        <p:cTn id="17" dur="1" fill="hold">
                                          <p:stCondLst>
                                            <p:cond delay="499"/>
                                          </p:stCondLst>
                                        </p:cTn>
                                        <p:tgtEl>
                                          <p:spTgt spid="2"/>
                                        </p:tgtEl>
                                        <p:attrNameLst>
                                          <p:attrName>style.visibility</p:attrName>
                                        </p:attrNameLst>
                                      </p:cBhvr>
                                      <p:to>
                                        <p:strVal val="hidden"/>
                                      </p:to>
                                    </p:set>
                                  </p:childTnLst>
                                </p:cTn>
                              </p:par>
                              <p:par>
                                <p:cTn id="18" presetID="22" presetClass="exit" presetSubtype="4" fill="hold" nodeType="withEffect">
                                  <p:stCondLst>
                                    <p:cond delay="0"/>
                                  </p:stCondLst>
                                  <p:childTnLst>
                                    <p:animEffect transition="out" filter="wipe(down)">
                                      <p:cBhvr>
                                        <p:cTn id="19" dur="500"/>
                                        <p:tgtEl>
                                          <p:spTgt spid="4"/>
                                        </p:tgtEl>
                                      </p:cBhvr>
                                    </p:animEffect>
                                    <p:set>
                                      <p:cBhvr>
                                        <p:cTn id="20" dur="1" fill="hold">
                                          <p:stCondLst>
                                            <p:cond delay="499"/>
                                          </p:stCondLst>
                                        </p:cTn>
                                        <p:tgtEl>
                                          <p:spTgt spid="4"/>
                                        </p:tgtEl>
                                        <p:attrNameLst>
                                          <p:attrName>style.visibility</p:attrName>
                                        </p:attrNameLst>
                                      </p:cBhvr>
                                      <p:to>
                                        <p:strVal val="hidden"/>
                                      </p:to>
                                    </p:se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fade">
                                      <p:cBhvr>
                                        <p:cTn id="2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7287" y="2047740"/>
            <a:ext cx="7886700" cy="4546244"/>
          </a:xfrm>
        </p:spPr>
        <p:txBody>
          <a:bodyPr>
            <a:normAutofit fontScale="92500" lnSpcReduction="20000"/>
          </a:bodyPr>
          <a:lstStyle/>
          <a:p>
            <a:pPr marL="0" indent="0" algn="just">
              <a:lnSpc>
                <a:spcPct val="120000"/>
              </a:lnSpc>
              <a:buNone/>
            </a:pPr>
            <a:r>
              <a:rPr lang="ro-RO" i="1" dirty="0" smtClean="0">
                <a:latin typeface="Andada" panose="02000000000000000000" pitchFamily="50" charset="-18"/>
              </a:rPr>
              <a:t>Lacul </a:t>
            </a:r>
            <a:r>
              <a:rPr lang="ro-RO" i="1" dirty="0">
                <a:latin typeface="Andada" panose="02000000000000000000" pitchFamily="50" charset="-18"/>
              </a:rPr>
              <a:t>rău </a:t>
            </a:r>
            <a:r>
              <a:rPr lang="ro-RO" i="1" dirty="0" smtClean="0">
                <a:latin typeface="Andada" panose="02000000000000000000" pitchFamily="50" charset="-18"/>
              </a:rPr>
              <a:t>își </a:t>
            </a:r>
            <a:r>
              <a:rPr lang="ro-RO" i="1" dirty="0">
                <a:latin typeface="Andada" panose="02000000000000000000" pitchFamily="50" charset="-18"/>
              </a:rPr>
              <a:t>avea tainele lui venite din vechi </a:t>
            </a:r>
            <a:r>
              <a:rPr lang="ro-RO" i="1" dirty="0" smtClean="0">
                <a:latin typeface="Andada" panose="02000000000000000000" pitchFamily="50" charset="-18"/>
              </a:rPr>
              <a:t>veleaturi</a:t>
            </a:r>
            <a:r>
              <a:rPr lang="ro-RO" dirty="0">
                <a:latin typeface="Andada" panose="02000000000000000000" pitchFamily="50" charset="-18"/>
              </a:rPr>
              <a:t> </a:t>
            </a:r>
            <a:r>
              <a:rPr lang="en-US" dirty="0" smtClean="0">
                <a:latin typeface="Andada" panose="02000000000000000000" pitchFamily="50" charset="-18"/>
              </a:rPr>
              <a:t>[…]</a:t>
            </a:r>
            <a:r>
              <a:rPr lang="ro-RO" i="1" dirty="0" smtClean="0">
                <a:latin typeface="Andada" panose="02000000000000000000" pitchFamily="50" charset="-18"/>
              </a:rPr>
              <a:t>. </a:t>
            </a:r>
            <a:r>
              <a:rPr lang="ro-RO" i="1" dirty="0">
                <a:latin typeface="Andada" panose="02000000000000000000" pitchFamily="50" charset="-18"/>
              </a:rPr>
              <a:t>Nu era îngăduit să-i calci anume </a:t>
            </a:r>
            <a:r>
              <a:rPr lang="ro-RO" i="1" dirty="0" smtClean="0">
                <a:latin typeface="Andada" panose="02000000000000000000" pitchFamily="50" charset="-18"/>
              </a:rPr>
              <a:t>locuri, mai </a:t>
            </a:r>
            <a:r>
              <a:rPr lang="ro-RO" i="1" dirty="0">
                <a:latin typeface="Andada" panose="02000000000000000000" pitchFamily="50" charset="-18"/>
              </a:rPr>
              <a:t>ales mijlocul, care sta ca un iezer aparte, miez negru, viu, unde vine de ape groase ca pe picior zbucnite din alte </a:t>
            </a:r>
            <a:r>
              <a:rPr lang="ro-RO" i="1" dirty="0" smtClean="0">
                <a:latin typeface="Andada" panose="02000000000000000000" pitchFamily="50" charset="-18"/>
              </a:rPr>
              <a:t>tărâmuri </a:t>
            </a:r>
            <a:r>
              <a:rPr lang="ro-RO" i="1" dirty="0">
                <a:latin typeface="Andada" panose="02000000000000000000" pitchFamily="50" charset="-18"/>
              </a:rPr>
              <a:t>bulbuceau în </a:t>
            </a:r>
            <a:r>
              <a:rPr lang="ro-RO" i="1" dirty="0" smtClean="0">
                <a:latin typeface="Andada" panose="02000000000000000000" pitchFamily="50" charset="-18"/>
              </a:rPr>
              <a:t>afunzișuri</a:t>
            </a:r>
            <a:r>
              <a:rPr lang="ro-RO" i="1" dirty="0">
                <a:latin typeface="Andada" panose="02000000000000000000" pitchFamily="50" charset="-18"/>
              </a:rPr>
              <a:t>, </a:t>
            </a:r>
            <a:r>
              <a:rPr lang="ro-RO" i="1" dirty="0" smtClean="0">
                <a:latin typeface="Andada" panose="02000000000000000000" pitchFamily="50" charset="-18"/>
              </a:rPr>
              <a:t>primenindu-l </a:t>
            </a:r>
            <a:r>
              <a:rPr lang="ro-RO" i="1" dirty="0">
                <a:latin typeface="Andada" panose="02000000000000000000" pitchFamily="50" charset="-18"/>
              </a:rPr>
              <a:t>necontenit cu rotiri de unde </a:t>
            </a:r>
            <a:r>
              <a:rPr lang="ro-RO" i="1" dirty="0" smtClean="0">
                <a:latin typeface="Andada" panose="02000000000000000000" pitchFamily="50" charset="-18"/>
              </a:rPr>
              <a:t>când </a:t>
            </a:r>
            <a:r>
              <a:rPr lang="ro-RO" i="1" dirty="0">
                <a:latin typeface="Andada" panose="02000000000000000000" pitchFamily="50" charset="-18"/>
              </a:rPr>
              <a:t>calde, </a:t>
            </a:r>
            <a:r>
              <a:rPr lang="ro-RO" i="1" dirty="0" smtClean="0">
                <a:latin typeface="Andada" panose="02000000000000000000" pitchFamily="50" charset="-18"/>
              </a:rPr>
              <a:t>când înghețate</a:t>
            </a:r>
            <a:r>
              <a:rPr lang="ro-RO" i="1" dirty="0">
                <a:latin typeface="Andada" panose="02000000000000000000" pitchFamily="50" charset="-18"/>
              </a:rPr>
              <a:t>. Peste alte </a:t>
            </a:r>
            <a:r>
              <a:rPr lang="ro-RO" i="1" dirty="0" smtClean="0">
                <a:latin typeface="Andada" panose="02000000000000000000" pitchFamily="50" charset="-18"/>
              </a:rPr>
              <a:t>colțuri </a:t>
            </a:r>
            <a:r>
              <a:rPr lang="ro-RO" i="1" dirty="0">
                <a:latin typeface="Andada" panose="02000000000000000000" pitchFamily="50" charset="-18"/>
              </a:rPr>
              <a:t>de pe </a:t>
            </a:r>
            <a:r>
              <a:rPr lang="ro-RO" i="1" dirty="0" smtClean="0">
                <a:latin typeface="Andada" panose="02000000000000000000" pitchFamily="50" charset="-18"/>
              </a:rPr>
              <a:t>fața </a:t>
            </a:r>
            <a:r>
              <a:rPr lang="ro-RO" i="1" dirty="0">
                <a:latin typeface="Andada" panose="02000000000000000000" pitchFamily="50" charset="-18"/>
              </a:rPr>
              <a:t>lui întunecată stau puse legături </a:t>
            </a:r>
            <a:r>
              <a:rPr lang="ro-RO" i="1" dirty="0" smtClean="0">
                <a:latin typeface="Andada" panose="02000000000000000000" pitchFamily="50" charset="-18"/>
              </a:rPr>
              <a:t>și opreliști </a:t>
            </a:r>
            <a:r>
              <a:rPr lang="ro-RO" i="1" dirty="0">
                <a:latin typeface="Andada" panose="02000000000000000000" pitchFamily="50" charset="-18"/>
              </a:rPr>
              <a:t>care nu se ridicau </a:t>
            </a:r>
            <a:r>
              <a:rPr lang="ro-RO" i="1" dirty="0" smtClean="0">
                <a:latin typeface="Andada" panose="02000000000000000000" pitchFamily="50" charset="-18"/>
              </a:rPr>
              <a:t>decât </a:t>
            </a:r>
            <a:r>
              <a:rPr lang="ro-RO" i="1" dirty="0">
                <a:latin typeface="Andada" panose="02000000000000000000" pitchFamily="50" charset="-18"/>
              </a:rPr>
              <a:t>la anume zile, după datine </a:t>
            </a:r>
            <a:r>
              <a:rPr lang="ro-RO" i="1" dirty="0" smtClean="0">
                <a:latin typeface="Andada" panose="02000000000000000000" pitchFamily="50" charset="-18"/>
              </a:rPr>
              <a:t>și rânduieli bătrâne</a:t>
            </a:r>
            <a:r>
              <a:rPr lang="ro-RO" i="1" dirty="0">
                <a:latin typeface="Andada" panose="02000000000000000000" pitchFamily="50" charset="-18"/>
              </a:rPr>
              <a:t>. </a:t>
            </a:r>
            <a:r>
              <a:rPr lang="ro-RO" i="1" dirty="0" smtClean="0">
                <a:latin typeface="Andada" panose="02000000000000000000" pitchFamily="50" charset="-18"/>
              </a:rPr>
              <a:t>Și </a:t>
            </a:r>
            <a:r>
              <a:rPr lang="ro-RO" i="1" dirty="0">
                <a:latin typeface="Andada" panose="02000000000000000000" pitchFamily="50" charset="-18"/>
              </a:rPr>
              <a:t>numai de către oameni care cu­noşteau </a:t>
            </a:r>
            <a:r>
              <a:rPr lang="ro-RO" i="1" dirty="0" smtClean="0">
                <a:latin typeface="Andada" panose="02000000000000000000" pitchFamily="50" charset="-18"/>
              </a:rPr>
              <a:t>cuviințele și </a:t>
            </a:r>
            <a:r>
              <a:rPr lang="ro-RO" i="1" dirty="0">
                <a:latin typeface="Andada" panose="02000000000000000000" pitchFamily="50" charset="-18"/>
              </a:rPr>
              <a:t>se </a:t>
            </a:r>
            <a:r>
              <a:rPr lang="ro-RO" i="1" dirty="0" smtClean="0">
                <a:latin typeface="Andada" panose="02000000000000000000" pitchFamily="50" charset="-18"/>
              </a:rPr>
              <a:t>înfățișau </a:t>
            </a:r>
            <a:r>
              <a:rPr lang="ro-RO" i="1" dirty="0">
                <a:latin typeface="Andada" panose="02000000000000000000" pitchFamily="50" charset="-18"/>
              </a:rPr>
              <a:t>cu îmbunări </a:t>
            </a:r>
            <a:r>
              <a:rPr lang="ro-RO" i="1" dirty="0" smtClean="0">
                <a:latin typeface="Andada" panose="02000000000000000000" pitchFamily="50" charset="-18"/>
              </a:rPr>
              <a:t>și </a:t>
            </a:r>
            <a:r>
              <a:rPr lang="ro-RO" i="1" dirty="0">
                <a:latin typeface="Andada" panose="02000000000000000000" pitchFamily="50" charset="-18"/>
              </a:rPr>
              <a:t>descîntece</a:t>
            </a:r>
            <a:r>
              <a:rPr lang="ro-RO" dirty="0" smtClean="0">
                <a:latin typeface="Andada" panose="02000000000000000000" pitchFamily="50" charset="-18"/>
              </a:rPr>
              <a:t>.</a:t>
            </a:r>
            <a:r>
              <a:rPr lang="ro-RO" dirty="0">
                <a:latin typeface="Andada" panose="02000000000000000000" pitchFamily="50" charset="-18"/>
              </a:rPr>
              <a:t>”</a:t>
            </a:r>
          </a:p>
        </p:txBody>
      </p:sp>
      <p:sp>
        <p:nvSpPr>
          <p:cNvPr id="7" name="Title 1"/>
          <p:cNvSpPr>
            <a:spLocks noGrp="1"/>
          </p:cNvSpPr>
          <p:nvPr>
            <p:ph type="title"/>
          </p:nvPr>
        </p:nvSpPr>
        <p:spPr>
          <a:xfrm>
            <a:off x="515155" y="1119019"/>
            <a:ext cx="7886700" cy="795315"/>
          </a:xfrm>
        </p:spPr>
        <p:txBody>
          <a:bodyPr>
            <a:normAutofit/>
          </a:bodyPr>
          <a:lstStyle/>
          <a:p>
            <a:pPr algn="ctr"/>
            <a:r>
              <a:rPr lang="ro-RO" sz="4000" dirty="0" smtClean="0">
                <a:solidFill>
                  <a:schemeClr val="accent1">
                    <a:lumMod val="50000"/>
                  </a:schemeClr>
                </a:solidFill>
                <a:latin typeface="Andada" panose="02000000000000000000" pitchFamily="50" charset="-18"/>
              </a:rPr>
              <a:t>Lacul Rău</a:t>
            </a:r>
            <a:endParaRPr lang="ro-RO" sz="4000" dirty="0">
              <a:solidFill>
                <a:schemeClr val="accent1">
                  <a:lumMod val="50000"/>
                </a:schemeClr>
              </a:solidFill>
              <a:latin typeface="Andada" panose="02000000000000000000" pitchFamily="50" charset="-18"/>
            </a:endParaRPr>
          </a:p>
        </p:txBody>
      </p:sp>
    </p:spTree>
    <p:extLst>
      <p:ext uri="{BB962C8B-B14F-4D97-AF65-F5344CB8AC3E}">
        <p14:creationId xmlns:p14="http://schemas.microsoft.com/office/powerpoint/2010/main" val="318540603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515155" y="1119019"/>
            <a:ext cx="7886700" cy="795315"/>
          </a:xfrm>
        </p:spPr>
        <p:txBody>
          <a:bodyPr>
            <a:normAutofit/>
          </a:bodyPr>
          <a:lstStyle/>
          <a:p>
            <a:pPr algn="ctr"/>
            <a:r>
              <a:rPr lang="ro-RO" sz="4000" dirty="0" smtClean="0">
                <a:solidFill>
                  <a:schemeClr val="accent1">
                    <a:lumMod val="50000"/>
                  </a:schemeClr>
                </a:solidFill>
                <a:latin typeface="Andada" panose="02000000000000000000" pitchFamily="50" charset="-18"/>
              </a:rPr>
              <a:t>Lacul Rău</a:t>
            </a:r>
            <a:endParaRPr lang="ro-RO" sz="4000" dirty="0">
              <a:solidFill>
                <a:schemeClr val="accent1">
                  <a:lumMod val="50000"/>
                </a:schemeClr>
              </a:solidFill>
              <a:latin typeface="Andada" panose="02000000000000000000" pitchFamily="50" charset="-18"/>
            </a:endParaRPr>
          </a:p>
        </p:txBody>
      </p:sp>
      <p:pic>
        <p:nvPicPr>
          <p:cNvPr id="6" name="Content Placeholder 5"/>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894993" y="1914334"/>
            <a:ext cx="7127024" cy="4008951"/>
          </a:xfrm>
          <a:ln>
            <a:solidFill>
              <a:schemeClr val="bg1"/>
            </a:solidFill>
          </a:ln>
        </p:spPr>
      </p:pic>
    </p:spTree>
    <p:extLst>
      <p:ext uri="{BB962C8B-B14F-4D97-AF65-F5344CB8AC3E}">
        <p14:creationId xmlns:p14="http://schemas.microsoft.com/office/powerpoint/2010/main" val="419198675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515155" y="1119019"/>
            <a:ext cx="7886700" cy="795315"/>
          </a:xfrm>
        </p:spPr>
        <p:txBody>
          <a:bodyPr>
            <a:normAutofit/>
          </a:bodyPr>
          <a:lstStyle/>
          <a:p>
            <a:pPr algn="ctr"/>
            <a:r>
              <a:rPr lang="ro-RO" sz="4000" dirty="0" smtClean="0">
                <a:solidFill>
                  <a:schemeClr val="accent1">
                    <a:lumMod val="50000"/>
                  </a:schemeClr>
                </a:solidFill>
                <a:latin typeface="Andada" panose="02000000000000000000" pitchFamily="50" charset="-18"/>
              </a:rPr>
              <a:t>Lacul Rău</a:t>
            </a:r>
            <a:endParaRPr lang="ro-RO" sz="4000" dirty="0">
              <a:solidFill>
                <a:schemeClr val="accent1">
                  <a:lumMod val="50000"/>
                </a:schemeClr>
              </a:solidFill>
              <a:latin typeface="Andada" panose="02000000000000000000" pitchFamily="50" charset="-18"/>
            </a:endParaRPr>
          </a:p>
        </p:txBody>
      </p:sp>
      <p:pic>
        <p:nvPicPr>
          <p:cNvPr id="6" name="Content Placeholder 5"/>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199336" y="1914334"/>
            <a:ext cx="6518338" cy="4351338"/>
          </a:xfrm>
          <a:ln>
            <a:solidFill>
              <a:schemeClr val="bg1"/>
            </a:solidFill>
          </a:ln>
        </p:spPr>
      </p:pic>
      <p:sp>
        <p:nvSpPr>
          <p:cNvPr id="8" name="Content Placeholder 2"/>
          <p:cNvSpPr txBox="1">
            <a:spLocks/>
          </p:cNvSpPr>
          <p:nvPr/>
        </p:nvSpPr>
        <p:spPr>
          <a:xfrm>
            <a:off x="5460642" y="6291430"/>
            <a:ext cx="2588654" cy="3498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o-RO" sz="1600" dirty="0" smtClean="0">
                <a:solidFill>
                  <a:schemeClr val="bg1">
                    <a:lumMod val="50000"/>
                  </a:schemeClr>
                </a:solidFill>
                <a:latin typeface="Andada" panose="02000000000000000000" pitchFamily="50" charset="-18"/>
              </a:rPr>
              <a:t>Foto: C. Popescu, 2016</a:t>
            </a:r>
            <a:endParaRPr lang="ro-RO" sz="1600" dirty="0">
              <a:solidFill>
                <a:schemeClr val="bg1">
                  <a:lumMod val="50000"/>
                </a:schemeClr>
              </a:solidFill>
              <a:latin typeface="Andada" panose="02000000000000000000" pitchFamily="50" charset="-18"/>
            </a:endParaRPr>
          </a:p>
        </p:txBody>
      </p:sp>
    </p:spTree>
    <p:extLst>
      <p:ext uri="{BB962C8B-B14F-4D97-AF65-F5344CB8AC3E}">
        <p14:creationId xmlns:p14="http://schemas.microsoft.com/office/powerpoint/2010/main" val="725357212"/>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screen">
            <a:alphaModFix amt="81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9" name="Content Placeholder 2"/>
          <p:cNvSpPr txBox="1">
            <a:spLocks/>
          </p:cNvSpPr>
          <p:nvPr/>
        </p:nvSpPr>
        <p:spPr>
          <a:xfrm>
            <a:off x="1227314" y="5058175"/>
            <a:ext cx="4207571" cy="15325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ro-RO" sz="4000" b="1" dirty="0" smtClean="0">
                <a:solidFill>
                  <a:schemeClr val="bg1"/>
                </a:solidFill>
                <a:latin typeface="Andada" panose="02000000000000000000" pitchFamily="50" charset="-18"/>
              </a:rPr>
              <a:t>Fețele</a:t>
            </a:r>
            <a:endParaRPr lang="ro-RO" sz="4000" b="1" dirty="0">
              <a:solidFill>
                <a:schemeClr val="bg1"/>
              </a:solidFill>
              <a:latin typeface="Andada" panose="02000000000000000000" pitchFamily="50" charset="-18"/>
            </a:endParaRPr>
          </a:p>
        </p:txBody>
      </p:sp>
      <p:sp>
        <p:nvSpPr>
          <p:cNvPr id="13" name="Content Placeholder 2"/>
          <p:cNvSpPr txBox="1">
            <a:spLocks/>
          </p:cNvSpPr>
          <p:nvPr/>
        </p:nvSpPr>
        <p:spPr>
          <a:xfrm>
            <a:off x="1188678" y="4581657"/>
            <a:ext cx="4246207" cy="6439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ro-RO" sz="3600" dirty="0" smtClean="0">
                <a:solidFill>
                  <a:schemeClr val="bg1"/>
                </a:solidFill>
                <a:latin typeface="Andada" panose="02000000000000000000" pitchFamily="50" charset="-18"/>
              </a:rPr>
              <a:t>Cazul al treilea</a:t>
            </a:r>
            <a:endParaRPr lang="ro-RO" sz="3600" dirty="0">
              <a:solidFill>
                <a:schemeClr val="bg1"/>
              </a:solidFill>
              <a:latin typeface="Andada" panose="02000000000000000000" pitchFamily="50" charset="-18"/>
            </a:endParaRPr>
          </a:p>
        </p:txBody>
      </p:sp>
    </p:spTree>
    <p:extLst>
      <p:ext uri="{BB962C8B-B14F-4D97-AF65-F5344CB8AC3E}">
        <p14:creationId xmlns:p14="http://schemas.microsoft.com/office/powerpoint/2010/main" val="195266083"/>
      </p:ext>
    </p:extLst>
  </p:cSld>
  <p:clrMapOvr>
    <a:masterClrMapping/>
  </p:clrMapOvr>
  <p:transition spd="slow">
    <p:randomBar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4407" y="4984124"/>
            <a:ext cx="8000195" cy="2305317"/>
          </a:xfrm>
        </p:spPr>
        <p:txBody>
          <a:bodyPr>
            <a:normAutofit/>
          </a:bodyPr>
          <a:lstStyle/>
          <a:p>
            <a:pPr marL="0" indent="0" algn="just">
              <a:buNone/>
            </a:pPr>
            <a:r>
              <a:rPr lang="ro-RO" dirty="0" smtClean="0">
                <a:latin typeface="Andada" panose="02000000000000000000" pitchFamily="50" charset="-18"/>
              </a:rPr>
              <a:t>„</a:t>
            </a:r>
            <a:r>
              <a:rPr lang="ro-RO" i="1" dirty="0" smtClean="0">
                <a:latin typeface="Andada" panose="02000000000000000000" pitchFamily="50" charset="-18"/>
              </a:rPr>
              <a:t>E lacul Fețele, supranumit și lacul Vulturilor</a:t>
            </a:r>
            <a:r>
              <a:rPr lang="ro-RO" dirty="0">
                <a:latin typeface="Andada" panose="02000000000000000000" pitchFamily="50" charset="-18"/>
              </a:rPr>
              <a:t> </a:t>
            </a:r>
            <a:r>
              <a:rPr lang="en-US" dirty="0" smtClean="0">
                <a:latin typeface="Andada" panose="02000000000000000000" pitchFamily="50" charset="-18"/>
              </a:rPr>
              <a:t>[…]</a:t>
            </a:r>
            <a:r>
              <a:rPr lang="en-GB" dirty="0" smtClean="0">
                <a:latin typeface="Andada" panose="02000000000000000000" pitchFamily="50" charset="-18"/>
              </a:rPr>
              <a:t> </a:t>
            </a:r>
            <a:r>
              <a:rPr lang="en-GB" i="1" dirty="0" smtClean="0">
                <a:latin typeface="Andada" panose="02000000000000000000" pitchFamily="50" charset="-18"/>
              </a:rPr>
              <a:t>Ciobanii mi-au m</a:t>
            </a:r>
            <a:r>
              <a:rPr lang="ro-RO" i="1" dirty="0" smtClean="0">
                <a:latin typeface="Andada" panose="02000000000000000000" pitchFamily="50" charset="-18"/>
              </a:rPr>
              <a:t>ărturisit că vor scurge și lacul actual, căci există bănuiala că pe timpul războiului s-au ascuns acolo comori.</a:t>
            </a:r>
            <a:r>
              <a:rPr lang="ro-RO" dirty="0" smtClean="0">
                <a:latin typeface="Andada" panose="02000000000000000000" pitchFamily="50" charset="-18"/>
              </a:rPr>
              <a:t>” </a:t>
            </a:r>
            <a:r>
              <a:rPr lang="ro-RO" b="1" dirty="0" smtClean="0">
                <a:latin typeface="Andada" panose="02000000000000000000" pitchFamily="50" charset="-18"/>
              </a:rPr>
              <a:t>(Rașcu, 1930)</a:t>
            </a:r>
            <a:endParaRPr lang="ro-RO" b="1" dirty="0">
              <a:latin typeface="Andada" panose="02000000000000000000" pitchFamily="50" charset="-18"/>
            </a:endParaRPr>
          </a:p>
        </p:txBody>
      </p:sp>
      <p:sp>
        <p:nvSpPr>
          <p:cNvPr id="7" name="Title 1"/>
          <p:cNvSpPr>
            <a:spLocks noGrp="1"/>
          </p:cNvSpPr>
          <p:nvPr>
            <p:ph type="title"/>
          </p:nvPr>
        </p:nvSpPr>
        <p:spPr>
          <a:xfrm>
            <a:off x="515155" y="1119019"/>
            <a:ext cx="7886700" cy="795315"/>
          </a:xfrm>
        </p:spPr>
        <p:txBody>
          <a:bodyPr>
            <a:normAutofit/>
          </a:bodyPr>
          <a:lstStyle/>
          <a:p>
            <a:pPr algn="ctr"/>
            <a:r>
              <a:rPr lang="ro-RO" sz="4000" dirty="0" smtClean="0">
                <a:solidFill>
                  <a:schemeClr val="accent1">
                    <a:lumMod val="50000"/>
                  </a:schemeClr>
                </a:solidFill>
                <a:latin typeface="Andada" panose="02000000000000000000" pitchFamily="50" charset="-18"/>
              </a:rPr>
              <a:t>Lacul Fețele</a:t>
            </a:r>
            <a:endParaRPr lang="ro-RO" sz="4000" dirty="0">
              <a:solidFill>
                <a:schemeClr val="accent1">
                  <a:lumMod val="50000"/>
                </a:schemeClr>
              </a:solidFill>
              <a:latin typeface="Andada" panose="02000000000000000000" pitchFamily="50" charset="-18"/>
            </a:endParaRP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095414" y="1914334"/>
            <a:ext cx="4839675" cy="2751491"/>
          </a:xfrm>
          <a:prstGeom prst="rect">
            <a:avLst/>
          </a:prstGeom>
          <a:ln>
            <a:solidFill>
              <a:schemeClr val="accent3">
                <a:lumMod val="75000"/>
              </a:schemeClr>
            </a:solidFill>
          </a:ln>
        </p:spPr>
      </p:pic>
    </p:spTree>
    <p:extLst>
      <p:ext uri="{BB962C8B-B14F-4D97-AF65-F5344CB8AC3E}">
        <p14:creationId xmlns:p14="http://schemas.microsoft.com/office/powerpoint/2010/main" val="184823817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360175"/>
            <a:ext cx="9144000" cy="4498258"/>
          </a:xfrm>
          <a:prstGeom prst="rect">
            <a:avLst/>
          </a:prstGeom>
        </p:spPr>
      </p:pic>
      <p:sp>
        <p:nvSpPr>
          <p:cNvPr id="7" name="Content Placeholder 2"/>
          <p:cNvSpPr txBox="1">
            <a:spLocks/>
          </p:cNvSpPr>
          <p:nvPr/>
        </p:nvSpPr>
        <p:spPr>
          <a:xfrm>
            <a:off x="4179193" y="2032717"/>
            <a:ext cx="1532586" cy="440027"/>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ro-RO" sz="3600" dirty="0" smtClean="0">
                <a:solidFill>
                  <a:schemeClr val="bg1"/>
                </a:solidFill>
                <a:latin typeface="Andada" panose="02000000000000000000" pitchFamily="50" charset="-18"/>
              </a:rPr>
              <a:t>Bocîrnea</a:t>
            </a:r>
            <a:endParaRPr lang="ro-RO" sz="3600" dirty="0">
              <a:solidFill>
                <a:schemeClr val="bg1"/>
              </a:solidFill>
              <a:latin typeface="Andada" panose="02000000000000000000" pitchFamily="50" charset="-18"/>
            </a:endParaRPr>
          </a:p>
        </p:txBody>
      </p:sp>
      <p:sp>
        <p:nvSpPr>
          <p:cNvPr id="8" name="Content Placeholder 2"/>
          <p:cNvSpPr txBox="1">
            <a:spLocks/>
          </p:cNvSpPr>
          <p:nvPr/>
        </p:nvSpPr>
        <p:spPr>
          <a:xfrm>
            <a:off x="2052032" y="2032716"/>
            <a:ext cx="1532586" cy="44002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o-RO" sz="2500" dirty="0" smtClean="0">
                <a:solidFill>
                  <a:schemeClr val="bg1"/>
                </a:solidFill>
                <a:latin typeface="Andada" panose="02000000000000000000" pitchFamily="50" charset="-18"/>
              </a:rPr>
              <a:t>Mălâia</a:t>
            </a:r>
            <a:endParaRPr lang="ro-RO" sz="2500" dirty="0">
              <a:solidFill>
                <a:schemeClr val="bg1"/>
              </a:solidFill>
              <a:latin typeface="Andada" panose="02000000000000000000" pitchFamily="50" charset="-18"/>
            </a:endParaRPr>
          </a:p>
        </p:txBody>
      </p:sp>
      <p:cxnSp>
        <p:nvCxnSpPr>
          <p:cNvPr id="12" name="Straight Connector 11"/>
          <p:cNvCxnSpPr/>
          <p:nvPr/>
        </p:nvCxnSpPr>
        <p:spPr>
          <a:xfrm>
            <a:off x="4945486" y="2472744"/>
            <a:ext cx="0" cy="437881"/>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2818325" y="2472744"/>
            <a:ext cx="0" cy="848933"/>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22" name="Picture 2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356188">
            <a:off x="245771" y="1606614"/>
            <a:ext cx="475489" cy="475489"/>
          </a:xfrm>
          <a:prstGeom prst="rect">
            <a:avLst/>
          </a:prstGeom>
        </p:spPr>
      </p:pic>
      <p:sp>
        <p:nvSpPr>
          <p:cNvPr id="23" name="Content Placeholder 2"/>
          <p:cNvSpPr txBox="1">
            <a:spLocks/>
          </p:cNvSpPr>
          <p:nvPr/>
        </p:nvSpPr>
        <p:spPr>
          <a:xfrm>
            <a:off x="3360311" y="4128198"/>
            <a:ext cx="2423377" cy="51266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o-RO" sz="2500" b="1" dirty="0" smtClean="0">
                <a:latin typeface="Andada" panose="02000000000000000000" pitchFamily="50" charset="-18"/>
              </a:rPr>
              <a:t>Fețele Siriului</a:t>
            </a:r>
            <a:endParaRPr lang="ro-RO" sz="2500" b="1" dirty="0">
              <a:latin typeface="Andada" panose="02000000000000000000" pitchFamily="50" charset="-18"/>
            </a:endParaRPr>
          </a:p>
        </p:txBody>
      </p:sp>
      <p:cxnSp>
        <p:nvCxnSpPr>
          <p:cNvPr id="29" name="Straight Arrow Connector 28"/>
          <p:cNvCxnSpPr/>
          <p:nvPr/>
        </p:nvCxnSpPr>
        <p:spPr>
          <a:xfrm flipH="1" flipV="1">
            <a:off x="3584618" y="3609305"/>
            <a:ext cx="317681" cy="518892"/>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4" name="Content Placeholder 2"/>
          <p:cNvSpPr txBox="1">
            <a:spLocks/>
          </p:cNvSpPr>
          <p:nvPr/>
        </p:nvSpPr>
        <p:spPr>
          <a:xfrm>
            <a:off x="0" y="6089700"/>
            <a:ext cx="9144000" cy="59135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o-RO" b="1" dirty="0">
                <a:latin typeface="Andada SC" panose="02000000000000000000" pitchFamily="50" charset="-18"/>
              </a:rPr>
              <a:t>f</a:t>
            </a:r>
            <a:r>
              <a:rPr lang="ro-RO" b="1" dirty="0" smtClean="0">
                <a:latin typeface="Andada SC" panose="02000000000000000000" pitchFamily="50" charset="-18"/>
              </a:rPr>
              <a:t>ață</a:t>
            </a:r>
            <a:r>
              <a:rPr lang="ro-RO" sz="2400" dirty="0" smtClean="0">
                <a:latin typeface="Andada" panose="02000000000000000000" pitchFamily="50" charset="-18"/>
              </a:rPr>
              <a:t> = versant însorit</a:t>
            </a:r>
            <a:endParaRPr lang="ro-RO" sz="2400" dirty="0">
              <a:latin typeface="Andada" panose="02000000000000000000" pitchFamily="50" charset="-18"/>
            </a:endParaRPr>
          </a:p>
        </p:txBody>
      </p:sp>
    </p:spTree>
    <p:extLst>
      <p:ext uri="{BB962C8B-B14F-4D97-AF65-F5344CB8AC3E}">
        <p14:creationId xmlns:p14="http://schemas.microsoft.com/office/powerpoint/2010/main" val="2117879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360175"/>
            <a:ext cx="9143999" cy="4498258"/>
          </a:xfrm>
          <a:prstGeom prst="rect">
            <a:avLst/>
          </a:prstGeom>
        </p:spPr>
      </p:pic>
      <p:sp>
        <p:nvSpPr>
          <p:cNvPr id="8" name="Content Placeholder 2"/>
          <p:cNvSpPr txBox="1">
            <a:spLocks/>
          </p:cNvSpPr>
          <p:nvPr/>
        </p:nvSpPr>
        <p:spPr>
          <a:xfrm>
            <a:off x="4640686" y="1788018"/>
            <a:ext cx="1532586" cy="44002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o-RO" sz="2500" dirty="0" smtClean="0">
                <a:solidFill>
                  <a:schemeClr val="bg1"/>
                </a:solidFill>
                <a:latin typeface="Andada" panose="02000000000000000000" pitchFamily="50" charset="-18"/>
              </a:rPr>
              <a:t>Mălâia</a:t>
            </a:r>
            <a:endParaRPr lang="ro-RO" sz="2500" dirty="0">
              <a:solidFill>
                <a:schemeClr val="bg1"/>
              </a:solidFill>
              <a:latin typeface="Andada" panose="02000000000000000000" pitchFamily="50" charset="-18"/>
            </a:endParaRPr>
          </a:p>
        </p:txBody>
      </p:sp>
      <p:cxnSp>
        <p:nvCxnSpPr>
          <p:cNvPr id="17" name="Straight Connector 16"/>
          <p:cNvCxnSpPr/>
          <p:nvPr/>
        </p:nvCxnSpPr>
        <p:spPr>
          <a:xfrm flipH="1">
            <a:off x="5406979" y="2253803"/>
            <a:ext cx="2148" cy="434316"/>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22" name="Picture 2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9868204">
            <a:off x="245771" y="1606614"/>
            <a:ext cx="475489" cy="475489"/>
          </a:xfrm>
          <a:prstGeom prst="rect">
            <a:avLst/>
          </a:prstGeom>
        </p:spPr>
      </p:pic>
      <p:sp>
        <p:nvSpPr>
          <p:cNvPr id="23" name="Content Placeholder 2"/>
          <p:cNvSpPr txBox="1">
            <a:spLocks/>
          </p:cNvSpPr>
          <p:nvPr/>
        </p:nvSpPr>
        <p:spPr>
          <a:xfrm>
            <a:off x="5987602" y="4269865"/>
            <a:ext cx="2423377" cy="51266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o-RO" sz="2500" b="1" dirty="0" smtClean="0">
                <a:latin typeface="Andada" panose="02000000000000000000" pitchFamily="50" charset="-18"/>
              </a:rPr>
              <a:t>Curu Muntelui</a:t>
            </a:r>
            <a:endParaRPr lang="ro-RO" sz="2500" b="1" dirty="0">
              <a:latin typeface="Andada" panose="02000000000000000000" pitchFamily="50" charset="-18"/>
            </a:endParaRPr>
          </a:p>
        </p:txBody>
      </p:sp>
      <p:cxnSp>
        <p:nvCxnSpPr>
          <p:cNvPr id="29" name="Straight Arrow Connector 28"/>
          <p:cNvCxnSpPr/>
          <p:nvPr/>
        </p:nvCxnSpPr>
        <p:spPr>
          <a:xfrm flipH="1">
            <a:off x="5215944" y="4456090"/>
            <a:ext cx="771658" cy="35219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Content Placeholder 2"/>
          <p:cNvSpPr txBox="1">
            <a:spLocks/>
          </p:cNvSpPr>
          <p:nvPr/>
        </p:nvSpPr>
        <p:spPr>
          <a:xfrm>
            <a:off x="0" y="6089700"/>
            <a:ext cx="9144000" cy="59135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o-RO" sz="2400" b="1" dirty="0" smtClean="0">
                <a:latin typeface="Andada SC" panose="02000000000000000000" pitchFamily="50" charset="-18"/>
              </a:rPr>
              <a:t>dos / cur </a:t>
            </a:r>
            <a:r>
              <a:rPr lang="ro-RO" sz="2400" dirty="0" smtClean="0">
                <a:latin typeface="Andada" panose="02000000000000000000" pitchFamily="50" charset="-18"/>
              </a:rPr>
              <a:t>= versant umbrit (expunere nordică)</a:t>
            </a:r>
            <a:endParaRPr lang="ro-RO" sz="2400" dirty="0">
              <a:latin typeface="Andada" panose="02000000000000000000" pitchFamily="50" charset="-18"/>
            </a:endParaRPr>
          </a:p>
        </p:txBody>
      </p:sp>
      <p:pic>
        <p:nvPicPr>
          <p:cNvPr id="3" name="Picture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90796" y="3367430"/>
            <a:ext cx="3752193" cy="2317531"/>
          </a:xfrm>
          <a:prstGeom prst="rect">
            <a:avLst/>
          </a:prstGeom>
          <a:ln>
            <a:solidFill>
              <a:schemeClr val="bg1"/>
            </a:solidFill>
          </a:ln>
        </p:spPr>
      </p:pic>
    </p:spTree>
    <p:extLst>
      <p:ext uri="{BB962C8B-B14F-4D97-AF65-F5344CB8AC3E}">
        <p14:creationId xmlns:p14="http://schemas.microsoft.com/office/powerpoint/2010/main" val="353825966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right)">
                                      <p:cBhvr>
                                        <p:cTn id="11" dur="500"/>
                                        <p:tgtEl>
                                          <p:spTgt spid="2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511743"/>
            <a:ext cx="9144000" cy="4265954"/>
          </a:xfrm>
          <a:prstGeom prst="rect">
            <a:avLst/>
          </a:prstGeom>
        </p:spPr>
      </p:pic>
    </p:spTree>
    <p:extLst>
      <p:ext uri="{BB962C8B-B14F-4D97-AF65-F5344CB8AC3E}">
        <p14:creationId xmlns:p14="http://schemas.microsoft.com/office/powerpoint/2010/main" val="19081204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screen">
            <a:alphaModFix amt="40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15771" y="2018808"/>
            <a:ext cx="8000195" cy="4510781"/>
          </a:xfrm>
        </p:spPr>
        <p:txBody>
          <a:bodyPr>
            <a:normAutofit fontScale="70000" lnSpcReduction="20000"/>
          </a:bodyPr>
          <a:lstStyle/>
          <a:p>
            <a:pPr marL="0" indent="0" algn="just">
              <a:buNone/>
            </a:pPr>
            <a:r>
              <a:rPr lang="ro-RO" b="1" dirty="0" smtClean="0">
                <a:solidFill>
                  <a:schemeClr val="accent1">
                    <a:lumMod val="50000"/>
                  </a:schemeClr>
                </a:solidFill>
                <a:latin typeface="Andada" panose="02000000000000000000" pitchFamily="50" charset="-18"/>
              </a:rPr>
              <a:t>1844. </a:t>
            </a:r>
            <a:r>
              <a:rPr lang="ro-RO" b="1" dirty="0" smtClean="0">
                <a:latin typeface="Andada" panose="02000000000000000000" pitchFamily="50" charset="-18"/>
              </a:rPr>
              <a:t>Siriu</a:t>
            </a:r>
          </a:p>
          <a:p>
            <a:pPr marL="0" indent="0" algn="just">
              <a:buNone/>
            </a:pPr>
            <a:r>
              <a:rPr lang="ro-RO" b="1" dirty="0" smtClean="0">
                <a:solidFill>
                  <a:schemeClr val="accent1">
                    <a:lumMod val="50000"/>
                  </a:schemeClr>
                </a:solidFill>
                <a:latin typeface="Andada" panose="02000000000000000000" pitchFamily="50" charset="-18"/>
              </a:rPr>
              <a:t>1887</a:t>
            </a:r>
            <a:r>
              <a:rPr lang="ro-RO" b="1" dirty="0" smtClean="0">
                <a:latin typeface="Andada" panose="02000000000000000000" pitchFamily="50" charset="-18"/>
              </a:rPr>
              <a:t>. Lacul Vulturilor</a:t>
            </a:r>
          </a:p>
          <a:p>
            <a:pPr marL="0" indent="0" algn="just">
              <a:buNone/>
            </a:pPr>
            <a:r>
              <a:rPr lang="ro-RO" b="1" dirty="0" smtClean="0">
                <a:solidFill>
                  <a:schemeClr val="accent1">
                    <a:lumMod val="50000"/>
                  </a:schemeClr>
                </a:solidFill>
                <a:latin typeface="Andada" panose="02000000000000000000" pitchFamily="50" charset="-18"/>
              </a:rPr>
              <a:t>1892. </a:t>
            </a:r>
            <a:r>
              <a:rPr lang="ro-RO" b="1" dirty="0" smtClean="0">
                <a:latin typeface="Andada" panose="02000000000000000000" pitchFamily="50" charset="-18"/>
              </a:rPr>
              <a:t>Fețele / </a:t>
            </a:r>
            <a:r>
              <a:rPr lang="ro-RO" dirty="0" smtClean="0">
                <a:latin typeface="Andada" panose="02000000000000000000" pitchFamily="50" charset="-18"/>
              </a:rPr>
              <a:t>Lacul fără Fund / Lacul Vulturilor</a:t>
            </a:r>
          </a:p>
          <a:p>
            <a:pPr marL="0" indent="0" algn="just">
              <a:buNone/>
            </a:pPr>
            <a:r>
              <a:rPr lang="ro-RO" b="1" dirty="0">
                <a:solidFill>
                  <a:schemeClr val="accent1">
                    <a:lumMod val="50000"/>
                  </a:schemeClr>
                </a:solidFill>
                <a:latin typeface="Andada" panose="02000000000000000000" pitchFamily="50" charset="-18"/>
              </a:rPr>
              <a:t>1901. </a:t>
            </a:r>
            <a:r>
              <a:rPr lang="ro-RO" b="1" dirty="0" smtClean="0">
                <a:latin typeface="Andada" panose="02000000000000000000" pitchFamily="50" charset="-18"/>
              </a:rPr>
              <a:t>Siriu</a:t>
            </a:r>
          </a:p>
          <a:p>
            <a:pPr marL="0" indent="0" algn="just">
              <a:buNone/>
            </a:pPr>
            <a:r>
              <a:rPr lang="ro-RO" b="1" dirty="0" smtClean="0">
                <a:solidFill>
                  <a:schemeClr val="accent1">
                    <a:lumMod val="50000"/>
                  </a:schemeClr>
                </a:solidFill>
                <a:latin typeface="Andada" panose="02000000000000000000" pitchFamily="50" charset="-18"/>
              </a:rPr>
              <a:t>1906</a:t>
            </a:r>
            <a:r>
              <a:rPr lang="ro-RO" b="1" dirty="0" smtClean="0">
                <a:latin typeface="Andada" panose="02000000000000000000" pitchFamily="50" charset="-18"/>
              </a:rPr>
              <a:t>. Siriu</a:t>
            </a:r>
            <a:endParaRPr lang="ro-RO" dirty="0" smtClean="0">
              <a:latin typeface="Andada" panose="02000000000000000000" pitchFamily="50" charset="-18"/>
            </a:endParaRPr>
          </a:p>
          <a:p>
            <a:pPr marL="0" indent="0" algn="just">
              <a:buNone/>
            </a:pPr>
            <a:r>
              <a:rPr lang="ro-RO" b="1" dirty="0" smtClean="0">
                <a:solidFill>
                  <a:schemeClr val="accent1">
                    <a:lumMod val="50000"/>
                  </a:schemeClr>
                </a:solidFill>
                <a:latin typeface="Andada" panose="02000000000000000000" pitchFamily="50" charset="-18"/>
              </a:rPr>
              <a:t>1930. </a:t>
            </a:r>
            <a:r>
              <a:rPr lang="ro-RO" b="1" dirty="0" smtClean="0">
                <a:latin typeface="Andada" panose="02000000000000000000" pitchFamily="50" charset="-18"/>
              </a:rPr>
              <a:t>Fețele  / </a:t>
            </a:r>
            <a:r>
              <a:rPr lang="ro-RO" dirty="0" smtClean="0">
                <a:latin typeface="Andada" panose="02000000000000000000" pitchFamily="50" charset="-18"/>
              </a:rPr>
              <a:t>Lacul Vulturilor</a:t>
            </a:r>
          </a:p>
          <a:p>
            <a:pPr marL="0" indent="0" algn="just">
              <a:buNone/>
            </a:pPr>
            <a:r>
              <a:rPr lang="ro-RO" b="1" dirty="0" smtClean="0">
                <a:solidFill>
                  <a:schemeClr val="accent1">
                    <a:lumMod val="50000"/>
                  </a:schemeClr>
                </a:solidFill>
                <a:latin typeface="Andada" panose="02000000000000000000" pitchFamily="50" charset="-18"/>
              </a:rPr>
              <a:t>1932. </a:t>
            </a:r>
            <a:r>
              <a:rPr lang="ro-RO" b="1" dirty="0" smtClean="0">
                <a:latin typeface="Andada" panose="02000000000000000000" pitchFamily="50" charset="-18"/>
              </a:rPr>
              <a:t>Iezărul de pe Siriu</a:t>
            </a:r>
          </a:p>
          <a:p>
            <a:pPr marL="0" indent="0" algn="just">
              <a:buNone/>
            </a:pPr>
            <a:r>
              <a:rPr lang="ro-RO" b="1" dirty="0" smtClean="0">
                <a:solidFill>
                  <a:schemeClr val="accent1">
                    <a:lumMod val="50000"/>
                  </a:schemeClr>
                </a:solidFill>
                <a:latin typeface="Andada" panose="02000000000000000000" pitchFamily="50" charset="-18"/>
              </a:rPr>
              <a:t>1939. </a:t>
            </a:r>
            <a:r>
              <a:rPr lang="ro-RO" b="1" dirty="0" smtClean="0">
                <a:latin typeface="Andada" panose="02000000000000000000" pitchFamily="50" charset="-18"/>
              </a:rPr>
              <a:t>Lacul fără Fund</a:t>
            </a:r>
          </a:p>
          <a:p>
            <a:pPr marL="0" indent="0" algn="just">
              <a:buNone/>
            </a:pPr>
            <a:r>
              <a:rPr lang="ro-RO" b="1" dirty="0" smtClean="0">
                <a:solidFill>
                  <a:schemeClr val="accent1">
                    <a:lumMod val="50000"/>
                  </a:schemeClr>
                </a:solidFill>
                <a:latin typeface="Andada" panose="02000000000000000000" pitchFamily="50" charset="-18"/>
              </a:rPr>
              <a:t>1970</a:t>
            </a:r>
            <a:r>
              <a:rPr lang="ro-RO" b="1" dirty="0" smtClean="0">
                <a:latin typeface="Andada" panose="02000000000000000000" pitchFamily="50" charset="-18"/>
              </a:rPr>
              <a:t>. </a:t>
            </a:r>
            <a:r>
              <a:rPr lang="ro-RO" b="1" dirty="0">
                <a:latin typeface="Andada" panose="02000000000000000000" pitchFamily="50" charset="-18"/>
              </a:rPr>
              <a:t>Lacul Vulturilor / </a:t>
            </a:r>
            <a:r>
              <a:rPr lang="ro-RO" dirty="0">
                <a:latin typeface="Andada" panose="02000000000000000000" pitchFamily="50" charset="-18"/>
              </a:rPr>
              <a:t>Lacul fără </a:t>
            </a:r>
            <a:r>
              <a:rPr lang="ro-RO" dirty="0" smtClean="0">
                <a:latin typeface="Andada" panose="02000000000000000000" pitchFamily="50" charset="-18"/>
              </a:rPr>
              <a:t>Fund</a:t>
            </a:r>
            <a:endParaRPr lang="ro-RO" b="1" dirty="0" smtClean="0">
              <a:latin typeface="Andada" panose="02000000000000000000" pitchFamily="50" charset="-18"/>
            </a:endParaRPr>
          </a:p>
          <a:p>
            <a:pPr marL="0" indent="0" algn="just">
              <a:buNone/>
            </a:pPr>
            <a:r>
              <a:rPr lang="ro-RO" b="1" dirty="0" smtClean="0">
                <a:solidFill>
                  <a:schemeClr val="accent1">
                    <a:lumMod val="50000"/>
                  </a:schemeClr>
                </a:solidFill>
                <a:latin typeface="Andada" panose="02000000000000000000" pitchFamily="50" charset="-18"/>
              </a:rPr>
              <a:t>1977. </a:t>
            </a:r>
            <a:r>
              <a:rPr lang="ro-RO" b="1" dirty="0" smtClean="0">
                <a:latin typeface="Andada" panose="02000000000000000000" pitchFamily="50" charset="-18"/>
              </a:rPr>
              <a:t>Lacul Vulturilor / </a:t>
            </a:r>
            <a:r>
              <a:rPr lang="ro-RO" dirty="0" smtClean="0">
                <a:latin typeface="Andada" panose="02000000000000000000" pitchFamily="50" charset="-18"/>
              </a:rPr>
              <a:t>Lacul fără Fund</a:t>
            </a:r>
          </a:p>
          <a:p>
            <a:pPr marL="0" indent="0" algn="just">
              <a:buNone/>
            </a:pPr>
            <a:r>
              <a:rPr lang="ro-RO" b="1" dirty="0" smtClean="0">
                <a:solidFill>
                  <a:schemeClr val="accent1">
                    <a:lumMod val="50000"/>
                  </a:schemeClr>
                </a:solidFill>
                <a:latin typeface="Andada" panose="02000000000000000000" pitchFamily="50" charset="-18"/>
              </a:rPr>
              <a:t>2004. </a:t>
            </a:r>
            <a:r>
              <a:rPr lang="ro-RO" b="1" dirty="0" smtClean="0">
                <a:latin typeface="Andada" panose="02000000000000000000" pitchFamily="50" charset="-18"/>
              </a:rPr>
              <a:t>Lacul Vulturilor</a:t>
            </a:r>
          </a:p>
          <a:p>
            <a:pPr marL="0" indent="0" algn="just">
              <a:buNone/>
            </a:pPr>
            <a:r>
              <a:rPr lang="ro-RO" b="1" dirty="0" smtClean="0">
                <a:solidFill>
                  <a:schemeClr val="accent1">
                    <a:lumMod val="50000"/>
                  </a:schemeClr>
                </a:solidFill>
                <a:latin typeface="Andada" panose="02000000000000000000" pitchFamily="50" charset="-18"/>
              </a:rPr>
              <a:t>2006. </a:t>
            </a:r>
            <a:r>
              <a:rPr lang="ro-RO" b="1" dirty="0" smtClean="0">
                <a:latin typeface="Andada" panose="02000000000000000000" pitchFamily="50" charset="-18"/>
              </a:rPr>
              <a:t>Lacul Vulturilor</a:t>
            </a:r>
          </a:p>
          <a:p>
            <a:pPr marL="0" indent="0" algn="just">
              <a:buNone/>
            </a:pPr>
            <a:r>
              <a:rPr lang="ro-RO" b="1" dirty="0" smtClean="0">
                <a:solidFill>
                  <a:schemeClr val="accent1">
                    <a:lumMod val="50000"/>
                  </a:schemeClr>
                </a:solidFill>
                <a:latin typeface="Andada" panose="02000000000000000000" pitchFamily="50" charset="-18"/>
              </a:rPr>
              <a:t>2007. </a:t>
            </a:r>
            <a:r>
              <a:rPr lang="ro-RO" b="1" dirty="0" smtClean="0">
                <a:latin typeface="Andada" panose="02000000000000000000" pitchFamily="50" charset="-18"/>
              </a:rPr>
              <a:t>Lacul Vulturilor</a:t>
            </a:r>
          </a:p>
          <a:p>
            <a:pPr marL="0" indent="0" algn="just">
              <a:buNone/>
            </a:pPr>
            <a:endParaRPr lang="ro-RO" b="1" dirty="0">
              <a:latin typeface="Andada" panose="02000000000000000000" pitchFamily="50" charset="-18"/>
            </a:endParaRPr>
          </a:p>
        </p:txBody>
      </p:sp>
      <p:sp>
        <p:nvSpPr>
          <p:cNvPr id="7" name="Title 1"/>
          <p:cNvSpPr>
            <a:spLocks noGrp="1"/>
          </p:cNvSpPr>
          <p:nvPr>
            <p:ph type="title"/>
          </p:nvPr>
        </p:nvSpPr>
        <p:spPr>
          <a:xfrm>
            <a:off x="515155" y="1119019"/>
            <a:ext cx="7886700" cy="795315"/>
          </a:xfrm>
        </p:spPr>
        <p:txBody>
          <a:bodyPr>
            <a:normAutofit/>
          </a:bodyPr>
          <a:lstStyle/>
          <a:p>
            <a:pPr algn="ctr"/>
            <a:r>
              <a:rPr lang="ro-RO" sz="4000" dirty="0" smtClean="0">
                <a:solidFill>
                  <a:schemeClr val="accent1">
                    <a:lumMod val="50000"/>
                  </a:schemeClr>
                </a:solidFill>
                <a:latin typeface="Andada" panose="02000000000000000000" pitchFamily="50" charset="-18"/>
              </a:rPr>
              <a:t>Sinteză</a:t>
            </a:r>
            <a:endParaRPr lang="ro-RO" sz="4000" dirty="0">
              <a:solidFill>
                <a:schemeClr val="accent1">
                  <a:lumMod val="50000"/>
                </a:schemeClr>
              </a:solidFill>
              <a:latin typeface="Andada" panose="02000000000000000000" pitchFamily="50" charset="-18"/>
            </a:endParaRPr>
          </a:p>
        </p:txBody>
      </p:sp>
      <p:sp>
        <p:nvSpPr>
          <p:cNvPr id="4" name="Content Placeholder 2"/>
          <p:cNvSpPr txBox="1">
            <a:spLocks/>
          </p:cNvSpPr>
          <p:nvPr/>
        </p:nvSpPr>
        <p:spPr>
          <a:xfrm>
            <a:off x="1635616" y="3125274"/>
            <a:ext cx="5679583" cy="1163391"/>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buFont typeface="Arial" panose="020B0604020202020204" pitchFamily="34" charset="0"/>
              <a:buNone/>
            </a:pPr>
            <a:r>
              <a:rPr lang="ro-RO" sz="3600" b="1" dirty="0" smtClean="0">
                <a:latin typeface="Andada" panose="02000000000000000000" pitchFamily="50" charset="-18"/>
              </a:rPr>
              <a:t>Existența unei vieți pastorale active</a:t>
            </a:r>
            <a:endParaRPr lang="ro-RO" sz="3600" b="1" dirty="0">
              <a:latin typeface="Andada" panose="02000000000000000000" pitchFamily="50" charset="-18"/>
            </a:endParaRPr>
          </a:p>
        </p:txBody>
      </p:sp>
    </p:spTree>
    <p:extLst>
      <p:ext uri="{BB962C8B-B14F-4D97-AF65-F5344CB8AC3E}">
        <p14:creationId xmlns:p14="http://schemas.microsoft.com/office/powerpoint/2010/main" val="2571380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grpId="0" nodeType="clickEffect">
                                  <p:stCondLst>
                                    <p:cond delay="0"/>
                                  </p:stCondLst>
                                  <p:childTnLst>
                                    <p:animEffect transition="out" filter="fade">
                                      <p:cBhvr>
                                        <p:cTn id="6" dur="1000"/>
                                        <p:tgtEl>
                                          <p:spTgt spid="3">
                                            <p:txEl>
                                              <p:pRg st="0" end="0"/>
                                            </p:txEl>
                                          </p:spTgt>
                                        </p:tgtEl>
                                      </p:cBhvr>
                                    </p:animEffect>
                                    <p:anim calcmode="lin" valueType="num">
                                      <p:cBhvr>
                                        <p:cTn id="7" dur="1000"/>
                                        <p:tgtEl>
                                          <p:spTgt spid="3">
                                            <p:txEl>
                                              <p:pRg st="0" end="0"/>
                                            </p:txEl>
                                          </p:spTgt>
                                        </p:tgtEl>
                                        <p:attrNameLst>
                                          <p:attrName>ppt_x</p:attrName>
                                        </p:attrNameLst>
                                      </p:cBhvr>
                                      <p:tavLst>
                                        <p:tav tm="0">
                                          <p:val>
                                            <p:strVal val="ppt_x"/>
                                          </p:val>
                                        </p:tav>
                                        <p:tav tm="100000">
                                          <p:val>
                                            <p:strVal val="ppt_x"/>
                                          </p:val>
                                        </p:tav>
                                      </p:tavLst>
                                    </p:anim>
                                    <p:anim calcmode="lin" valueType="num">
                                      <p:cBhvr>
                                        <p:cTn id="8" dur="1000"/>
                                        <p:tgtEl>
                                          <p:spTgt spid="3">
                                            <p:txEl>
                                              <p:pRg st="0" end="0"/>
                                            </p:txEl>
                                          </p:spTgt>
                                        </p:tgtEl>
                                        <p:attrNameLst>
                                          <p:attrName>ppt_y</p:attrName>
                                        </p:attrNameLst>
                                      </p:cBhvr>
                                      <p:tavLst>
                                        <p:tav tm="0">
                                          <p:val>
                                            <p:strVal val="ppt_y"/>
                                          </p:val>
                                        </p:tav>
                                        <p:tav tm="100000">
                                          <p:val>
                                            <p:strVal val="ppt_y+.1"/>
                                          </p:val>
                                        </p:tav>
                                      </p:tavLst>
                                    </p:anim>
                                    <p:set>
                                      <p:cBhvr>
                                        <p:cTn id="9" dur="1" fill="hold">
                                          <p:stCondLst>
                                            <p:cond delay="999"/>
                                          </p:stCondLst>
                                        </p:cTn>
                                        <p:tgtEl>
                                          <p:spTgt spid="3">
                                            <p:txEl>
                                              <p:pRg st="0" end="0"/>
                                            </p:txEl>
                                          </p:spTgt>
                                        </p:tgtEl>
                                        <p:attrNameLst>
                                          <p:attrName>style.visibility</p:attrName>
                                        </p:attrNameLst>
                                      </p:cBhvr>
                                      <p:to>
                                        <p:strVal val="hidden"/>
                                      </p:to>
                                    </p:set>
                                  </p:childTnLst>
                                </p:cTn>
                              </p:par>
                              <p:par>
                                <p:cTn id="10" presetID="42" presetClass="exit" presetSubtype="0" fill="hold" grpId="0" nodeType="withEffect">
                                  <p:stCondLst>
                                    <p:cond delay="0"/>
                                  </p:stCondLst>
                                  <p:childTnLst>
                                    <p:animEffect transition="out" filter="fade">
                                      <p:cBhvr>
                                        <p:cTn id="11" dur="1000"/>
                                        <p:tgtEl>
                                          <p:spTgt spid="3">
                                            <p:txEl>
                                              <p:pRg st="1" end="1"/>
                                            </p:txEl>
                                          </p:spTgt>
                                        </p:tgtEl>
                                      </p:cBhvr>
                                    </p:animEffect>
                                    <p:anim calcmode="lin" valueType="num">
                                      <p:cBhvr>
                                        <p:cTn id="12" dur="1000"/>
                                        <p:tgtEl>
                                          <p:spTgt spid="3">
                                            <p:txEl>
                                              <p:pRg st="1" end="1"/>
                                            </p:txEl>
                                          </p:spTgt>
                                        </p:tgtEl>
                                        <p:attrNameLst>
                                          <p:attrName>ppt_x</p:attrName>
                                        </p:attrNameLst>
                                      </p:cBhvr>
                                      <p:tavLst>
                                        <p:tav tm="0">
                                          <p:val>
                                            <p:strVal val="ppt_x"/>
                                          </p:val>
                                        </p:tav>
                                        <p:tav tm="100000">
                                          <p:val>
                                            <p:strVal val="ppt_x"/>
                                          </p:val>
                                        </p:tav>
                                      </p:tavLst>
                                    </p:anim>
                                    <p:anim calcmode="lin" valueType="num">
                                      <p:cBhvr>
                                        <p:cTn id="13" dur="1000"/>
                                        <p:tgtEl>
                                          <p:spTgt spid="3">
                                            <p:txEl>
                                              <p:pRg st="1" end="1"/>
                                            </p:txEl>
                                          </p:spTgt>
                                        </p:tgtEl>
                                        <p:attrNameLst>
                                          <p:attrName>ppt_y</p:attrName>
                                        </p:attrNameLst>
                                      </p:cBhvr>
                                      <p:tavLst>
                                        <p:tav tm="0">
                                          <p:val>
                                            <p:strVal val="ppt_y"/>
                                          </p:val>
                                        </p:tav>
                                        <p:tav tm="100000">
                                          <p:val>
                                            <p:strVal val="ppt_y+.1"/>
                                          </p:val>
                                        </p:tav>
                                      </p:tavLst>
                                    </p:anim>
                                    <p:set>
                                      <p:cBhvr>
                                        <p:cTn id="14" dur="1" fill="hold">
                                          <p:stCondLst>
                                            <p:cond delay="999"/>
                                          </p:stCondLst>
                                        </p:cTn>
                                        <p:tgtEl>
                                          <p:spTgt spid="3">
                                            <p:txEl>
                                              <p:pRg st="1" end="1"/>
                                            </p:txEl>
                                          </p:spTgt>
                                        </p:tgtEl>
                                        <p:attrNameLst>
                                          <p:attrName>style.visibility</p:attrName>
                                        </p:attrNameLst>
                                      </p:cBhvr>
                                      <p:to>
                                        <p:strVal val="hidden"/>
                                      </p:to>
                                    </p:set>
                                  </p:childTnLst>
                                </p:cTn>
                              </p:par>
                              <p:par>
                                <p:cTn id="15" presetID="42" presetClass="exit" presetSubtype="0" fill="hold" grpId="0" nodeType="withEffect">
                                  <p:stCondLst>
                                    <p:cond delay="0"/>
                                  </p:stCondLst>
                                  <p:childTnLst>
                                    <p:animEffect transition="out" filter="fade">
                                      <p:cBhvr>
                                        <p:cTn id="16" dur="1000"/>
                                        <p:tgtEl>
                                          <p:spTgt spid="3">
                                            <p:txEl>
                                              <p:pRg st="2" end="2"/>
                                            </p:txEl>
                                          </p:spTgt>
                                        </p:tgtEl>
                                      </p:cBhvr>
                                    </p:animEffect>
                                    <p:anim calcmode="lin" valueType="num">
                                      <p:cBhvr>
                                        <p:cTn id="17" dur="1000"/>
                                        <p:tgtEl>
                                          <p:spTgt spid="3">
                                            <p:txEl>
                                              <p:pRg st="2" end="2"/>
                                            </p:txEl>
                                          </p:spTgt>
                                        </p:tgtEl>
                                        <p:attrNameLst>
                                          <p:attrName>ppt_x</p:attrName>
                                        </p:attrNameLst>
                                      </p:cBhvr>
                                      <p:tavLst>
                                        <p:tav tm="0">
                                          <p:val>
                                            <p:strVal val="ppt_x"/>
                                          </p:val>
                                        </p:tav>
                                        <p:tav tm="100000">
                                          <p:val>
                                            <p:strVal val="ppt_x"/>
                                          </p:val>
                                        </p:tav>
                                      </p:tavLst>
                                    </p:anim>
                                    <p:anim calcmode="lin" valueType="num">
                                      <p:cBhvr>
                                        <p:cTn id="18" dur="1000"/>
                                        <p:tgtEl>
                                          <p:spTgt spid="3">
                                            <p:txEl>
                                              <p:pRg st="2" end="2"/>
                                            </p:txEl>
                                          </p:spTgt>
                                        </p:tgtEl>
                                        <p:attrNameLst>
                                          <p:attrName>ppt_y</p:attrName>
                                        </p:attrNameLst>
                                      </p:cBhvr>
                                      <p:tavLst>
                                        <p:tav tm="0">
                                          <p:val>
                                            <p:strVal val="ppt_y"/>
                                          </p:val>
                                        </p:tav>
                                        <p:tav tm="100000">
                                          <p:val>
                                            <p:strVal val="ppt_y+.1"/>
                                          </p:val>
                                        </p:tav>
                                      </p:tavLst>
                                    </p:anim>
                                    <p:set>
                                      <p:cBhvr>
                                        <p:cTn id="19" dur="1" fill="hold">
                                          <p:stCondLst>
                                            <p:cond delay="999"/>
                                          </p:stCondLst>
                                        </p:cTn>
                                        <p:tgtEl>
                                          <p:spTgt spid="3">
                                            <p:txEl>
                                              <p:pRg st="2" end="2"/>
                                            </p:txEl>
                                          </p:spTgt>
                                        </p:tgtEl>
                                        <p:attrNameLst>
                                          <p:attrName>style.visibility</p:attrName>
                                        </p:attrNameLst>
                                      </p:cBhvr>
                                      <p:to>
                                        <p:strVal val="hidden"/>
                                      </p:to>
                                    </p:set>
                                  </p:childTnLst>
                                </p:cTn>
                              </p:par>
                              <p:par>
                                <p:cTn id="20" presetID="42" presetClass="exit" presetSubtype="0" fill="hold" grpId="0" nodeType="withEffect">
                                  <p:stCondLst>
                                    <p:cond delay="0"/>
                                  </p:stCondLst>
                                  <p:childTnLst>
                                    <p:animEffect transition="out" filter="fade">
                                      <p:cBhvr>
                                        <p:cTn id="21" dur="1000"/>
                                        <p:tgtEl>
                                          <p:spTgt spid="3">
                                            <p:txEl>
                                              <p:pRg st="3" end="3"/>
                                            </p:txEl>
                                          </p:spTgt>
                                        </p:tgtEl>
                                      </p:cBhvr>
                                    </p:animEffect>
                                    <p:anim calcmode="lin" valueType="num">
                                      <p:cBhvr>
                                        <p:cTn id="22" dur="1000"/>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p:tgtEl>
                                          <p:spTgt spid="3">
                                            <p:txEl>
                                              <p:pRg st="3" end="3"/>
                                            </p:txEl>
                                          </p:spTgt>
                                        </p:tgtEl>
                                        <p:attrNameLst>
                                          <p:attrName>ppt_y</p:attrName>
                                        </p:attrNameLst>
                                      </p:cBhvr>
                                      <p:tavLst>
                                        <p:tav tm="0">
                                          <p:val>
                                            <p:strVal val="ppt_y"/>
                                          </p:val>
                                        </p:tav>
                                        <p:tav tm="100000">
                                          <p:val>
                                            <p:strVal val="ppt_y+.1"/>
                                          </p:val>
                                        </p:tav>
                                      </p:tavLst>
                                    </p:anim>
                                    <p:set>
                                      <p:cBhvr>
                                        <p:cTn id="24" dur="1" fill="hold">
                                          <p:stCondLst>
                                            <p:cond delay="999"/>
                                          </p:stCondLst>
                                        </p:cTn>
                                        <p:tgtEl>
                                          <p:spTgt spid="3">
                                            <p:txEl>
                                              <p:pRg st="3" end="3"/>
                                            </p:txEl>
                                          </p:spTgt>
                                        </p:tgtEl>
                                        <p:attrNameLst>
                                          <p:attrName>style.visibility</p:attrName>
                                        </p:attrNameLst>
                                      </p:cBhvr>
                                      <p:to>
                                        <p:strVal val="hidden"/>
                                      </p:to>
                                    </p:set>
                                  </p:childTnLst>
                                </p:cTn>
                              </p:par>
                              <p:par>
                                <p:cTn id="25" presetID="42" presetClass="exit" presetSubtype="0" fill="hold" grpId="0" nodeType="withEffect">
                                  <p:stCondLst>
                                    <p:cond delay="0"/>
                                  </p:stCondLst>
                                  <p:childTnLst>
                                    <p:animEffect transition="out" filter="fade">
                                      <p:cBhvr>
                                        <p:cTn id="26" dur="1000"/>
                                        <p:tgtEl>
                                          <p:spTgt spid="3">
                                            <p:txEl>
                                              <p:pRg st="4" end="4"/>
                                            </p:txEl>
                                          </p:spTgt>
                                        </p:tgtEl>
                                      </p:cBhvr>
                                    </p:animEffect>
                                    <p:anim calcmode="lin" valueType="num">
                                      <p:cBhvr>
                                        <p:cTn id="27" dur="1000"/>
                                        <p:tgtEl>
                                          <p:spTgt spid="3">
                                            <p:txEl>
                                              <p:pRg st="4" end="4"/>
                                            </p:txEl>
                                          </p:spTgt>
                                        </p:tgtEl>
                                        <p:attrNameLst>
                                          <p:attrName>ppt_x</p:attrName>
                                        </p:attrNameLst>
                                      </p:cBhvr>
                                      <p:tavLst>
                                        <p:tav tm="0">
                                          <p:val>
                                            <p:strVal val="ppt_x"/>
                                          </p:val>
                                        </p:tav>
                                        <p:tav tm="100000">
                                          <p:val>
                                            <p:strVal val="ppt_x"/>
                                          </p:val>
                                        </p:tav>
                                      </p:tavLst>
                                    </p:anim>
                                    <p:anim calcmode="lin" valueType="num">
                                      <p:cBhvr>
                                        <p:cTn id="28" dur="1000"/>
                                        <p:tgtEl>
                                          <p:spTgt spid="3">
                                            <p:txEl>
                                              <p:pRg st="4" end="4"/>
                                            </p:txEl>
                                          </p:spTgt>
                                        </p:tgtEl>
                                        <p:attrNameLst>
                                          <p:attrName>ppt_y</p:attrName>
                                        </p:attrNameLst>
                                      </p:cBhvr>
                                      <p:tavLst>
                                        <p:tav tm="0">
                                          <p:val>
                                            <p:strVal val="ppt_y"/>
                                          </p:val>
                                        </p:tav>
                                        <p:tav tm="100000">
                                          <p:val>
                                            <p:strVal val="ppt_y+.1"/>
                                          </p:val>
                                        </p:tav>
                                      </p:tavLst>
                                    </p:anim>
                                    <p:set>
                                      <p:cBhvr>
                                        <p:cTn id="29" dur="1" fill="hold">
                                          <p:stCondLst>
                                            <p:cond delay="999"/>
                                          </p:stCondLst>
                                        </p:cTn>
                                        <p:tgtEl>
                                          <p:spTgt spid="3">
                                            <p:txEl>
                                              <p:pRg st="4" end="4"/>
                                            </p:txEl>
                                          </p:spTgt>
                                        </p:tgtEl>
                                        <p:attrNameLst>
                                          <p:attrName>style.visibility</p:attrName>
                                        </p:attrNameLst>
                                      </p:cBhvr>
                                      <p:to>
                                        <p:strVal val="hidden"/>
                                      </p:to>
                                    </p:set>
                                  </p:childTnLst>
                                </p:cTn>
                              </p:par>
                              <p:par>
                                <p:cTn id="30" presetID="42" presetClass="exit" presetSubtype="0" fill="hold" grpId="0" nodeType="withEffect">
                                  <p:stCondLst>
                                    <p:cond delay="0"/>
                                  </p:stCondLst>
                                  <p:childTnLst>
                                    <p:animEffect transition="out" filter="fade">
                                      <p:cBhvr>
                                        <p:cTn id="31" dur="1000"/>
                                        <p:tgtEl>
                                          <p:spTgt spid="3">
                                            <p:txEl>
                                              <p:pRg st="5" end="5"/>
                                            </p:txEl>
                                          </p:spTgt>
                                        </p:tgtEl>
                                      </p:cBhvr>
                                    </p:animEffect>
                                    <p:anim calcmode="lin" valueType="num">
                                      <p:cBhvr>
                                        <p:cTn id="32" dur="1000"/>
                                        <p:tgtEl>
                                          <p:spTgt spid="3">
                                            <p:txEl>
                                              <p:pRg st="5" end="5"/>
                                            </p:txEl>
                                          </p:spTgt>
                                        </p:tgtEl>
                                        <p:attrNameLst>
                                          <p:attrName>ppt_x</p:attrName>
                                        </p:attrNameLst>
                                      </p:cBhvr>
                                      <p:tavLst>
                                        <p:tav tm="0">
                                          <p:val>
                                            <p:strVal val="ppt_x"/>
                                          </p:val>
                                        </p:tav>
                                        <p:tav tm="100000">
                                          <p:val>
                                            <p:strVal val="ppt_x"/>
                                          </p:val>
                                        </p:tav>
                                      </p:tavLst>
                                    </p:anim>
                                    <p:anim calcmode="lin" valueType="num">
                                      <p:cBhvr>
                                        <p:cTn id="33" dur="1000"/>
                                        <p:tgtEl>
                                          <p:spTgt spid="3">
                                            <p:txEl>
                                              <p:pRg st="5" end="5"/>
                                            </p:txEl>
                                          </p:spTgt>
                                        </p:tgtEl>
                                        <p:attrNameLst>
                                          <p:attrName>ppt_y</p:attrName>
                                        </p:attrNameLst>
                                      </p:cBhvr>
                                      <p:tavLst>
                                        <p:tav tm="0">
                                          <p:val>
                                            <p:strVal val="ppt_y"/>
                                          </p:val>
                                        </p:tav>
                                        <p:tav tm="100000">
                                          <p:val>
                                            <p:strVal val="ppt_y+.1"/>
                                          </p:val>
                                        </p:tav>
                                      </p:tavLst>
                                    </p:anim>
                                    <p:set>
                                      <p:cBhvr>
                                        <p:cTn id="34" dur="1" fill="hold">
                                          <p:stCondLst>
                                            <p:cond delay="999"/>
                                          </p:stCondLst>
                                        </p:cTn>
                                        <p:tgtEl>
                                          <p:spTgt spid="3">
                                            <p:txEl>
                                              <p:pRg st="5" end="5"/>
                                            </p:txEl>
                                          </p:spTgt>
                                        </p:tgtEl>
                                        <p:attrNameLst>
                                          <p:attrName>style.visibility</p:attrName>
                                        </p:attrNameLst>
                                      </p:cBhvr>
                                      <p:to>
                                        <p:strVal val="hidden"/>
                                      </p:to>
                                    </p:set>
                                  </p:childTnLst>
                                </p:cTn>
                              </p:par>
                              <p:par>
                                <p:cTn id="35" presetID="42" presetClass="exit" presetSubtype="0" fill="hold" grpId="0" nodeType="withEffect">
                                  <p:stCondLst>
                                    <p:cond delay="0"/>
                                  </p:stCondLst>
                                  <p:childTnLst>
                                    <p:animEffect transition="out" filter="fade">
                                      <p:cBhvr>
                                        <p:cTn id="36" dur="1000"/>
                                        <p:tgtEl>
                                          <p:spTgt spid="3">
                                            <p:txEl>
                                              <p:pRg st="6" end="6"/>
                                            </p:txEl>
                                          </p:spTgt>
                                        </p:tgtEl>
                                      </p:cBhvr>
                                    </p:animEffect>
                                    <p:anim calcmode="lin" valueType="num">
                                      <p:cBhvr>
                                        <p:cTn id="37" dur="1000"/>
                                        <p:tgtEl>
                                          <p:spTgt spid="3">
                                            <p:txEl>
                                              <p:pRg st="6" end="6"/>
                                            </p:txEl>
                                          </p:spTgt>
                                        </p:tgtEl>
                                        <p:attrNameLst>
                                          <p:attrName>ppt_x</p:attrName>
                                        </p:attrNameLst>
                                      </p:cBhvr>
                                      <p:tavLst>
                                        <p:tav tm="0">
                                          <p:val>
                                            <p:strVal val="ppt_x"/>
                                          </p:val>
                                        </p:tav>
                                        <p:tav tm="100000">
                                          <p:val>
                                            <p:strVal val="ppt_x"/>
                                          </p:val>
                                        </p:tav>
                                      </p:tavLst>
                                    </p:anim>
                                    <p:anim calcmode="lin" valueType="num">
                                      <p:cBhvr>
                                        <p:cTn id="38" dur="1000"/>
                                        <p:tgtEl>
                                          <p:spTgt spid="3">
                                            <p:txEl>
                                              <p:pRg st="6" end="6"/>
                                            </p:txEl>
                                          </p:spTgt>
                                        </p:tgtEl>
                                        <p:attrNameLst>
                                          <p:attrName>ppt_y</p:attrName>
                                        </p:attrNameLst>
                                      </p:cBhvr>
                                      <p:tavLst>
                                        <p:tav tm="0">
                                          <p:val>
                                            <p:strVal val="ppt_y"/>
                                          </p:val>
                                        </p:tav>
                                        <p:tav tm="100000">
                                          <p:val>
                                            <p:strVal val="ppt_y+.1"/>
                                          </p:val>
                                        </p:tav>
                                      </p:tavLst>
                                    </p:anim>
                                    <p:set>
                                      <p:cBhvr>
                                        <p:cTn id="39" dur="1" fill="hold">
                                          <p:stCondLst>
                                            <p:cond delay="999"/>
                                          </p:stCondLst>
                                        </p:cTn>
                                        <p:tgtEl>
                                          <p:spTgt spid="3">
                                            <p:txEl>
                                              <p:pRg st="6" end="6"/>
                                            </p:txEl>
                                          </p:spTgt>
                                        </p:tgtEl>
                                        <p:attrNameLst>
                                          <p:attrName>style.visibility</p:attrName>
                                        </p:attrNameLst>
                                      </p:cBhvr>
                                      <p:to>
                                        <p:strVal val="hidden"/>
                                      </p:to>
                                    </p:set>
                                  </p:childTnLst>
                                </p:cTn>
                              </p:par>
                              <p:par>
                                <p:cTn id="40" presetID="42" presetClass="exit" presetSubtype="0" fill="hold" grpId="0" nodeType="withEffect">
                                  <p:stCondLst>
                                    <p:cond delay="0"/>
                                  </p:stCondLst>
                                  <p:childTnLst>
                                    <p:animEffect transition="out" filter="fade">
                                      <p:cBhvr>
                                        <p:cTn id="41" dur="1000"/>
                                        <p:tgtEl>
                                          <p:spTgt spid="3">
                                            <p:txEl>
                                              <p:pRg st="7" end="7"/>
                                            </p:txEl>
                                          </p:spTgt>
                                        </p:tgtEl>
                                      </p:cBhvr>
                                    </p:animEffect>
                                    <p:anim calcmode="lin" valueType="num">
                                      <p:cBhvr>
                                        <p:cTn id="42" dur="1000"/>
                                        <p:tgtEl>
                                          <p:spTgt spid="3">
                                            <p:txEl>
                                              <p:pRg st="7" end="7"/>
                                            </p:txEl>
                                          </p:spTgt>
                                        </p:tgtEl>
                                        <p:attrNameLst>
                                          <p:attrName>ppt_x</p:attrName>
                                        </p:attrNameLst>
                                      </p:cBhvr>
                                      <p:tavLst>
                                        <p:tav tm="0">
                                          <p:val>
                                            <p:strVal val="ppt_x"/>
                                          </p:val>
                                        </p:tav>
                                        <p:tav tm="100000">
                                          <p:val>
                                            <p:strVal val="ppt_x"/>
                                          </p:val>
                                        </p:tav>
                                      </p:tavLst>
                                    </p:anim>
                                    <p:anim calcmode="lin" valueType="num">
                                      <p:cBhvr>
                                        <p:cTn id="43" dur="1000"/>
                                        <p:tgtEl>
                                          <p:spTgt spid="3">
                                            <p:txEl>
                                              <p:pRg st="7" end="7"/>
                                            </p:txEl>
                                          </p:spTgt>
                                        </p:tgtEl>
                                        <p:attrNameLst>
                                          <p:attrName>ppt_y</p:attrName>
                                        </p:attrNameLst>
                                      </p:cBhvr>
                                      <p:tavLst>
                                        <p:tav tm="0">
                                          <p:val>
                                            <p:strVal val="ppt_y"/>
                                          </p:val>
                                        </p:tav>
                                        <p:tav tm="100000">
                                          <p:val>
                                            <p:strVal val="ppt_y+.1"/>
                                          </p:val>
                                        </p:tav>
                                      </p:tavLst>
                                    </p:anim>
                                    <p:set>
                                      <p:cBhvr>
                                        <p:cTn id="44" dur="1" fill="hold">
                                          <p:stCondLst>
                                            <p:cond delay="999"/>
                                          </p:stCondLst>
                                        </p:cTn>
                                        <p:tgtEl>
                                          <p:spTgt spid="3">
                                            <p:txEl>
                                              <p:pRg st="7" end="7"/>
                                            </p:txEl>
                                          </p:spTgt>
                                        </p:tgtEl>
                                        <p:attrNameLst>
                                          <p:attrName>style.visibility</p:attrName>
                                        </p:attrNameLst>
                                      </p:cBhvr>
                                      <p:to>
                                        <p:strVal val="hidden"/>
                                      </p:to>
                                    </p:set>
                                  </p:childTnLst>
                                </p:cTn>
                              </p:par>
                              <p:par>
                                <p:cTn id="45" presetID="42" presetClass="exit" presetSubtype="0" fill="hold" grpId="0" nodeType="withEffect">
                                  <p:stCondLst>
                                    <p:cond delay="0"/>
                                  </p:stCondLst>
                                  <p:childTnLst>
                                    <p:animEffect transition="out" filter="fade">
                                      <p:cBhvr>
                                        <p:cTn id="46" dur="1000"/>
                                        <p:tgtEl>
                                          <p:spTgt spid="3">
                                            <p:txEl>
                                              <p:pRg st="8" end="8"/>
                                            </p:txEl>
                                          </p:spTgt>
                                        </p:tgtEl>
                                      </p:cBhvr>
                                    </p:animEffect>
                                    <p:anim calcmode="lin" valueType="num">
                                      <p:cBhvr>
                                        <p:cTn id="47" dur="1000"/>
                                        <p:tgtEl>
                                          <p:spTgt spid="3">
                                            <p:txEl>
                                              <p:pRg st="8" end="8"/>
                                            </p:txEl>
                                          </p:spTgt>
                                        </p:tgtEl>
                                        <p:attrNameLst>
                                          <p:attrName>ppt_x</p:attrName>
                                        </p:attrNameLst>
                                      </p:cBhvr>
                                      <p:tavLst>
                                        <p:tav tm="0">
                                          <p:val>
                                            <p:strVal val="ppt_x"/>
                                          </p:val>
                                        </p:tav>
                                        <p:tav tm="100000">
                                          <p:val>
                                            <p:strVal val="ppt_x"/>
                                          </p:val>
                                        </p:tav>
                                      </p:tavLst>
                                    </p:anim>
                                    <p:anim calcmode="lin" valueType="num">
                                      <p:cBhvr>
                                        <p:cTn id="48" dur="1000"/>
                                        <p:tgtEl>
                                          <p:spTgt spid="3">
                                            <p:txEl>
                                              <p:pRg st="8" end="8"/>
                                            </p:txEl>
                                          </p:spTgt>
                                        </p:tgtEl>
                                        <p:attrNameLst>
                                          <p:attrName>ppt_y</p:attrName>
                                        </p:attrNameLst>
                                      </p:cBhvr>
                                      <p:tavLst>
                                        <p:tav tm="0">
                                          <p:val>
                                            <p:strVal val="ppt_y"/>
                                          </p:val>
                                        </p:tav>
                                        <p:tav tm="100000">
                                          <p:val>
                                            <p:strVal val="ppt_y+.1"/>
                                          </p:val>
                                        </p:tav>
                                      </p:tavLst>
                                    </p:anim>
                                    <p:set>
                                      <p:cBhvr>
                                        <p:cTn id="49" dur="1" fill="hold">
                                          <p:stCondLst>
                                            <p:cond delay="999"/>
                                          </p:stCondLst>
                                        </p:cTn>
                                        <p:tgtEl>
                                          <p:spTgt spid="3">
                                            <p:txEl>
                                              <p:pRg st="8" end="8"/>
                                            </p:txEl>
                                          </p:spTgt>
                                        </p:tgtEl>
                                        <p:attrNameLst>
                                          <p:attrName>style.visibility</p:attrName>
                                        </p:attrNameLst>
                                      </p:cBhvr>
                                      <p:to>
                                        <p:strVal val="hidden"/>
                                      </p:to>
                                    </p:set>
                                  </p:childTnLst>
                                </p:cTn>
                              </p:par>
                              <p:par>
                                <p:cTn id="50" presetID="42" presetClass="exit" presetSubtype="0" fill="hold" grpId="0" nodeType="withEffect">
                                  <p:stCondLst>
                                    <p:cond delay="0"/>
                                  </p:stCondLst>
                                  <p:childTnLst>
                                    <p:animEffect transition="out" filter="fade">
                                      <p:cBhvr>
                                        <p:cTn id="51" dur="1000"/>
                                        <p:tgtEl>
                                          <p:spTgt spid="3">
                                            <p:txEl>
                                              <p:pRg st="9" end="9"/>
                                            </p:txEl>
                                          </p:spTgt>
                                        </p:tgtEl>
                                      </p:cBhvr>
                                    </p:animEffect>
                                    <p:anim calcmode="lin" valueType="num">
                                      <p:cBhvr>
                                        <p:cTn id="52" dur="1000"/>
                                        <p:tgtEl>
                                          <p:spTgt spid="3">
                                            <p:txEl>
                                              <p:pRg st="9" end="9"/>
                                            </p:txEl>
                                          </p:spTgt>
                                        </p:tgtEl>
                                        <p:attrNameLst>
                                          <p:attrName>ppt_x</p:attrName>
                                        </p:attrNameLst>
                                      </p:cBhvr>
                                      <p:tavLst>
                                        <p:tav tm="0">
                                          <p:val>
                                            <p:strVal val="ppt_x"/>
                                          </p:val>
                                        </p:tav>
                                        <p:tav tm="100000">
                                          <p:val>
                                            <p:strVal val="ppt_x"/>
                                          </p:val>
                                        </p:tav>
                                      </p:tavLst>
                                    </p:anim>
                                    <p:anim calcmode="lin" valueType="num">
                                      <p:cBhvr>
                                        <p:cTn id="53" dur="1000"/>
                                        <p:tgtEl>
                                          <p:spTgt spid="3">
                                            <p:txEl>
                                              <p:pRg st="9" end="9"/>
                                            </p:txEl>
                                          </p:spTgt>
                                        </p:tgtEl>
                                        <p:attrNameLst>
                                          <p:attrName>ppt_y</p:attrName>
                                        </p:attrNameLst>
                                      </p:cBhvr>
                                      <p:tavLst>
                                        <p:tav tm="0">
                                          <p:val>
                                            <p:strVal val="ppt_y"/>
                                          </p:val>
                                        </p:tav>
                                        <p:tav tm="100000">
                                          <p:val>
                                            <p:strVal val="ppt_y+.1"/>
                                          </p:val>
                                        </p:tav>
                                      </p:tavLst>
                                    </p:anim>
                                    <p:set>
                                      <p:cBhvr>
                                        <p:cTn id="54" dur="1" fill="hold">
                                          <p:stCondLst>
                                            <p:cond delay="999"/>
                                          </p:stCondLst>
                                        </p:cTn>
                                        <p:tgtEl>
                                          <p:spTgt spid="3">
                                            <p:txEl>
                                              <p:pRg st="9" end="9"/>
                                            </p:txEl>
                                          </p:spTgt>
                                        </p:tgtEl>
                                        <p:attrNameLst>
                                          <p:attrName>style.visibility</p:attrName>
                                        </p:attrNameLst>
                                      </p:cBhvr>
                                      <p:to>
                                        <p:strVal val="hidden"/>
                                      </p:to>
                                    </p:set>
                                  </p:childTnLst>
                                </p:cTn>
                              </p:par>
                              <p:par>
                                <p:cTn id="55" presetID="42" presetClass="exit" presetSubtype="0" fill="hold" grpId="0" nodeType="withEffect">
                                  <p:stCondLst>
                                    <p:cond delay="0"/>
                                  </p:stCondLst>
                                  <p:childTnLst>
                                    <p:animEffect transition="out" filter="fade">
                                      <p:cBhvr>
                                        <p:cTn id="56" dur="1000"/>
                                        <p:tgtEl>
                                          <p:spTgt spid="3">
                                            <p:txEl>
                                              <p:pRg st="10" end="10"/>
                                            </p:txEl>
                                          </p:spTgt>
                                        </p:tgtEl>
                                      </p:cBhvr>
                                    </p:animEffect>
                                    <p:anim calcmode="lin" valueType="num">
                                      <p:cBhvr>
                                        <p:cTn id="57" dur="1000"/>
                                        <p:tgtEl>
                                          <p:spTgt spid="3">
                                            <p:txEl>
                                              <p:pRg st="10" end="10"/>
                                            </p:txEl>
                                          </p:spTgt>
                                        </p:tgtEl>
                                        <p:attrNameLst>
                                          <p:attrName>ppt_x</p:attrName>
                                        </p:attrNameLst>
                                      </p:cBhvr>
                                      <p:tavLst>
                                        <p:tav tm="0">
                                          <p:val>
                                            <p:strVal val="ppt_x"/>
                                          </p:val>
                                        </p:tav>
                                        <p:tav tm="100000">
                                          <p:val>
                                            <p:strVal val="ppt_x"/>
                                          </p:val>
                                        </p:tav>
                                      </p:tavLst>
                                    </p:anim>
                                    <p:anim calcmode="lin" valueType="num">
                                      <p:cBhvr>
                                        <p:cTn id="58" dur="1000"/>
                                        <p:tgtEl>
                                          <p:spTgt spid="3">
                                            <p:txEl>
                                              <p:pRg st="10" end="10"/>
                                            </p:txEl>
                                          </p:spTgt>
                                        </p:tgtEl>
                                        <p:attrNameLst>
                                          <p:attrName>ppt_y</p:attrName>
                                        </p:attrNameLst>
                                      </p:cBhvr>
                                      <p:tavLst>
                                        <p:tav tm="0">
                                          <p:val>
                                            <p:strVal val="ppt_y"/>
                                          </p:val>
                                        </p:tav>
                                        <p:tav tm="100000">
                                          <p:val>
                                            <p:strVal val="ppt_y+.1"/>
                                          </p:val>
                                        </p:tav>
                                      </p:tavLst>
                                    </p:anim>
                                    <p:set>
                                      <p:cBhvr>
                                        <p:cTn id="59" dur="1" fill="hold">
                                          <p:stCondLst>
                                            <p:cond delay="999"/>
                                          </p:stCondLst>
                                        </p:cTn>
                                        <p:tgtEl>
                                          <p:spTgt spid="3">
                                            <p:txEl>
                                              <p:pRg st="10" end="10"/>
                                            </p:txEl>
                                          </p:spTgt>
                                        </p:tgtEl>
                                        <p:attrNameLst>
                                          <p:attrName>style.visibility</p:attrName>
                                        </p:attrNameLst>
                                      </p:cBhvr>
                                      <p:to>
                                        <p:strVal val="hidden"/>
                                      </p:to>
                                    </p:set>
                                  </p:childTnLst>
                                </p:cTn>
                              </p:par>
                              <p:par>
                                <p:cTn id="60" presetID="42" presetClass="exit" presetSubtype="0" fill="hold" grpId="0" nodeType="withEffect">
                                  <p:stCondLst>
                                    <p:cond delay="0"/>
                                  </p:stCondLst>
                                  <p:childTnLst>
                                    <p:animEffect transition="out" filter="fade">
                                      <p:cBhvr>
                                        <p:cTn id="61" dur="1000"/>
                                        <p:tgtEl>
                                          <p:spTgt spid="3">
                                            <p:txEl>
                                              <p:pRg st="11" end="11"/>
                                            </p:txEl>
                                          </p:spTgt>
                                        </p:tgtEl>
                                      </p:cBhvr>
                                    </p:animEffect>
                                    <p:anim calcmode="lin" valueType="num">
                                      <p:cBhvr>
                                        <p:cTn id="62" dur="1000"/>
                                        <p:tgtEl>
                                          <p:spTgt spid="3">
                                            <p:txEl>
                                              <p:pRg st="11" end="11"/>
                                            </p:txEl>
                                          </p:spTgt>
                                        </p:tgtEl>
                                        <p:attrNameLst>
                                          <p:attrName>ppt_x</p:attrName>
                                        </p:attrNameLst>
                                      </p:cBhvr>
                                      <p:tavLst>
                                        <p:tav tm="0">
                                          <p:val>
                                            <p:strVal val="ppt_x"/>
                                          </p:val>
                                        </p:tav>
                                        <p:tav tm="100000">
                                          <p:val>
                                            <p:strVal val="ppt_x"/>
                                          </p:val>
                                        </p:tav>
                                      </p:tavLst>
                                    </p:anim>
                                    <p:anim calcmode="lin" valueType="num">
                                      <p:cBhvr>
                                        <p:cTn id="63" dur="1000"/>
                                        <p:tgtEl>
                                          <p:spTgt spid="3">
                                            <p:txEl>
                                              <p:pRg st="11" end="11"/>
                                            </p:txEl>
                                          </p:spTgt>
                                        </p:tgtEl>
                                        <p:attrNameLst>
                                          <p:attrName>ppt_y</p:attrName>
                                        </p:attrNameLst>
                                      </p:cBhvr>
                                      <p:tavLst>
                                        <p:tav tm="0">
                                          <p:val>
                                            <p:strVal val="ppt_y"/>
                                          </p:val>
                                        </p:tav>
                                        <p:tav tm="100000">
                                          <p:val>
                                            <p:strVal val="ppt_y+.1"/>
                                          </p:val>
                                        </p:tav>
                                      </p:tavLst>
                                    </p:anim>
                                    <p:set>
                                      <p:cBhvr>
                                        <p:cTn id="64" dur="1" fill="hold">
                                          <p:stCondLst>
                                            <p:cond delay="999"/>
                                          </p:stCondLst>
                                        </p:cTn>
                                        <p:tgtEl>
                                          <p:spTgt spid="3">
                                            <p:txEl>
                                              <p:pRg st="11" end="11"/>
                                            </p:txEl>
                                          </p:spTgt>
                                        </p:tgtEl>
                                        <p:attrNameLst>
                                          <p:attrName>style.visibility</p:attrName>
                                        </p:attrNameLst>
                                      </p:cBhvr>
                                      <p:to>
                                        <p:strVal val="hidden"/>
                                      </p:to>
                                    </p:set>
                                  </p:childTnLst>
                                </p:cTn>
                              </p:par>
                              <p:par>
                                <p:cTn id="65" presetID="42" presetClass="exit" presetSubtype="0" fill="hold" grpId="0" nodeType="withEffect">
                                  <p:stCondLst>
                                    <p:cond delay="0"/>
                                  </p:stCondLst>
                                  <p:childTnLst>
                                    <p:animEffect transition="out" filter="fade">
                                      <p:cBhvr>
                                        <p:cTn id="66" dur="1000"/>
                                        <p:tgtEl>
                                          <p:spTgt spid="3">
                                            <p:txEl>
                                              <p:pRg st="12" end="12"/>
                                            </p:txEl>
                                          </p:spTgt>
                                        </p:tgtEl>
                                      </p:cBhvr>
                                    </p:animEffect>
                                    <p:anim calcmode="lin" valueType="num">
                                      <p:cBhvr>
                                        <p:cTn id="67" dur="1000"/>
                                        <p:tgtEl>
                                          <p:spTgt spid="3">
                                            <p:txEl>
                                              <p:pRg st="12" end="12"/>
                                            </p:txEl>
                                          </p:spTgt>
                                        </p:tgtEl>
                                        <p:attrNameLst>
                                          <p:attrName>ppt_x</p:attrName>
                                        </p:attrNameLst>
                                      </p:cBhvr>
                                      <p:tavLst>
                                        <p:tav tm="0">
                                          <p:val>
                                            <p:strVal val="ppt_x"/>
                                          </p:val>
                                        </p:tav>
                                        <p:tav tm="100000">
                                          <p:val>
                                            <p:strVal val="ppt_x"/>
                                          </p:val>
                                        </p:tav>
                                      </p:tavLst>
                                    </p:anim>
                                    <p:anim calcmode="lin" valueType="num">
                                      <p:cBhvr>
                                        <p:cTn id="68" dur="1000"/>
                                        <p:tgtEl>
                                          <p:spTgt spid="3">
                                            <p:txEl>
                                              <p:pRg st="12" end="12"/>
                                            </p:txEl>
                                          </p:spTgt>
                                        </p:tgtEl>
                                        <p:attrNameLst>
                                          <p:attrName>ppt_y</p:attrName>
                                        </p:attrNameLst>
                                      </p:cBhvr>
                                      <p:tavLst>
                                        <p:tav tm="0">
                                          <p:val>
                                            <p:strVal val="ppt_y"/>
                                          </p:val>
                                        </p:tav>
                                        <p:tav tm="100000">
                                          <p:val>
                                            <p:strVal val="ppt_y+.1"/>
                                          </p:val>
                                        </p:tav>
                                      </p:tavLst>
                                    </p:anim>
                                    <p:set>
                                      <p:cBhvr>
                                        <p:cTn id="69" dur="1" fill="hold">
                                          <p:stCondLst>
                                            <p:cond delay="999"/>
                                          </p:stCondLst>
                                        </p:cTn>
                                        <p:tgtEl>
                                          <p:spTgt spid="3">
                                            <p:txEl>
                                              <p:pRg st="12" end="12"/>
                                            </p:txEl>
                                          </p:spTgt>
                                        </p:tgtEl>
                                        <p:attrNameLst>
                                          <p:attrName>style.visibility</p:attrName>
                                        </p:attrNameLst>
                                      </p:cBhvr>
                                      <p:to>
                                        <p:strVal val="hidden"/>
                                      </p:to>
                                    </p:set>
                                  </p:childTnLst>
                                </p:cTn>
                              </p:par>
                            </p:childTnLst>
                          </p:cTn>
                        </p:par>
                        <p:par>
                          <p:cTn id="70" fill="hold">
                            <p:stCondLst>
                              <p:cond delay="1000"/>
                            </p:stCondLst>
                            <p:childTnLst>
                              <p:par>
                                <p:cTn id="71" presetID="10" presetClass="entr" presetSubtype="0" fill="hold" grpId="0" nodeType="after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fade">
                                      <p:cBhvr>
                                        <p:cTn id="7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76141" y="1262130"/>
            <a:ext cx="7791718" cy="5511341"/>
          </a:xfrm>
          <a:prstGeom prst="rect">
            <a:avLst/>
          </a:prstGeom>
        </p:spPr>
      </p:pic>
      <p:sp>
        <p:nvSpPr>
          <p:cNvPr id="6" name="Title 1"/>
          <p:cNvSpPr>
            <a:spLocks noGrp="1"/>
          </p:cNvSpPr>
          <p:nvPr>
            <p:ph type="title"/>
          </p:nvPr>
        </p:nvSpPr>
        <p:spPr>
          <a:xfrm>
            <a:off x="628650" y="1262130"/>
            <a:ext cx="7886700" cy="795315"/>
          </a:xfrm>
        </p:spPr>
        <p:txBody>
          <a:bodyPr>
            <a:normAutofit/>
          </a:bodyPr>
          <a:lstStyle/>
          <a:p>
            <a:r>
              <a:rPr lang="ro-RO" dirty="0" smtClean="0">
                <a:solidFill>
                  <a:schemeClr val="accent1">
                    <a:lumMod val="50000"/>
                  </a:schemeClr>
                </a:solidFill>
                <a:latin typeface="Andada" panose="02000000000000000000" pitchFamily="50" charset="-18"/>
              </a:rPr>
              <a:t>Viața pastorală</a:t>
            </a:r>
            <a:endParaRPr lang="ro-RO" dirty="0">
              <a:solidFill>
                <a:schemeClr val="accent1">
                  <a:lumMod val="50000"/>
                </a:schemeClr>
              </a:solidFill>
              <a:latin typeface="Andada" panose="02000000000000000000" pitchFamily="50" charset="-18"/>
            </a:endParaRPr>
          </a:p>
        </p:txBody>
      </p:sp>
      <p:sp>
        <p:nvSpPr>
          <p:cNvPr id="4" name="Content Placeholder 2"/>
          <p:cNvSpPr txBox="1">
            <a:spLocks/>
          </p:cNvSpPr>
          <p:nvPr/>
        </p:nvSpPr>
        <p:spPr>
          <a:xfrm>
            <a:off x="5782614" y="5909397"/>
            <a:ext cx="2331076" cy="59135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o-RO" sz="2400" b="1" dirty="0" smtClean="0">
                <a:solidFill>
                  <a:srgbClr val="A87765"/>
                </a:solidFill>
                <a:latin typeface="Andada SC" panose="02000000000000000000" pitchFamily="50" charset="-18"/>
              </a:rPr>
              <a:t>Număr de oi</a:t>
            </a:r>
            <a:endParaRPr lang="ro-RO" sz="2000" dirty="0">
              <a:solidFill>
                <a:srgbClr val="A87765"/>
              </a:solidFill>
              <a:latin typeface="Andada" panose="02000000000000000000" pitchFamily="50" charset="-18"/>
            </a:endParaRPr>
          </a:p>
        </p:txBody>
      </p:sp>
    </p:spTree>
    <p:extLst>
      <p:ext uri="{BB962C8B-B14F-4D97-AF65-F5344CB8AC3E}">
        <p14:creationId xmlns:p14="http://schemas.microsoft.com/office/powerpoint/2010/main" val="20982673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76141" y="1262130"/>
            <a:ext cx="7791718" cy="5511342"/>
          </a:xfrm>
          <a:prstGeom prst="rect">
            <a:avLst/>
          </a:prstGeom>
        </p:spPr>
      </p:pic>
      <p:sp>
        <p:nvSpPr>
          <p:cNvPr id="6" name="Title 1"/>
          <p:cNvSpPr>
            <a:spLocks noGrp="1"/>
          </p:cNvSpPr>
          <p:nvPr>
            <p:ph type="title"/>
          </p:nvPr>
        </p:nvSpPr>
        <p:spPr>
          <a:xfrm>
            <a:off x="628650" y="1262130"/>
            <a:ext cx="7886700" cy="795315"/>
          </a:xfrm>
        </p:spPr>
        <p:txBody>
          <a:bodyPr>
            <a:normAutofit/>
          </a:bodyPr>
          <a:lstStyle/>
          <a:p>
            <a:r>
              <a:rPr lang="ro-RO" dirty="0" smtClean="0">
                <a:solidFill>
                  <a:schemeClr val="accent1">
                    <a:lumMod val="50000"/>
                  </a:schemeClr>
                </a:solidFill>
                <a:latin typeface="Andada" panose="02000000000000000000" pitchFamily="50" charset="-18"/>
              </a:rPr>
              <a:t>Viața pastorală</a:t>
            </a:r>
            <a:endParaRPr lang="ro-RO" dirty="0">
              <a:solidFill>
                <a:schemeClr val="accent1">
                  <a:lumMod val="50000"/>
                </a:schemeClr>
              </a:solidFill>
              <a:latin typeface="Andada" panose="02000000000000000000" pitchFamily="50" charset="-18"/>
            </a:endParaRPr>
          </a:p>
        </p:txBody>
      </p:sp>
      <p:sp>
        <p:nvSpPr>
          <p:cNvPr id="5" name="Content Placeholder 2"/>
          <p:cNvSpPr txBox="1">
            <a:spLocks/>
          </p:cNvSpPr>
          <p:nvPr/>
        </p:nvSpPr>
        <p:spPr>
          <a:xfrm>
            <a:off x="5782614" y="5909397"/>
            <a:ext cx="2331076" cy="59135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o-RO" sz="2400" b="1" dirty="0" smtClean="0">
                <a:solidFill>
                  <a:srgbClr val="6488BE"/>
                </a:solidFill>
                <a:latin typeface="Andada SC" panose="02000000000000000000" pitchFamily="50" charset="-18"/>
              </a:rPr>
              <a:t>Oi per Familie</a:t>
            </a:r>
            <a:endParaRPr lang="ro-RO" sz="2000" dirty="0">
              <a:solidFill>
                <a:srgbClr val="6488BE"/>
              </a:solidFill>
              <a:latin typeface="Andada" panose="02000000000000000000" pitchFamily="50" charset="-18"/>
            </a:endParaRPr>
          </a:p>
        </p:txBody>
      </p:sp>
    </p:spTree>
    <p:extLst>
      <p:ext uri="{BB962C8B-B14F-4D97-AF65-F5344CB8AC3E}">
        <p14:creationId xmlns:p14="http://schemas.microsoft.com/office/powerpoint/2010/main" val="86310701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45" y="1339403"/>
            <a:ext cx="8000195" cy="3948918"/>
          </a:xfrm>
        </p:spPr>
        <p:txBody>
          <a:bodyPr>
            <a:normAutofit/>
          </a:bodyPr>
          <a:lstStyle/>
          <a:p>
            <a:pPr marL="0" indent="0" algn="just">
              <a:buNone/>
            </a:pPr>
            <a:r>
              <a:rPr lang="ro-RO" dirty="0" smtClean="0">
                <a:latin typeface="Andada" panose="02000000000000000000" pitchFamily="50" charset="-18"/>
              </a:rPr>
              <a:t>„</a:t>
            </a:r>
            <a:r>
              <a:rPr lang="en-US" i="1" dirty="0" smtClean="0">
                <a:latin typeface="Andada" panose="02000000000000000000" pitchFamily="50" charset="-18"/>
              </a:rPr>
              <a:t>[</a:t>
            </a:r>
            <a:r>
              <a:rPr lang="ro-RO" i="1" dirty="0" smtClean="0">
                <a:latin typeface="Andada" panose="02000000000000000000" pitchFamily="50" charset="-18"/>
              </a:rPr>
              <a:t>Muntele Fețele</a:t>
            </a:r>
            <a:r>
              <a:rPr lang="en-US" i="1" dirty="0" smtClean="0">
                <a:latin typeface="Andada" panose="02000000000000000000" pitchFamily="50" charset="-18"/>
              </a:rPr>
              <a:t>] </a:t>
            </a:r>
            <a:r>
              <a:rPr lang="ro-RO" i="1" dirty="0" smtClean="0">
                <a:latin typeface="Andada" panose="02000000000000000000" pitchFamily="50" charset="-18"/>
              </a:rPr>
              <a:t>are o cășerie importantă, al cărei produs se vinde în comerț sub numele de Penteleu, dar ar putea trece mai cu același succes și cu adevăratul său nume: Siriu. </a:t>
            </a:r>
            <a:r>
              <a:rPr lang="en-US" i="1" dirty="0" smtClean="0">
                <a:latin typeface="Andada" panose="02000000000000000000" pitchFamily="50" charset="-18"/>
              </a:rPr>
              <a:t>[…] </a:t>
            </a:r>
            <a:r>
              <a:rPr lang="ro-RO" i="1" dirty="0" smtClean="0">
                <a:latin typeface="Andada" panose="02000000000000000000" pitchFamily="50" charset="-18"/>
              </a:rPr>
              <a:t>Vara pasc aici până la 12.000 de oi</a:t>
            </a:r>
            <a:r>
              <a:rPr lang="en-US" i="1" dirty="0" smtClean="0">
                <a:latin typeface="Andada" panose="02000000000000000000" pitchFamily="50" charset="-18"/>
              </a:rPr>
              <a:t> </a:t>
            </a:r>
            <a:r>
              <a:rPr lang="ro-RO" dirty="0" smtClean="0">
                <a:latin typeface="Andada" panose="02000000000000000000" pitchFamily="50" charset="-18"/>
              </a:rPr>
              <a:t>”.</a:t>
            </a:r>
          </a:p>
          <a:p>
            <a:pPr marL="0" indent="0" algn="r">
              <a:buNone/>
            </a:pPr>
            <a:r>
              <a:rPr lang="ro-RO" b="1" dirty="0" smtClean="0">
                <a:latin typeface="Andada" panose="02000000000000000000" pitchFamily="50" charset="-18"/>
              </a:rPr>
              <a:t>(Iorgulescu, 1892)</a:t>
            </a:r>
            <a:endParaRPr lang="ro-RO" b="1" dirty="0">
              <a:latin typeface="Andada" panose="02000000000000000000" pitchFamily="50" charset="-18"/>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1183643" y="4205390"/>
            <a:ext cx="6890197" cy="2165862"/>
          </a:xfrm>
          <a:prstGeom prst="rect">
            <a:avLst/>
          </a:prstGeom>
        </p:spPr>
      </p:pic>
    </p:spTree>
    <p:extLst>
      <p:ext uri="{BB962C8B-B14F-4D97-AF65-F5344CB8AC3E}">
        <p14:creationId xmlns:p14="http://schemas.microsoft.com/office/powerpoint/2010/main" val="185896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1" y="940159"/>
            <a:ext cx="3917592" cy="5692462"/>
          </a:xfrm>
        </p:spPr>
        <p:txBody>
          <a:bodyPr>
            <a:normAutofit fontScale="92500" lnSpcReduction="20000"/>
          </a:bodyPr>
          <a:lstStyle/>
          <a:p>
            <a:pPr marL="0" indent="0">
              <a:lnSpc>
                <a:spcPct val="120000"/>
              </a:lnSpc>
              <a:buNone/>
            </a:pPr>
            <a:r>
              <a:rPr lang="ro-RO" dirty="0">
                <a:latin typeface="Andada" panose="02000000000000000000" pitchFamily="50" charset="-18"/>
              </a:rPr>
              <a:t>„</a:t>
            </a:r>
            <a:r>
              <a:rPr lang="ro-RO" i="1" dirty="0" smtClean="0">
                <a:latin typeface="Andada" panose="02000000000000000000" pitchFamily="50" charset="-18"/>
              </a:rPr>
              <a:t>Talăngile oilor ne vestesc că am ajuns la stâna mare din Crasna. Aici se poate poposi și la nevoe chiar a petrece noaptea. Brânza de burduf, urda dulce, zerul acru și celebrul cașcaval se lucrează aici sub ochii baciului. Imediat ni se aduce apă de izvor asemănătoare cu aceea de pe vârful Ceahlăului. Răceala ei îți taie dinții</a:t>
            </a:r>
            <a:r>
              <a:rPr lang="ro-RO" dirty="0" smtClean="0">
                <a:latin typeface="Andada" panose="02000000000000000000" pitchFamily="50" charset="-18"/>
              </a:rPr>
              <a:t>”.</a:t>
            </a:r>
          </a:p>
          <a:p>
            <a:pPr marL="0" indent="0" algn="r">
              <a:buNone/>
            </a:pPr>
            <a:r>
              <a:rPr lang="ro-RO" b="1" dirty="0" smtClean="0">
                <a:latin typeface="Andada" panose="02000000000000000000" pitchFamily="50" charset="-18"/>
              </a:rPr>
              <a:t>(Rașcu, 1930)</a:t>
            </a:r>
            <a:endParaRPr lang="ro-RO" b="1" dirty="0">
              <a:latin typeface="Andada" panose="02000000000000000000" pitchFamily="50" charset="-18"/>
            </a:endParaRPr>
          </a:p>
        </p:txBody>
      </p:sp>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rot="120000">
            <a:off x="4726162" y="2261474"/>
            <a:ext cx="4071912" cy="3049831"/>
          </a:xfrm>
          <a:prstGeom prst="rect">
            <a:avLst/>
          </a:prstGeom>
        </p:spPr>
      </p:pic>
    </p:spTree>
    <p:extLst>
      <p:ext uri="{BB962C8B-B14F-4D97-AF65-F5344CB8AC3E}">
        <p14:creationId xmlns:p14="http://schemas.microsoft.com/office/powerpoint/2010/main" val="387305433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7999"/>
          </a:xfrm>
          <a:prstGeom prst="rect">
            <a:avLst/>
          </a:prstGeom>
        </p:spPr>
      </p:pic>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8219" y="2064241"/>
            <a:ext cx="52874" cy="52874"/>
          </a:xfrm>
          <a:prstGeom prst="rect">
            <a:avLst/>
          </a:prstGeom>
        </p:spPr>
      </p:pic>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95864" y="536636"/>
            <a:ext cx="2861810" cy="2285857"/>
          </a:xfrm>
          <a:prstGeom prst="rect">
            <a:avLst/>
          </a:prstGeom>
        </p:spPr>
      </p:pic>
      <p:cxnSp>
        <p:nvCxnSpPr>
          <p:cNvPr id="11" name="Straight Arrow Connector 10"/>
          <p:cNvCxnSpPr/>
          <p:nvPr/>
        </p:nvCxnSpPr>
        <p:spPr>
          <a:xfrm flipH="1">
            <a:off x="2349312" y="1957589"/>
            <a:ext cx="1759050" cy="321972"/>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Content Placeholder 2"/>
          <p:cNvSpPr txBox="1">
            <a:spLocks/>
          </p:cNvSpPr>
          <p:nvPr/>
        </p:nvSpPr>
        <p:spPr>
          <a:xfrm>
            <a:off x="847573" y="1625572"/>
            <a:ext cx="1900718" cy="49154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ro-RO" sz="2000" i="1" dirty="0" smtClean="0">
                <a:solidFill>
                  <a:schemeClr val="accent1">
                    <a:lumMod val="75000"/>
                  </a:schemeClr>
                </a:solidFill>
                <a:latin typeface="Andada" panose="02000000000000000000" pitchFamily="50" charset="-18"/>
              </a:rPr>
              <a:t>Lacul fără Fund</a:t>
            </a:r>
            <a:endParaRPr lang="ro-RO" sz="2000" i="1" dirty="0">
              <a:solidFill>
                <a:schemeClr val="accent1">
                  <a:lumMod val="75000"/>
                </a:schemeClr>
              </a:solidFill>
              <a:latin typeface="Andada" panose="02000000000000000000" pitchFamily="50" charset="-18"/>
            </a:endParaRPr>
          </a:p>
        </p:txBody>
      </p:sp>
      <p:sp>
        <p:nvSpPr>
          <p:cNvPr id="15" name="Content Placeholder 2"/>
          <p:cNvSpPr txBox="1">
            <a:spLocks/>
          </p:cNvSpPr>
          <p:nvPr/>
        </p:nvSpPr>
        <p:spPr>
          <a:xfrm>
            <a:off x="442382" y="2822493"/>
            <a:ext cx="2856186" cy="49154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ro-RO" sz="2000" b="1" i="1" spc="200" dirty="0" smtClean="0">
                <a:solidFill>
                  <a:schemeClr val="bg1">
                    <a:lumMod val="75000"/>
                  </a:schemeClr>
                </a:solidFill>
                <a:latin typeface="Arial Narrow" panose="020B0606020202030204" pitchFamily="34" charset="0"/>
              </a:rPr>
              <a:t>FEȚELE SIRIULUI</a:t>
            </a:r>
            <a:endParaRPr lang="ro-RO" sz="2000" b="1" i="1" spc="200" dirty="0">
              <a:solidFill>
                <a:schemeClr val="bg1">
                  <a:lumMod val="75000"/>
                </a:schemeClr>
              </a:solidFill>
              <a:latin typeface="Arial Narrow" panose="020B0606020202030204" pitchFamily="34" charset="0"/>
            </a:endParaRPr>
          </a:p>
        </p:txBody>
      </p:sp>
      <p:sp>
        <p:nvSpPr>
          <p:cNvPr id="16" name="Content Placeholder 2"/>
          <p:cNvSpPr txBox="1">
            <a:spLocks/>
          </p:cNvSpPr>
          <p:nvPr/>
        </p:nvSpPr>
        <p:spPr>
          <a:xfrm>
            <a:off x="0" y="867665"/>
            <a:ext cx="2856186" cy="49154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ro-RO" sz="1600" b="1" spc="100" dirty="0" smtClean="0">
                <a:latin typeface="Arial Narrow" panose="020B0606020202030204" pitchFamily="34" charset="0"/>
              </a:rPr>
              <a:t>Vârful Mălâia</a:t>
            </a:r>
            <a:endParaRPr lang="ro-RO" sz="1600" b="1" spc="100" dirty="0">
              <a:latin typeface="Arial Narrow" panose="020B0606020202030204" pitchFamily="34" charset="0"/>
            </a:endParaRPr>
          </a:p>
        </p:txBody>
      </p:sp>
    </p:spTree>
    <p:extLst>
      <p:ext uri="{BB962C8B-B14F-4D97-AF65-F5344CB8AC3E}">
        <p14:creationId xmlns:p14="http://schemas.microsoft.com/office/powerpoint/2010/main" val="2740718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right)">
                                      <p:cBhvr>
                                        <p:cTn id="11" dur="1000"/>
                                        <p:tgtEl>
                                          <p:spTgt spid="11"/>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screen">
            <a:alphaModFix amt="44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6857999"/>
          </a:xfrm>
          <a:prstGeom prst="rect">
            <a:avLst/>
          </a:prstGeom>
        </p:spPr>
      </p:pic>
      <p:sp>
        <p:nvSpPr>
          <p:cNvPr id="4" name="Content Placeholder 2"/>
          <p:cNvSpPr txBox="1">
            <a:spLocks/>
          </p:cNvSpPr>
          <p:nvPr/>
        </p:nvSpPr>
        <p:spPr>
          <a:xfrm>
            <a:off x="6990796" y="5579387"/>
            <a:ext cx="1496382" cy="49154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ro-RO" sz="2000" i="1" dirty="0" smtClean="0">
                <a:solidFill>
                  <a:schemeClr val="accent1">
                    <a:lumMod val="75000"/>
                  </a:schemeClr>
                </a:solidFill>
                <a:latin typeface="Andada" panose="02000000000000000000" pitchFamily="50" charset="-18"/>
              </a:rPr>
              <a:t>Lacul Siriu</a:t>
            </a:r>
            <a:endParaRPr lang="ro-RO" sz="2000" i="1" dirty="0">
              <a:solidFill>
                <a:schemeClr val="accent1">
                  <a:lumMod val="75000"/>
                </a:schemeClr>
              </a:solidFill>
              <a:latin typeface="Andada" panose="02000000000000000000" pitchFamily="50" charset="-18"/>
            </a:endParaRPr>
          </a:p>
        </p:txBody>
      </p:sp>
      <p:sp>
        <p:nvSpPr>
          <p:cNvPr id="5" name="Content Placeholder 2"/>
          <p:cNvSpPr txBox="1">
            <a:spLocks/>
          </p:cNvSpPr>
          <p:nvPr/>
        </p:nvSpPr>
        <p:spPr>
          <a:xfrm>
            <a:off x="790112" y="4973266"/>
            <a:ext cx="2856186" cy="49154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ro-RO" sz="1800" b="1" i="1" spc="200" dirty="0" smtClean="0">
                <a:solidFill>
                  <a:schemeClr val="bg1">
                    <a:lumMod val="75000"/>
                  </a:schemeClr>
                </a:solidFill>
                <a:latin typeface="Arial Narrow" panose="020B0606020202030204" pitchFamily="34" charset="0"/>
              </a:rPr>
              <a:t>DEALUL ȘOIMULUI</a:t>
            </a:r>
            <a:endParaRPr lang="ro-RO" sz="1800" b="1" i="1" spc="200" dirty="0">
              <a:solidFill>
                <a:schemeClr val="bg1">
                  <a:lumMod val="75000"/>
                </a:schemeClr>
              </a:solidFill>
              <a:latin typeface="Arial Narrow" panose="020B0606020202030204" pitchFamily="34" charset="0"/>
            </a:endParaRPr>
          </a:p>
        </p:txBody>
      </p:sp>
    </p:spTree>
    <p:extLst>
      <p:ext uri="{BB962C8B-B14F-4D97-AF65-F5344CB8AC3E}">
        <p14:creationId xmlns:p14="http://schemas.microsoft.com/office/powerpoint/2010/main" val="178551059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97338"/>
            <a:ext cx="9144000" cy="6463323"/>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907" y="197338"/>
            <a:ext cx="9136184" cy="6463323"/>
          </a:xfrm>
          <a:prstGeom prst="rect">
            <a:avLst/>
          </a:prstGeom>
        </p:spPr>
      </p:pic>
      <p:sp>
        <p:nvSpPr>
          <p:cNvPr id="6" name="Title 1"/>
          <p:cNvSpPr>
            <a:spLocks noGrp="1"/>
          </p:cNvSpPr>
          <p:nvPr>
            <p:ph type="title"/>
          </p:nvPr>
        </p:nvSpPr>
        <p:spPr>
          <a:xfrm>
            <a:off x="2640169" y="1210614"/>
            <a:ext cx="6261547" cy="795315"/>
          </a:xfrm>
        </p:spPr>
        <p:txBody>
          <a:bodyPr>
            <a:normAutofit fontScale="90000"/>
          </a:bodyPr>
          <a:lstStyle/>
          <a:p>
            <a:pPr algn="r"/>
            <a:r>
              <a:rPr lang="ro-RO" dirty="0" smtClean="0">
                <a:solidFill>
                  <a:schemeClr val="accent1">
                    <a:lumMod val="50000"/>
                  </a:schemeClr>
                </a:solidFill>
                <a:latin typeface="Andada" panose="02000000000000000000" pitchFamily="50" charset="-18"/>
              </a:rPr>
              <a:t>Confruntarea toponimelor</a:t>
            </a:r>
            <a:endParaRPr lang="ro-RO" dirty="0">
              <a:solidFill>
                <a:schemeClr val="accent1">
                  <a:lumMod val="50000"/>
                </a:schemeClr>
              </a:solidFill>
              <a:latin typeface="Andada" panose="02000000000000000000" pitchFamily="50" charset="-18"/>
            </a:endParaRPr>
          </a:p>
        </p:txBody>
      </p:sp>
    </p:spTree>
    <p:extLst>
      <p:ext uri="{BB962C8B-B14F-4D97-AF65-F5344CB8AC3E}">
        <p14:creationId xmlns:p14="http://schemas.microsoft.com/office/powerpoint/2010/main" val="2839750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628650" y="1262130"/>
            <a:ext cx="7886700" cy="795315"/>
          </a:xfrm>
        </p:spPr>
        <p:txBody>
          <a:bodyPr>
            <a:normAutofit/>
          </a:bodyPr>
          <a:lstStyle/>
          <a:p>
            <a:pPr algn="ctr"/>
            <a:r>
              <a:rPr lang="ro-RO" sz="3600" dirty="0" smtClean="0">
                <a:solidFill>
                  <a:schemeClr val="accent1">
                    <a:lumMod val="50000"/>
                  </a:schemeClr>
                </a:solidFill>
                <a:latin typeface="Andada" panose="02000000000000000000" pitchFamily="50" charset="-18"/>
              </a:rPr>
              <a:t>Muschetarul de Siriu, Craiul de Buzău</a:t>
            </a:r>
            <a:endParaRPr lang="ro-RO" sz="3600" dirty="0">
              <a:solidFill>
                <a:schemeClr val="accent1">
                  <a:lumMod val="50000"/>
                </a:schemeClr>
              </a:solidFill>
              <a:latin typeface="Andada" panose="02000000000000000000" pitchFamily="50" charset="-18"/>
            </a:endParaRPr>
          </a:p>
        </p:txBody>
      </p:sp>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44357" y="2108961"/>
            <a:ext cx="3183699" cy="4552337"/>
          </a:xfrm>
          <a:prstGeom prst="rect">
            <a:avLst/>
          </a:prstGeom>
        </p:spPr>
      </p:pic>
      <p:sp>
        <p:nvSpPr>
          <p:cNvPr id="5" name="Content Placeholder 2"/>
          <p:cNvSpPr>
            <a:spLocks noGrp="1"/>
          </p:cNvSpPr>
          <p:nvPr>
            <p:ph idx="1"/>
          </p:nvPr>
        </p:nvSpPr>
        <p:spPr>
          <a:xfrm>
            <a:off x="4237149" y="2640169"/>
            <a:ext cx="4546243" cy="1700011"/>
          </a:xfrm>
        </p:spPr>
        <p:txBody>
          <a:bodyPr>
            <a:normAutofit/>
          </a:bodyPr>
          <a:lstStyle/>
          <a:p>
            <a:pPr marL="0" indent="0" algn="just">
              <a:buNone/>
            </a:pPr>
            <a:r>
              <a:rPr lang="ro-RO" dirty="0" smtClean="0">
                <a:latin typeface="Andada" panose="02000000000000000000" pitchFamily="50" charset="-18"/>
              </a:rPr>
              <a:t>„</a:t>
            </a:r>
            <a:r>
              <a:rPr lang="ro-RO" i="1" dirty="0" smtClean="0">
                <a:latin typeface="Andada" panose="02000000000000000000" pitchFamily="50" charset="-18"/>
              </a:rPr>
              <a:t>Cât e Siriul de mare,</a:t>
            </a:r>
          </a:p>
          <a:p>
            <a:pPr marL="0" indent="0" algn="just">
              <a:buNone/>
            </a:pPr>
            <a:r>
              <a:rPr lang="ro-RO" i="1" dirty="0" smtClean="0">
                <a:latin typeface="Andada" panose="02000000000000000000" pitchFamily="50" charset="-18"/>
              </a:rPr>
              <a:t>N-are drumuri umblătoare, </a:t>
            </a:r>
          </a:p>
          <a:p>
            <a:pPr marL="0" indent="0" algn="just">
              <a:buNone/>
            </a:pPr>
            <a:r>
              <a:rPr lang="ro-RO" i="1" dirty="0" smtClean="0">
                <a:latin typeface="Andada" panose="02000000000000000000" pitchFamily="50" charset="-18"/>
              </a:rPr>
              <a:t>Doar o apă curgătoare </a:t>
            </a:r>
            <a:r>
              <a:rPr lang="en-US" dirty="0" smtClean="0">
                <a:latin typeface="Andada" panose="02000000000000000000" pitchFamily="50" charset="-18"/>
              </a:rPr>
              <a:t>[…]</a:t>
            </a:r>
            <a:r>
              <a:rPr lang="ro-RO" dirty="0" smtClean="0">
                <a:latin typeface="Andada" panose="02000000000000000000" pitchFamily="50" charset="-18"/>
              </a:rPr>
              <a:t>”</a:t>
            </a:r>
            <a:endParaRPr lang="ro-RO" dirty="0">
              <a:latin typeface="Andada" panose="02000000000000000000" pitchFamily="50" charset="-18"/>
            </a:endParaRPr>
          </a:p>
        </p:txBody>
      </p:sp>
      <p:sp>
        <p:nvSpPr>
          <p:cNvPr id="7" name="Content Placeholder 2"/>
          <p:cNvSpPr txBox="1">
            <a:spLocks/>
          </p:cNvSpPr>
          <p:nvPr/>
        </p:nvSpPr>
        <p:spPr>
          <a:xfrm>
            <a:off x="4237149" y="4492581"/>
            <a:ext cx="1403798" cy="60745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ro-RO" sz="3600" b="1" dirty="0" smtClean="0">
                <a:latin typeface="Andada" panose="02000000000000000000" pitchFamily="50" charset="-18"/>
              </a:rPr>
              <a:t>Siriu</a:t>
            </a:r>
            <a:endParaRPr lang="ro-RO" sz="3600" b="1" dirty="0">
              <a:latin typeface="Andada" panose="02000000000000000000" pitchFamily="50" charset="-18"/>
            </a:endParaRPr>
          </a:p>
        </p:txBody>
      </p:sp>
      <p:sp>
        <p:nvSpPr>
          <p:cNvPr id="8" name="Content Placeholder 2"/>
          <p:cNvSpPr txBox="1">
            <a:spLocks/>
          </p:cNvSpPr>
          <p:nvPr/>
        </p:nvSpPr>
        <p:spPr>
          <a:xfrm>
            <a:off x="4237148" y="5097889"/>
            <a:ext cx="1931832" cy="7491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ro-RO" sz="3600" b="1" dirty="0" smtClean="0">
                <a:solidFill>
                  <a:schemeClr val="accent5">
                    <a:lumMod val="75000"/>
                  </a:schemeClr>
                </a:solidFill>
                <a:latin typeface="Andada" panose="02000000000000000000" pitchFamily="50" charset="-18"/>
              </a:rPr>
              <a:t>Broasca</a:t>
            </a:r>
            <a:endParaRPr lang="ro-RO" sz="3600" b="1" dirty="0">
              <a:solidFill>
                <a:schemeClr val="accent5">
                  <a:lumMod val="75000"/>
                </a:schemeClr>
              </a:solidFill>
              <a:latin typeface="Andada" panose="02000000000000000000" pitchFamily="50" charset="-18"/>
            </a:endParaRPr>
          </a:p>
        </p:txBody>
      </p:sp>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68980" y="5097889"/>
            <a:ext cx="1078651" cy="1078651"/>
          </a:xfrm>
          <a:prstGeom prst="rect">
            <a:avLst/>
          </a:prstGeom>
        </p:spPr>
      </p:pic>
      <p:pic>
        <p:nvPicPr>
          <p:cNvPr id="4"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92819" y="5339014"/>
            <a:ext cx="837526" cy="837526"/>
          </a:xfrm>
          <a:prstGeom prst="rect">
            <a:avLst/>
          </a:prstGeom>
        </p:spPr>
      </p:pic>
      <p:sp>
        <p:nvSpPr>
          <p:cNvPr id="9" name="&quot;No&quot; Symbol 8"/>
          <p:cNvSpPr/>
          <p:nvPr/>
        </p:nvSpPr>
        <p:spPr>
          <a:xfrm>
            <a:off x="6168980" y="5081836"/>
            <a:ext cx="1094704" cy="1094704"/>
          </a:xfrm>
          <a:prstGeom prst="noSmoking">
            <a:avLst/>
          </a:prstGeom>
          <a:solidFill>
            <a:srgbClr val="FF5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solidFill>
                <a:schemeClr val="tx1"/>
              </a:solidFill>
            </a:endParaRPr>
          </a:p>
        </p:txBody>
      </p:sp>
    </p:spTree>
    <p:extLst>
      <p:ext uri="{BB962C8B-B14F-4D97-AF65-F5344CB8AC3E}">
        <p14:creationId xmlns:p14="http://schemas.microsoft.com/office/powerpoint/2010/main" val="407879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5">
                                            <p:txEl>
                                              <p:pRg st="1" end="1"/>
                                            </p:txEl>
                                          </p:spTgt>
                                        </p:tgtEl>
                                        <p:attrNameLst>
                                          <p:attrName>style.visibility</p:attrName>
                                        </p:attrNameLst>
                                      </p:cBhvr>
                                      <p:to>
                                        <p:strVal val="visible"/>
                                      </p:to>
                                    </p:set>
                                    <p:animEffect transition="in" filter="fade">
                                      <p:cBhvr>
                                        <p:cTn id="16" dur="500"/>
                                        <p:tgtEl>
                                          <p:spTgt spid="5">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500"/>
                                        <p:tgtEl>
                                          <p:spTgt spid="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500"/>
                            </p:stCondLst>
                            <p:childTnLst>
                              <p:par>
                                <p:cTn id="33" presetID="10" presetClass="entr" presetSubtype="0"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500"/>
                                        <p:tgtEl>
                                          <p:spTgt spid="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500"/>
                                        <p:tgtEl>
                                          <p:spTgt spid="9"/>
                                        </p:tgtEl>
                                      </p:cBhvr>
                                    </p:animEffect>
                                  </p:childTnLst>
                                </p:cTn>
                              </p:par>
                            </p:childTnLst>
                          </p:cTn>
                        </p:par>
                        <p:par>
                          <p:cTn id="41" fill="hold">
                            <p:stCondLst>
                              <p:cond delay="500"/>
                            </p:stCondLst>
                            <p:childTnLst>
                              <p:par>
                                <p:cTn id="42" presetID="10" presetClass="entr" presetSubtype="0" fill="hold" nodeType="after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7" grpId="0"/>
      <p:bldP spid="8" grpId="0"/>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628650" y="1262130"/>
            <a:ext cx="7886700" cy="795315"/>
          </a:xfrm>
        </p:spPr>
        <p:txBody>
          <a:bodyPr>
            <a:normAutofit/>
          </a:bodyPr>
          <a:lstStyle/>
          <a:p>
            <a:pPr algn="ctr"/>
            <a:r>
              <a:rPr lang="ro-RO" sz="3600" dirty="0" smtClean="0">
                <a:solidFill>
                  <a:schemeClr val="accent1">
                    <a:lumMod val="50000"/>
                  </a:schemeClr>
                </a:solidFill>
                <a:latin typeface="Andada" panose="02000000000000000000" pitchFamily="50" charset="-18"/>
              </a:rPr>
              <a:t>Ultimul Zăgan</a:t>
            </a:r>
            <a:endParaRPr lang="ro-RO" sz="3600" dirty="0">
              <a:solidFill>
                <a:schemeClr val="accent1">
                  <a:lumMod val="50000"/>
                </a:schemeClr>
              </a:solidFill>
              <a:latin typeface="Andada" panose="02000000000000000000" pitchFamily="50" charset="-18"/>
            </a:endParaRPr>
          </a:p>
        </p:txBody>
      </p:sp>
      <p:pic>
        <p:nvPicPr>
          <p:cNvPr id="2" name="Pictur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58424" y="2178994"/>
            <a:ext cx="6627152" cy="4144533"/>
          </a:xfrm>
          <a:prstGeom prst="rect">
            <a:avLst/>
          </a:prstGeom>
          <a:ln>
            <a:solidFill>
              <a:schemeClr val="bg1"/>
            </a:solidFill>
          </a:ln>
        </p:spPr>
      </p:pic>
    </p:spTree>
    <p:extLst>
      <p:ext uri="{BB962C8B-B14F-4D97-AF65-F5344CB8AC3E}">
        <p14:creationId xmlns:p14="http://schemas.microsoft.com/office/powerpoint/2010/main" val="1095566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171752" y="1828803"/>
            <a:ext cx="6800497" cy="4388942"/>
          </a:xfrm>
          <a:prstGeom prst="rect">
            <a:avLst/>
          </a:prstGeom>
          <a:solidFill>
            <a:schemeClr val="bg1"/>
          </a:solidFill>
          <a:ln>
            <a:solidFill>
              <a:schemeClr val="bg1"/>
            </a:solidFill>
          </a:ln>
        </p:spPr>
      </p:pic>
    </p:spTree>
    <p:extLst>
      <p:ext uri="{BB962C8B-B14F-4D97-AF65-F5344CB8AC3E}">
        <p14:creationId xmlns:p14="http://schemas.microsoft.com/office/powerpoint/2010/main" val="322920204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213945" y="1466194"/>
            <a:ext cx="6716111" cy="5123793"/>
          </a:xfrm>
          <a:prstGeom prst="rect">
            <a:avLst/>
          </a:prstGeom>
          <a:solidFill>
            <a:schemeClr val="bg1"/>
          </a:solidFill>
          <a:ln>
            <a:solidFill>
              <a:schemeClr val="bg1"/>
            </a:solidFill>
          </a:ln>
        </p:spPr>
      </p:pic>
    </p:spTree>
    <p:extLst>
      <p:ext uri="{BB962C8B-B14F-4D97-AF65-F5344CB8AC3E}">
        <p14:creationId xmlns:p14="http://schemas.microsoft.com/office/powerpoint/2010/main" val="153574483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40794" y="1466194"/>
            <a:ext cx="6262413" cy="5123793"/>
          </a:xfrm>
          <a:prstGeom prst="rect">
            <a:avLst/>
          </a:prstGeom>
          <a:solidFill>
            <a:schemeClr val="bg1"/>
          </a:solidFill>
          <a:ln>
            <a:solidFill>
              <a:schemeClr val="bg1"/>
            </a:solidFill>
          </a:ln>
        </p:spPr>
      </p:pic>
    </p:spTree>
    <p:extLst>
      <p:ext uri="{BB962C8B-B14F-4D97-AF65-F5344CB8AC3E}">
        <p14:creationId xmlns:p14="http://schemas.microsoft.com/office/powerpoint/2010/main" val="328821835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692" y="0"/>
            <a:ext cx="9132616" cy="6858000"/>
          </a:xfrm>
          <a:prstGeom prst="rect">
            <a:avLst/>
          </a:prstGeom>
        </p:spPr>
      </p:pic>
      <p:sp>
        <p:nvSpPr>
          <p:cNvPr id="6" name="Title 1"/>
          <p:cNvSpPr>
            <a:spLocks noGrp="1"/>
          </p:cNvSpPr>
          <p:nvPr>
            <p:ph type="title"/>
          </p:nvPr>
        </p:nvSpPr>
        <p:spPr>
          <a:xfrm>
            <a:off x="628650" y="5331858"/>
            <a:ext cx="7886700" cy="795315"/>
          </a:xfrm>
        </p:spPr>
        <p:txBody>
          <a:bodyPr>
            <a:normAutofit/>
          </a:bodyPr>
          <a:lstStyle/>
          <a:p>
            <a:pPr algn="ctr"/>
            <a:r>
              <a:rPr lang="ro-RO" sz="3600" dirty="0" smtClean="0">
                <a:solidFill>
                  <a:schemeClr val="bg1"/>
                </a:solidFill>
                <a:latin typeface="Andada SC" panose="02000000000000000000" pitchFamily="50" charset="-18"/>
              </a:rPr>
              <a:t>Mulțumesc pentru atenție!</a:t>
            </a:r>
            <a:endParaRPr lang="ro-RO" sz="3600" dirty="0">
              <a:solidFill>
                <a:schemeClr val="bg1"/>
              </a:solidFill>
              <a:latin typeface="Andada SC" panose="02000000000000000000" pitchFamily="50" charset="-18"/>
            </a:endParaRPr>
          </a:p>
        </p:txBody>
      </p:sp>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97736" y="331820"/>
            <a:ext cx="998493" cy="998493"/>
          </a:xfrm>
          <a:prstGeom prst="rect">
            <a:avLst/>
          </a:prstGeom>
        </p:spPr>
      </p:pic>
    </p:spTree>
    <p:extLst>
      <p:ext uri="{BB962C8B-B14F-4D97-AF65-F5344CB8AC3E}">
        <p14:creationId xmlns:p14="http://schemas.microsoft.com/office/powerpoint/2010/main" val="1514211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0"/>
                                  </p:stCondLst>
                                  <p:childTnLst>
                                    <p:animMotion origin="layout" path="M 1.38889E-6 4.07407E-6 L 1.38889E-6 4.07407E-6 C 0.00573 -0.00116 0.01128 -0.00278 0.01701 -0.0037 C 0.03125 -0.00625 0.05226 -0.00671 0.06476 -0.00741 L 0.12101 -0.00555 C 0.12899 -0.00532 0.13698 -0.00393 0.14497 -0.0037 L 0.23368 -0.00185 C 0.23559 -0.00116 0.2375 -0.00046 0.23941 4.07407E-6 C 0.25469 0.00324 0.24844 0.00046 0.26198 0.0037 C 0.26389 0.00417 0.26562 0.00509 0.26753 0.00556 C 0.27083 0.00648 0.27413 0.00671 0.27743 0.00764 C 0.27934 0.0081 0.28125 0.0088 0.28299 0.00949 C 0.28437 0.00995 0.28576 0.01111 0.28733 0.01134 C 0.29983 0.0125 0.31267 0.0125 0.32535 0.0132 C 0.33646 0.01806 0.33073 0.0162 0.34219 0.01875 C 0.34826 0.02153 0.34965 0.02245 0.35764 0.02454 C 0.36233 0.0257 0.36701 0.02801 0.3717 0.02824 L 0.40972 0.03009 L 0.49149 0.03195 C 0.50538 0.03657 0.48628 0.03056 0.51128 0.03565 C 0.51267 0.03611 0.51406 0.03727 0.51545 0.03773 C 0.51771 0.03843 0.52014 0.03889 0.5224 0.03958 C 0.52431 0.04074 0.52622 0.04236 0.52812 0.04329 C 0.53403 0.0463 0.54444 0.04653 0.54931 0.04699 C 0.59253 0.05185 0.54462 0.04607 0.58299 0.05093 L 0.83368 0.04884 C 0.84497 0.04884 0.83889 0.04722 0.84653 0.04514 C 0.84965 0.04421 0.85295 0.04398 0.85625 0.04329 C 0.8592 0.04213 0.86181 0.04028 0.86476 0.03958 C 0.87552 0.03657 0.86944 0.03796 0.88299 0.03565 C 0.8849 0.03519 0.88681 0.03449 0.88872 0.0338 C 0.8967 0.03171 0.9026 0.03102 0.91128 0.03009 C 0.91736 0.0294 0.92344 0.02894 0.92951 0.02824 C 0.96441 0.02431 0.92708 0.02708 0.9901 0.02454 C 1.04549 0.01875 0.97517 0.02546 1.10417 0.0206 C 1.10608 0.0206 1.10799 0.01921 1.1099 0.01875 C 1.11354 0.01806 1.11736 0.01759 1.12118 0.0169 C 1.12292 0.0162 1.12483 0.01551 1.12674 0.01505 C 1.12899 0.01435 1.1316 0.01412 1.13385 0.0132 C 1.15122 0.00532 1.12622 0.01296 1.14653 0.00764 C 1.1559 0.00116 1.14826 0.00532 1.16059 0.00185 C 1.16806 -0.00023 1.17396 -0.00347 1.1816 -0.0037 C 1.19479 -0.00417 1.20799 -0.0037 1.22118 -0.0037 L 1.29427 0.00185 " pathEditMode="relative" ptsTypes="AAAAAAAAAAAAAAAAAAAAAAAAAAAAAAAAAAAAAAAAAAAA">
                                      <p:cBhvr>
                                        <p:cTn id="6" dur="10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1654</TotalTime>
  <Words>1180</Words>
  <Application>Microsoft Office PowerPoint</Application>
  <PresentationFormat>On-screen Show (4:3)</PresentationFormat>
  <Paragraphs>126</Paragraphs>
  <Slides>44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Andada</vt:lpstr>
      <vt:lpstr>Andada SC</vt:lpstr>
      <vt:lpstr>Arial</vt:lpstr>
      <vt:lpstr>Arial Narrow</vt:lpstr>
      <vt:lpstr>Calibri</vt:lpstr>
      <vt:lpstr>Calibri Light</vt:lpstr>
      <vt:lpstr>Verdana</vt:lpstr>
      <vt:lpstr>Office Theme</vt:lpstr>
      <vt:lpstr>PowerPoint Presentation</vt:lpstr>
      <vt:lpstr>PowerPoint Presentation</vt:lpstr>
      <vt:lpstr>Atestări</vt:lpstr>
      <vt:lpstr>Hărți austriece</vt:lpstr>
      <vt:lpstr>Hărți românești</vt:lpstr>
      <vt:lpstr>Hărți particulare</vt:lpstr>
      <vt:lpstr>Hărți turistice</vt:lpstr>
      <vt:lpstr>Marcaje</vt:lpstr>
      <vt:lpstr>PowerPoint Presentation</vt:lpstr>
      <vt:lpstr>Lacul Siriu</vt:lpstr>
      <vt:lpstr>Lacul Vulturilor</vt:lpstr>
      <vt:lpstr>Lacul Vulturilor</vt:lpstr>
      <vt:lpstr>Lacul Vulturilor</vt:lpstr>
      <vt:lpstr>Lacul Vulturilor</vt:lpstr>
      <vt:lpstr>Fețele Siriului</vt:lpstr>
      <vt:lpstr>Lacul Siriului</vt:lpstr>
      <vt:lpstr>PowerPoint Presentation</vt:lpstr>
      <vt:lpstr>PowerPoint Presentation</vt:lpstr>
      <vt:lpstr>Zoonimele vultur / șoim / curui  în județele BZ și RS</vt:lpstr>
      <vt:lpstr>Lacul Vulturilor</vt:lpstr>
      <vt:lpstr>PowerPoint Presentation</vt:lpstr>
      <vt:lpstr>Lacul Rău</vt:lpstr>
      <vt:lpstr>Lacul Rău</vt:lpstr>
      <vt:lpstr>Lacul Rău</vt:lpstr>
      <vt:lpstr>Lacul Rău</vt:lpstr>
      <vt:lpstr>PowerPoint Presentation</vt:lpstr>
      <vt:lpstr>Lacul Fețele</vt:lpstr>
      <vt:lpstr>PowerPoint Presentation</vt:lpstr>
      <vt:lpstr>PowerPoint Presentation</vt:lpstr>
      <vt:lpstr>PowerPoint Presentation</vt:lpstr>
      <vt:lpstr>Sinteză</vt:lpstr>
      <vt:lpstr>Viața pastorală</vt:lpstr>
      <vt:lpstr>Viața pastorală</vt:lpstr>
      <vt:lpstr>PowerPoint Presentation</vt:lpstr>
      <vt:lpstr>PowerPoint Presentation</vt:lpstr>
      <vt:lpstr>PowerPoint Presentation</vt:lpstr>
      <vt:lpstr>PowerPoint Presentation</vt:lpstr>
      <vt:lpstr>Confruntarea toponimelor</vt:lpstr>
      <vt:lpstr>Muschetarul de Siriu, Craiul de Buzău</vt:lpstr>
      <vt:lpstr>Ultimul Zăgan</vt:lpstr>
      <vt:lpstr>PowerPoint Presentation</vt:lpstr>
      <vt:lpstr>PowerPoint Presentation</vt:lpstr>
      <vt:lpstr>PowerPoint Presentation</vt:lpstr>
      <vt:lpstr>Mulțumesc pentru atenție!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Indicii și iluzii cartografice</dc:title>
  <dc:creator>Cezar</dc:creator>
  <cp:lastModifiedBy>Cezar</cp:lastModifiedBy>
  <cp:revision>145</cp:revision>
  <dcterms:created xsi:type="dcterms:W3CDTF">2016-09-19T07:32:37Z</dcterms:created>
  <dcterms:modified xsi:type="dcterms:W3CDTF">2016-10-07T08:35:29Z</dcterms:modified>
</cp:coreProperties>
</file>