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1" r:id="rId8"/>
    <p:sldId id="262" r:id="rId9"/>
    <p:sldId id="265" r:id="rId10"/>
    <p:sldId id="269" r:id="rId11"/>
    <p:sldId id="260" r:id="rId12"/>
    <p:sldId id="263" r:id="rId13"/>
    <p:sldId id="264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38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Soluții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libere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open source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pentru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prelucrarea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și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reprezentarea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datelor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geospațiale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, 7-8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octombrie</a:t>
            </a:r>
            <a:r>
              <a:rPr lang="en-US" sz="1400" dirty="0" smtClean="0">
                <a:solidFill>
                  <a:schemeClr val="bg1"/>
                </a:solidFill>
                <a:latin typeface="Cambria" pitchFamily="18" charset="0"/>
              </a:rPr>
              <a:t> 2016 - </a:t>
            </a:r>
            <a:r>
              <a:rPr lang="en-US" sz="1400" dirty="0" err="1" smtClean="0">
                <a:solidFill>
                  <a:schemeClr val="bg1"/>
                </a:solidFill>
                <a:latin typeface="Cambria" pitchFamily="18" charset="0"/>
              </a:rPr>
              <a:t>București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50223"/>
            <a:ext cx="9144000" cy="30777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o-RO" sz="1400" dirty="0" smtClean="0">
                <a:solidFill>
                  <a:schemeClr val="bg1"/>
                </a:solidFill>
                <a:latin typeface="Cambria" pitchFamily="18" charset="0"/>
              </a:rPr>
              <a:t>Marius Budileanu – Facultatea de Geografie, Universitatea din Bucureşti</a:t>
            </a:r>
            <a:endParaRPr lang="en-US" sz="140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71600" y="3886200"/>
            <a:ext cx="6400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Proiecte</a:t>
            </a:r>
            <a:r>
              <a:rPr lang="en-US" sz="54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ro-RO" sz="54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şi hărţi vechi de amenajare a Deltei Dunării</a:t>
            </a:r>
            <a:endParaRPr lang="en-US" sz="5400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pic>
        <p:nvPicPr>
          <p:cNvPr id="7" name="Picture 6" descr="2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597660" y="381000"/>
            <a:ext cx="594868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lta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219200" y="0"/>
            <a:ext cx="664008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56 Medin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460684"/>
            <a:ext cx="9144000" cy="5936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ambria" pitchFamily="18" charset="0"/>
              </a:rPr>
              <a:t>Primele</a:t>
            </a:r>
            <a:r>
              <a:rPr lang="en-GB" dirty="0" smtClean="0">
                <a:latin typeface="Cambria" pitchFamily="18" charset="0"/>
              </a:rPr>
              <a:t> </a:t>
            </a:r>
            <a:r>
              <a:rPr lang="en-GB" dirty="0" err="1" smtClean="0">
                <a:latin typeface="Cambria" pitchFamily="18" charset="0"/>
              </a:rPr>
              <a:t>idei</a:t>
            </a:r>
            <a:endParaRPr lang="en-US" dirty="0">
              <a:latin typeface="Cambria" pitchFamily="18" charset="0"/>
            </a:endParaRPr>
          </a:p>
        </p:txBody>
      </p:sp>
      <p:pic>
        <p:nvPicPr>
          <p:cNvPr id="6" name="Picture 5" descr="1784_chabanne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09600" y="1600200"/>
            <a:ext cx="3657600" cy="2784349"/>
          </a:xfrm>
          <a:prstGeom prst="rect">
            <a:avLst/>
          </a:prstGeom>
        </p:spPr>
      </p:pic>
      <p:pic>
        <p:nvPicPr>
          <p:cNvPr id="7" name="Content Placeholder 3" descr="1785_arh_moldovea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8200" y="4447126"/>
            <a:ext cx="4495800" cy="2410873"/>
          </a:xfrm>
          <a:prstGeom prst="rect">
            <a:avLst/>
          </a:prstGeom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209800" y="6324600"/>
            <a:ext cx="24384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latin typeface="Cambria" pitchFamily="18" charset="0"/>
              </a:rPr>
              <a:t>The Moldavian Architect’s project, 1786 (</a:t>
            </a:r>
            <a:r>
              <a:rPr lang="en-US" sz="1200" i="1" dirty="0" err="1">
                <a:latin typeface="Cambria" pitchFamily="18" charset="0"/>
              </a:rPr>
              <a:t>Netta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Gh</a:t>
            </a:r>
            <a:r>
              <a:rPr lang="en-US" sz="1200" i="1" dirty="0">
                <a:latin typeface="Cambria" pitchFamily="18" charset="0"/>
              </a:rPr>
              <a:t>., 1931</a:t>
            </a:r>
            <a:r>
              <a:rPr lang="ro-RO" sz="1200" i="1" dirty="0">
                <a:latin typeface="Tw Cen MT" pitchFamily="34" charset="0"/>
              </a:rPr>
              <a:t>)</a:t>
            </a:r>
            <a:endParaRPr lang="en-US" sz="1200" dirty="0">
              <a:latin typeface="Tw Cen MT" pitchFamily="34" charset="0"/>
            </a:endParaRPr>
          </a:p>
          <a:p>
            <a:pPr algn="ctr"/>
            <a:endParaRPr lang="en-US" dirty="0">
              <a:latin typeface="Tw Cen MT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267200" y="1905000"/>
            <a:ext cx="27432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200" dirty="0" err="1" smtClean="0">
                <a:latin typeface="Cambria" pitchFamily="18" charset="0"/>
              </a:rPr>
              <a:t>Compte</a:t>
            </a:r>
            <a:r>
              <a:rPr lang="en-US" sz="1200" dirty="0" smtClean="0">
                <a:latin typeface="Cambria" pitchFamily="18" charset="0"/>
              </a:rPr>
              <a:t> de </a:t>
            </a:r>
            <a:r>
              <a:rPr lang="en-US" sz="1200" dirty="0" err="1" smtClean="0">
                <a:latin typeface="Cambria" pitchFamily="18" charset="0"/>
              </a:rPr>
              <a:t>Chabannes</a:t>
            </a:r>
            <a:r>
              <a:rPr lang="en-US" sz="1200" dirty="0" smtClean="0">
                <a:latin typeface="Cambria" pitchFamily="18" charset="0"/>
              </a:rPr>
              <a:t> and </a:t>
            </a:r>
            <a:r>
              <a:rPr lang="en-US" sz="1200" dirty="0" err="1" smtClean="0">
                <a:latin typeface="Cambria" pitchFamily="18" charset="0"/>
              </a:rPr>
              <a:t>Bernato</a:t>
            </a:r>
            <a:r>
              <a:rPr lang="en-US" sz="1200" dirty="0" smtClean="0">
                <a:latin typeface="Cambria" pitchFamily="18" charset="0"/>
              </a:rPr>
              <a:t> project, 1784 </a:t>
            </a:r>
            <a:r>
              <a:rPr lang="en-US" sz="1200" dirty="0">
                <a:latin typeface="Cambria" pitchFamily="18" charset="0"/>
              </a:rPr>
              <a:t>(</a:t>
            </a:r>
            <a:r>
              <a:rPr lang="en-US" sz="1200" i="1" dirty="0" err="1">
                <a:latin typeface="Cambria" pitchFamily="18" charset="0"/>
              </a:rPr>
              <a:t>Netta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Gh</a:t>
            </a:r>
            <a:r>
              <a:rPr lang="en-US" sz="1200" i="1" dirty="0">
                <a:latin typeface="Cambria" pitchFamily="18" charset="0"/>
              </a:rPr>
              <a:t>., 1931</a:t>
            </a:r>
            <a:r>
              <a:rPr lang="ro-RO" sz="1200" i="1" dirty="0">
                <a:latin typeface="Cambria" pitchFamily="18" charset="0"/>
              </a:rPr>
              <a:t>)</a:t>
            </a:r>
            <a:endParaRPr lang="en-US" sz="1200" dirty="0">
              <a:latin typeface="Cambria" pitchFamily="18" charset="0"/>
            </a:endParaRPr>
          </a:p>
          <a:p>
            <a:pPr algn="ctr"/>
            <a:endParaRPr lang="en-US" dirty="0">
              <a:latin typeface="Tw Cen M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>
                <a:latin typeface="Cambria" pitchFamily="18" charset="0"/>
              </a:rPr>
              <a:t>Războiul Crimeei</a:t>
            </a:r>
            <a:endParaRPr lang="en-US" dirty="0">
              <a:latin typeface="Cambria" pitchFamily="18" charset="0"/>
            </a:endParaRPr>
          </a:p>
        </p:txBody>
      </p:sp>
      <p:pic>
        <p:nvPicPr>
          <p:cNvPr id="4" name="Content Placeholder 3" descr="Panorama_dentro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609600" y="1600200"/>
            <a:ext cx="5994400" cy="4495800"/>
          </a:xfrm>
        </p:spPr>
      </p:pic>
      <p:sp>
        <p:nvSpPr>
          <p:cNvPr id="7" name="TextBox 6"/>
          <p:cNvSpPr txBox="1"/>
          <p:nvPr/>
        </p:nvSpPr>
        <p:spPr>
          <a:xfrm>
            <a:off x="6705600" y="5257800"/>
            <a:ext cx="2133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Siege of Sevastopol by Franz </a:t>
            </a:r>
            <a:r>
              <a:rPr lang="en-US" dirty="0" err="1" smtClean="0"/>
              <a:t>Roubaud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ambria" pitchFamily="18" charset="0"/>
              </a:rPr>
              <a:t>Comisiunea</a:t>
            </a:r>
            <a:r>
              <a:rPr lang="en-GB" dirty="0" smtClean="0">
                <a:latin typeface="Cambria" pitchFamily="18" charset="0"/>
              </a:rPr>
              <a:t> European</a:t>
            </a:r>
            <a:r>
              <a:rPr lang="ro-RO" dirty="0" smtClean="0">
                <a:latin typeface="Cambria" pitchFamily="18" charset="0"/>
              </a:rPr>
              <a:t>ă a Dunării</a:t>
            </a:r>
            <a:endParaRPr lang="en-US" dirty="0">
              <a:latin typeface="Cambr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828800"/>
            <a:ext cx="7851648" cy="2362200"/>
          </a:xfrm>
        </p:spPr>
        <p:txBody>
          <a:bodyPr anchor="ctr"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Cambria" pitchFamily="18" charset="0"/>
              </a:rPr>
              <a:t>	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Articolul 16 „În vederea realizării dispoziţiilor articolului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precedent, se va constitui o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c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omisiune, unde Franţa, Austria, Maria Britanie, Prusia, Rusia, Sardinia şi Turcia sunt fiecare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reprezentate de un Delegat, care să fie desemnat cu proiectarea şi executarea lucrărilor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necesarea, în aval de Isaccea, pentru degajarea gurilor Dunarii, precum şi a părţilor vecine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din mare, de nisip şi de alte obstacole, în vederea aducerii acestei părţi a fluviului şi a măriiînvecinate în cea mai bună stare posibilă pentru navigaţie. Pavilioanele tuturor naţiunilor vor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 </a:t>
            </a:r>
            <a:r>
              <a:rPr lang="vi-VN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fi tratate pe picior de perfectă egalitate.“</a:t>
            </a:r>
            <a:endParaRPr lang="en-US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pic>
        <p:nvPicPr>
          <p:cNvPr id="5" name="Picture 4" descr="bara_spratt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4549787"/>
            <a:ext cx="9144000" cy="14486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Cambria" pitchFamily="18" charset="0"/>
            </a:endParaRPr>
          </a:p>
        </p:txBody>
      </p:sp>
      <p:pic>
        <p:nvPicPr>
          <p:cNvPr id="5" name="Picture 4" descr="1856_Kilia.jpg"/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0" y="1524000"/>
            <a:ext cx="2433955" cy="3714750"/>
          </a:xfrm>
          <a:prstGeom prst="rect">
            <a:avLst/>
          </a:prstGeom>
        </p:spPr>
      </p:pic>
      <p:pic>
        <p:nvPicPr>
          <p:cNvPr id="6" name="Content Placeholder 4" descr="1857_StGeorges.jpg"/>
          <p:cNvPicPr>
            <a:picLocks noGrp="1"/>
          </p:cNvPicPr>
          <p:nvPr>
            <p:ph idx="1"/>
          </p:nvPr>
        </p:nvPicPr>
        <p:blipFill>
          <a:blip r:embed="rId3" cstate="screen"/>
          <a:stretch>
            <a:fillRect/>
          </a:stretch>
        </p:blipFill>
        <p:spPr>
          <a:xfrm>
            <a:off x="6172200" y="3352800"/>
            <a:ext cx="2655916" cy="3275215"/>
          </a:xfrm>
          <a:prstGeom prst="rect">
            <a:avLst/>
          </a:prstGeom>
        </p:spPr>
      </p:pic>
      <p:pic>
        <p:nvPicPr>
          <p:cNvPr id="7" name="Picture 6" descr="1857_Soulina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895600" y="2743200"/>
            <a:ext cx="2743200" cy="3529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Cambria" pitchFamily="18" charset="0"/>
            </a:endParaRPr>
          </a:p>
        </p:txBody>
      </p:sp>
      <p:pic>
        <p:nvPicPr>
          <p:cNvPr id="10" name="Picture 9" descr="2.jpg"/>
          <p:cNvPicPr>
            <a:picLocks noChangeAspect="1"/>
          </p:cNvPicPr>
          <p:nvPr/>
        </p:nvPicPr>
        <p:blipFill>
          <a:blip r:embed="rId2" cstate="screen"/>
          <a:srcRect r="43366"/>
          <a:stretch>
            <a:fillRect/>
          </a:stretch>
        </p:blipFill>
        <p:spPr>
          <a:xfrm>
            <a:off x="6802" y="2590800"/>
            <a:ext cx="5174798" cy="203881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439994" y="1905000"/>
            <a:ext cx="3704006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43000" y="1752600"/>
            <a:ext cx="7103903" cy="466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5000" y="1560194"/>
            <a:ext cx="4953000" cy="5297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mbria" pitchFamily="18" charset="0"/>
              </a:rPr>
              <a:t>Idei</a:t>
            </a:r>
            <a:r>
              <a:rPr lang="en-US" dirty="0" smtClean="0">
                <a:latin typeface="Cambria" pitchFamily="18" charset="0"/>
              </a:rPr>
              <a:t>. </a:t>
            </a:r>
            <a:r>
              <a:rPr lang="en-US" dirty="0" err="1" smtClean="0">
                <a:latin typeface="Cambria" pitchFamily="18" charset="0"/>
              </a:rPr>
              <a:t>Proiecte</a:t>
            </a:r>
            <a:r>
              <a:rPr lang="en-US" dirty="0" smtClean="0">
                <a:latin typeface="Cambria" pitchFamily="18" charset="0"/>
              </a:rPr>
              <a:t>.</a:t>
            </a:r>
            <a:endParaRPr lang="en-US" dirty="0">
              <a:latin typeface="Cambria" pitchFamily="18" charset="0"/>
            </a:endParaRPr>
          </a:p>
        </p:txBody>
      </p:sp>
      <p:pic>
        <p:nvPicPr>
          <p:cNvPr id="4" name="Content Placeholder 3" descr="4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2552700" y="1566658"/>
            <a:ext cx="4038600" cy="5291342"/>
          </a:xfrm>
        </p:spPr>
      </p:pic>
      <p:sp>
        <p:nvSpPr>
          <p:cNvPr id="6" name="TextBox 5"/>
          <p:cNvSpPr txBox="1"/>
          <p:nvPr/>
        </p:nvSpPr>
        <p:spPr>
          <a:xfrm>
            <a:off x="6629400" y="6211669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ambria" pitchFamily="18" charset="0"/>
              </a:rPr>
              <a:t>Vasilescu</a:t>
            </a:r>
            <a:r>
              <a:rPr lang="en-US" dirty="0" smtClean="0">
                <a:latin typeface="Cambria" pitchFamily="18" charset="0"/>
              </a:rPr>
              <a:t>, 1936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Cambria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47800" y="1828800"/>
            <a:ext cx="641128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mbria" pitchFamily="18" charset="0"/>
              </a:rPr>
              <a:t>Rezultate</a:t>
            </a:r>
            <a:endParaRPr lang="en-US" dirty="0">
              <a:latin typeface="Cambria" pitchFamily="18" charset="0"/>
            </a:endParaRPr>
          </a:p>
        </p:txBody>
      </p:sp>
      <p:pic>
        <p:nvPicPr>
          <p:cNvPr id="4" name="Content Placeholder 3" descr="2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0" y="2865420"/>
            <a:ext cx="9144000" cy="2040335"/>
          </a:xfrm>
        </p:spPr>
      </p:pic>
      <p:pic>
        <p:nvPicPr>
          <p:cNvPr id="6" name="Picture 5" descr="4_1856_2003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76600" y="1596898"/>
            <a:ext cx="3719896" cy="52611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0"/>
            <a:ext cx="8153400" cy="1219200"/>
          </a:xfrm>
        </p:spPr>
        <p:txBody>
          <a:bodyPr>
            <a:normAutofit fontScale="90000"/>
          </a:bodyPr>
          <a:lstStyle/>
          <a:p>
            <a:r>
              <a:rPr lang="en-US" i="1" dirty="0" smtClean="0">
                <a:latin typeface="Cambria" pitchFamily="18" charset="0"/>
              </a:rPr>
              <a:t>“</a:t>
            </a:r>
            <a:r>
              <a:rPr lang="ro-RO" i="1" dirty="0" smtClean="0">
                <a:latin typeface="Cambria" pitchFamily="18" charset="0"/>
              </a:rPr>
              <a:t>...natura, mama noastră darnică, nu e un sac fără fund.</a:t>
            </a:r>
            <a:r>
              <a:rPr lang="en-US" i="1" dirty="0" smtClean="0">
                <a:latin typeface="Cambria" pitchFamily="18" charset="0"/>
              </a:rPr>
              <a:t>”</a:t>
            </a:r>
            <a:endParaRPr lang="en-US" i="1" dirty="0">
              <a:latin typeface="Cambria" pitchFamily="18" charset="0"/>
            </a:endParaRPr>
          </a:p>
        </p:txBody>
      </p:sp>
      <p:pic>
        <p:nvPicPr>
          <p:cNvPr id="4" name="Content Placeholder 3" descr="foto_operatiunea_monstrul__large.jpe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1185863" y="1778794"/>
            <a:ext cx="6772275" cy="50792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446</TotalTime>
  <Words>100</Words>
  <Application>Microsoft Office PowerPoint</Application>
  <PresentationFormat>On-screen Show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Slide 1</vt:lpstr>
      <vt:lpstr>Slide 2</vt:lpstr>
      <vt:lpstr>Slide 3</vt:lpstr>
      <vt:lpstr>Primele idei</vt:lpstr>
      <vt:lpstr>Războiul Crimeei</vt:lpstr>
      <vt:lpstr>Comisiunea Europeană a Dunării</vt:lpstr>
      <vt:lpstr>Slide 7</vt:lpstr>
      <vt:lpstr>Slide 8</vt:lpstr>
      <vt:lpstr>Slide 9</vt:lpstr>
      <vt:lpstr>Slide 10</vt:lpstr>
      <vt:lpstr>Idei. Proiecte.</vt:lpstr>
      <vt:lpstr>Slide 12</vt:lpstr>
      <vt:lpstr>Rezultate</vt:lpstr>
      <vt:lpstr>“...natura, mama noastră darnică, nu e un sac fără fund.”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Marius Budileanu</dc:creator>
  <cp:lastModifiedBy>Marius Budileanu</cp:lastModifiedBy>
  <cp:revision>5</cp:revision>
  <dcterms:created xsi:type="dcterms:W3CDTF">2006-08-16T00:00:00Z</dcterms:created>
  <dcterms:modified xsi:type="dcterms:W3CDTF">2016-10-07T12:25:44Z</dcterms:modified>
</cp:coreProperties>
</file>