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7.xml" ContentType="application/vnd.openxmlformats-officedocument.themeOverr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0"/>
  </p:notesMasterIdLst>
  <p:sldIdLst>
    <p:sldId id="264" r:id="rId5"/>
    <p:sldId id="262" r:id="rId6"/>
    <p:sldId id="265" r:id="rId7"/>
    <p:sldId id="266" r:id="rId8"/>
    <p:sldId id="267" r:id="rId9"/>
    <p:sldId id="270" r:id="rId10"/>
    <p:sldId id="269" r:id="rId11"/>
    <p:sldId id="271" r:id="rId12"/>
    <p:sldId id="272" r:id="rId13"/>
    <p:sldId id="274" r:id="rId14"/>
    <p:sldId id="273" r:id="rId15"/>
    <p:sldId id="276" r:id="rId16"/>
    <p:sldId id="277" r:id="rId17"/>
    <p:sldId id="275" r:id="rId18"/>
    <p:sldId id="263" r:id="rId19"/>
  </p:sldIdLst>
  <p:sldSz cx="9144000" cy="6858000" type="letter"/>
  <p:notesSz cx="6858000" cy="9144000"/>
  <p:defaultTextStyle>
    <a:defPPr>
      <a:defRPr lang="en-US"/>
    </a:defPPr>
    <a:lvl1pPr marL="0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61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23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83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47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308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71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432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494" algn="l" defTabSz="9141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A5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2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D:\asrc\Doctorat\Date\statistics\GRaphs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200" dirty="0">
                <a:latin typeface="Exo 2.0 Medium" panose="00000600000000000000" pitchFamily="50" charset="0"/>
              </a:rPr>
              <a:t>Evolution of the air temperature in the Black Sea Basin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8.0407128874501979E-2"/>
          <c:y val="0.17923132967038988"/>
          <c:w val="0.84986878769462415"/>
          <c:h val="0.61595562469985232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Temp</c:v>
                </c:pt>
              </c:strCache>
            </c:strRef>
          </c:tx>
          <c:spPr>
            <a:ln w="12700"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7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Sheet1!$B$1:$L$1</c:f>
              <c:strCache>
                <c:ptCount val="11"/>
                <c:pt idx="0">
                  <c:v>1901-1910</c:v>
                </c:pt>
                <c:pt idx="1">
                  <c:v>1911-1920</c:v>
                </c:pt>
                <c:pt idx="2">
                  <c:v>1921-1930</c:v>
                </c:pt>
                <c:pt idx="3">
                  <c:v>1931-1940</c:v>
                </c:pt>
                <c:pt idx="4">
                  <c:v>1941-1950</c:v>
                </c:pt>
                <c:pt idx="5">
                  <c:v>1951-1960</c:v>
                </c:pt>
                <c:pt idx="6">
                  <c:v>1961-1970</c:v>
                </c:pt>
                <c:pt idx="7">
                  <c:v>1971-1980</c:v>
                </c:pt>
                <c:pt idx="8">
                  <c:v>1981-1990</c:v>
                </c:pt>
                <c:pt idx="9">
                  <c:v>1991-2000</c:v>
                </c:pt>
                <c:pt idx="10">
                  <c:v>2001-2010</c:v>
                </c:pt>
              </c:strCache>
            </c:strRef>
          </c:cat>
          <c:val>
            <c:numRef>
              <c:f>Sheet1!$B$2:$L$2</c:f>
              <c:numCache>
                <c:formatCode>0.00</c:formatCode>
                <c:ptCount val="11"/>
                <c:pt idx="0">
                  <c:v>8.1297366351000004</c:v>
                </c:pt>
                <c:pt idx="1">
                  <c:v>8.1533947859999998</c:v>
                </c:pt>
                <c:pt idx="2">
                  <c:v>8.3084204569000004</c:v>
                </c:pt>
                <c:pt idx="3">
                  <c:v>8.4039897298999993</c:v>
                </c:pt>
                <c:pt idx="4">
                  <c:v>8.1677843054999997</c:v>
                </c:pt>
                <c:pt idx="5">
                  <c:v>8.3717092111000007</c:v>
                </c:pt>
                <c:pt idx="6">
                  <c:v>8.4086682771000003</c:v>
                </c:pt>
                <c:pt idx="7">
                  <c:v>8.4300357974000004</c:v>
                </c:pt>
                <c:pt idx="8">
                  <c:v>8.6397035305000003</c:v>
                </c:pt>
                <c:pt idx="9">
                  <c:v>8.8909062650999999</c:v>
                </c:pt>
                <c:pt idx="10">
                  <c:v>9.5229821675000004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37584208"/>
        <c:axId val="337583816"/>
      </c:lineChart>
      <c:catAx>
        <c:axId val="3375842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800" dirty="0">
                    <a:latin typeface="Exo 2.0 Medium" panose="00000600000000000000" pitchFamily="50" charset="0"/>
                  </a:rPr>
                  <a:t>Year</a:t>
                </a:r>
              </a:p>
            </c:rich>
          </c:tx>
          <c:layout>
            <c:manualLayout>
              <c:xMode val="edge"/>
              <c:yMode val="edge"/>
              <c:x val="0.48064341045053099"/>
              <c:y val="0.91871572293979187"/>
            </c:manualLayout>
          </c:layout>
          <c:overlay val="0"/>
        </c:title>
        <c:numFmt formatCode="General" sourceLinked="0"/>
        <c:majorTickMark val="in"/>
        <c:minorTickMark val="none"/>
        <c:tickLblPos val="nextTo"/>
        <c:spPr>
          <a:ln/>
        </c:spPr>
        <c:txPr>
          <a:bodyPr rot="-1920000" vert="horz"/>
          <a:lstStyle/>
          <a:p>
            <a:pPr>
              <a:defRPr sz="800">
                <a:latin typeface="Exo 2.0 Medium" panose="00000600000000000000" pitchFamily="50" charset="0"/>
              </a:defRPr>
            </a:pPr>
            <a:endParaRPr lang="en-US"/>
          </a:p>
        </c:txPr>
        <c:crossAx val="337583816"/>
        <c:crosses val="autoZero"/>
        <c:auto val="1"/>
        <c:lblAlgn val="ctr"/>
        <c:lblOffset val="100"/>
        <c:noMultiLvlLbl val="0"/>
      </c:catAx>
      <c:valAx>
        <c:axId val="33758381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800" b="0" dirty="0">
                    <a:latin typeface="Exo 2.0 Medium" panose="00000600000000000000" pitchFamily="50" charset="0"/>
                  </a:rPr>
                  <a:t>Air</a:t>
                </a:r>
                <a:r>
                  <a:rPr lang="en-US" sz="800" b="0" baseline="0" dirty="0">
                    <a:latin typeface="Exo 2.0 Medium" panose="00000600000000000000" pitchFamily="50" charset="0"/>
                  </a:rPr>
                  <a:t> Temperature (</a:t>
                </a:r>
                <a:r>
                  <a:rPr lang="en-US" sz="800" b="0" i="0" u="none" strike="noStrike" baseline="0" dirty="0">
                    <a:effectLst/>
                    <a:latin typeface="Exo 2.0 Medium" panose="00000600000000000000" pitchFamily="50" charset="0"/>
                  </a:rPr>
                  <a:t>°C)</a:t>
                </a:r>
                <a:endParaRPr lang="en-US" sz="800" b="0" dirty="0">
                  <a:latin typeface="Exo 2.0 Medium" panose="000006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1.8765165778715405E-2"/>
              <c:y val="0.35641172842450713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sz="700"/>
            </a:pPr>
            <a:endParaRPr lang="en-US"/>
          </a:p>
        </c:txPr>
        <c:crossAx val="337584208"/>
        <c:crosses val="autoZero"/>
        <c:crossBetween val="between"/>
      </c:valAx>
    </c:plotArea>
    <c:plotVisOnly val="1"/>
    <c:dispBlanksAs val="gap"/>
    <c:showDLblsOverMax val="0"/>
  </c:chart>
  <c:spPr>
    <a:solidFill>
      <a:schemeClr val="bg2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200" b="1" i="0" baseline="0" dirty="0" smtClean="0">
                <a:effectLst/>
                <a:latin typeface="Exo 2.0 Medium" panose="00000600000000000000" pitchFamily="50" charset="0"/>
              </a:rPr>
              <a:t>Annual Mean </a:t>
            </a:r>
            <a:r>
              <a:rPr lang="en-US" sz="1200" b="1" i="0" baseline="0" dirty="0">
                <a:effectLst/>
                <a:latin typeface="Exo 2.0 Medium" panose="00000600000000000000" pitchFamily="50" charset="0"/>
              </a:rPr>
              <a:t>SST -Black Sea (2003-2015) </a:t>
            </a:r>
            <a:endParaRPr lang="en-US" sz="1200" dirty="0">
              <a:effectLst/>
              <a:latin typeface="Exo 2.0 Medium" panose="00000600000000000000" pitchFamily="50" charset="0"/>
            </a:endParaRP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0126545500022818"/>
          <c:y val="0.15889001912296483"/>
          <c:w val="0.86556528283366918"/>
          <c:h val="0.61103085290806081"/>
        </c:manualLayout>
      </c:layout>
      <c:lineChart>
        <c:grouping val="standard"/>
        <c:varyColors val="0"/>
        <c:ser>
          <c:idx val="0"/>
          <c:order val="0"/>
          <c:tx>
            <c:strRef>
              <c:f>Annual!$C$36</c:f>
              <c:strCache>
                <c:ptCount val="1"/>
                <c:pt idx="0">
                  <c:v>Black Sea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Annual!$B$37:$B$49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Annual!$C$37:$C$49</c:f>
              <c:numCache>
                <c:formatCode>0.00</c:formatCode>
                <c:ptCount val="13"/>
                <c:pt idx="0">
                  <c:v>17.113649521999999</c:v>
                </c:pt>
                <c:pt idx="1">
                  <c:v>16.655238876999999</c:v>
                </c:pt>
                <c:pt idx="2">
                  <c:v>17.180133469000001</c:v>
                </c:pt>
                <c:pt idx="3">
                  <c:v>17.259296006</c:v>
                </c:pt>
                <c:pt idx="4">
                  <c:v>17.692575211000001</c:v>
                </c:pt>
                <c:pt idx="5">
                  <c:v>17.49908928</c:v>
                </c:pt>
                <c:pt idx="6">
                  <c:v>17.567805200999999</c:v>
                </c:pt>
                <c:pt idx="7">
                  <c:v>18.014161045000002</c:v>
                </c:pt>
                <c:pt idx="8">
                  <c:v>17.416443858000001</c:v>
                </c:pt>
                <c:pt idx="9">
                  <c:v>18.983034527000001</c:v>
                </c:pt>
                <c:pt idx="10">
                  <c:v>17.710209720000002</c:v>
                </c:pt>
                <c:pt idx="11">
                  <c:v>17.818571917</c:v>
                </c:pt>
                <c:pt idx="12">
                  <c:v>18.316228444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Annual!$C$1</c:f>
              <c:strCache>
                <c:ptCount val="1"/>
                <c:pt idx="0">
                  <c:v>Eastern Basin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Annual!$B$37:$B$49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Annual!$C$2:$C$14</c:f>
              <c:numCache>
                <c:formatCode>0.00</c:formatCode>
                <c:ptCount val="13"/>
                <c:pt idx="0">
                  <c:v>17.085677635</c:v>
                </c:pt>
                <c:pt idx="1">
                  <c:v>16.950256726999999</c:v>
                </c:pt>
                <c:pt idx="2">
                  <c:v>17.215436387</c:v>
                </c:pt>
                <c:pt idx="3">
                  <c:v>17.666141643</c:v>
                </c:pt>
                <c:pt idx="4">
                  <c:v>17.901653039999999</c:v>
                </c:pt>
                <c:pt idx="5">
                  <c:v>17.502871289000002</c:v>
                </c:pt>
                <c:pt idx="6">
                  <c:v>17.640109163000002</c:v>
                </c:pt>
                <c:pt idx="7">
                  <c:v>18.126575315</c:v>
                </c:pt>
                <c:pt idx="8">
                  <c:v>17.644819088999999</c:v>
                </c:pt>
                <c:pt idx="9">
                  <c:v>19.200619371999998</c:v>
                </c:pt>
                <c:pt idx="10">
                  <c:v>17.815106878000002</c:v>
                </c:pt>
                <c:pt idx="11">
                  <c:v>17.891645428</c:v>
                </c:pt>
                <c:pt idx="12">
                  <c:v>18.516177217999999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Annual!$D$1</c:f>
              <c:strCache>
                <c:ptCount val="1"/>
                <c:pt idx="0">
                  <c:v>Western Basin</c:v>
                </c:pt>
              </c:strCache>
            </c:strRef>
          </c:tx>
          <c:spPr>
            <a:ln w="15875"/>
          </c:spPr>
          <c:marker>
            <c:symbol val="none"/>
          </c:marker>
          <c:cat>
            <c:numRef>
              <c:f>Annual!$B$37:$B$49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Annual!$D$2:$D$14</c:f>
              <c:numCache>
                <c:formatCode>0.00</c:formatCode>
                <c:ptCount val="13"/>
                <c:pt idx="0">
                  <c:v>17.148282886000001</c:v>
                </c:pt>
                <c:pt idx="1">
                  <c:v>16.360668908000001</c:v>
                </c:pt>
                <c:pt idx="2">
                  <c:v>17.151016568999999</c:v>
                </c:pt>
                <c:pt idx="3">
                  <c:v>16.848850029000001</c:v>
                </c:pt>
                <c:pt idx="4">
                  <c:v>17.487412976000002</c:v>
                </c:pt>
                <c:pt idx="5">
                  <c:v>17.501941043999999</c:v>
                </c:pt>
                <c:pt idx="6">
                  <c:v>17.498424972999999</c:v>
                </c:pt>
                <c:pt idx="7">
                  <c:v>17.906240503999999</c:v>
                </c:pt>
                <c:pt idx="8">
                  <c:v>17.190935330999999</c:v>
                </c:pt>
                <c:pt idx="9">
                  <c:v>18.767414395999999</c:v>
                </c:pt>
                <c:pt idx="10">
                  <c:v>17.610201945</c:v>
                </c:pt>
                <c:pt idx="11">
                  <c:v>17.749727031999999</c:v>
                </c:pt>
                <c:pt idx="12">
                  <c:v>18.119534419000001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3700472"/>
        <c:axId val="343698120"/>
      </c:lineChart>
      <c:catAx>
        <c:axId val="343700472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nextTo"/>
        <c:spPr>
          <a:ln/>
        </c:spPr>
        <c:txPr>
          <a:bodyPr rot="-1920000" vert="horz"/>
          <a:lstStyle/>
          <a:p>
            <a:pPr>
              <a:defRPr sz="700">
                <a:latin typeface="Exo 2.0 Medium" panose="00000600000000000000" pitchFamily="50" charset="0"/>
              </a:defRPr>
            </a:pPr>
            <a:endParaRPr lang="en-US"/>
          </a:p>
        </c:txPr>
        <c:crossAx val="343698120"/>
        <c:crosses val="autoZero"/>
        <c:auto val="1"/>
        <c:lblAlgn val="ctr"/>
        <c:lblOffset val="100"/>
        <c:noMultiLvlLbl val="0"/>
      </c:catAx>
      <c:valAx>
        <c:axId val="343698120"/>
        <c:scaling>
          <c:orientation val="minMax"/>
          <c:min val="16"/>
        </c:scaling>
        <c:delete val="0"/>
        <c:axPos val="l"/>
        <c:majorGridlines/>
        <c:title>
          <c:tx>
            <c:rich>
              <a:bodyPr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800" b="1" i="0" baseline="0" dirty="0">
                    <a:effectLst/>
                    <a:latin typeface="Exo 2.0 Medium" panose="00000600000000000000" pitchFamily="50" charset="0"/>
                  </a:rPr>
                  <a:t>SST </a:t>
                </a:r>
                <a:r>
                  <a:rPr lang="en-US" sz="800" b="0" i="0" baseline="0" dirty="0">
                    <a:effectLst/>
                    <a:latin typeface="Exo 2.0 Medium" panose="00000600000000000000" pitchFamily="50" charset="0"/>
                  </a:rPr>
                  <a:t>(°C)</a:t>
                </a:r>
                <a:endParaRPr lang="en-US" sz="800" dirty="0">
                  <a:effectLst/>
                  <a:latin typeface="Exo 2.0 Medium" panose="000006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1.3463482036435022E-2"/>
              <c:y val="0.38093038983623978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sz="700">
                <a:latin typeface="Exo 2.0 Medium" panose="00000600000000000000" pitchFamily="50" charset="0"/>
              </a:defRPr>
            </a:pPr>
            <a:endParaRPr lang="en-US"/>
          </a:p>
        </c:txPr>
        <c:crossAx val="3437004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0866845912745674"/>
          <c:y val="0.92240082568315451"/>
          <c:w val="0.58617368152360516"/>
          <c:h val="7.3958745954301727E-2"/>
        </c:manualLayout>
      </c:layout>
      <c:overlay val="0"/>
    </c:legend>
    <c:plotVisOnly val="1"/>
    <c:dispBlanksAs val="gap"/>
    <c:showDLblsOverMax val="0"/>
  </c:chart>
  <c:spPr>
    <a:solidFill>
      <a:srgbClr val="E7E6E6"/>
    </a:solidFill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>
                <a:solidFill>
                  <a:schemeClr val="tx1"/>
                </a:solidFill>
                <a:latin typeface="Exo 2.0 Medium" panose="00000600000000000000" pitchFamily="50" charset="0"/>
              </a:rPr>
              <a:t>Monthly</a:t>
            </a:r>
            <a:r>
              <a:rPr lang="en-US" sz="1200" baseline="0" dirty="0">
                <a:solidFill>
                  <a:schemeClr val="tx1"/>
                </a:solidFill>
                <a:latin typeface="Exo 2.0 Medium" panose="00000600000000000000" pitchFamily="50" charset="0"/>
              </a:rPr>
              <a:t> mean SST - Black Sea (2003-2015)</a:t>
            </a:r>
            <a:endParaRPr lang="en-US" sz="1200" dirty="0">
              <a:solidFill>
                <a:schemeClr val="tx1"/>
              </a:solidFill>
              <a:latin typeface="Exo 2.0 Medium" panose="000006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Monthly!$B$2</c:f>
              <c:strCache>
                <c:ptCount val="1"/>
                <c:pt idx="0">
                  <c:v>Black Sea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Monthly!$A$3:$A$14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July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Monthly!$B$3:$B$14</c:f>
              <c:numCache>
                <c:formatCode>0.00</c:formatCode>
                <c:ptCount val="12"/>
                <c:pt idx="0">
                  <c:v>7.9607132992307701</c:v>
                </c:pt>
                <c:pt idx="1">
                  <c:v>6.7939354718384628</c:v>
                </c:pt>
                <c:pt idx="2">
                  <c:v>6.9550254195000001</c:v>
                </c:pt>
                <c:pt idx="3">
                  <c:v>9.4692398574538466</c:v>
                </c:pt>
                <c:pt idx="4">
                  <c:v>15.840354916615384</c:v>
                </c:pt>
                <c:pt idx="5">
                  <c:v>21.34735847530769</c:v>
                </c:pt>
                <c:pt idx="6">
                  <c:v>24.364381047307692</c:v>
                </c:pt>
                <c:pt idx="7">
                  <c:v>25.458849582230769</c:v>
                </c:pt>
                <c:pt idx="8">
                  <c:v>22.595627106076925</c:v>
                </c:pt>
                <c:pt idx="9">
                  <c:v>18.375606655153845</c:v>
                </c:pt>
                <c:pt idx="10">
                  <c:v>13.574902277461538</c:v>
                </c:pt>
                <c:pt idx="11">
                  <c:v>10.256143370238464</c:v>
                </c:pt>
              </c:numCache>
            </c:numRef>
          </c:val>
        </c:ser>
        <c:ser>
          <c:idx val="1"/>
          <c:order val="1"/>
          <c:tx>
            <c:strRef>
              <c:f>Monthly!$C$2</c:f>
              <c:strCache>
                <c:ptCount val="1"/>
                <c:pt idx="0">
                  <c:v>Eastern Basin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Monthly!$A$3:$A$14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July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Monthly!$C$3:$C$14</c:f>
              <c:numCache>
                <c:formatCode>0.00</c:formatCode>
                <c:ptCount val="12"/>
                <c:pt idx="0">
                  <c:v>8.1783982262307706</c:v>
                </c:pt>
                <c:pt idx="1">
                  <c:v>7.0763405960153838</c:v>
                </c:pt>
                <c:pt idx="2">
                  <c:v>7.0964080183076925</c:v>
                </c:pt>
                <c:pt idx="3">
                  <c:v>9.7105964095923092</c:v>
                </c:pt>
                <c:pt idx="4">
                  <c:v>16.12535496169231</c:v>
                </c:pt>
                <c:pt idx="5">
                  <c:v>21.638582601307693</c:v>
                </c:pt>
                <c:pt idx="6">
                  <c:v>24.632651283615385</c:v>
                </c:pt>
                <c:pt idx="7">
                  <c:v>25.734396941692303</c:v>
                </c:pt>
                <c:pt idx="8">
                  <c:v>22.886229948615384</c:v>
                </c:pt>
                <c:pt idx="9">
                  <c:v>18.602097563230771</c:v>
                </c:pt>
                <c:pt idx="10">
                  <c:v>13.668568510615385</c:v>
                </c:pt>
                <c:pt idx="11">
                  <c:v>10.312426673453846</c:v>
                </c:pt>
              </c:numCache>
            </c:numRef>
          </c:val>
        </c:ser>
        <c:ser>
          <c:idx val="2"/>
          <c:order val="2"/>
          <c:tx>
            <c:strRef>
              <c:f>Monthly!$D$2</c:f>
              <c:strCache>
                <c:ptCount val="1"/>
                <c:pt idx="0">
                  <c:v>Western Basin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Monthly!$A$3:$A$14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July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Monthly!$D$3:$D$14</c:f>
              <c:numCache>
                <c:formatCode>0.00</c:formatCode>
                <c:ptCount val="12"/>
                <c:pt idx="0">
                  <c:v>7.7577147692384614</c:v>
                </c:pt>
                <c:pt idx="1">
                  <c:v>6.5400424725846156</c:v>
                </c:pt>
                <c:pt idx="2">
                  <c:v>6.8263486226923078</c:v>
                </c:pt>
                <c:pt idx="3">
                  <c:v>9.2260200672000003</c:v>
                </c:pt>
                <c:pt idx="4">
                  <c:v>15.550807493461539</c:v>
                </c:pt>
                <c:pt idx="5">
                  <c:v>21.053697224230767</c:v>
                </c:pt>
                <c:pt idx="6">
                  <c:v>24.09424215038462</c:v>
                </c:pt>
                <c:pt idx="7">
                  <c:v>25.181266313692309</c:v>
                </c:pt>
                <c:pt idx="8">
                  <c:v>22.302743060846151</c:v>
                </c:pt>
                <c:pt idx="9">
                  <c:v>18.147590020769229</c:v>
                </c:pt>
                <c:pt idx="10">
                  <c:v>13.482762702307692</c:v>
                </c:pt>
                <c:pt idx="11">
                  <c:v>10.205449019153848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3702040"/>
        <c:axId val="343698512"/>
      </c:barChart>
      <c:catAx>
        <c:axId val="343702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698512"/>
        <c:crosses val="autoZero"/>
        <c:auto val="1"/>
        <c:lblAlgn val="ctr"/>
        <c:lblOffset val="100"/>
        <c:noMultiLvlLbl val="0"/>
      </c:catAx>
      <c:valAx>
        <c:axId val="343698512"/>
        <c:scaling>
          <c:orientation val="minMax"/>
          <c:min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800" b="1" i="0" baseline="0" dirty="0" smtClean="0">
                    <a:effectLst/>
                    <a:latin typeface="Exo 2.0 Medium" panose="00000600000000000000" pitchFamily="50" charset="0"/>
                  </a:rPr>
                  <a:t>SST </a:t>
                </a:r>
                <a:r>
                  <a:rPr lang="en-US" sz="800" b="0" i="0" baseline="0" dirty="0" smtClean="0">
                    <a:effectLst/>
                    <a:latin typeface="Exo 2.0 Medium" panose="00000600000000000000" pitchFamily="50" charset="0"/>
                  </a:rPr>
                  <a:t>(°C)</a:t>
                </a:r>
                <a:endParaRPr lang="en-US" sz="800" dirty="0">
                  <a:effectLst/>
                  <a:latin typeface="Exo 2.0 Medium" panose="00000600000000000000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702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Medium" panose="000006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E6E6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 smtClean="0">
                <a:solidFill>
                  <a:schemeClr val="tx1"/>
                </a:solidFill>
                <a:latin typeface="Exo 2.0 Medium" panose="00000600000000000000" pitchFamily="50" charset="0"/>
              </a:rPr>
              <a:t>Slope</a:t>
            </a:r>
            <a:r>
              <a:rPr lang="en-US" sz="1200" baseline="0" dirty="0" smtClean="0">
                <a:solidFill>
                  <a:schemeClr val="tx1"/>
                </a:solidFill>
                <a:latin typeface="Exo 2.0 Medium" panose="00000600000000000000" pitchFamily="50" charset="0"/>
              </a:rPr>
              <a:t> of the linear regression equation- </a:t>
            </a:r>
            <a:r>
              <a:rPr lang="en-US" sz="1200" baseline="0" dirty="0">
                <a:solidFill>
                  <a:schemeClr val="tx1"/>
                </a:solidFill>
                <a:latin typeface="Exo 2.0 Medium" panose="00000600000000000000" pitchFamily="50" charset="0"/>
              </a:rPr>
              <a:t>2003-2015</a:t>
            </a:r>
            <a:endParaRPr lang="en-US" sz="1200" dirty="0">
              <a:solidFill>
                <a:schemeClr val="tx1"/>
              </a:solidFill>
              <a:latin typeface="Exo 2.0 Medium" panose="000006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80467108017767"/>
          <c:y val="0.21115147343980481"/>
          <c:w val="0.8569458200740343"/>
          <c:h val="0.55478976682861003"/>
        </c:manualLayout>
      </c:layout>
      <c:lineChart>
        <c:grouping val="standard"/>
        <c:varyColors val="0"/>
        <c:ser>
          <c:idx val="0"/>
          <c:order val="0"/>
          <c:tx>
            <c:strRef>
              <c:f>Monthly_trends!$B$2</c:f>
              <c:strCache>
                <c:ptCount val="1"/>
                <c:pt idx="0">
                  <c:v>Black Sea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Monthly_trends!$A$3:$A$14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July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Monthly_trends!$B$3:$B$14</c:f>
              <c:numCache>
                <c:formatCode>0.000</c:formatCode>
                <c:ptCount val="12"/>
                <c:pt idx="0">
                  <c:v>6.7027586097000005E-2</c:v>
                </c:pt>
                <c:pt idx="1">
                  <c:v>8.7306237120999997E-2</c:v>
                </c:pt>
                <c:pt idx="2">
                  <c:v>0.11826765864</c:v>
                </c:pt>
                <c:pt idx="3">
                  <c:v>0.10937315574000001</c:v>
                </c:pt>
                <c:pt idx="4">
                  <c:v>0.21004584701000001</c:v>
                </c:pt>
                <c:pt idx="5">
                  <c:v>0.10868583001</c:v>
                </c:pt>
                <c:pt idx="6">
                  <c:v>0.12859917672000001</c:v>
                </c:pt>
                <c:pt idx="7">
                  <c:v>7.2919482416000006E-2</c:v>
                </c:pt>
                <c:pt idx="8">
                  <c:v>0.10497985546999999</c:v>
                </c:pt>
                <c:pt idx="9">
                  <c:v>-9.9404816928000003E-2</c:v>
                </c:pt>
                <c:pt idx="10">
                  <c:v>0.12805262051999999</c:v>
                </c:pt>
                <c:pt idx="11">
                  <c:v>7.5371609140999996E-2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Monthly_trends!$C$2</c:f>
              <c:strCache>
                <c:ptCount val="1"/>
                <c:pt idx="0">
                  <c:v>Eastern Basin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Monthly_trends!$A$3:$A$14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July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Monthly_trends!$C$3:$C$14</c:f>
              <c:numCache>
                <c:formatCode>0.000</c:formatCode>
                <c:ptCount val="12"/>
                <c:pt idx="0">
                  <c:v>6.0668530606999997E-2</c:v>
                </c:pt>
                <c:pt idx="1">
                  <c:v>8.6526240976999999E-2</c:v>
                </c:pt>
                <c:pt idx="2">
                  <c:v>0.11555639614</c:v>
                </c:pt>
                <c:pt idx="3">
                  <c:v>0.11028651423999999</c:v>
                </c:pt>
                <c:pt idx="4">
                  <c:v>0.23121635353</c:v>
                </c:pt>
                <c:pt idx="5">
                  <c:v>0.14998440713</c:v>
                </c:pt>
                <c:pt idx="6">
                  <c:v>0.14693027927999999</c:v>
                </c:pt>
                <c:pt idx="7">
                  <c:v>7.6164213650999998E-2</c:v>
                </c:pt>
                <c:pt idx="8">
                  <c:v>0.10553634727</c:v>
                </c:pt>
                <c:pt idx="9">
                  <c:v>-0.11115913034</c:v>
                </c:pt>
                <c:pt idx="10">
                  <c:v>0.11366741588</c:v>
                </c:pt>
                <c:pt idx="11">
                  <c:v>9.6482500173000002E-2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Monthly_trends!$D$2</c:f>
              <c:strCache>
                <c:ptCount val="1"/>
                <c:pt idx="0">
                  <c:v>Western Basin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Monthly_trends!$A$3:$A$14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July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Monthly_trends!$D$3:$D$14</c:f>
              <c:numCache>
                <c:formatCode>0.000</c:formatCode>
                <c:ptCount val="12"/>
                <c:pt idx="0">
                  <c:v>7.3704624671999994E-2</c:v>
                </c:pt>
                <c:pt idx="1">
                  <c:v>8.8242421200999996E-2</c:v>
                </c:pt>
                <c:pt idx="2">
                  <c:v>0.12106333184</c:v>
                </c:pt>
                <c:pt idx="3">
                  <c:v>0.10823289094000001</c:v>
                </c:pt>
                <c:pt idx="4">
                  <c:v>0.18911333213000001</c:v>
                </c:pt>
                <c:pt idx="5">
                  <c:v>6.6503724865000002E-2</c:v>
                </c:pt>
                <c:pt idx="6">
                  <c:v>0.1098807358</c:v>
                </c:pt>
                <c:pt idx="7">
                  <c:v>6.9604254859E-2</c:v>
                </c:pt>
                <c:pt idx="8">
                  <c:v>0.10451318096999999</c:v>
                </c:pt>
                <c:pt idx="9">
                  <c:v>-8.7574823255000003E-2</c:v>
                </c:pt>
                <c:pt idx="10">
                  <c:v>0.14304905784999999</c:v>
                </c:pt>
                <c:pt idx="11">
                  <c:v>5.3947951927999997E-2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3705176"/>
        <c:axId val="343701256"/>
      </c:lineChart>
      <c:catAx>
        <c:axId val="343705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701256"/>
        <c:crosses val="autoZero"/>
        <c:auto val="1"/>
        <c:lblAlgn val="ctr"/>
        <c:lblOffset val="100"/>
        <c:noMultiLvlLbl val="0"/>
      </c:catAx>
      <c:valAx>
        <c:axId val="343701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800" b="1" i="0" baseline="0">
                    <a:effectLst/>
                    <a:latin typeface="Exo 2.0 Medium" panose="00000600000000000000" pitchFamily="50" charset="0"/>
                  </a:rPr>
                  <a:t>SST </a:t>
                </a:r>
                <a:r>
                  <a:rPr lang="en-US" sz="800" b="0" i="0" baseline="0">
                    <a:effectLst/>
                    <a:latin typeface="Exo 2.0 Medium" panose="00000600000000000000" pitchFamily="50" charset="0"/>
                  </a:rPr>
                  <a:t>(°C)</a:t>
                </a:r>
                <a:endParaRPr lang="en-US" sz="800">
                  <a:effectLst/>
                  <a:latin typeface="Exo 2.0 Medium" panose="00000600000000000000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0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705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Medium" panose="000006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E6E6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 smtClean="0">
                <a:latin typeface="Exo 2.0 Medium" panose="00000600000000000000" pitchFamily="50" charset="0"/>
              </a:rPr>
              <a:t>Winter</a:t>
            </a:r>
            <a:r>
              <a:rPr lang="en-US" sz="1200" baseline="0" dirty="0" smtClean="0">
                <a:latin typeface="Exo 2.0 Medium" panose="00000600000000000000" pitchFamily="50" charset="0"/>
              </a:rPr>
              <a:t> </a:t>
            </a:r>
            <a:r>
              <a:rPr lang="en-US" sz="1200" dirty="0" smtClean="0">
                <a:latin typeface="Exo 2.0 Medium" panose="00000600000000000000" pitchFamily="50" charset="0"/>
              </a:rPr>
              <a:t>SST </a:t>
            </a:r>
            <a:r>
              <a:rPr lang="en-US" sz="1200" dirty="0">
                <a:latin typeface="Exo 2.0 Medium" panose="00000600000000000000" pitchFamily="50" charset="0"/>
              </a:rPr>
              <a:t>correlation </a:t>
            </a:r>
            <a:r>
              <a:rPr lang="en-US" sz="1200" dirty="0" smtClean="0">
                <a:latin typeface="Exo 2.0 Medium" panose="00000600000000000000" pitchFamily="50" charset="0"/>
              </a:rPr>
              <a:t>with </a:t>
            </a:r>
            <a:r>
              <a:rPr lang="en-US" sz="1200" dirty="0">
                <a:latin typeface="Exo 2.0 Medium" panose="00000600000000000000" pitchFamily="50" charset="0"/>
              </a:rPr>
              <a:t>NAO and</a:t>
            </a:r>
            <a:r>
              <a:rPr lang="en-US" sz="1200" baseline="0" dirty="0">
                <a:latin typeface="Exo 2.0 Medium" panose="00000600000000000000" pitchFamily="50" charset="0"/>
              </a:rPr>
              <a:t> EAWR - Black Sea</a:t>
            </a:r>
            <a:endParaRPr lang="en-US" sz="1200" dirty="0">
              <a:latin typeface="Exo 2.0 Medium" panose="00000600000000000000" pitchFamily="50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6453040457321476E-2"/>
          <c:y val="0.16955884807691293"/>
          <c:w val="0.83387015943395437"/>
          <c:h val="0.5877172283632651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NAO_EAWR!$B$1</c:f>
              <c:strCache>
                <c:ptCount val="1"/>
                <c:pt idx="0">
                  <c:v>Winter SST</c:v>
                </c:pt>
              </c:strCache>
            </c:strRef>
          </c:tx>
          <c:spPr>
            <a:ln w="158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NAO_EAWR!$A$2:$A$14</c:f>
              <c:numCache>
                <c:formatCode>0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NAO_EAWR!$B$2:$B$14</c:f>
              <c:numCache>
                <c:formatCode>0.00</c:formatCode>
                <c:ptCount val="13"/>
                <c:pt idx="0">
                  <c:v>6.840274344</c:v>
                </c:pt>
                <c:pt idx="1">
                  <c:v>6.6811562288666666</c:v>
                </c:pt>
                <c:pt idx="2">
                  <c:v>7.1140484756999998</c:v>
                </c:pt>
                <c:pt idx="3">
                  <c:v>6.4955366931</c:v>
                </c:pt>
                <c:pt idx="4">
                  <c:v>7.3533728383000003</c:v>
                </c:pt>
                <c:pt idx="5">
                  <c:v>6.9397673504000004</c:v>
                </c:pt>
                <c:pt idx="6">
                  <c:v>7.347969734166667</c:v>
                </c:pt>
                <c:pt idx="7">
                  <c:v>7.799903662566666</c:v>
                </c:pt>
                <c:pt idx="8">
                  <c:v>7.6031240590999998</c:v>
                </c:pt>
                <c:pt idx="9">
                  <c:v>6.7795722071666669</c:v>
                </c:pt>
                <c:pt idx="10">
                  <c:v>7.4925852663666674</c:v>
                </c:pt>
                <c:pt idx="11">
                  <c:v>7.9563012208999995</c:v>
                </c:pt>
                <c:pt idx="12">
                  <c:v>7.6716427451666673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7364976"/>
        <c:axId val="337374592"/>
      </c:scatterChart>
      <c:scatterChart>
        <c:scatterStyle val="smoothMarker"/>
        <c:varyColors val="0"/>
        <c:ser>
          <c:idx val="1"/>
          <c:order val="1"/>
          <c:tx>
            <c:strRef>
              <c:f>NAO_EAWR!$C$1</c:f>
              <c:strCache>
                <c:ptCount val="1"/>
                <c:pt idx="0">
                  <c:v>NAO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NAO_EAWR!$A$2:$A$14</c:f>
              <c:numCache>
                <c:formatCode>0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NAO_EAWR!$C$2:$C$14</c:f>
              <c:numCache>
                <c:formatCode>0.00</c:formatCode>
                <c:ptCount val="13"/>
                <c:pt idx="0">
                  <c:v>0.3666666666666667</c:v>
                </c:pt>
                <c:pt idx="1">
                  <c:v>0.19666666666666668</c:v>
                </c:pt>
                <c:pt idx="2">
                  <c:v>-0.12333333333333336</c:v>
                </c:pt>
                <c:pt idx="3">
                  <c:v>-0.17333333333333334</c:v>
                </c:pt>
                <c:pt idx="4">
                  <c:v>0.39666666666666667</c:v>
                </c:pt>
                <c:pt idx="5">
                  <c:v>0.56666666666666676</c:v>
                </c:pt>
                <c:pt idx="6">
                  <c:v>0.20666666666666667</c:v>
                </c:pt>
                <c:pt idx="7">
                  <c:v>-1.3233333333333333</c:v>
                </c:pt>
                <c:pt idx="8">
                  <c:v>0.14333333333333331</c:v>
                </c:pt>
                <c:pt idx="9">
                  <c:v>0.95333333333333325</c:v>
                </c:pt>
                <c:pt idx="10">
                  <c:v>-0.57000000000000006</c:v>
                </c:pt>
                <c:pt idx="11">
                  <c:v>0.81</c:v>
                </c:pt>
                <c:pt idx="12">
                  <c:v>1.5200000000000002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NAO_EAWR!$D$1</c:f>
              <c:strCache>
                <c:ptCount val="1"/>
                <c:pt idx="0">
                  <c:v>EAWR</c:v>
                </c:pt>
              </c:strCache>
            </c:strRef>
          </c:tx>
          <c:spPr>
            <a:ln w="127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NAO_EAWR!$A$2:$A$14</c:f>
              <c:numCache>
                <c:formatCode>0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NAO_EAWR!$D$2:$D$14</c:f>
              <c:numCache>
                <c:formatCode>0.00</c:formatCode>
                <c:ptCount val="13"/>
                <c:pt idx="0">
                  <c:v>0.57333333333333336</c:v>
                </c:pt>
                <c:pt idx="1">
                  <c:v>0.3833333333333333</c:v>
                </c:pt>
                <c:pt idx="2">
                  <c:v>-5.6666666666666678E-2</c:v>
                </c:pt>
                <c:pt idx="3">
                  <c:v>0.57666666666666666</c:v>
                </c:pt>
                <c:pt idx="4">
                  <c:v>0.24</c:v>
                </c:pt>
                <c:pt idx="5">
                  <c:v>-0.33</c:v>
                </c:pt>
                <c:pt idx="6">
                  <c:v>-0.77333333333333332</c:v>
                </c:pt>
                <c:pt idx="7">
                  <c:v>-0.16333333333333333</c:v>
                </c:pt>
                <c:pt idx="8">
                  <c:v>9.3333333333333324E-2</c:v>
                </c:pt>
                <c:pt idx="9">
                  <c:v>8.3333333333333329E-2</c:v>
                </c:pt>
                <c:pt idx="10">
                  <c:v>0.49666666666666665</c:v>
                </c:pt>
                <c:pt idx="11">
                  <c:v>-1.1199999999999999</c:v>
                </c:pt>
                <c:pt idx="12">
                  <c:v>-0.29666666666666669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7378456"/>
        <c:axId val="337377040"/>
      </c:scatterChart>
      <c:valAx>
        <c:axId val="337364976"/>
        <c:scaling>
          <c:orientation val="minMax"/>
          <c:max val="2015"/>
          <c:min val="2003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18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37374592"/>
        <c:crosses val="autoZero"/>
        <c:crossBetween val="midCat"/>
        <c:majorUnit val="1"/>
      </c:valAx>
      <c:valAx>
        <c:axId val="337374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800" b="1" i="0" baseline="0">
                    <a:effectLst/>
                    <a:latin typeface="Exo 2.0 Medium" panose="00000600000000000000" pitchFamily="50" charset="0"/>
                  </a:rPr>
                  <a:t>SST </a:t>
                </a:r>
                <a:r>
                  <a:rPr lang="en-US" sz="800" b="0" i="0" baseline="0">
                    <a:effectLst/>
                    <a:latin typeface="Exo 2.0 Medium" panose="00000600000000000000" pitchFamily="50" charset="0"/>
                  </a:rPr>
                  <a:t>(°C)</a:t>
                </a:r>
                <a:endParaRPr lang="en-US" sz="800">
                  <a:effectLst/>
                  <a:latin typeface="Exo 2.0 Medium" panose="000006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1.5102481121898598E-2"/>
              <c:y val="0.3734469763582598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37364976"/>
        <c:crosses val="autoZero"/>
        <c:crossBetween val="midCat"/>
      </c:valAx>
      <c:valAx>
        <c:axId val="337377040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37378456"/>
        <c:crosses val="max"/>
        <c:crossBetween val="midCat"/>
      </c:valAx>
      <c:valAx>
        <c:axId val="337378456"/>
        <c:scaling>
          <c:orientation val="minMax"/>
        </c:scaling>
        <c:delete val="1"/>
        <c:axPos val="b"/>
        <c:numFmt formatCode="0" sourceLinked="1"/>
        <c:majorTickMark val="out"/>
        <c:minorTickMark val="none"/>
        <c:tickLblPos val="nextTo"/>
        <c:crossAx val="3373770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Medium" panose="000006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E6E6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b="0" i="0" baseline="0">
                <a:effectLst/>
                <a:latin typeface="Exo 2.0 Medium" panose="00000600000000000000" pitchFamily="50" charset="0"/>
              </a:rPr>
              <a:t>SST correlation witn NAO and EAWR - Western Basin</a:t>
            </a:r>
            <a:endParaRPr lang="en-US" sz="1200">
              <a:effectLst/>
              <a:latin typeface="Exo 2.0 Medium" panose="00000600000000000000" pitchFamily="50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163919784590476"/>
          <c:y val="0.16955884807691293"/>
          <c:w val="0.81868378444968481"/>
          <c:h val="0.5877172283632651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NAO_EAWR!$B$38</c:f>
              <c:strCache>
                <c:ptCount val="1"/>
                <c:pt idx="0">
                  <c:v>Winter SST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NAO_EAWR!$A$39:$A$51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NAO_EAWR!$B$39:$B$51</c:f>
              <c:numCache>
                <c:formatCode>0.00</c:formatCode>
                <c:ptCount val="13"/>
                <c:pt idx="0">
                  <c:v>6.2240766068666673</c:v>
                </c:pt>
                <c:pt idx="1">
                  <c:v>6.5528041995333339</c:v>
                </c:pt>
                <c:pt idx="2">
                  <c:v>6.9515588268666662</c:v>
                </c:pt>
                <c:pt idx="3">
                  <c:v>6.1374760253000007</c:v>
                </c:pt>
                <c:pt idx="4">
                  <c:v>7.3572628592666662</c:v>
                </c:pt>
                <c:pt idx="5">
                  <c:v>6.9960754288000002</c:v>
                </c:pt>
                <c:pt idx="6">
                  <c:v>7.1426324609000007</c:v>
                </c:pt>
                <c:pt idx="7">
                  <c:v>7.6506666719999998</c:v>
                </c:pt>
                <c:pt idx="8">
                  <c:v>7.3698363527333335</c:v>
                </c:pt>
                <c:pt idx="9">
                  <c:v>6.6112591631333331</c:v>
                </c:pt>
                <c:pt idx="10">
                  <c:v>7.3643689704999993</c:v>
                </c:pt>
                <c:pt idx="11">
                  <c:v>7.7443966858000008</c:v>
                </c:pt>
                <c:pt idx="12">
                  <c:v>7.4353778278666667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3699688"/>
        <c:axId val="343705568"/>
      </c:scatterChart>
      <c:scatterChart>
        <c:scatterStyle val="smoothMarker"/>
        <c:varyColors val="0"/>
        <c:ser>
          <c:idx val="1"/>
          <c:order val="1"/>
          <c:tx>
            <c:strRef>
              <c:f>NAO_EAWR!$C$38</c:f>
              <c:strCache>
                <c:ptCount val="1"/>
                <c:pt idx="0">
                  <c:v>NAO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NAO_EAWR!$A$39:$A$51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NAO_EAWR!$C$39:$C$51</c:f>
              <c:numCache>
                <c:formatCode>0.00</c:formatCode>
                <c:ptCount val="13"/>
                <c:pt idx="0">
                  <c:v>0.3666666666666667</c:v>
                </c:pt>
                <c:pt idx="1">
                  <c:v>0.19666666666666668</c:v>
                </c:pt>
                <c:pt idx="2">
                  <c:v>-0.12333333333333336</c:v>
                </c:pt>
                <c:pt idx="3">
                  <c:v>-0.17333333333333334</c:v>
                </c:pt>
                <c:pt idx="4">
                  <c:v>0.39666666666666667</c:v>
                </c:pt>
                <c:pt idx="5">
                  <c:v>0.56666666666666676</c:v>
                </c:pt>
                <c:pt idx="6">
                  <c:v>0.20666666666666667</c:v>
                </c:pt>
                <c:pt idx="7">
                  <c:v>-1.3233333333333333</c:v>
                </c:pt>
                <c:pt idx="8">
                  <c:v>0.14333333333333331</c:v>
                </c:pt>
                <c:pt idx="9">
                  <c:v>0.95333333333333325</c:v>
                </c:pt>
                <c:pt idx="10">
                  <c:v>-0.57000000000000006</c:v>
                </c:pt>
                <c:pt idx="11">
                  <c:v>0.81</c:v>
                </c:pt>
                <c:pt idx="12">
                  <c:v>1.5200000000000002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NAO_EAWR!$D$38</c:f>
              <c:strCache>
                <c:ptCount val="1"/>
                <c:pt idx="0">
                  <c:v>EAWR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NAO_EAWR!$A$39:$A$51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NAO_EAWR!$D$39:$D$51</c:f>
              <c:numCache>
                <c:formatCode>0.00</c:formatCode>
                <c:ptCount val="13"/>
                <c:pt idx="0">
                  <c:v>0.57333333333333336</c:v>
                </c:pt>
                <c:pt idx="1">
                  <c:v>0.3833333333333333</c:v>
                </c:pt>
                <c:pt idx="2">
                  <c:v>-5.6666666666666678E-2</c:v>
                </c:pt>
                <c:pt idx="3">
                  <c:v>0.57666666666666666</c:v>
                </c:pt>
                <c:pt idx="4">
                  <c:v>0.24</c:v>
                </c:pt>
                <c:pt idx="5">
                  <c:v>-0.33</c:v>
                </c:pt>
                <c:pt idx="6">
                  <c:v>-0.77333333333333332</c:v>
                </c:pt>
                <c:pt idx="7">
                  <c:v>-0.16333333333333333</c:v>
                </c:pt>
                <c:pt idx="8">
                  <c:v>9.3333333333333324E-2</c:v>
                </c:pt>
                <c:pt idx="9">
                  <c:v>8.3333333333333329E-2</c:v>
                </c:pt>
                <c:pt idx="10">
                  <c:v>0.49666666666666665</c:v>
                </c:pt>
                <c:pt idx="11">
                  <c:v>-1.1199999999999999</c:v>
                </c:pt>
                <c:pt idx="12">
                  <c:v>-0.29666666666666669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3699296"/>
        <c:axId val="343703608"/>
      </c:scatterChart>
      <c:valAx>
        <c:axId val="343699688"/>
        <c:scaling>
          <c:orientation val="minMax"/>
          <c:max val="2015"/>
          <c:min val="2003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18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705568"/>
        <c:crosses val="autoZero"/>
        <c:crossBetween val="midCat"/>
        <c:majorUnit val="1"/>
      </c:valAx>
      <c:valAx>
        <c:axId val="343705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800" b="1" i="0" baseline="0" dirty="0">
                    <a:effectLst/>
                  </a:rPr>
                  <a:t>SST </a:t>
                </a:r>
                <a:r>
                  <a:rPr lang="en-US" sz="800" b="0" i="0" baseline="0" dirty="0">
                    <a:effectLst/>
                  </a:rPr>
                  <a:t>(°C)</a:t>
                </a:r>
                <a:endParaRPr lang="en-US" sz="8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1.5102481121898598E-2"/>
              <c:y val="0.321867162438028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699688"/>
        <c:crosses val="autoZero"/>
        <c:crossBetween val="midCat"/>
      </c:valAx>
      <c:valAx>
        <c:axId val="343703608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699296"/>
        <c:crosses val="max"/>
        <c:crossBetween val="midCat"/>
      </c:valAx>
      <c:valAx>
        <c:axId val="3436992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437036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Medium" panose="000006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E6E6"/>
    </a:solidFill>
    <a:ln>
      <a:solidFill>
        <a:srgbClr val="E7E6E6"/>
      </a:solidFill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b="0" i="0" baseline="0" dirty="0" smtClean="0">
                <a:effectLst/>
                <a:latin typeface="Exo 2.0 Medium" panose="00000600000000000000" pitchFamily="50" charset="0"/>
              </a:rPr>
              <a:t>Winter SST </a:t>
            </a:r>
            <a:r>
              <a:rPr lang="en-US" sz="1200" b="0" i="0" baseline="0" dirty="0">
                <a:effectLst/>
                <a:latin typeface="Exo 2.0 Medium" panose="00000600000000000000" pitchFamily="50" charset="0"/>
              </a:rPr>
              <a:t>correlation </a:t>
            </a:r>
            <a:r>
              <a:rPr lang="en-US" sz="1200" b="0" i="0" baseline="0" dirty="0" smtClean="0">
                <a:effectLst/>
                <a:latin typeface="Exo 2.0 Medium" panose="00000600000000000000" pitchFamily="50" charset="0"/>
              </a:rPr>
              <a:t>with </a:t>
            </a:r>
            <a:r>
              <a:rPr lang="en-US" sz="1200" b="0" i="0" baseline="0" dirty="0">
                <a:effectLst/>
                <a:latin typeface="Exo 2.0 Medium" panose="00000600000000000000" pitchFamily="50" charset="0"/>
              </a:rPr>
              <a:t>NAO and EAWR - Eastern Basin</a:t>
            </a:r>
            <a:endParaRPr lang="en-US" sz="1200" dirty="0">
              <a:effectLst/>
              <a:latin typeface="Exo 2.0 Medium" panose="00000600000000000000" pitchFamily="50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343759899334765"/>
          <c:y val="0.16955884807691293"/>
          <c:w val="0.8268855666232563"/>
          <c:h val="0.5877172283632651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NAO_EAWR!$B$19</c:f>
              <c:strCache>
                <c:ptCount val="1"/>
                <c:pt idx="0">
                  <c:v>Winter SST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NAO_EAWR!$A$20:$A$32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NAO_EAWR!$B$20:$B$32</c:f>
              <c:numCache>
                <c:formatCode>0.00</c:formatCode>
                <c:ptCount val="13"/>
                <c:pt idx="0">
                  <c:v>7.5182292514999993</c:v>
                </c:pt>
                <c:pt idx="1">
                  <c:v>6.8185867324</c:v>
                </c:pt>
                <c:pt idx="2">
                  <c:v>7.2842804729999999</c:v>
                </c:pt>
                <c:pt idx="3">
                  <c:v>6.8863674346999995</c:v>
                </c:pt>
                <c:pt idx="4">
                  <c:v>7.3544796835666668</c:v>
                </c:pt>
                <c:pt idx="5">
                  <c:v>6.8981827680000007</c:v>
                </c:pt>
                <c:pt idx="6">
                  <c:v>7.5647092176999999</c:v>
                </c:pt>
                <c:pt idx="7">
                  <c:v>7.9631477705333333</c:v>
                </c:pt>
                <c:pt idx="8">
                  <c:v>7.8477382879999995</c:v>
                </c:pt>
                <c:pt idx="9">
                  <c:v>6.9890400104333343</c:v>
                </c:pt>
                <c:pt idx="10">
                  <c:v>7.6293275289000002</c:v>
                </c:pt>
                <c:pt idx="11">
                  <c:v>8.1803915269999994</c:v>
                </c:pt>
                <c:pt idx="12">
                  <c:v>7.9204889566666665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3698904"/>
        <c:axId val="343700080"/>
      </c:scatterChart>
      <c:scatterChart>
        <c:scatterStyle val="smoothMarker"/>
        <c:varyColors val="0"/>
        <c:ser>
          <c:idx val="1"/>
          <c:order val="1"/>
          <c:tx>
            <c:strRef>
              <c:f>NAO_EAWR!$C$19</c:f>
              <c:strCache>
                <c:ptCount val="1"/>
                <c:pt idx="0">
                  <c:v>NAO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NAO_EAWR!$A$20:$A$32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NAO_EAWR!$C$20:$C$32</c:f>
              <c:numCache>
                <c:formatCode>0.00</c:formatCode>
                <c:ptCount val="13"/>
                <c:pt idx="0">
                  <c:v>0.3666666666666667</c:v>
                </c:pt>
                <c:pt idx="1">
                  <c:v>0.19666666666666668</c:v>
                </c:pt>
                <c:pt idx="2">
                  <c:v>-0.12333333333333336</c:v>
                </c:pt>
                <c:pt idx="3">
                  <c:v>-0.17333333333333334</c:v>
                </c:pt>
                <c:pt idx="4">
                  <c:v>0.39666666666666667</c:v>
                </c:pt>
                <c:pt idx="5">
                  <c:v>0.56666666666666676</c:v>
                </c:pt>
                <c:pt idx="6">
                  <c:v>0.20666666666666667</c:v>
                </c:pt>
                <c:pt idx="7">
                  <c:v>-1.3233333333333333</c:v>
                </c:pt>
                <c:pt idx="8">
                  <c:v>0.14333333333333331</c:v>
                </c:pt>
                <c:pt idx="9">
                  <c:v>0.95333333333333325</c:v>
                </c:pt>
                <c:pt idx="10">
                  <c:v>-0.57000000000000006</c:v>
                </c:pt>
                <c:pt idx="11">
                  <c:v>0.81</c:v>
                </c:pt>
                <c:pt idx="12">
                  <c:v>1.5200000000000002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NAO_EAWR!$D$19</c:f>
              <c:strCache>
                <c:ptCount val="1"/>
                <c:pt idx="0">
                  <c:v>EAWR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NAO_EAWR!$A$20:$A$32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xVal>
          <c:yVal>
            <c:numRef>
              <c:f>NAO_EAWR!$D$20:$D$32</c:f>
              <c:numCache>
                <c:formatCode>0.00</c:formatCode>
                <c:ptCount val="13"/>
                <c:pt idx="0">
                  <c:v>0.57333333333333336</c:v>
                </c:pt>
                <c:pt idx="1">
                  <c:v>0.3833333333333333</c:v>
                </c:pt>
                <c:pt idx="2">
                  <c:v>-5.6666666666666678E-2</c:v>
                </c:pt>
                <c:pt idx="3">
                  <c:v>0.57666666666666666</c:v>
                </c:pt>
                <c:pt idx="4">
                  <c:v>0.24</c:v>
                </c:pt>
                <c:pt idx="5">
                  <c:v>-0.33</c:v>
                </c:pt>
                <c:pt idx="6">
                  <c:v>-0.77333333333333332</c:v>
                </c:pt>
                <c:pt idx="7">
                  <c:v>-0.16333333333333333</c:v>
                </c:pt>
                <c:pt idx="8">
                  <c:v>9.3333333333333324E-2</c:v>
                </c:pt>
                <c:pt idx="9">
                  <c:v>8.3333333333333329E-2</c:v>
                </c:pt>
                <c:pt idx="10">
                  <c:v>0.49666666666666665</c:v>
                </c:pt>
                <c:pt idx="11">
                  <c:v>-1.1199999999999999</c:v>
                </c:pt>
                <c:pt idx="12">
                  <c:v>-0.29666666666666669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3701648"/>
        <c:axId val="343702824"/>
      </c:scatterChart>
      <c:valAx>
        <c:axId val="343698904"/>
        <c:scaling>
          <c:orientation val="minMax"/>
          <c:max val="2015"/>
          <c:min val="2003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180000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700080"/>
        <c:crosses val="autoZero"/>
        <c:crossBetween val="midCat"/>
        <c:majorUnit val="1"/>
      </c:valAx>
      <c:valAx>
        <c:axId val="343700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800" b="1" i="0" baseline="0" dirty="0">
                    <a:effectLst/>
                    <a:latin typeface="Exo 2.0 Medium" panose="00000600000000000000" pitchFamily="50" charset="0"/>
                  </a:rPr>
                  <a:t>SST </a:t>
                </a:r>
                <a:r>
                  <a:rPr lang="en-US" sz="800" b="0" i="0" baseline="0" dirty="0">
                    <a:effectLst/>
                    <a:latin typeface="Exo 2.0 Medium" panose="00000600000000000000" pitchFamily="50" charset="0"/>
                  </a:rPr>
                  <a:t>(°C)</a:t>
                </a:r>
                <a:endParaRPr lang="en-US" sz="800" dirty="0">
                  <a:effectLst/>
                  <a:latin typeface="Exo 2.0 Medium" panose="000006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1.5102511410879841E-2"/>
              <c:y val="0.3727930883639544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698904"/>
        <c:crosses val="autoZero"/>
        <c:crossBetween val="midCat"/>
      </c:valAx>
      <c:valAx>
        <c:axId val="343702824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Medium" panose="00000600000000000000" pitchFamily="50" charset="0"/>
                <a:ea typeface="+mn-ea"/>
                <a:cs typeface="+mn-cs"/>
              </a:defRPr>
            </a:pPr>
            <a:endParaRPr lang="en-US"/>
          </a:p>
        </c:txPr>
        <c:crossAx val="343701648"/>
        <c:crosses val="max"/>
        <c:crossBetween val="midCat"/>
      </c:valAx>
      <c:valAx>
        <c:axId val="343701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4370282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Medium" panose="000006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E6E6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27489-A5BE-4140-BF66-A8FAAA05DE26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6B2C2-62D4-4956-A821-5745710D76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4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61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23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183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247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08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71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32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94" algn="l" defTabSz="9141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807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998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060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0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1" y="1122368"/>
            <a:ext cx="6858000" cy="2387601"/>
          </a:xfrm>
        </p:spPr>
        <p:txBody>
          <a:bodyPr anchor="b"/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40"/>
            <a:ext cx="6858000" cy="1655762"/>
          </a:xfrm>
        </p:spPr>
        <p:txBody>
          <a:bodyPr/>
          <a:lstStyle>
            <a:lvl1pPr marL="0" indent="0" algn="ctr">
              <a:buNone/>
              <a:defRPr sz="1600"/>
            </a:lvl1pPr>
            <a:lvl2pPr marL="304784" indent="0" algn="ctr">
              <a:buNone/>
              <a:defRPr sz="1333"/>
            </a:lvl2pPr>
            <a:lvl3pPr marL="609567" indent="0" algn="ctr">
              <a:buNone/>
              <a:defRPr sz="1200"/>
            </a:lvl3pPr>
            <a:lvl4pPr marL="914351" indent="0" algn="ctr">
              <a:buNone/>
              <a:defRPr sz="1066"/>
            </a:lvl4pPr>
            <a:lvl5pPr marL="1219134" indent="0" algn="ctr">
              <a:buNone/>
              <a:defRPr sz="1066"/>
            </a:lvl5pPr>
            <a:lvl6pPr marL="1523918" indent="0" algn="ctr">
              <a:buNone/>
              <a:defRPr sz="1066"/>
            </a:lvl6pPr>
            <a:lvl7pPr marL="1828701" indent="0" algn="ctr">
              <a:buNone/>
              <a:defRPr sz="1066"/>
            </a:lvl7pPr>
            <a:lvl8pPr marL="2133485" indent="0" algn="ctr">
              <a:buNone/>
              <a:defRPr sz="1066"/>
            </a:lvl8pPr>
            <a:lvl9pPr marL="2438267" indent="0" algn="ctr">
              <a:buNone/>
              <a:defRPr sz="1066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5BAE-BD51-4CE1-A57D-602E95CF9F21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542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1CCB-3081-401B-ADFC-DDA044BCE711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7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70"/>
            <a:ext cx="7886700" cy="1500187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0478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2pPr>
            <a:lvl3pPr marL="6095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14351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4pPr>
            <a:lvl5pPr marL="1219134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5pPr>
            <a:lvl6pPr marL="1523918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6pPr>
            <a:lvl7pPr marL="1828701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7pPr>
            <a:lvl8pPr marL="2133485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8pPr>
            <a:lvl9pPr marL="2438267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2597-B539-4B55-8784-59C50E814406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267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7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7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5BB0-04D2-48A1-9F5F-F295443C7ED5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39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5" y="1681168"/>
            <a:ext cx="3868340" cy="823911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784" indent="0">
              <a:buNone/>
              <a:defRPr sz="1333" b="1"/>
            </a:lvl2pPr>
            <a:lvl3pPr marL="609567" indent="0">
              <a:buNone/>
              <a:defRPr sz="1200" b="1"/>
            </a:lvl3pPr>
            <a:lvl4pPr marL="914351" indent="0">
              <a:buNone/>
              <a:defRPr sz="1066" b="1"/>
            </a:lvl4pPr>
            <a:lvl5pPr marL="1219134" indent="0">
              <a:buNone/>
              <a:defRPr sz="1066" b="1"/>
            </a:lvl5pPr>
            <a:lvl6pPr marL="1523918" indent="0">
              <a:buNone/>
              <a:defRPr sz="1066" b="1"/>
            </a:lvl6pPr>
            <a:lvl7pPr marL="1828701" indent="0">
              <a:buNone/>
              <a:defRPr sz="1066" b="1"/>
            </a:lvl7pPr>
            <a:lvl8pPr marL="2133485" indent="0">
              <a:buNone/>
              <a:defRPr sz="1066" b="1"/>
            </a:lvl8pPr>
            <a:lvl9pPr marL="2438267" indent="0">
              <a:buNone/>
              <a:defRPr sz="106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5" y="2505077"/>
            <a:ext cx="3868340" cy="368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8"/>
            <a:ext cx="3887391" cy="823911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784" indent="0">
              <a:buNone/>
              <a:defRPr sz="1333" b="1"/>
            </a:lvl2pPr>
            <a:lvl3pPr marL="609567" indent="0">
              <a:buNone/>
              <a:defRPr sz="1200" b="1"/>
            </a:lvl3pPr>
            <a:lvl4pPr marL="914351" indent="0">
              <a:buNone/>
              <a:defRPr sz="1066" b="1"/>
            </a:lvl4pPr>
            <a:lvl5pPr marL="1219134" indent="0">
              <a:buNone/>
              <a:defRPr sz="1066" b="1"/>
            </a:lvl5pPr>
            <a:lvl6pPr marL="1523918" indent="0">
              <a:buNone/>
              <a:defRPr sz="1066" b="1"/>
            </a:lvl6pPr>
            <a:lvl7pPr marL="1828701" indent="0">
              <a:buNone/>
              <a:defRPr sz="1066" b="1"/>
            </a:lvl7pPr>
            <a:lvl8pPr marL="2133485" indent="0">
              <a:buNone/>
              <a:defRPr sz="1066" b="1"/>
            </a:lvl8pPr>
            <a:lvl9pPr marL="2438267" indent="0">
              <a:buNone/>
              <a:defRPr sz="106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7"/>
            <a:ext cx="3887391" cy="368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27F2-9DB9-42C1-83E3-CE2D1EC4C55B}" type="datetime1">
              <a:rPr lang="en-US" smtClean="0"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01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F3B8-94C3-47F6-A757-B9ED229F3BA7}" type="datetime1">
              <a:rPr lang="en-US" smtClean="0"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9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59CE3-48A1-40C4-A60F-19F5F3DEF2F1}" type="datetime1">
              <a:rPr lang="en-US" smtClean="0"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27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13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1" cy="487362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3" y="2057402"/>
            <a:ext cx="2949179" cy="3811589"/>
          </a:xfrm>
        </p:spPr>
        <p:txBody>
          <a:bodyPr/>
          <a:lstStyle>
            <a:lvl1pPr marL="0" indent="0">
              <a:buNone/>
              <a:defRPr sz="1066"/>
            </a:lvl1pPr>
            <a:lvl2pPr marL="304784" indent="0">
              <a:buNone/>
              <a:defRPr sz="933"/>
            </a:lvl2pPr>
            <a:lvl3pPr marL="609567" indent="0">
              <a:buNone/>
              <a:defRPr sz="801"/>
            </a:lvl3pPr>
            <a:lvl4pPr marL="914351" indent="0">
              <a:buNone/>
              <a:defRPr sz="666"/>
            </a:lvl4pPr>
            <a:lvl5pPr marL="1219134" indent="0">
              <a:buNone/>
              <a:defRPr sz="666"/>
            </a:lvl5pPr>
            <a:lvl6pPr marL="1523918" indent="0">
              <a:buNone/>
              <a:defRPr sz="666"/>
            </a:lvl6pPr>
            <a:lvl7pPr marL="1828701" indent="0">
              <a:buNone/>
              <a:defRPr sz="666"/>
            </a:lvl7pPr>
            <a:lvl8pPr marL="2133485" indent="0">
              <a:buNone/>
              <a:defRPr sz="666"/>
            </a:lvl8pPr>
            <a:lvl9pPr marL="2438267" indent="0">
              <a:buNone/>
              <a:defRPr sz="66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678F1-EF65-418C-B2A6-150D5F90B84B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21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13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1" cy="4873625"/>
          </a:xfrm>
        </p:spPr>
        <p:txBody>
          <a:bodyPr/>
          <a:lstStyle>
            <a:lvl1pPr marL="0" indent="0">
              <a:buNone/>
              <a:defRPr sz="2133"/>
            </a:lvl1pPr>
            <a:lvl2pPr marL="304784" indent="0">
              <a:buNone/>
              <a:defRPr sz="1867"/>
            </a:lvl2pPr>
            <a:lvl3pPr marL="609567" indent="0">
              <a:buNone/>
              <a:defRPr sz="1600"/>
            </a:lvl3pPr>
            <a:lvl4pPr marL="914351" indent="0">
              <a:buNone/>
              <a:defRPr sz="1333"/>
            </a:lvl4pPr>
            <a:lvl5pPr marL="1219134" indent="0">
              <a:buNone/>
              <a:defRPr sz="1333"/>
            </a:lvl5pPr>
            <a:lvl6pPr marL="1523918" indent="0">
              <a:buNone/>
              <a:defRPr sz="1333"/>
            </a:lvl6pPr>
            <a:lvl7pPr marL="1828701" indent="0">
              <a:buNone/>
              <a:defRPr sz="1333"/>
            </a:lvl7pPr>
            <a:lvl8pPr marL="2133485" indent="0">
              <a:buNone/>
              <a:defRPr sz="1333"/>
            </a:lvl8pPr>
            <a:lvl9pPr marL="2438267" indent="0">
              <a:buNone/>
              <a:defRPr sz="1333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3" y="2057402"/>
            <a:ext cx="2949179" cy="3811589"/>
          </a:xfrm>
        </p:spPr>
        <p:txBody>
          <a:bodyPr/>
          <a:lstStyle>
            <a:lvl1pPr marL="0" indent="0">
              <a:buNone/>
              <a:defRPr sz="1066"/>
            </a:lvl1pPr>
            <a:lvl2pPr marL="304784" indent="0">
              <a:buNone/>
              <a:defRPr sz="933"/>
            </a:lvl2pPr>
            <a:lvl3pPr marL="609567" indent="0">
              <a:buNone/>
              <a:defRPr sz="801"/>
            </a:lvl3pPr>
            <a:lvl4pPr marL="914351" indent="0">
              <a:buNone/>
              <a:defRPr sz="666"/>
            </a:lvl4pPr>
            <a:lvl5pPr marL="1219134" indent="0">
              <a:buNone/>
              <a:defRPr sz="666"/>
            </a:lvl5pPr>
            <a:lvl6pPr marL="1523918" indent="0">
              <a:buNone/>
              <a:defRPr sz="666"/>
            </a:lvl6pPr>
            <a:lvl7pPr marL="1828701" indent="0">
              <a:buNone/>
              <a:defRPr sz="666"/>
            </a:lvl7pPr>
            <a:lvl8pPr marL="2133485" indent="0">
              <a:buNone/>
              <a:defRPr sz="666"/>
            </a:lvl8pPr>
            <a:lvl9pPr marL="2438267" indent="0">
              <a:buNone/>
              <a:defRPr sz="66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937E8-A931-43F2-8BC2-1266B560F036}" type="datetime1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99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320F-3D74-41E5-9ECB-3DB24492CE15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9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6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F1C9E-A948-4CD4-9883-2168B6123A99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496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1" y="1122368"/>
            <a:ext cx="6858000" cy="2387601"/>
          </a:xfrm>
        </p:spPr>
        <p:txBody>
          <a:bodyPr anchor="b"/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40"/>
            <a:ext cx="6858000" cy="1655762"/>
          </a:xfrm>
        </p:spPr>
        <p:txBody>
          <a:bodyPr/>
          <a:lstStyle>
            <a:lvl1pPr marL="0" indent="0" algn="ctr">
              <a:buNone/>
              <a:defRPr sz="1600"/>
            </a:lvl1pPr>
            <a:lvl2pPr marL="304784" indent="0" algn="ctr">
              <a:buNone/>
              <a:defRPr sz="1333"/>
            </a:lvl2pPr>
            <a:lvl3pPr marL="609567" indent="0" algn="ctr">
              <a:buNone/>
              <a:defRPr sz="1200"/>
            </a:lvl3pPr>
            <a:lvl4pPr marL="914351" indent="0" algn="ctr">
              <a:buNone/>
              <a:defRPr sz="1066"/>
            </a:lvl4pPr>
            <a:lvl5pPr marL="1219134" indent="0" algn="ctr">
              <a:buNone/>
              <a:defRPr sz="1066"/>
            </a:lvl5pPr>
            <a:lvl6pPr marL="1523918" indent="0" algn="ctr">
              <a:buNone/>
              <a:defRPr sz="1066"/>
            </a:lvl6pPr>
            <a:lvl7pPr marL="1828701" indent="0" algn="ctr">
              <a:buNone/>
              <a:defRPr sz="1066"/>
            </a:lvl7pPr>
            <a:lvl8pPr marL="2133485" indent="0" algn="ctr">
              <a:buNone/>
              <a:defRPr sz="1066"/>
            </a:lvl8pPr>
            <a:lvl9pPr marL="2438267" indent="0" algn="ctr">
              <a:buNone/>
              <a:defRPr sz="1066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5BAE-BD51-4CE1-A57D-602E95CF9F2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3392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1CCB-3081-401B-ADFC-DDA044BCE7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894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70"/>
            <a:ext cx="7886700" cy="1500187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0478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2pPr>
            <a:lvl3pPr marL="6095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14351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4pPr>
            <a:lvl5pPr marL="1219134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5pPr>
            <a:lvl6pPr marL="1523918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6pPr>
            <a:lvl7pPr marL="1828701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7pPr>
            <a:lvl8pPr marL="2133485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8pPr>
            <a:lvl9pPr marL="2438267" indent="0">
              <a:buNone/>
              <a:defRPr sz="106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2597-B539-4B55-8784-59C50E81440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156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7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7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5BB0-04D2-48A1-9F5F-F295443C7ED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944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5" y="1681168"/>
            <a:ext cx="3868340" cy="823911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784" indent="0">
              <a:buNone/>
              <a:defRPr sz="1333" b="1"/>
            </a:lvl2pPr>
            <a:lvl3pPr marL="609567" indent="0">
              <a:buNone/>
              <a:defRPr sz="1200" b="1"/>
            </a:lvl3pPr>
            <a:lvl4pPr marL="914351" indent="0">
              <a:buNone/>
              <a:defRPr sz="1066" b="1"/>
            </a:lvl4pPr>
            <a:lvl5pPr marL="1219134" indent="0">
              <a:buNone/>
              <a:defRPr sz="1066" b="1"/>
            </a:lvl5pPr>
            <a:lvl6pPr marL="1523918" indent="0">
              <a:buNone/>
              <a:defRPr sz="1066" b="1"/>
            </a:lvl6pPr>
            <a:lvl7pPr marL="1828701" indent="0">
              <a:buNone/>
              <a:defRPr sz="1066" b="1"/>
            </a:lvl7pPr>
            <a:lvl8pPr marL="2133485" indent="0">
              <a:buNone/>
              <a:defRPr sz="1066" b="1"/>
            </a:lvl8pPr>
            <a:lvl9pPr marL="2438267" indent="0">
              <a:buNone/>
              <a:defRPr sz="106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5" y="2505077"/>
            <a:ext cx="3868340" cy="368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8"/>
            <a:ext cx="3887391" cy="823911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784" indent="0">
              <a:buNone/>
              <a:defRPr sz="1333" b="1"/>
            </a:lvl2pPr>
            <a:lvl3pPr marL="609567" indent="0">
              <a:buNone/>
              <a:defRPr sz="1200" b="1"/>
            </a:lvl3pPr>
            <a:lvl4pPr marL="914351" indent="0">
              <a:buNone/>
              <a:defRPr sz="1066" b="1"/>
            </a:lvl4pPr>
            <a:lvl5pPr marL="1219134" indent="0">
              <a:buNone/>
              <a:defRPr sz="1066" b="1"/>
            </a:lvl5pPr>
            <a:lvl6pPr marL="1523918" indent="0">
              <a:buNone/>
              <a:defRPr sz="1066" b="1"/>
            </a:lvl6pPr>
            <a:lvl7pPr marL="1828701" indent="0">
              <a:buNone/>
              <a:defRPr sz="1066" b="1"/>
            </a:lvl7pPr>
            <a:lvl8pPr marL="2133485" indent="0">
              <a:buNone/>
              <a:defRPr sz="1066" b="1"/>
            </a:lvl8pPr>
            <a:lvl9pPr marL="2438267" indent="0">
              <a:buNone/>
              <a:defRPr sz="106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7"/>
            <a:ext cx="3887391" cy="368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27F2-9DB9-42C1-83E3-CE2D1EC4C5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1973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F3B8-94C3-47F6-A757-B9ED229F3BA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7064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59CE3-48A1-40C4-A60F-19F5F3DEF2F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895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13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1" cy="487362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3" y="2057402"/>
            <a:ext cx="2949179" cy="3811589"/>
          </a:xfrm>
        </p:spPr>
        <p:txBody>
          <a:bodyPr/>
          <a:lstStyle>
            <a:lvl1pPr marL="0" indent="0">
              <a:buNone/>
              <a:defRPr sz="1066"/>
            </a:lvl1pPr>
            <a:lvl2pPr marL="304784" indent="0">
              <a:buNone/>
              <a:defRPr sz="933"/>
            </a:lvl2pPr>
            <a:lvl3pPr marL="609567" indent="0">
              <a:buNone/>
              <a:defRPr sz="801"/>
            </a:lvl3pPr>
            <a:lvl4pPr marL="914351" indent="0">
              <a:buNone/>
              <a:defRPr sz="666"/>
            </a:lvl4pPr>
            <a:lvl5pPr marL="1219134" indent="0">
              <a:buNone/>
              <a:defRPr sz="666"/>
            </a:lvl5pPr>
            <a:lvl6pPr marL="1523918" indent="0">
              <a:buNone/>
              <a:defRPr sz="666"/>
            </a:lvl6pPr>
            <a:lvl7pPr marL="1828701" indent="0">
              <a:buNone/>
              <a:defRPr sz="666"/>
            </a:lvl7pPr>
            <a:lvl8pPr marL="2133485" indent="0">
              <a:buNone/>
              <a:defRPr sz="666"/>
            </a:lvl8pPr>
            <a:lvl9pPr marL="2438267" indent="0">
              <a:buNone/>
              <a:defRPr sz="66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678F1-EF65-418C-B2A6-150D5F90B84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541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13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1" cy="4873625"/>
          </a:xfrm>
        </p:spPr>
        <p:txBody>
          <a:bodyPr/>
          <a:lstStyle>
            <a:lvl1pPr marL="0" indent="0">
              <a:buNone/>
              <a:defRPr sz="2133"/>
            </a:lvl1pPr>
            <a:lvl2pPr marL="304784" indent="0">
              <a:buNone/>
              <a:defRPr sz="1867"/>
            </a:lvl2pPr>
            <a:lvl3pPr marL="609567" indent="0">
              <a:buNone/>
              <a:defRPr sz="1600"/>
            </a:lvl3pPr>
            <a:lvl4pPr marL="914351" indent="0">
              <a:buNone/>
              <a:defRPr sz="1333"/>
            </a:lvl4pPr>
            <a:lvl5pPr marL="1219134" indent="0">
              <a:buNone/>
              <a:defRPr sz="1333"/>
            </a:lvl5pPr>
            <a:lvl6pPr marL="1523918" indent="0">
              <a:buNone/>
              <a:defRPr sz="1333"/>
            </a:lvl6pPr>
            <a:lvl7pPr marL="1828701" indent="0">
              <a:buNone/>
              <a:defRPr sz="1333"/>
            </a:lvl7pPr>
            <a:lvl8pPr marL="2133485" indent="0">
              <a:buNone/>
              <a:defRPr sz="1333"/>
            </a:lvl8pPr>
            <a:lvl9pPr marL="2438267" indent="0">
              <a:buNone/>
              <a:defRPr sz="1333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3" y="2057402"/>
            <a:ext cx="2949179" cy="3811589"/>
          </a:xfrm>
        </p:spPr>
        <p:txBody>
          <a:bodyPr/>
          <a:lstStyle>
            <a:lvl1pPr marL="0" indent="0">
              <a:buNone/>
              <a:defRPr sz="1066"/>
            </a:lvl1pPr>
            <a:lvl2pPr marL="304784" indent="0">
              <a:buNone/>
              <a:defRPr sz="933"/>
            </a:lvl2pPr>
            <a:lvl3pPr marL="609567" indent="0">
              <a:buNone/>
              <a:defRPr sz="801"/>
            </a:lvl3pPr>
            <a:lvl4pPr marL="914351" indent="0">
              <a:buNone/>
              <a:defRPr sz="666"/>
            </a:lvl4pPr>
            <a:lvl5pPr marL="1219134" indent="0">
              <a:buNone/>
              <a:defRPr sz="666"/>
            </a:lvl5pPr>
            <a:lvl6pPr marL="1523918" indent="0">
              <a:buNone/>
              <a:defRPr sz="666"/>
            </a:lvl6pPr>
            <a:lvl7pPr marL="1828701" indent="0">
              <a:buNone/>
              <a:defRPr sz="666"/>
            </a:lvl7pPr>
            <a:lvl8pPr marL="2133485" indent="0">
              <a:buNone/>
              <a:defRPr sz="666"/>
            </a:lvl8pPr>
            <a:lvl9pPr marL="2438267" indent="0">
              <a:buNone/>
              <a:defRPr sz="66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937E8-A931-43F2-8BC2-1266B560F03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77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320F-3D74-41E5-9ECB-3DB24492CE1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758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6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F1C9E-A948-4CD4-9883-2168B6123A9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6935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4" y="1122369"/>
            <a:ext cx="6858000" cy="2387601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4" y="3602040"/>
            <a:ext cx="6858000" cy="1655762"/>
          </a:xfrm>
        </p:spPr>
        <p:txBody>
          <a:bodyPr/>
          <a:lstStyle>
            <a:lvl1pPr marL="0" indent="0" algn="ctr">
              <a:buNone/>
              <a:defRPr sz="1349"/>
            </a:lvl1pPr>
            <a:lvl2pPr marL="257147" indent="0" algn="ctr">
              <a:buNone/>
              <a:defRPr sz="1125"/>
            </a:lvl2pPr>
            <a:lvl3pPr marL="514292" indent="0" algn="ctr">
              <a:buNone/>
              <a:defRPr sz="1013"/>
            </a:lvl3pPr>
            <a:lvl4pPr marL="771439" indent="0" algn="ctr">
              <a:buNone/>
              <a:defRPr sz="899"/>
            </a:lvl4pPr>
            <a:lvl5pPr marL="1028584" indent="0" algn="ctr">
              <a:buNone/>
              <a:defRPr sz="899"/>
            </a:lvl5pPr>
            <a:lvl6pPr marL="1285730" indent="0" algn="ctr">
              <a:buNone/>
              <a:defRPr sz="899"/>
            </a:lvl6pPr>
            <a:lvl7pPr marL="1542876" indent="0" algn="ctr">
              <a:buNone/>
              <a:defRPr sz="899"/>
            </a:lvl7pPr>
            <a:lvl8pPr marL="1800022" indent="0" algn="ctr">
              <a:buNone/>
              <a:defRPr sz="899"/>
            </a:lvl8pPr>
            <a:lvl9pPr marL="2057169" indent="0" algn="ctr">
              <a:buNone/>
              <a:defRPr sz="899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5BAE-BD51-4CE1-A57D-602E95CF9F2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0796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1CCB-3081-401B-ADFC-DDA044BCE7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6894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6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71"/>
            <a:ext cx="7886700" cy="1500187"/>
          </a:xfrm>
        </p:spPr>
        <p:txBody>
          <a:bodyPr/>
          <a:lstStyle>
            <a:lvl1pPr marL="0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1pPr>
            <a:lvl2pPr marL="257147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292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439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4pPr>
            <a:lvl5pPr marL="1028584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5pPr>
            <a:lvl6pPr marL="1285730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6pPr>
            <a:lvl7pPr marL="1542876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7pPr>
            <a:lvl8pPr marL="1800022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8pPr>
            <a:lvl9pPr marL="2057169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2597-B539-4B55-8784-59C50E81440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9350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7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7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5BB0-04D2-48A1-9F5F-F295443C7ED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0410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5" y="1681171"/>
            <a:ext cx="3868340" cy="823911"/>
          </a:xfrm>
        </p:spPr>
        <p:txBody>
          <a:bodyPr anchor="b"/>
          <a:lstStyle>
            <a:lvl1pPr marL="0" indent="0">
              <a:buNone/>
              <a:defRPr sz="1349" b="1"/>
            </a:lvl1pPr>
            <a:lvl2pPr marL="257147" indent="0">
              <a:buNone/>
              <a:defRPr sz="1125" b="1"/>
            </a:lvl2pPr>
            <a:lvl3pPr marL="514292" indent="0">
              <a:buNone/>
              <a:defRPr sz="1013" b="1"/>
            </a:lvl3pPr>
            <a:lvl4pPr marL="771439" indent="0">
              <a:buNone/>
              <a:defRPr sz="899" b="1"/>
            </a:lvl4pPr>
            <a:lvl5pPr marL="1028584" indent="0">
              <a:buNone/>
              <a:defRPr sz="899" b="1"/>
            </a:lvl5pPr>
            <a:lvl6pPr marL="1285730" indent="0">
              <a:buNone/>
              <a:defRPr sz="899" b="1"/>
            </a:lvl6pPr>
            <a:lvl7pPr marL="1542876" indent="0">
              <a:buNone/>
              <a:defRPr sz="899" b="1"/>
            </a:lvl7pPr>
            <a:lvl8pPr marL="1800022" indent="0">
              <a:buNone/>
              <a:defRPr sz="899" b="1"/>
            </a:lvl8pPr>
            <a:lvl9pPr marL="2057169" indent="0">
              <a:buNone/>
              <a:defRPr sz="89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5" y="2505077"/>
            <a:ext cx="3868340" cy="368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71"/>
            <a:ext cx="3887391" cy="823911"/>
          </a:xfrm>
        </p:spPr>
        <p:txBody>
          <a:bodyPr anchor="b"/>
          <a:lstStyle>
            <a:lvl1pPr marL="0" indent="0">
              <a:buNone/>
              <a:defRPr sz="1349" b="1"/>
            </a:lvl1pPr>
            <a:lvl2pPr marL="257147" indent="0">
              <a:buNone/>
              <a:defRPr sz="1125" b="1"/>
            </a:lvl2pPr>
            <a:lvl3pPr marL="514292" indent="0">
              <a:buNone/>
              <a:defRPr sz="1013" b="1"/>
            </a:lvl3pPr>
            <a:lvl4pPr marL="771439" indent="0">
              <a:buNone/>
              <a:defRPr sz="899" b="1"/>
            </a:lvl4pPr>
            <a:lvl5pPr marL="1028584" indent="0">
              <a:buNone/>
              <a:defRPr sz="899" b="1"/>
            </a:lvl5pPr>
            <a:lvl6pPr marL="1285730" indent="0">
              <a:buNone/>
              <a:defRPr sz="899" b="1"/>
            </a:lvl6pPr>
            <a:lvl7pPr marL="1542876" indent="0">
              <a:buNone/>
              <a:defRPr sz="899" b="1"/>
            </a:lvl7pPr>
            <a:lvl8pPr marL="1800022" indent="0">
              <a:buNone/>
              <a:defRPr sz="899" b="1"/>
            </a:lvl8pPr>
            <a:lvl9pPr marL="2057169" indent="0">
              <a:buNone/>
              <a:defRPr sz="89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7"/>
            <a:ext cx="3887391" cy="368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27F2-9DB9-42C1-83E3-CE2D1EC4C5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9502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F3B8-94C3-47F6-A757-B9ED229F3BA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4251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59CE3-48A1-40C4-A60F-19F5F3DEF2F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2599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9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1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49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5" y="2057402"/>
            <a:ext cx="2949179" cy="3811589"/>
          </a:xfrm>
        </p:spPr>
        <p:txBody>
          <a:bodyPr/>
          <a:lstStyle>
            <a:lvl1pPr marL="0" indent="0">
              <a:buNone/>
              <a:defRPr sz="899"/>
            </a:lvl1pPr>
            <a:lvl2pPr marL="257147" indent="0">
              <a:buNone/>
              <a:defRPr sz="787"/>
            </a:lvl2pPr>
            <a:lvl3pPr marL="514292" indent="0">
              <a:buNone/>
              <a:defRPr sz="676"/>
            </a:lvl3pPr>
            <a:lvl4pPr marL="771439" indent="0">
              <a:buNone/>
              <a:defRPr sz="562"/>
            </a:lvl4pPr>
            <a:lvl5pPr marL="1028584" indent="0">
              <a:buNone/>
              <a:defRPr sz="562"/>
            </a:lvl5pPr>
            <a:lvl6pPr marL="1285730" indent="0">
              <a:buNone/>
              <a:defRPr sz="562"/>
            </a:lvl6pPr>
            <a:lvl7pPr marL="1542876" indent="0">
              <a:buNone/>
              <a:defRPr sz="562"/>
            </a:lvl7pPr>
            <a:lvl8pPr marL="1800022" indent="0">
              <a:buNone/>
              <a:defRPr sz="562"/>
            </a:lvl8pPr>
            <a:lvl9pPr marL="2057169" indent="0">
              <a:buNone/>
              <a:defRPr sz="56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678F1-EF65-418C-B2A6-150D5F90B84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9326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9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1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47" indent="0">
              <a:buNone/>
              <a:defRPr sz="1575"/>
            </a:lvl2pPr>
            <a:lvl3pPr marL="514292" indent="0">
              <a:buNone/>
              <a:defRPr sz="1349"/>
            </a:lvl3pPr>
            <a:lvl4pPr marL="771439" indent="0">
              <a:buNone/>
              <a:defRPr sz="1125"/>
            </a:lvl4pPr>
            <a:lvl5pPr marL="1028584" indent="0">
              <a:buNone/>
              <a:defRPr sz="1125"/>
            </a:lvl5pPr>
            <a:lvl6pPr marL="1285730" indent="0">
              <a:buNone/>
              <a:defRPr sz="1125"/>
            </a:lvl6pPr>
            <a:lvl7pPr marL="1542876" indent="0">
              <a:buNone/>
              <a:defRPr sz="1125"/>
            </a:lvl7pPr>
            <a:lvl8pPr marL="1800022" indent="0">
              <a:buNone/>
              <a:defRPr sz="1125"/>
            </a:lvl8pPr>
            <a:lvl9pPr marL="2057169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5" y="2057402"/>
            <a:ext cx="2949179" cy="3811589"/>
          </a:xfrm>
        </p:spPr>
        <p:txBody>
          <a:bodyPr/>
          <a:lstStyle>
            <a:lvl1pPr marL="0" indent="0">
              <a:buNone/>
              <a:defRPr sz="899"/>
            </a:lvl1pPr>
            <a:lvl2pPr marL="257147" indent="0">
              <a:buNone/>
              <a:defRPr sz="787"/>
            </a:lvl2pPr>
            <a:lvl3pPr marL="514292" indent="0">
              <a:buNone/>
              <a:defRPr sz="676"/>
            </a:lvl3pPr>
            <a:lvl4pPr marL="771439" indent="0">
              <a:buNone/>
              <a:defRPr sz="562"/>
            </a:lvl4pPr>
            <a:lvl5pPr marL="1028584" indent="0">
              <a:buNone/>
              <a:defRPr sz="562"/>
            </a:lvl5pPr>
            <a:lvl6pPr marL="1285730" indent="0">
              <a:buNone/>
              <a:defRPr sz="562"/>
            </a:lvl6pPr>
            <a:lvl7pPr marL="1542876" indent="0">
              <a:buNone/>
              <a:defRPr sz="562"/>
            </a:lvl7pPr>
            <a:lvl8pPr marL="1800022" indent="0">
              <a:buNone/>
              <a:defRPr sz="562"/>
            </a:lvl8pPr>
            <a:lvl9pPr marL="2057169" indent="0">
              <a:buNone/>
              <a:defRPr sz="56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937E8-A931-43F2-8BC2-1266B560F03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075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320F-3D74-41E5-9ECB-3DB24492CE1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6593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80" y="365125"/>
            <a:ext cx="1971676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3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F1C9E-A948-4CD4-9883-2168B6123A9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5866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1" y="-1142994"/>
            <a:ext cx="6857998" cy="91439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9" b="9873"/>
          <a:stretch/>
        </p:blipFill>
        <p:spPr>
          <a:xfrm flipH="1">
            <a:off x="-4884" y="1837928"/>
            <a:ext cx="9148887" cy="50200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63162" y="2294815"/>
            <a:ext cx="6858001" cy="1307836"/>
          </a:xfrm>
          <a:noFill/>
        </p:spPr>
        <p:txBody>
          <a:bodyPr lIns="91440" anchor="b">
            <a:normAutofit/>
          </a:bodyPr>
          <a:lstStyle>
            <a:lvl1pPr algn="l">
              <a:defRPr sz="2737">
                <a:solidFill>
                  <a:schemeClr val="bg1"/>
                </a:solidFill>
                <a:latin typeface="Exo 2.0 Semi Bold" panose="00000700000000000000" pitchFamily="50" charset="0"/>
              </a:defRPr>
            </a:lvl1pPr>
          </a:lstStyle>
          <a:p>
            <a:r>
              <a:rPr lang="en-US" dirty="0" smtClean="0"/>
              <a:t>TITLU PREZENTARE TITLU PREZENTARE TITLU PREZENTARE</a:t>
            </a:r>
            <a:br>
              <a:rPr lang="en-US" dirty="0" smtClean="0"/>
            </a:br>
            <a:r>
              <a:rPr lang="en-US" dirty="0" smtClean="0"/>
              <a:t>………………….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63159" y="4189446"/>
            <a:ext cx="4364481" cy="1069422"/>
          </a:xfrm>
          <a:noFill/>
        </p:spPr>
        <p:txBody>
          <a:bodyPr lIns="91440">
            <a:normAutofit/>
          </a:bodyPr>
          <a:lstStyle>
            <a:lvl1pPr marL="0" indent="0" algn="l">
              <a:buNone/>
              <a:defRPr sz="1505" baseline="0">
                <a:solidFill>
                  <a:srgbClr val="003DA5"/>
                </a:solidFill>
                <a:latin typeface="Exo 2.0 Semi Bold" panose="00000700000000000000" pitchFamily="50" charset="0"/>
              </a:defRPr>
            </a:lvl1pPr>
            <a:lvl2pPr marL="304784" indent="0" algn="ctr">
              <a:buNone/>
              <a:defRPr sz="1333"/>
            </a:lvl2pPr>
            <a:lvl3pPr marL="609567" indent="0" algn="ctr">
              <a:buNone/>
              <a:defRPr sz="1200"/>
            </a:lvl3pPr>
            <a:lvl4pPr marL="914351" indent="0" algn="ctr">
              <a:buNone/>
              <a:defRPr sz="1066"/>
            </a:lvl4pPr>
            <a:lvl5pPr marL="1219134" indent="0" algn="ctr">
              <a:buNone/>
              <a:defRPr sz="1066"/>
            </a:lvl5pPr>
            <a:lvl6pPr marL="1523918" indent="0" algn="ctr">
              <a:buNone/>
              <a:defRPr sz="1066"/>
            </a:lvl6pPr>
            <a:lvl7pPr marL="1828701" indent="0" algn="ctr">
              <a:buNone/>
              <a:defRPr sz="1066"/>
            </a:lvl7pPr>
            <a:lvl8pPr marL="2133485" indent="0" algn="ctr">
              <a:buNone/>
              <a:defRPr sz="1066"/>
            </a:lvl8pPr>
            <a:lvl9pPr marL="2438267" indent="0" algn="ctr">
              <a:buNone/>
              <a:defRPr sz="1066"/>
            </a:lvl9pPr>
          </a:lstStyle>
          <a:p>
            <a:r>
              <a:rPr lang="en-US" baseline="0" dirty="0" err="1" smtClean="0">
                <a:latin typeface="Exo 2.0" panose="00000500000000000000" pitchFamily="50" charset="0"/>
              </a:rPr>
              <a:t>Nume</a:t>
            </a:r>
            <a:r>
              <a:rPr lang="en-US" baseline="0" dirty="0" smtClean="0">
                <a:latin typeface="Exo 2.0" panose="00000500000000000000" pitchFamily="50" charset="0"/>
              </a:rPr>
              <a:t> </a:t>
            </a:r>
            <a:r>
              <a:rPr lang="en-US" baseline="0" dirty="0" err="1" smtClean="0">
                <a:latin typeface="Exo 2.0" panose="00000500000000000000" pitchFamily="50" charset="0"/>
              </a:rPr>
              <a:t>prezentator</a:t>
            </a:r>
            <a:r>
              <a:rPr lang="en-US" baseline="0" dirty="0" smtClean="0">
                <a:latin typeface="Exo 2.0" panose="00000500000000000000" pitchFamily="50" charset="0"/>
              </a:rPr>
              <a:t>                    </a:t>
            </a:r>
            <a:r>
              <a:rPr lang="en-US" baseline="0" dirty="0" err="1" smtClean="0">
                <a:latin typeface="Exo 2.0" panose="00000500000000000000" pitchFamily="50" charset="0"/>
              </a:rPr>
              <a:t>Eveniment</a:t>
            </a:r>
            <a:r>
              <a:rPr lang="en-US" baseline="0" dirty="0" smtClean="0">
                <a:latin typeface="Exo 2.0" panose="00000500000000000000" pitchFamily="50" charset="0"/>
              </a:rPr>
              <a:t>                                                 Data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"/>
          <a:stretch/>
        </p:blipFill>
        <p:spPr>
          <a:xfrm>
            <a:off x="563158" y="577405"/>
            <a:ext cx="3042112" cy="79486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1" name="TextBox 10"/>
          <p:cNvSpPr txBox="1"/>
          <p:nvPr userDrawn="1"/>
        </p:nvSpPr>
        <p:spPr>
          <a:xfrm>
            <a:off x="563163" y="5892586"/>
            <a:ext cx="2542109" cy="260841"/>
          </a:xfrm>
          <a:prstGeom prst="rect">
            <a:avLst/>
          </a:prstGeom>
          <a:noFill/>
        </p:spPr>
        <p:txBody>
          <a:bodyPr wrap="square" lIns="125135" rtlCol="0">
            <a:spAutoFit/>
          </a:bodyPr>
          <a:lstStyle/>
          <a:p>
            <a:r>
              <a:rPr lang="en-US" sz="1095" dirty="0" smtClean="0">
                <a:solidFill>
                  <a:srgbClr val="003DA5"/>
                </a:solidFill>
              </a:rPr>
              <a:t>Copyright  © TERRASIGNA 2015</a:t>
            </a:r>
            <a:endParaRPr lang="en-US" sz="1095" dirty="0">
              <a:solidFill>
                <a:srgbClr val="003DA5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05667" y="31072"/>
            <a:ext cx="1887361" cy="1887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315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1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52392" indent="-152392">
              <a:buSzPct val="75000"/>
              <a:buFontTx/>
              <a:buBlip>
                <a:blip r:embed="rId2"/>
              </a:buBlip>
              <a:defRPr/>
            </a:lvl1pPr>
            <a:lvl2pPr marL="457175" indent="-152392">
              <a:buSzPct val="80000"/>
              <a:buFontTx/>
              <a:buBlip>
                <a:blip r:embed="rId2"/>
              </a:buBlip>
              <a:defRPr/>
            </a:lvl2pPr>
            <a:lvl3pPr marL="761959" indent="-152392">
              <a:buSzPct val="85000"/>
              <a:buFontTx/>
              <a:buBlip>
                <a:blip r:embed="rId2"/>
              </a:buBlip>
              <a:defRPr/>
            </a:lvl3pPr>
            <a:lvl4pPr marL="1066742" indent="-152392">
              <a:buSzPct val="90000"/>
              <a:buFontTx/>
              <a:buBlip>
                <a:blip r:embed="rId2"/>
              </a:buBlip>
              <a:defRPr/>
            </a:lvl4pPr>
            <a:lvl5pPr marL="1371526" indent="-152392">
              <a:buSzPct val="90000"/>
              <a:buFontTx/>
              <a:buBlip>
                <a:blip r:embed="rId2"/>
              </a:buBlip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9CFC5E65-147F-4272-8815-87F0421DECB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80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9" y="657199"/>
            <a:ext cx="5797176" cy="1553134"/>
          </a:xfrm>
          <a:noFill/>
        </p:spPr>
        <p:txBody>
          <a:bodyPr lIns="91440" rIns="91440" anchor="b">
            <a:normAutofit/>
          </a:bodyPr>
          <a:lstStyle>
            <a:lvl1pPr>
              <a:defRPr sz="3284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Titlu</a:t>
            </a:r>
            <a:r>
              <a:rPr lang="en-US" dirty="0" smtClean="0"/>
              <a:t> capitol ……………………</a:t>
            </a:r>
            <a:br>
              <a:rPr lang="en-US" dirty="0" smtClean="0"/>
            </a:br>
            <a:r>
              <a:rPr lang="en-US" dirty="0" smtClean="0"/>
              <a:t>..............................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00" b="14132"/>
          <a:stretch/>
        </p:blipFill>
        <p:spPr>
          <a:xfrm>
            <a:off x="7831430" y="4717626"/>
            <a:ext cx="1312571" cy="21403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004A99"/>
              </a:clrFrom>
              <a:clrTo>
                <a:srgbClr val="004A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46" y="5548979"/>
            <a:ext cx="2634843" cy="6586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60722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1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" y="1548552"/>
            <a:ext cx="4514850" cy="4364093"/>
          </a:xfrm>
        </p:spPr>
        <p:txBody>
          <a:bodyPr lIns="274320"/>
          <a:lstStyle>
            <a:lvl1pPr marL="152392" indent="-152392">
              <a:buSzPct val="75000"/>
              <a:buFontTx/>
              <a:buBlip>
                <a:blip r:embed="rId2"/>
              </a:buBlip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2" y="1548552"/>
            <a:ext cx="4514850" cy="4364093"/>
          </a:xfrm>
        </p:spPr>
        <p:txBody>
          <a:bodyPr/>
          <a:lstStyle>
            <a:lvl1pPr marL="152392" indent="-152392"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</a:lstStyle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238165" y="6053418"/>
            <a:ext cx="703949" cy="281557"/>
          </a:xfrm>
        </p:spPr>
        <p:txBody>
          <a:bodyPr/>
          <a:lstStyle/>
          <a:p>
            <a:fld id="{1FEBC0AA-EAAC-4E0E-90DB-60F50AB6137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>
            <a:lvl1pPr>
              <a:defRPr sz="807"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751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3112"/>
            <a:ext cx="9151332" cy="844663"/>
          </a:xfrm>
        </p:spPr>
        <p:txBody>
          <a:bodyPr>
            <a:normAutofit/>
          </a:bodyPr>
          <a:lstStyle>
            <a:lvl1pPr>
              <a:defRPr sz="301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" y="1548556"/>
            <a:ext cx="4498182" cy="823911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784" indent="0">
              <a:buNone/>
              <a:defRPr sz="1333" b="1"/>
            </a:lvl2pPr>
            <a:lvl3pPr marL="609567" indent="0">
              <a:buNone/>
              <a:defRPr sz="1200" b="1"/>
            </a:lvl3pPr>
            <a:lvl4pPr marL="914351" indent="0">
              <a:buNone/>
              <a:defRPr sz="1066" b="1"/>
            </a:lvl4pPr>
            <a:lvl5pPr marL="1219134" indent="0">
              <a:buNone/>
              <a:defRPr sz="1066" b="1"/>
            </a:lvl5pPr>
            <a:lvl6pPr marL="1523918" indent="0">
              <a:buNone/>
              <a:defRPr sz="1066" b="1"/>
            </a:lvl6pPr>
            <a:lvl7pPr marL="1828701" indent="0">
              <a:buNone/>
              <a:defRPr sz="1066" b="1"/>
            </a:lvl7pPr>
            <a:lvl8pPr marL="2133485" indent="0">
              <a:buNone/>
              <a:defRPr sz="1066" b="1"/>
            </a:lvl8pPr>
            <a:lvl9pPr marL="2438267" indent="0">
              <a:buNone/>
              <a:defRPr sz="106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" y="2393212"/>
            <a:ext cx="4498182" cy="3519430"/>
          </a:xfrm>
        </p:spPr>
        <p:txBody>
          <a:bodyPr rIns="0"/>
          <a:lstStyle>
            <a:lvl1pPr marL="152392" indent="-152392"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</a:lstStyle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6" y="1548556"/>
            <a:ext cx="4514848" cy="823911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784" indent="0">
              <a:buNone/>
              <a:defRPr sz="1333" b="1"/>
            </a:lvl2pPr>
            <a:lvl3pPr marL="609567" indent="0">
              <a:buNone/>
              <a:defRPr sz="1200" b="1"/>
            </a:lvl3pPr>
            <a:lvl4pPr marL="914351" indent="0">
              <a:buNone/>
              <a:defRPr sz="1066" b="1"/>
            </a:lvl4pPr>
            <a:lvl5pPr marL="1219134" indent="0">
              <a:buNone/>
              <a:defRPr sz="1066" b="1"/>
            </a:lvl5pPr>
            <a:lvl6pPr marL="1523918" indent="0">
              <a:buNone/>
              <a:defRPr sz="1066" b="1"/>
            </a:lvl6pPr>
            <a:lvl7pPr marL="1828701" indent="0">
              <a:buNone/>
              <a:defRPr sz="1066" b="1"/>
            </a:lvl7pPr>
            <a:lvl8pPr marL="2133485" indent="0">
              <a:buNone/>
              <a:defRPr sz="1066" b="1"/>
            </a:lvl8pPr>
            <a:lvl9pPr marL="2438267" indent="0">
              <a:buNone/>
              <a:defRPr sz="106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393212"/>
            <a:ext cx="4514850" cy="3519430"/>
          </a:xfrm>
        </p:spPr>
        <p:txBody>
          <a:bodyPr rIns="274320"/>
          <a:lstStyle>
            <a:lvl1pPr marL="152392" indent="-152392"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</a:lstStyle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03F164B7-73FA-41F5-A7A2-A5E141AC212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>
            <a:lvl1pPr>
              <a:defRPr sz="807"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493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1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177DA31C-D61C-4C96-AF1E-67B130A0A86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>
            <a:lvl1pPr>
              <a:defRPr sz="807"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26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" y="563109"/>
            <a:ext cx="3579019" cy="1407772"/>
          </a:xfrm>
        </p:spPr>
        <p:txBody>
          <a:bodyPr anchor="b"/>
          <a:lstStyle>
            <a:lvl1pPr>
              <a:defRPr sz="213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5" y="987428"/>
            <a:ext cx="5256608" cy="4873625"/>
          </a:xfrm>
        </p:spPr>
        <p:txBody>
          <a:bodyPr/>
          <a:lstStyle>
            <a:lvl1pPr marL="152392" indent="-152392"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" y="2057402"/>
            <a:ext cx="3579019" cy="3811589"/>
          </a:xfrm>
        </p:spPr>
        <p:txBody>
          <a:bodyPr/>
          <a:lstStyle>
            <a:lvl1pPr marL="0" indent="0">
              <a:buNone/>
              <a:defRPr sz="1066"/>
            </a:lvl1pPr>
            <a:lvl2pPr marL="304784" indent="0">
              <a:buNone/>
              <a:defRPr sz="933"/>
            </a:lvl2pPr>
            <a:lvl3pPr marL="609567" indent="0">
              <a:buNone/>
              <a:defRPr sz="801"/>
            </a:lvl3pPr>
            <a:lvl4pPr marL="914351" indent="0">
              <a:buNone/>
              <a:defRPr sz="666"/>
            </a:lvl4pPr>
            <a:lvl5pPr marL="1219134" indent="0">
              <a:buNone/>
              <a:defRPr sz="666"/>
            </a:lvl5pPr>
            <a:lvl6pPr marL="1523918" indent="0">
              <a:buNone/>
              <a:defRPr sz="666"/>
            </a:lvl6pPr>
            <a:lvl7pPr marL="1828701" indent="0">
              <a:buNone/>
              <a:defRPr sz="666"/>
            </a:lvl7pPr>
            <a:lvl8pPr marL="2133485" indent="0">
              <a:buNone/>
              <a:defRPr sz="666"/>
            </a:lvl8pPr>
            <a:lvl9pPr marL="2438267" indent="0">
              <a:buNone/>
              <a:defRPr sz="66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E0B2AD79-C5DD-4183-959B-13E8DC57D04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>
            <a:lvl1pPr>
              <a:defRPr sz="807"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858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" y="563109"/>
            <a:ext cx="3579019" cy="1407772"/>
          </a:xfrm>
        </p:spPr>
        <p:txBody>
          <a:bodyPr lIns="274320" anchor="b"/>
          <a:lstStyle>
            <a:lvl1pPr>
              <a:defRPr sz="213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5" y="987428"/>
            <a:ext cx="5256608" cy="4873625"/>
          </a:xfrm>
        </p:spPr>
        <p:txBody>
          <a:bodyPr/>
          <a:lstStyle>
            <a:lvl1pPr marL="0" indent="0">
              <a:buNone/>
              <a:defRPr sz="2133"/>
            </a:lvl1pPr>
            <a:lvl2pPr marL="304784" indent="0">
              <a:buNone/>
              <a:defRPr sz="1867"/>
            </a:lvl2pPr>
            <a:lvl3pPr marL="609567" indent="0">
              <a:buNone/>
              <a:defRPr sz="1600"/>
            </a:lvl3pPr>
            <a:lvl4pPr marL="914351" indent="0">
              <a:buNone/>
              <a:defRPr sz="1333"/>
            </a:lvl4pPr>
            <a:lvl5pPr marL="1219134" indent="0">
              <a:buNone/>
              <a:defRPr sz="1333"/>
            </a:lvl5pPr>
            <a:lvl6pPr marL="1523918" indent="0">
              <a:buNone/>
              <a:defRPr sz="1333"/>
            </a:lvl6pPr>
            <a:lvl7pPr marL="1828701" indent="0">
              <a:buNone/>
              <a:defRPr sz="1333"/>
            </a:lvl7pPr>
            <a:lvl8pPr marL="2133485" indent="0">
              <a:buNone/>
              <a:defRPr sz="1333"/>
            </a:lvl8pPr>
            <a:lvl9pPr marL="2438267" indent="0">
              <a:buNone/>
              <a:defRPr sz="1333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" y="2057402"/>
            <a:ext cx="3579019" cy="3811589"/>
          </a:xfrm>
        </p:spPr>
        <p:txBody>
          <a:bodyPr/>
          <a:lstStyle>
            <a:lvl1pPr marL="0" indent="0">
              <a:buNone/>
              <a:defRPr sz="1066"/>
            </a:lvl1pPr>
            <a:lvl2pPr marL="304784" indent="0">
              <a:buNone/>
              <a:defRPr sz="933"/>
            </a:lvl2pPr>
            <a:lvl3pPr marL="609567" indent="0">
              <a:buNone/>
              <a:defRPr sz="801"/>
            </a:lvl3pPr>
            <a:lvl4pPr marL="914351" indent="0">
              <a:buNone/>
              <a:defRPr sz="666"/>
            </a:lvl4pPr>
            <a:lvl5pPr marL="1219134" indent="0">
              <a:buNone/>
              <a:defRPr sz="666"/>
            </a:lvl5pPr>
            <a:lvl6pPr marL="1523918" indent="0">
              <a:buNone/>
              <a:defRPr sz="666"/>
            </a:lvl6pPr>
            <a:lvl7pPr marL="1828701" indent="0">
              <a:buNone/>
              <a:defRPr sz="666"/>
            </a:lvl7pPr>
            <a:lvl8pPr marL="2133485" indent="0">
              <a:buNone/>
              <a:defRPr sz="666"/>
            </a:lvl8pPr>
            <a:lvl9pPr marL="2438267" indent="0">
              <a:buNone/>
              <a:defRPr sz="66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D6798AE0-DA05-46ED-B166-4357BCC6C90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>
            <a:lvl1pPr>
              <a:defRPr sz="807"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1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1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 marL="152392" indent="-152392"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</a:lstStyle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970618C1-A7D0-4E6E-A0B4-06A58A350D0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lIns="0" rIns="0"/>
          <a:lstStyle>
            <a:lvl1pPr>
              <a:defRPr lang="en-US" sz="807" kern="1200" dirty="0" smtClean="0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</a:lstStyle>
          <a:p>
            <a:r>
              <a:rPr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10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80" y="563112"/>
            <a:ext cx="1971676" cy="53495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3" y="563112"/>
            <a:ext cx="5800725" cy="5349533"/>
          </a:xfrm>
        </p:spPr>
        <p:txBody>
          <a:bodyPr vert="eaVert"/>
          <a:lstStyle>
            <a:lvl1pPr marL="152392" indent="-152392">
              <a:defRPr lang="en-US" sz="1916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>
              <a:defRPr lang="en-US" sz="164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>
              <a:defRPr lang="en-US" sz="1333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>
              <a:defRPr lang="en-US" sz="1232" kern="1200" dirty="0" smtClean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>
              <a:defRPr lang="en-US" sz="1232" kern="1200" dirty="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</a:lstStyle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4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4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4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4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4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8165" y="6053419"/>
            <a:ext cx="703949" cy="281554"/>
          </a:xfrm>
        </p:spPr>
        <p:txBody>
          <a:bodyPr/>
          <a:lstStyle/>
          <a:p>
            <a:fld id="{4F4F1DC2-6310-4771-8F96-8564F86B4C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09219" y="6053419"/>
            <a:ext cx="1689477" cy="281554"/>
          </a:xfrm>
        </p:spPr>
        <p:txBody>
          <a:bodyPr vert="horz" lIns="0" tIns="45720" rIns="0" bIns="45720" rtlCol="0" anchor="ctr"/>
          <a:lstStyle>
            <a:lvl1pPr>
              <a:defRPr lang="en-US" sz="807" smtClean="0"/>
            </a:lvl1pPr>
          </a:lstStyle>
          <a:p>
            <a:r>
              <a:rPr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76988" y="6053419"/>
            <a:ext cx="281579" cy="281554"/>
          </a:xfrm>
        </p:spPr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12" y="6013208"/>
            <a:ext cx="1439611" cy="36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24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2177260" y="1"/>
            <a:ext cx="4678019" cy="513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37" dirty="0" smtClean="0">
                <a:solidFill>
                  <a:prstClr val="white"/>
                </a:solidFill>
                <a:latin typeface="Exo 2.0 Semi Bold" panose="00000700000000000000" pitchFamily="50" charset="0"/>
              </a:rPr>
              <a:t>Thank you for attention</a:t>
            </a:r>
            <a:endParaRPr lang="en-US" sz="2737" dirty="0">
              <a:solidFill>
                <a:prstClr val="white"/>
              </a:solidFill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274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7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B8C78-0B7A-4A69-951C-B6EC1F41B669}" type="datetime1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5" y="6356355"/>
            <a:ext cx="3086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516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609567" rtl="0" eaLnBrk="1" latinLnBrk="0" hangingPunct="1">
        <a:lnSpc>
          <a:spcPct val="90000"/>
        </a:lnSpc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392" indent="-152392" algn="l" defTabSz="609567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75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9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3pPr>
      <a:lvl4pPr marL="1066742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26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76310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981093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285877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590659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784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567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351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134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3918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701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485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267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7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B8C78-0B7A-4A69-951C-B6EC1F41B66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5" y="6356355"/>
            <a:ext cx="3086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97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609567" rtl="0" eaLnBrk="1" latinLnBrk="0" hangingPunct="1">
        <a:lnSpc>
          <a:spcPct val="90000"/>
        </a:lnSpc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392" indent="-152392" algn="l" defTabSz="609567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75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9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3pPr>
      <a:lvl4pPr marL="1066742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26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76310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981093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285877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590659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784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567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351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134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3918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701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485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267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7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4711"/>
            <a:fld id="{E7BB8C78-0B7A-4A69-951C-B6EC1F41B66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34711"/>
              <a:t>10/6/2016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5" y="6356355"/>
            <a:ext cx="3086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4711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4711"/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34711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159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defTabSz="514292" rtl="0" eaLnBrk="1" latinLnBrk="0" hangingPunct="1">
        <a:lnSpc>
          <a:spcPct val="90000"/>
        </a:lnSpc>
        <a:spcBef>
          <a:spcPct val="0"/>
        </a:spcBef>
        <a:buNone/>
        <a:defRPr sz="247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73" indent="-128573" algn="l" defTabSz="514292" rtl="0" eaLnBrk="1" latinLnBrk="0" hangingPunct="1">
        <a:lnSpc>
          <a:spcPct val="90000"/>
        </a:lnSpc>
        <a:spcBef>
          <a:spcPts val="562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19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2pPr>
      <a:lvl3pPr marL="642865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10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157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304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449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596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742" indent="-128573" algn="l" defTabSz="514292" rtl="0" eaLnBrk="1" latinLnBrk="0" hangingPunct="1">
        <a:lnSpc>
          <a:spcPct val="90000"/>
        </a:lnSpc>
        <a:spcBef>
          <a:spcPts val="282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47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292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439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584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730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876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022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169" algn="l" defTabSz="514292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563112"/>
            <a:ext cx="9151332" cy="844663"/>
          </a:xfrm>
          <a:prstGeom prst="rect">
            <a:avLst/>
          </a:prstGeom>
        </p:spPr>
        <p:txBody>
          <a:bodyPr vert="horz" lIns="274320" tIns="0" rIns="274320" bIns="0" rtlCol="0" anchor="ctr">
            <a:normAutofit/>
          </a:bodyPr>
          <a:lstStyle/>
          <a:p>
            <a:r>
              <a:rPr lang="en-US" dirty="0" smtClean="0"/>
              <a:t>TERRASIGNA EXO2 – </a:t>
            </a:r>
            <a:r>
              <a:rPr lang="en-US" dirty="0" err="1" smtClean="0"/>
              <a:t>varianta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48552"/>
            <a:ext cx="9151332" cy="4364093"/>
          </a:xfrm>
          <a:prstGeom prst="rect">
            <a:avLst/>
          </a:prstGeom>
        </p:spPr>
        <p:txBody>
          <a:bodyPr vert="horz" lIns="274320" tIns="91440" rIns="274320" bIns="91440" rtlCol="0">
            <a:normAutofit/>
          </a:bodyPr>
          <a:lstStyle/>
          <a:p>
            <a:pPr marL="152392" lvl="0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14"/>
              </a:buBlip>
            </a:pPr>
            <a:r>
              <a:rPr lang="en-US" smtClean="0"/>
              <a:t>Click to edit Master text styles</a:t>
            </a:r>
          </a:p>
          <a:p>
            <a:pPr marL="152392" lvl="1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14"/>
              </a:buBlip>
            </a:pPr>
            <a:r>
              <a:rPr lang="en-US" smtClean="0"/>
              <a:t>Second level</a:t>
            </a:r>
          </a:p>
          <a:p>
            <a:pPr marL="152392" lvl="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14"/>
              </a:buBlip>
            </a:pPr>
            <a:r>
              <a:rPr lang="en-US" smtClean="0"/>
              <a:t>Third level</a:t>
            </a:r>
          </a:p>
          <a:p>
            <a:pPr marL="152392" lvl="3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14"/>
              </a:buBlip>
            </a:pPr>
            <a:r>
              <a:rPr lang="en-US" smtClean="0"/>
              <a:t>Fourth level</a:t>
            </a:r>
          </a:p>
          <a:p>
            <a:pPr marL="152392" lvl="4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14"/>
              </a:buBlip>
            </a:pPr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7072" y="6053419"/>
            <a:ext cx="2057400" cy="281554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801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</a:defRPr>
            </a:lvl1pPr>
          </a:lstStyle>
          <a:p>
            <a:fld id="{35D020A6-193B-4A9C-A9D7-6B7743A0458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10/6/2016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5" y="6053419"/>
            <a:ext cx="3086099" cy="2815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1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89531" y="6053419"/>
            <a:ext cx="2057400" cy="281554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801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</a:defRPr>
            </a:lvl1pPr>
          </a:lstStyle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477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hdr="0"/>
  <p:txStyles>
    <p:titleStyle>
      <a:lvl1pPr algn="l" defTabSz="609567" rtl="0" eaLnBrk="1" latinLnBrk="0" hangingPunct="1">
        <a:lnSpc>
          <a:spcPct val="90000"/>
        </a:lnSpc>
        <a:spcBef>
          <a:spcPct val="0"/>
        </a:spcBef>
        <a:buNone/>
        <a:defRPr sz="3011" kern="1200">
          <a:solidFill>
            <a:srgbClr val="003DA5"/>
          </a:solidFill>
          <a:latin typeface="Exo 2.0" panose="00000500000000000000" pitchFamily="50" charset="0"/>
          <a:ea typeface="+mj-ea"/>
          <a:cs typeface="+mj-cs"/>
        </a:defRPr>
      </a:lvl1pPr>
    </p:titleStyle>
    <p:bodyStyle>
      <a:lvl1pPr marL="152392" indent="-152392" algn="l" defTabSz="609567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Char char="•"/>
        <a:defRPr lang="en-US" sz="1916" kern="1200" dirty="0" smtClean="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1pPr>
      <a:lvl2pPr marL="457175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lang="en-US" sz="1642" kern="1200" dirty="0" smtClean="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2pPr>
      <a:lvl3pPr marL="761959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lang="en-US" sz="1333" kern="1200" dirty="0" smtClean="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3pPr>
      <a:lvl4pPr marL="1066742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lang="en-US" sz="1232" kern="1200" dirty="0" smtClean="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4pPr>
      <a:lvl5pPr marL="1371526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lang="en-US" sz="1232" kern="1200" dirty="0" smtClean="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5pPr>
      <a:lvl6pPr marL="1676310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981093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285877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590659" indent="-152392" algn="l" defTabSz="609567" rtl="0" eaLnBrk="1" latinLnBrk="0" hangingPunct="1">
        <a:lnSpc>
          <a:spcPct val="90000"/>
        </a:lnSpc>
        <a:spcBef>
          <a:spcPts val="334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784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567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351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134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3918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701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485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267" algn="l" defTabSz="60956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4" Type="http://schemas.openxmlformats.org/officeDocument/2006/relationships/chart" Target="../charts/char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047" y="2435552"/>
            <a:ext cx="7106190" cy="1367328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l"/>
            <a:r>
              <a:rPr lang="en-US" sz="2540" dirty="0" smtClean="0">
                <a:solidFill>
                  <a:srgbClr val="003DA5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ANALIZA TEMPERATURII APELOR MARII NEGRE FOLOSIND PRODUSE SATELITARE</a:t>
            </a:r>
            <a:br>
              <a:rPr lang="en-US" sz="2540" dirty="0" smtClean="0">
                <a:solidFill>
                  <a:srgbClr val="003DA5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endParaRPr lang="en-US" sz="2540" dirty="0">
              <a:solidFill>
                <a:srgbClr val="003DA5"/>
              </a:solidFill>
              <a:latin typeface="Exo 2.0 Semi Bold" panose="00000700000000000000" pitchFamily="50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3056" y="4119255"/>
            <a:ext cx="3040704" cy="1990988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l"/>
            <a:r>
              <a:rPr lang="en-US" sz="1386" dirty="0">
                <a:latin typeface="Exo 2.0 Semi Bold" panose="00000700000000000000" pitchFamily="50" charset="0"/>
                <a:cs typeface="Arial" panose="020B0604020202020204" pitchFamily="34" charset="0"/>
              </a:rPr>
              <a:t>IONUT SERBAN</a:t>
            </a:r>
          </a:p>
          <a:p>
            <a:pPr algn="l"/>
            <a:endParaRPr lang="en-US" sz="1386" dirty="0" smtClean="0">
              <a:latin typeface="Exo 2.0 Semi Bold" panose="00000700000000000000" pitchFamily="50" charset="0"/>
              <a:cs typeface="Arial" panose="020B0604020202020204" pitchFamily="34" charset="0"/>
            </a:endParaRPr>
          </a:p>
          <a:p>
            <a:pPr algn="l"/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Seminar “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Solutii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libere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open source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pentru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prelucrarea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si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reprezentarea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datelor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geo-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spatiale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”</a:t>
            </a:r>
          </a:p>
          <a:p>
            <a:pPr algn="l"/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7-8 </a:t>
            </a:r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octombrie</a:t>
            </a:r>
            <a:r>
              <a:rPr lang="en-US" sz="1386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 2016</a:t>
            </a:r>
          </a:p>
          <a:p>
            <a:pPr algn="l"/>
            <a:r>
              <a:rPr lang="en-US" sz="1386" dirty="0" err="1" smtClean="0">
                <a:latin typeface="Exo 2.0 Semi Bold" panose="00000700000000000000" pitchFamily="50" charset="0"/>
                <a:cs typeface="Arial" panose="020B0604020202020204" pitchFamily="34" charset="0"/>
              </a:rPr>
              <a:t>Bucuresti</a:t>
            </a:r>
            <a:endParaRPr lang="en-US" sz="1386" dirty="0" smtClean="0">
              <a:latin typeface="Exo 2.0 Semi Bold" panose="000007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047" y="1616146"/>
            <a:ext cx="2022451" cy="5161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81"/>
          <a:stretch/>
        </p:blipFill>
        <p:spPr>
          <a:xfrm>
            <a:off x="3731376" y="-241236"/>
            <a:ext cx="3001966" cy="28224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273" y="3206948"/>
            <a:ext cx="3172682" cy="317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7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24" y="613456"/>
            <a:ext cx="8413352" cy="56310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1069" y="963827"/>
            <a:ext cx="6156581" cy="4316154"/>
          </a:xfrm>
          <a:solidFill>
            <a:srgbClr val="003DA5"/>
          </a:solidFill>
        </p:spPr>
        <p:txBody>
          <a:bodyPr>
            <a:noAutofit/>
          </a:bodyPr>
          <a:lstStyle/>
          <a:p>
            <a:pPr algn="l"/>
            <a:r>
              <a:rPr lang="en-US" sz="3832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Cuprins</a:t>
            </a:r>
            <a:r>
              <a:rPr lang="en-US" sz="3832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3832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3832" dirty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3832" dirty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1. Ce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este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SST?</a:t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2.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Importanta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SST</a:t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3. Date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si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metode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4.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Analiza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si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rezultate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5.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Corelatia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cu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manifestarile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climatice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la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scara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larga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6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Concluzii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r>
              <a:rPr lang="en-US" sz="3832" dirty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/>
            </a:r>
            <a:br>
              <a:rPr lang="en-US" sz="3832" dirty="0">
                <a:solidFill>
                  <a:schemeClr val="bg1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</a:br>
            <a:endParaRPr lang="en-US" sz="3832" dirty="0">
              <a:solidFill>
                <a:schemeClr val="bg1"/>
              </a:solidFill>
              <a:latin typeface="Exo 2.0 Semi Bold" panose="000007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40FF"/>
              </a:clrFrom>
              <a:clrTo>
                <a:srgbClr val="0040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2" y="5512446"/>
            <a:ext cx="2260237" cy="565557"/>
          </a:xfrm>
          <a:prstGeom prst="rect">
            <a:avLst/>
          </a:prstGeom>
          <a:solidFill>
            <a:srgbClr val="003DA5"/>
          </a:solidFill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00" b="14132"/>
          <a:stretch/>
        </p:blipFill>
        <p:spPr>
          <a:xfrm>
            <a:off x="7276394" y="3434803"/>
            <a:ext cx="1865442" cy="304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8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1. Ce </a:t>
            </a:r>
            <a:r>
              <a:rPr lang="en-US" sz="2400" dirty="0" err="1" smtClean="0">
                <a:cs typeface="Arial" panose="020B0604020202020204" pitchFamily="34" charset="0"/>
              </a:rPr>
              <a:t>este</a:t>
            </a:r>
            <a:r>
              <a:rPr lang="en-US" sz="2400" dirty="0" smtClean="0">
                <a:cs typeface="Arial" panose="020B0604020202020204" pitchFamily="34" charset="0"/>
              </a:rPr>
              <a:t> SST?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31236"/>
            <a:ext cx="9151333" cy="16679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 i="1" dirty="0"/>
              <a:t>Sea Surface Temperature (SST) </a:t>
            </a:r>
            <a:r>
              <a:rPr lang="en-US" sz="1400" dirty="0" err="1" smtClean="0"/>
              <a:t>este</a:t>
            </a:r>
            <a:r>
              <a:rPr lang="en-US" sz="1400" dirty="0" smtClean="0"/>
              <a:t> un </a:t>
            </a:r>
            <a:r>
              <a:rPr lang="en-US" sz="1400" dirty="0" err="1" smtClean="0"/>
              <a:t>parametru</a:t>
            </a:r>
            <a:r>
              <a:rPr lang="en-US" sz="1400" dirty="0" smtClean="0"/>
              <a:t> </a:t>
            </a:r>
            <a:r>
              <a:rPr lang="en-US" sz="1400" dirty="0" err="1" smtClean="0"/>
              <a:t>geofizic</a:t>
            </a:r>
            <a:r>
              <a:rPr lang="en-US" sz="1400" dirty="0" smtClean="0"/>
              <a:t> fundamental </a:t>
            </a:r>
            <a:r>
              <a:rPr lang="en-US" sz="1400" dirty="0" err="1" smtClean="0"/>
              <a:t>obtinut</a:t>
            </a:r>
            <a:r>
              <a:rPr lang="en-US" sz="1400" dirty="0" smtClean="0"/>
              <a:t> cu </a:t>
            </a:r>
            <a:r>
              <a:rPr lang="en-US" sz="1400" dirty="0" err="1" smtClean="0"/>
              <a:t>ajutorul</a:t>
            </a:r>
            <a:r>
              <a:rPr lang="en-US" sz="1400" dirty="0" smtClean="0"/>
              <a:t> </a:t>
            </a:r>
            <a:r>
              <a:rPr lang="en-US" sz="1400" dirty="0" err="1" smtClean="0"/>
              <a:t>masuratorilor</a:t>
            </a:r>
            <a:r>
              <a:rPr lang="en-US" sz="1400" dirty="0" smtClean="0"/>
              <a:t> </a:t>
            </a:r>
            <a:r>
              <a:rPr lang="en-US" sz="1400" dirty="0" err="1" smtClean="0"/>
              <a:t>satelitare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in-situ.</a:t>
            </a:r>
          </a:p>
          <a:p>
            <a:pPr marL="0" indent="0">
              <a:buNone/>
            </a:pPr>
            <a:r>
              <a:rPr lang="en-US" sz="1400" dirty="0" err="1" smtClean="0"/>
              <a:t>Eterogenitatea</a:t>
            </a:r>
            <a:r>
              <a:rPr lang="en-US" sz="1400" dirty="0" smtClean="0"/>
              <a:t> </a:t>
            </a:r>
            <a:r>
              <a:rPr lang="en-US" sz="1400" dirty="0" err="1" smtClean="0"/>
              <a:t>stratului</a:t>
            </a:r>
            <a:r>
              <a:rPr lang="en-US" sz="1400" dirty="0" smtClean="0"/>
              <a:t> </a:t>
            </a:r>
            <a:r>
              <a:rPr lang="en-US" sz="1400" dirty="0"/>
              <a:t>superior </a:t>
            </a:r>
            <a:r>
              <a:rPr lang="en-US" sz="1400" dirty="0" smtClean="0"/>
              <a:t>de </a:t>
            </a:r>
            <a:r>
              <a:rPr lang="en-US" sz="1400" dirty="0" err="1" smtClean="0"/>
              <a:t>apa</a:t>
            </a:r>
            <a:r>
              <a:rPr lang="en-US" sz="1400" dirty="0" smtClean="0"/>
              <a:t> (~</a:t>
            </a:r>
            <a:r>
              <a:rPr lang="en-US" sz="1400" dirty="0"/>
              <a:t>10 m</a:t>
            </a:r>
            <a:r>
              <a:rPr lang="en-US" sz="1400" dirty="0" smtClean="0"/>
              <a:t>)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multiplele</a:t>
            </a:r>
            <a:r>
              <a:rPr lang="en-US" sz="1400" dirty="0" smtClean="0"/>
              <a:t> </a:t>
            </a:r>
            <a:r>
              <a:rPr lang="en-US" sz="1400" dirty="0" err="1" smtClean="0"/>
              <a:t>modalitati</a:t>
            </a:r>
            <a:r>
              <a:rPr lang="en-US" sz="1400" dirty="0" smtClean="0"/>
              <a:t> de </a:t>
            </a:r>
            <a:r>
              <a:rPr lang="en-US" sz="1400" dirty="0" err="1" smtClean="0"/>
              <a:t>masurare</a:t>
            </a:r>
            <a:r>
              <a:rPr lang="en-US" sz="1400" dirty="0" smtClean="0"/>
              <a:t> </a:t>
            </a:r>
            <a:r>
              <a:rPr lang="en-US" sz="1400" dirty="0" err="1" smtClean="0"/>
              <a:t>reprezinta</a:t>
            </a:r>
            <a:r>
              <a:rPr lang="en-US" sz="1400" dirty="0" smtClean="0"/>
              <a:t> </a:t>
            </a:r>
            <a:r>
              <a:rPr lang="en-US" sz="1400" dirty="0" err="1" smtClean="0"/>
              <a:t>principalele</a:t>
            </a:r>
            <a:r>
              <a:rPr lang="en-US" sz="1400" dirty="0" smtClean="0"/>
              <a:t> </a:t>
            </a:r>
            <a:r>
              <a:rPr lang="en-US" sz="1400" dirty="0" err="1" smtClean="0"/>
              <a:t>provocari</a:t>
            </a:r>
            <a:r>
              <a:rPr lang="en-US" sz="1400" dirty="0" smtClean="0"/>
              <a:t> </a:t>
            </a:r>
            <a:r>
              <a:rPr lang="en-US" sz="1400" dirty="0" err="1" smtClean="0"/>
              <a:t>pentru</a:t>
            </a:r>
            <a:r>
              <a:rPr lang="en-US" sz="1400" dirty="0" smtClean="0"/>
              <a:t> </a:t>
            </a:r>
            <a:r>
              <a:rPr lang="en-US" sz="1400" dirty="0" err="1" smtClean="0"/>
              <a:t>estimarea</a:t>
            </a:r>
            <a:r>
              <a:rPr lang="en-US" sz="1400" dirty="0" smtClean="0"/>
              <a:t> </a:t>
            </a:r>
            <a:r>
              <a:rPr lang="en-US" sz="1400" dirty="0" err="1" smtClean="0"/>
              <a:t>acestui</a:t>
            </a:r>
            <a:r>
              <a:rPr lang="en-US" sz="1400" dirty="0" smtClean="0"/>
              <a:t> </a:t>
            </a:r>
            <a:r>
              <a:rPr lang="en-US" sz="1400" dirty="0" err="1" smtClean="0"/>
              <a:t>parametru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baza</a:t>
            </a:r>
            <a:r>
              <a:rPr lang="en-US" sz="1400" dirty="0" smtClean="0"/>
              <a:t> </a:t>
            </a:r>
            <a:r>
              <a:rPr lang="en-US" sz="1400" dirty="0" err="1" smtClean="0"/>
              <a:t>datelor</a:t>
            </a:r>
            <a:r>
              <a:rPr lang="en-US" sz="1400" dirty="0" smtClean="0"/>
              <a:t> </a:t>
            </a:r>
            <a:r>
              <a:rPr lang="en-US" sz="1400" dirty="0" err="1" smtClean="0"/>
              <a:t>satelitare</a:t>
            </a:r>
            <a:r>
              <a:rPr lang="en-US" sz="1400" dirty="0" smtClean="0"/>
              <a:t>. </a:t>
            </a:r>
          </a:p>
          <a:p>
            <a:pPr marL="0" indent="0">
              <a:buNone/>
            </a:pPr>
            <a:r>
              <a:rPr lang="en-US" sz="1400" dirty="0" err="1" smtClean="0"/>
              <a:t>Adancimea</a:t>
            </a:r>
            <a:r>
              <a:rPr lang="en-US" sz="1400" dirty="0" smtClean="0"/>
              <a:t> </a:t>
            </a:r>
            <a:r>
              <a:rPr lang="en-US" sz="1400" dirty="0" err="1" smtClean="0"/>
              <a:t>pana</a:t>
            </a:r>
            <a:r>
              <a:rPr lang="en-US" sz="1400" dirty="0" smtClean="0"/>
              <a:t> la care se </a:t>
            </a:r>
            <a:r>
              <a:rPr lang="en-US" sz="1400" dirty="0" err="1" smtClean="0"/>
              <a:t>efectueaza</a:t>
            </a:r>
            <a:r>
              <a:rPr lang="en-US" sz="1400" dirty="0" smtClean="0"/>
              <a:t> </a:t>
            </a:r>
            <a:r>
              <a:rPr lang="en-US" sz="1400" dirty="0" err="1" smtClean="0"/>
              <a:t>masuratorile</a:t>
            </a:r>
            <a:r>
              <a:rPr lang="en-US" sz="1400" dirty="0" smtClean="0"/>
              <a:t> </a:t>
            </a:r>
            <a:r>
              <a:rPr lang="en-US" sz="1400" dirty="0" err="1" smtClean="0"/>
              <a:t>satelitare</a:t>
            </a:r>
            <a:r>
              <a:rPr lang="en-US" sz="1400" dirty="0" smtClean="0"/>
              <a:t> </a:t>
            </a:r>
            <a:r>
              <a:rPr lang="en-US" sz="1400" dirty="0" err="1" smtClean="0"/>
              <a:t>variaza</a:t>
            </a:r>
            <a:r>
              <a:rPr lang="en-US" sz="1400" dirty="0" smtClean="0"/>
              <a:t> </a:t>
            </a:r>
            <a:r>
              <a:rPr lang="en-US" sz="1400" dirty="0" err="1" smtClean="0"/>
              <a:t>intre</a:t>
            </a:r>
            <a:r>
              <a:rPr lang="en-US" sz="1400" dirty="0"/>
              <a:t> 10 µm </a:t>
            </a:r>
            <a:r>
              <a:rPr lang="en-US" sz="1400" dirty="0" smtClean="0"/>
              <a:t>(</a:t>
            </a:r>
            <a:r>
              <a:rPr lang="en-US" sz="1400" dirty="0" err="1" smtClean="0"/>
              <a:t>instrumente</a:t>
            </a:r>
            <a:r>
              <a:rPr lang="en-US" sz="1400" dirty="0" smtClean="0"/>
              <a:t> </a:t>
            </a:r>
            <a:r>
              <a:rPr lang="en-US" sz="1400" dirty="0" err="1" smtClean="0"/>
              <a:t>optice</a:t>
            </a:r>
            <a:r>
              <a:rPr lang="en-US" sz="1400" dirty="0" smtClean="0"/>
              <a:t>) </a:t>
            </a:r>
            <a:r>
              <a:rPr lang="en-US" sz="1400" dirty="0" err="1" smtClean="0"/>
              <a:t>si</a:t>
            </a:r>
            <a:r>
              <a:rPr lang="en-US" sz="1400" dirty="0" smtClean="0"/>
              <a:t> 1 mm (</a:t>
            </a:r>
            <a:r>
              <a:rPr lang="en-US" sz="1400" dirty="0" err="1" smtClean="0"/>
              <a:t>instrumente</a:t>
            </a:r>
            <a:r>
              <a:rPr lang="en-US" sz="1400" dirty="0"/>
              <a:t> </a:t>
            </a:r>
            <a:r>
              <a:rPr lang="en-US" sz="1400" dirty="0" smtClean="0"/>
              <a:t>radar). </a:t>
            </a:r>
            <a:endParaRPr lang="en-US" sz="1400" dirty="0"/>
          </a:p>
          <a:p>
            <a:pPr marL="0" indent="0">
              <a:buNone/>
            </a:pPr>
            <a:endParaRPr lang="da-DK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3208" y="3199175"/>
            <a:ext cx="3701912" cy="200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400" dirty="0">
                <a:solidFill>
                  <a:srgbClr val="003DA5"/>
                </a:solidFill>
                <a:latin typeface="Exo 2.0" panose="00000500000000000000" pitchFamily="50" charset="0"/>
              </a:rPr>
              <a:t>SSTint - The interface temperature</a:t>
            </a: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400" b="1" dirty="0">
                <a:solidFill>
                  <a:srgbClr val="003DA5"/>
                </a:solidFill>
                <a:latin typeface="Exo 2.0" panose="00000500000000000000" pitchFamily="50" charset="0"/>
              </a:rPr>
              <a:t>SSTskin - The skin sea surface temperature </a:t>
            </a:r>
            <a:r>
              <a:rPr lang="da-DK" sz="1400" b="1" dirty="0" smtClean="0">
                <a:solidFill>
                  <a:srgbClr val="003DA5"/>
                </a:solidFill>
                <a:latin typeface="Exo 2.0" panose="00000500000000000000" pitchFamily="50" charset="0"/>
              </a:rPr>
              <a:t>(~10 µm)</a:t>
            </a:r>
            <a:endParaRPr lang="da-DK" sz="1400" b="1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400" dirty="0">
                <a:solidFill>
                  <a:srgbClr val="003DA5"/>
                </a:solidFill>
                <a:latin typeface="Exo 2.0" panose="00000500000000000000" pitchFamily="50" charset="0"/>
              </a:rPr>
              <a:t>SSTsub skin - The subskin sea surface temperature</a:t>
            </a: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400" dirty="0">
                <a:solidFill>
                  <a:srgbClr val="003DA5"/>
                </a:solidFill>
                <a:latin typeface="Exo 2.0" panose="00000500000000000000" pitchFamily="50" charset="0"/>
              </a:rPr>
              <a:t>SSTz or SSTdepth - The surface temperature at </a:t>
            </a:r>
            <a:r>
              <a:rPr lang="da-DK" sz="14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depth </a:t>
            </a:r>
            <a:r>
              <a:rPr lang="da-DK" sz="1400" i="1" dirty="0" smtClean="0">
                <a:solidFill>
                  <a:srgbClr val="003DA5"/>
                </a:solidFill>
                <a:latin typeface="Exo 2.0" panose="00000500000000000000" pitchFamily="50" charset="0"/>
              </a:rPr>
              <a:t>z</a:t>
            </a:r>
            <a:endParaRPr lang="da-DK" sz="1400" i="1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400" dirty="0">
                <a:solidFill>
                  <a:srgbClr val="003DA5"/>
                </a:solidFill>
                <a:latin typeface="Exo 2.0" panose="00000500000000000000" pitchFamily="50" charset="0"/>
              </a:rPr>
              <a:t>SSTfnd  - The foundation SST </a:t>
            </a:r>
          </a:p>
        </p:txBody>
      </p:sp>
      <p:pic>
        <p:nvPicPr>
          <p:cNvPr id="12" name="Picture 2" descr="https://www.ghrsst.org/images/newerSSTde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114" y="2940908"/>
            <a:ext cx="4530673" cy="314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4175120" y="6074132"/>
            <a:ext cx="4441891" cy="260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40713"/>
            <a:r>
              <a:rPr lang="en-US" sz="1095" dirty="0">
                <a:solidFill>
                  <a:schemeClr val="accent1">
                    <a:lumMod val="40000"/>
                    <a:lumOff val="60000"/>
                  </a:schemeClr>
                </a:solidFill>
                <a:latin typeface="Exo 2.0" panose="00000500000000000000" pitchFamily="50" charset="0"/>
              </a:rPr>
              <a:t>(</a:t>
            </a:r>
            <a:r>
              <a:rPr lang="en-US" sz="1095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Exo 2.0" panose="00000500000000000000" pitchFamily="50" charset="0"/>
              </a:rPr>
              <a:t>sursa</a:t>
            </a:r>
            <a:r>
              <a:rPr lang="en-US" sz="1095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Exo 2.0" panose="00000500000000000000" pitchFamily="50" charset="0"/>
              </a:rPr>
              <a:t>: </a:t>
            </a:r>
            <a:r>
              <a:rPr lang="en-US" sz="1095" dirty="0">
                <a:solidFill>
                  <a:schemeClr val="accent1">
                    <a:lumMod val="40000"/>
                    <a:lumOff val="60000"/>
                  </a:schemeClr>
                </a:solidFill>
                <a:latin typeface="Exo 2.0" panose="00000500000000000000" pitchFamily="50" charset="0"/>
              </a:rPr>
              <a:t>http://ghrsst-pp.metoffice.com/pages/sst_definitions/) </a:t>
            </a:r>
          </a:p>
        </p:txBody>
      </p:sp>
    </p:spTree>
    <p:extLst>
      <p:ext uri="{BB962C8B-B14F-4D97-AF65-F5344CB8AC3E}">
        <p14:creationId xmlns:p14="http://schemas.microsoft.com/office/powerpoint/2010/main" val="91903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2. </a:t>
            </a:r>
            <a:r>
              <a:rPr lang="en-US" sz="2400" dirty="0" err="1" smtClean="0">
                <a:cs typeface="Arial" panose="020B0604020202020204" pitchFamily="34" charset="0"/>
              </a:rPr>
              <a:t>Importanta</a:t>
            </a:r>
            <a:r>
              <a:rPr lang="en-US" sz="2400" dirty="0" smtClean="0">
                <a:cs typeface="Arial" panose="020B0604020202020204" pitchFamily="34" charset="0"/>
              </a:rPr>
              <a:t> SST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9027" y="1531243"/>
            <a:ext cx="8089557" cy="41054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a-DK" sz="1600" dirty="0"/>
          </a:p>
          <a:p>
            <a:r>
              <a:rPr lang="en-US" sz="1600" dirty="0" smtClean="0"/>
              <a:t>Este </a:t>
            </a:r>
            <a:r>
              <a:rPr lang="en-US" sz="1600" dirty="0" err="1" smtClean="0"/>
              <a:t>unul</a:t>
            </a:r>
            <a:r>
              <a:rPr lang="en-US" sz="1600" dirty="0" smtClean="0"/>
              <a:t> </a:t>
            </a:r>
            <a:r>
              <a:rPr lang="en-US" sz="1600" dirty="0" err="1" smtClean="0"/>
              <a:t>dintre</a:t>
            </a:r>
            <a:r>
              <a:rPr lang="en-US" sz="1600" dirty="0" smtClean="0"/>
              <a:t> </a:t>
            </a:r>
            <a:r>
              <a:rPr lang="en-US" sz="1600" dirty="0" err="1" smtClean="0"/>
              <a:t>cei</a:t>
            </a:r>
            <a:r>
              <a:rPr lang="en-US" sz="1600" dirty="0" smtClean="0"/>
              <a:t> </a:t>
            </a:r>
            <a:r>
              <a:rPr lang="en-US" sz="1600" dirty="0" err="1" smtClean="0"/>
              <a:t>mai</a:t>
            </a:r>
            <a:r>
              <a:rPr lang="en-US" sz="1600" dirty="0" smtClean="0"/>
              <a:t> </a:t>
            </a:r>
            <a:r>
              <a:rPr lang="en-US" sz="1600" dirty="0" err="1" smtClean="0"/>
              <a:t>importanti</a:t>
            </a:r>
            <a:r>
              <a:rPr lang="en-US" sz="1600" dirty="0" smtClean="0"/>
              <a:t> </a:t>
            </a:r>
            <a:r>
              <a:rPr lang="en-US" sz="1600" dirty="0" err="1" smtClean="0"/>
              <a:t>parametri</a:t>
            </a:r>
            <a:r>
              <a:rPr lang="en-US" sz="1600" dirty="0" smtClean="0"/>
              <a:t> </a:t>
            </a:r>
            <a:r>
              <a:rPr lang="en-US" sz="1600" dirty="0" err="1" smtClean="0"/>
              <a:t>hidrofizici</a:t>
            </a:r>
            <a:r>
              <a:rPr lang="en-US" sz="1600" dirty="0" smtClean="0"/>
              <a:t> </a:t>
            </a:r>
            <a:r>
              <a:rPr lang="en-US" sz="1600" dirty="0" err="1" smtClean="0"/>
              <a:t>ce</a:t>
            </a:r>
            <a:r>
              <a:rPr lang="en-US" sz="1600" dirty="0" smtClean="0"/>
              <a:t> </a:t>
            </a:r>
            <a:r>
              <a:rPr lang="en-US" sz="1600" dirty="0" err="1" smtClean="0"/>
              <a:t>influenteaza</a:t>
            </a:r>
            <a:r>
              <a:rPr lang="en-US" sz="1600" dirty="0" smtClean="0"/>
              <a:t> </a:t>
            </a:r>
            <a:r>
              <a:rPr lang="en-US" sz="1600" dirty="0" err="1" smtClean="0"/>
              <a:t>schimbul</a:t>
            </a:r>
            <a:r>
              <a:rPr lang="en-US" sz="1600" dirty="0" smtClean="0"/>
              <a:t> de </a:t>
            </a:r>
            <a:r>
              <a:rPr lang="en-US" sz="1600" dirty="0" err="1" smtClean="0"/>
              <a:t>caldura</a:t>
            </a:r>
            <a:r>
              <a:rPr lang="en-US" sz="1600" dirty="0" smtClean="0"/>
              <a:t> </a:t>
            </a:r>
            <a:r>
              <a:rPr lang="en-US" sz="1600" dirty="0" err="1" smtClean="0"/>
              <a:t>dintre</a:t>
            </a:r>
            <a:r>
              <a:rPr lang="en-US" sz="1600" dirty="0" smtClean="0"/>
              <a:t> ocean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atmosfera</a:t>
            </a:r>
            <a:r>
              <a:rPr lang="en-US" sz="1600" dirty="0" smtClean="0"/>
              <a:t>;</a:t>
            </a:r>
          </a:p>
          <a:p>
            <a:pPr marL="0" indent="0">
              <a:buNone/>
            </a:pPr>
            <a:endParaRPr lang="en-US" sz="1600" dirty="0"/>
          </a:p>
          <a:p>
            <a:r>
              <a:rPr lang="en-US" sz="1600" dirty="0" err="1" smtClean="0"/>
              <a:t>Variabilitatea</a:t>
            </a:r>
            <a:r>
              <a:rPr lang="en-US" sz="1600" dirty="0" smtClean="0"/>
              <a:t> </a:t>
            </a:r>
            <a:r>
              <a:rPr lang="en-US" sz="1600" dirty="0" err="1" smtClean="0"/>
              <a:t>temperaturii</a:t>
            </a:r>
            <a:r>
              <a:rPr lang="en-US" sz="1600" dirty="0" smtClean="0"/>
              <a:t> in </a:t>
            </a:r>
            <a:r>
              <a:rPr lang="en-US" sz="1600" dirty="0" err="1" smtClean="0"/>
              <a:t>stratul</a:t>
            </a:r>
            <a:r>
              <a:rPr lang="en-US" sz="1600" dirty="0" smtClean="0"/>
              <a:t> superior </a:t>
            </a:r>
            <a:r>
              <a:rPr lang="en-US" sz="1600" dirty="0" err="1" smtClean="0"/>
              <a:t>influenteaza</a:t>
            </a:r>
            <a:r>
              <a:rPr lang="en-US" sz="1600" dirty="0" smtClean="0"/>
              <a:t> </a:t>
            </a:r>
            <a:r>
              <a:rPr lang="en-US" sz="1600" dirty="0" err="1" smtClean="0"/>
              <a:t>conditiile</a:t>
            </a:r>
            <a:r>
              <a:rPr lang="en-US" sz="1600" dirty="0" smtClean="0"/>
              <a:t> </a:t>
            </a:r>
            <a:r>
              <a:rPr lang="en-US" sz="1600" dirty="0" err="1" smtClean="0"/>
              <a:t>ecologice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circulatia</a:t>
            </a:r>
            <a:r>
              <a:rPr lang="en-US" sz="1600" dirty="0" smtClean="0"/>
              <a:t> </a:t>
            </a:r>
            <a:r>
              <a:rPr lang="en-US" sz="1600" dirty="0" err="1" smtClean="0"/>
              <a:t>maselor</a:t>
            </a:r>
            <a:r>
              <a:rPr lang="en-US" sz="1600" dirty="0" smtClean="0"/>
              <a:t> de </a:t>
            </a:r>
            <a:r>
              <a:rPr lang="en-US" sz="1600" dirty="0" err="1" smtClean="0"/>
              <a:t>apa</a:t>
            </a:r>
            <a:r>
              <a:rPr lang="en-US" sz="1600" dirty="0" smtClean="0"/>
              <a:t>; </a:t>
            </a:r>
          </a:p>
          <a:p>
            <a:pPr marL="0" indent="0">
              <a:buNone/>
            </a:pPr>
            <a:endParaRPr lang="en-US" sz="1600" dirty="0"/>
          </a:p>
          <a:p>
            <a:r>
              <a:rPr lang="en-US" sz="1600" dirty="0" err="1" smtClean="0"/>
              <a:t>Masuratorile</a:t>
            </a:r>
            <a:r>
              <a:rPr lang="en-US" sz="1600" dirty="0" smtClean="0"/>
              <a:t> SST au o </a:t>
            </a:r>
            <a:r>
              <a:rPr lang="en-US" sz="1600" dirty="0" err="1" smtClean="0"/>
              <a:t>importanta</a:t>
            </a:r>
            <a:r>
              <a:rPr lang="en-US" sz="1600" dirty="0" smtClean="0"/>
              <a:t> </a:t>
            </a:r>
            <a:r>
              <a:rPr lang="en-US" sz="1600" dirty="0" err="1" smtClean="0"/>
              <a:t>deosebita</a:t>
            </a:r>
            <a:r>
              <a:rPr lang="en-US" sz="1600" dirty="0" smtClean="0"/>
              <a:t> in </a:t>
            </a:r>
            <a:r>
              <a:rPr lang="en-US" sz="1600" dirty="0" err="1" smtClean="0"/>
              <a:t>intelegerea</a:t>
            </a:r>
            <a:r>
              <a:rPr lang="en-US" sz="1600" dirty="0" smtClean="0"/>
              <a:t> </a:t>
            </a:r>
            <a:r>
              <a:rPr lang="en-US" sz="1600" dirty="0" err="1" smtClean="0"/>
              <a:t>starii</a:t>
            </a:r>
            <a:r>
              <a:rPr lang="en-US" sz="1600" dirty="0" smtClean="0"/>
              <a:t> </a:t>
            </a:r>
            <a:r>
              <a:rPr lang="en-US" sz="1600" dirty="0" err="1" smtClean="0"/>
              <a:t>termodinamice</a:t>
            </a:r>
            <a:r>
              <a:rPr lang="en-US" sz="1600" dirty="0" smtClean="0"/>
              <a:t> a </a:t>
            </a:r>
            <a:r>
              <a:rPr lang="en-US" sz="1600" dirty="0" err="1" smtClean="0"/>
              <a:t>oceanelor</a:t>
            </a:r>
            <a:r>
              <a:rPr lang="en-US" sz="1600" dirty="0"/>
              <a:t>;</a:t>
            </a:r>
            <a:endParaRPr lang="en-US" sz="1600" dirty="0" smtClean="0"/>
          </a:p>
          <a:p>
            <a:pPr marL="0" indent="0">
              <a:buNone/>
            </a:pPr>
            <a:endParaRPr lang="en-US" sz="1600" dirty="0"/>
          </a:p>
          <a:p>
            <a:r>
              <a:rPr lang="en-US" sz="1600" dirty="0" err="1" smtClean="0"/>
              <a:t>Ofera</a:t>
            </a:r>
            <a:r>
              <a:rPr lang="en-US" sz="1600" dirty="0" smtClean="0"/>
              <a:t> o </a:t>
            </a:r>
            <a:r>
              <a:rPr lang="en-US" sz="1600" dirty="0" err="1" smtClean="0"/>
              <a:t>intelegere</a:t>
            </a:r>
            <a:r>
              <a:rPr lang="en-US" sz="1600" dirty="0" smtClean="0"/>
              <a:t> </a:t>
            </a:r>
            <a:r>
              <a:rPr lang="en-US" sz="1600" dirty="0" err="1" smtClean="0"/>
              <a:t>mai</a:t>
            </a:r>
            <a:r>
              <a:rPr lang="en-US" sz="1600" dirty="0" smtClean="0"/>
              <a:t> </a:t>
            </a:r>
            <a:r>
              <a:rPr lang="en-US" sz="1600" dirty="0" err="1" smtClean="0"/>
              <a:t>buna</a:t>
            </a:r>
            <a:r>
              <a:rPr lang="en-US" sz="1600" dirty="0" smtClean="0"/>
              <a:t> a </a:t>
            </a:r>
            <a:r>
              <a:rPr lang="en-US" sz="1600" dirty="0" err="1" smtClean="0"/>
              <a:t>variabilitatii</a:t>
            </a:r>
            <a:r>
              <a:rPr lang="en-US" sz="1600" dirty="0" smtClean="0"/>
              <a:t> </a:t>
            </a:r>
            <a:r>
              <a:rPr lang="en-US" sz="1600" dirty="0" err="1" smtClean="0"/>
              <a:t>regionale</a:t>
            </a:r>
            <a:r>
              <a:rPr lang="en-US" sz="1600" dirty="0" smtClean="0"/>
              <a:t> in </a:t>
            </a:r>
            <a:r>
              <a:rPr lang="en-US" sz="1600" dirty="0" err="1" smtClean="0"/>
              <a:t>contextul</a:t>
            </a:r>
            <a:r>
              <a:rPr lang="en-US" sz="1600" dirty="0" smtClean="0"/>
              <a:t> </a:t>
            </a:r>
            <a:r>
              <a:rPr lang="en-US" sz="1600" dirty="0" err="1" smtClean="0"/>
              <a:t>schimbarilor</a:t>
            </a:r>
            <a:r>
              <a:rPr lang="en-US" sz="1600" dirty="0" smtClean="0"/>
              <a:t> </a:t>
            </a:r>
            <a:r>
              <a:rPr lang="en-US" sz="1600" dirty="0" err="1" smtClean="0"/>
              <a:t>climatice</a:t>
            </a:r>
            <a:r>
              <a:rPr lang="en-US" sz="1600" dirty="0" smtClean="0"/>
              <a:t>; </a:t>
            </a:r>
          </a:p>
          <a:p>
            <a:pPr marL="0" indent="0">
              <a:buNone/>
            </a:pPr>
            <a:endParaRPr lang="en-US" sz="1600" dirty="0" smtClean="0"/>
          </a:p>
          <a:p>
            <a:endParaRPr lang="en-US" sz="1600" dirty="0"/>
          </a:p>
          <a:p>
            <a:pPr marL="0" indent="0">
              <a:buNone/>
            </a:pPr>
            <a:endParaRPr lang="en-US" sz="1642" dirty="0"/>
          </a:p>
          <a:p>
            <a:pPr marL="0" indent="0">
              <a:buNone/>
            </a:pPr>
            <a:endParaRPr lang="en-US" sz="1642" dirty="0"/>
          </a:p>
          <a:p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6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3. Date </a:t>
            </a:r>
            <a:r>
              <a:rPr lang="en-US" sz="2400" dirty="0" err="1" smtClean="0">
                <a:cs typeface="Arial" panose="020B0604020202020204" pitchFamily="34" charset="0"/>
              </a:rPr>
              <a:t>si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metode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3121" y="1521612"/>
            <a:ext cx="3853321" cy="3026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Sursa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: Ocean </a:t>
            </a: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Biology Processing Group (OBPG) </a:t>
            </a:r>
            <a:endParaRPr lang="en-US" sz="1600" dirty="0" smtClean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endParaRPr lang="en-US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Produse utilizate: Aqua </a:t>
            </a:r>
            <a:r>
              <a:rPr lang="da-DK" sz="1600" dirty="0">
                <a:solidFill>
                  <a:srgbClr val="003DA5"/>
                </a:solidFill>
                <a:latin typeface="Exo 2.0" panose="00000500000000000000" pitchFamily="50" charset="0"/>
              </a:rPr>
              <a:t>MODIS Level </a:t>
            </a: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3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587801" lvl="1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>
                <a:solidFill>
                  <a:srgbClr val="003DA5"/>
                </a:solidFill>
                <a:latin typeface="Exo 2.0" panose="00000500000000000000" pitchFamily="50" charset="0"/>
              </a:rPr>
              <a:t>4 km </a:t>
            </a: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rezolutie spatiala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587801" lvl="1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Intervalul analizei: </a:t>
            </a:r>
            <a:r>
              <a:rPr lang="da-DK" sz="1600" dirty="0">
                <a:solidFill>
                  <a:srgbClr val="003DA5"/>
                </a:solidFill>
                <a:latin typeface="Exo 2.0" panose="00000500000000000000" pitchFamily="50" charset="0"/>
              </a:rPr>
              <a:t>2003-2015</a:t>
            </a:r>
          </a:p>
          <a:p>
            <a:pPr marL="587801" lvl="1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Produse de sinteza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023211" lvl="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Anuale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023211" lvl="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Sezoniere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023211" lvl="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r>
              <a:rPr lang="da-DK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Lunare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442" y="1407775"/>
            <a:ext cx="5127558" cy="5450225"/>
          </a:xfrm>
          <a:prstGeom prst="rect">
            <a:avLst/>
          </a:prstGeom>
        </p:spPr>
      </p:pic>
      <p:pic>
        <p:nvPicPr>
          <p:cNvPr id="8" name="Picture 7" descr="http://www.globcolour.info/images/logo_oceancolor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30" y="4970413"/>
            <a:ext cx="2857982" cy="7569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550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3. Date </a:t>
            </a:r>
            <a:r>
              <a:rPr lang="en-US" sz="2400" dirty="0" err="1" smtClean="0">
                <a:cs typeface="Arial" panose="020B0604020202020204" pitchFamily="34" charset="0"/>
              </a:rPr>
              <a:t>si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metode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642" y="3672916"/>
            <a:ext cx="4868776" cy="624004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1270" y="4432463"/>
            <a:ext cx="4369280" cy="1220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da-DK" sz="12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Where:</a:t>
            </a:r>
            <a:r>
              <a:rPr lang="da-DK" sz="1200" dirty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endParaRPr lang="da-DK" sz="1200" dirty="0" smtClean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da-DK" sz="1200" i="1" dirty="0" smtClean="0">
                <a:solidFill>
                  <a:srgbClr val="003DA5"/>
                </a:solidFill>
                <a:latin typeface="Exo 2.0" panose="00000500000000000000" pitchFamily="50" charset="0"/>
              </a:rPr>
              <a:t>BT39</a:t>
            </a:r>
            <a:r>
              <a:rPr lang="da-DK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: Brightness temperature at 3.959 </a:t>
            </a:r>
            <a:r>
              <a:rPr lang="el-GR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μ</a:t>
            </a:r>
            <a:r>
              <a:rPr lang="da-DK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m, in °C</a:t>
            </a:r>
          </a:p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da-DK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BT40: </a:t>
            </a:r>
            <a:r>
              <a:rPr lang="da-DK" sz="1200" i="1" dirty="0" smtClean="0">
                <a:solidFill>
                  <a:srgbClr val="003DA5"/>
                </a:solidFill>
                <a:latin typeface="Exo 2.0" panose="00000500000000000000" pitchFamily="50" charset="0"/>
              </a:rPr>
              <a:t>Brightness </a:t>
            </a:r>
            <a:r>
              <a:rPr lang="da-DK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temperatue at 4.050 </a:t>
            </a:r>
            <a:r>
              <a:rPr lang="el-GR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μ</a:t>
            </a:r>
            <a:r>
              <a:rPr lang="da-DK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m °C</a:t>
            </a:r>
          </a:p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da-DK" sz="1200" i="1" dirty="0">
                <a:solidFill>
                  <a:srgbClr val="003DA5"/>
                </a:solidFill>
                <a:latin typeface="Exo 2.0" panose="00000500000000000000" pitchFamily="50" charset="0"/>
              </a:rPr>
              <a:t>a0, a1 and a2 -  based on match-ups between setallite retrivals of BT and in situ measurements</a:t>
            </a:r>
            <a:r>
              <a:rPr lang="da-DK" sz="1400" dirty="0">
                <a:solidFill>
                  <a:srgbClr val="003DA5"/>
                </a:solidFill>
                <a:latin typeface="Exo 2.0" panose="00000500000000000000" pitchFamily="50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370882" y="1687444"/>
            <a:ext cx="5086072" cy="6369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3"/>
              </a:buBlip>
            </a:pP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SST4 – Mid-Wave Infrared (MWIR,</a:t>
            </a:r>
            <a:r>
              <a:rPr lang="el-GR" sz="1600" dirty="0">
                <a:solidFill>
                  <a:srgbClr val="003DA5"/>
                </a:solidFill>
                <a:latin typeface="Exo 2.0" panose="00000500000000000000" pitchFamily="50" charset="0"/>
              </a:rPr>
              <a:t> λ = 3.5–4.1 μ</a:t>
            </a: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m )</a:t>
            </a:r>
            <a:endParaRPr lang="da-DK" sz="1600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3"/>
              </a:buBlip>
            </a:pP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SST – Long-Wave Infrared (LWIR, </a:t>
            </a:r>
            <a:r>
              <a:rPr lang="el-GR" sz="1600" dirty="0">
                <a:solidFill>
                  <a:srgbClr val="003DA5"/>
                </a:solidFill>
                <a:latin typeface="Exo 2.0" panose="00000500000000000000" pitchFamily="50" charset="0"/>
              </a:rPr>
              <a:t>λ=10–12 μ</a:t>
            </a: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m)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0882" y="2384014"/>
            <a:ext cx="6621877" cy="9366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3"/>
              </a:buBlip>
            </a:pP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MWIR SST4: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Atmosfera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este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mai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transparenta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si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mai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putin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variabila</a:t>
            </a:r>
            <a:r>
              <a:rPr lang="en-US" sz="1600" dirty="0">
                <a:solidFill>
                  <a:srgbClr val="003DA5"/>
                </a:solidFill>
                <a:latin typeface="Exo 2.0" panose="00000500000000000000" pitchFamily="50" charset="0"/>
              </a:rPr>
              <a:t>;</a:t>
            </a:r>
            <a:endParaRPr lang="en-US" sz="1600" dirty="0" smtClean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3"/>
              </a:buBlip>
            </a:pP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LWIR SST: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Acuratetea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poate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fi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influentata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de:</a:t>
            </a:r>
          </a:p>
          <a:p>
            <a:pPr marL="435409" lvl="1"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Absorbtia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cauzata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de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vaporii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de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apa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(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benzile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11 </a:t>
            </a:r>
            <a:r>
              <a:rPr lang="en-US" sz="1600" dirty="0" err="1" smtClean="0">
                <a:solidFill>
                  <a:srgbClr val="003DA5"/>
                </a:solidFill>
                <a:latin typeface="Exo 2.0" panose="00000500000000000000" pitchFamily="50" charset="0"/>
              </a:rPr>
              <a:t>si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 12 </a:t>
            </a:r>
            <a:r>
              <a:rPr lang="el-GR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μ</a:t>
            </a:r>
            <a:r>
              <a:rPr lang="en-US" sz="1600" dirty="0" smtClean="0">
                <a:solidFill>
                  <a:srgbClr val="003DA5"/>
                </a:solidFill>
                <a:latin typeface="Exo 2.0" panose="00000500000000000000" pitchFamily="50" charset="0"/>
              </a:rPr>
              <a:t>m) </a:t>
            </a:r>
            <a:endParaRPr lang="en-US" sz="1600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835" y="3770076"/>
            <a:ext cx="2137816" cy="426014"/>
          </a:xfrm>
          <a:prstGeom prst="rect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1152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4. </a:t>
            </a:r>
            <a:r>
              <a:rPr lang="en-US" sz="2400" dirty="0" err="1" smtClean="0">
                <a:cs typeface="Arial" panose="020B0604020202020204" pitchFamily="34" charset="0"/>
              </a:rPr>
              <a:t>Anaiza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si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rezultate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74573"/>
            <a:ext cx="9151333" cy="4153705"/>
          </a:xfrm>
        </p:spPr>
        <p:txBody>
          <a:bodyPr>
            <a:normAutofit/>
          </a:bodyPr>
          <a:lstStyle/>
          <a:p>
            <a:r>
              <a:rPr lang="en-US" sz="1600" dirty="0" err="1" smtClean="0"/>
              <a:t>Evolutia</a:t>
            </a:r>
            <a:r>
              <a:rPr lang="en-US" sz="1600" dirty="0" smtClean="0"/>
              <a:t> SST la </a:t>
            </a:r>
            <a:r>
              <a:rPr lang="en-US" sz="1600" dirty="0" err="1" smtClean="0"/>
              <a:t>nivelul</a:t>
            </a:r>
            <a:r>
              <a:rPr lang="en-US" sz="1600" dirty="0" smtClean="0"/>
              <a:t> </a:t>
            </a:r>
            <a:r>
              <a:rPr lang="en-US" sz="1600" dirty="0" err="1" smtClean="0"/>
              <a:t>Marii</a:t>
            </a:r>
            <a:r>
              <a:rPr lang="en-US" sz="1600" dirty="0" smtClean="0"/>
              <a:t> </a:t>
            </a:r>
            <a:r>
              <a:rPr lang="en-US" sz="1600" dirty="0" err="1" smtClean="0"/>
              <a:t>Negre</a:t>
            </a:r>
            <a:r>
              <a:rPr lang="en-US" sz="1600" dirty="0" smtClean="0"/>
              <a:t> in </a:t>
            </a:r>
            <a:r>
              <a:rPr lang="en-US" sz="1600" dirty="0" err="1" smtClean="0"/>
              <a:t>contextul</a:t>
            </a:r>
            <a:r>
              <a:rPr lang="en-US" sz="1600" dirty="0" smtClean="0"/>
              <a:t> climatic al </a:t>
            </a:r>
            <a:r>
              <a:rPr lang="en-US" sz="1600" dirty="0" err="1" smtClean="0"/>
              <a:t>ultimului</a:t>
            </a:r>
            <a:r>
              <a:rPr lang="en-US" sz="1600" dirty="0" smtClean="0"/>
              <a:t> </a:t>
            </a:r>
            <a:r>
              <a:rPr lang="en-US" sz="1600" dirty="0" err="1" smtClean="0"/>
              <a:t>secol</a:t>
            </a:r>
            <a:r>
              <a:rPr lang="en-US" sz="1600" dirty="0"/>
              <a:t>;</a:t>
            </a:r>
            <a:endParaRPr lang="en-US" sz="1600" dirty="0" smtClean="0"/>
          </a:p>
          <a:p>
            <a:r>
              <a:rPr lang="en-US" sz="1600" dirty="0" err="1" smtClean="0"/>
              <a:t>Ipoteza</a:t>
            </a:r>
            <a:r>
              <a:rPr lang="en-US" sz="1600" dirty="0" smtClean="0"/>
              <a:t> </a:t>
            </a:r>
            <a:r>
              <a:rPr lang="en-US" sz="1600" dirty="0" err="1" smtClean="0"/>
              <a:t>initiala</a:t>
            </a:r>
            <a:r>
              <a:rPr lang="en-US" sz="1600" dirty="0" smtClean="0"/>
              <a:t>: </a:t>
            </a:r>
            <a:r>
              <a:rPr lang="en-US" sz="1600" dirty="0" err="1" smtClean="0"/>
              <a:t>trendul</a:t>
            </a:r>
            <a:r>
              <a:rPr lang="en-US" sz="1600" dirty="0" smtClean="0"/>
              <a:t> de </a:t>
            </a:r>
            <a:r>
              <a:rPr lang="en-US" sz="1600" dirty="0" err="1" smtClean="0"/>
              <a:t>incalzire</a:t>
            </a:r>
            <a:r>
              <a:rPr lang="en-US" sz="1600" dirty="0" smtClean="0"/>
              <a:t> </a:t>
            </a:r>
            <a:r>
              <a:rPr lang="en-US" sz="1600" dirty="0" err="1" smtClean="0"/>
              <a:t>ar</a:t>
            </a:r>
            <a:r>
              <a:rPr lang="en-US" sz="1600" dirty="0" smtClean="0"/>
              <a:t> </a:t>
            </a:r>
            <a:r>
              <a:rPr lang="en-US" sz="1600" dirty="0" err="1" smtClean="0"/>
              <a:t>trebui</a:t>
            </a:r>
            <a:r>
              <a:rPr lang="en-US" sz="1600" dirty="0" smtClean="0"/>
              <a:t> </a:t>
            </a:r>
            <a:r>
              <a:rPr lang="en-US" sz="1600" dirty="0" err="1" smtClean="0"/>
              <a:t>observat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la </a:t>
            </a:r>
            <a:r>
              <a:rPr lang="en-US" sz="1600" dirty="0" err="1" smtClean="0"/>
              <a:t>nivelul</a:t>
            </a:r>
            <a:r>
              <a:rPr lang="en-US" sz="1600" dirty="0" smtClean="0"/>
              <a:t> </a:t>
            </a:r>
            <a:r>
              <a:rPr lang="en-US" sz="1600" dirty="0" err="1" smtClean="0"/>
              <a:t>masuratorilor</a:t>
            </a:r>
            <a:r>
              <a:rPr lang="en-US" sz="1600" dirty="0" smtClean="0"/>
              <a:t> SST;</a:t>
            </a: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8211608"/>
              </p:ext>
            </p:extLst>
          </p:nvPr>
        </p:nvGraphicFramePr>
        <p:xfrm>
          <a:off x="415233" y="2496066"/>
          <a:ext cx="7889885" cy="3237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4047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cs typeface="Arial" panose="020B0604020202020204" pitchFamily="34" charset="0"/>
              </a:rPr>
              <a:t>Variabilitatea</a:t>
            </a:r>
            <a:r>
              <a:rPr lang="en-US" sz="2400" dirty="0" smtClean="0">
                <a:cs typeface="Arial" panose="020B0604020202020204" pitchFamily="34" charset="0"/>
              </a:rPr>
              <a:t> multi-</a:t>
            </a:r>
            <a:r>
              <a:rPr lang="en-US" sz="2400" dirty="0" err="1" smtClean="0">
                <a:cs typeface="Arial" panose="020B0604020202020204" pitchFamily="34" charset="0"/>
              </a:rPr>
              <a:t>anuala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060330"/>
              </p:ext>
            </p:extLst>
          </p:nvPr>
        </p:nvGraphicFramePr>
        <p:xfrm>
          <a:off x="225009" y="914869"/>
          <a:ext cx="2616718" cy="26895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8182"/>
                <a:gridCol w="630935"/>
                <a:gridCol w="777045"/>
                <a:gridCol w="730556"/>
              </a:tblGrid>
              <a:tr h="17589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SST (°C)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233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Black Sea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Eastern Basin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Western Basin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17.11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17.09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17.15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2004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16.66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16.95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16.36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17.18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17.22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17.15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2006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17.26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17.67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16.85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2007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17.69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17.90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17.49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2008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2009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17.57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17.64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2010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18.01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18.13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17.91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2011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17.42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17.64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17.19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2012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18.98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19.20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18.77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2013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17.71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17.82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2014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17.82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17.89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17.75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36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2015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18.32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18.52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18.12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69651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Mean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u="none" strike="noStrike" dirty="0">
                          <a:effectLst/>
                          <a:latin typeface="Exo 2.0 Medium" panose="00000600000000000000" pitchFamily="50" charset="0"/>
                        </a:rPr>
                        <a:t>17.63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u="none" strike="noStrike" dirty="0">
                          <a:effectLst/>
                          <a:latin typeface="Exo 2.0 Medium" panose="00000600000000000000" pitchFamily="50" charset="0"/>
                        </a:rPr>
                        <a:t>17.78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u="none" strike="noStrike" dirty="0">
                          <a:effectLst/>
                          <a:latin typeface="Exo 2.0 Medium" panose="00000600000000000000" pitchFamily="50" charset="0"/>
                        </a:rPr>
                        <a:t>17.49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7745691"/>
              </p:ext>
            </p:extLst>
          </p:nvPr>
        </p:nvGraphicFramePr>
        <p:xfrm>
          <a:off x="2950681" y="918606"/>
          <a:ext cx="6091697" cy="2685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5" y="3730104"/>
            <a:ext cx="4446496" cy="3144372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881" y="3730104"/>
            <a:ext cx="4446497" cy="314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77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cs typeface="Arial" panose="020B0604020202020204" pitchFamily="34" charset="0"/>
              </a:rPr>
              <a:t>Analiza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produselor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lunare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graphicFrame>
        <p:nvGraphicFramePr>
          <p:cNvPr id="10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7280681"/>
              </p:ext>
            </p:extLst>
          </p:nvPr>
        </p:nvGraphicFramePr>
        <p:xfrm>
          <a:off x="318511" y="1084101"/>
          <a:ext cx="2882758" cy="24934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2490"/>
                <a:gridCol w="648425"/>
                <a:gridCol w="812485"/>
                <a:gridCol w="859358"/>
              </a:tblGrid>
              <a:tr h="20550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SST (°C)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9124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  <a:latin typeface="Exo 2.0 Medium" panose="00000600000000000000" pitchFamily="50" charset="0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Black Sea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Eastern Basin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Western Basin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Jan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7.96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8.18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7.76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Feb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6.79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7.08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6.54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Mar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6.96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7.10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6.83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Apr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9.47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9.71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9.23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May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15.84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16.13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15.55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Jun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21.35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21.64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21.05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July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24.36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24.63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24.09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Aug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25.46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25.73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25.18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Sep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22.60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22.89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22.30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Oct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18.38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18.60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18.15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Nov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13.57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13.67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13.48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341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u="none" strike="noStrike" dirty="0">
                          <a:effectLst/>
                          <a:latin typeface="Exo 2.0 Medium" panose="00000600000000000000" pitchFamily="50" charset="0"/>
                        </a:rPr>
                        <a:t>Dec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10.26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  <a:latin typeface="Exo 2.0 Light" panose="00000400000000000000" pitchFamily="50" charset="0"/>
                        </a:rPr>
                        <a:t>10.31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  <a:latin typeface="Exo 2.0 Light" panose="00000400000000000000" pitchFamily="50" charset="0"/>
                        </a:rPr>
                        <a:t>10.21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5159862"/>
              </p:ext>
            </p:extLst>
          </p:nvPr>
        </p:nvGraphicFramePr>
        <p:xfrm>
          <a:off x="3285955" y="1084100"/>
          <a:ext cx="5536004" cy="24934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1" y="2058432"/>
            <a:ext cx="5736300" cy="4799568"/>
          </a:xfrm>
        </p:spPr>
      </p:pic>
    </p:spTree>
    <p:extLst>
      <p:ext uri="{BB962C8B-B14F-4D97-AF65-F5344CB8AC3E}">
        <p14:creationId xmlns:p14="http://schemas.microsoft.com/office/powerpoint/2010/main" val="314375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cs typeface="Arial" panose="020B0604020202020204" pitchFamily="34" charset="0"/>
              </a:rPr>
              <a:t>Analiza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produselor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lunare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5259716"/>
              </p:ext>
            </p:extLst>
          </p:nvPr>
        </p:nvGraphicFramePr>
        <p:xfrm>
          <a:off x="3384674" y="1084100"/>
          <a:ext cx="5586331" cy="2069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ontent Placeholder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7014963"/>
              </p:ext>
            </p:extLst>
          </p:nvPr>
        </p:nvGraphicFramePr>
        <p:xfrm>
          <a:off x="266528" y="1090163"/>
          <a:ext cx="2937818" cy="26327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7922"/>
                <a:gridCol w="656921"/>
                <a:gridCol w="780219"/>
                <a:gridCol w="852756"/>
              </a:tblGrid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 smtClean="0">
                          <a:effectLst/>
                          <a:latin typeface="Exo 2.0 Medium" panose="00000600000000000000" pitchFamily="50" charset="0"/>
                        </a:rPr>
                        <a:t>Slope of the linear regression</a:t>
                      </a:r>
                      <a:r>
                        <a:rPr lang="en-US" sz="1100" u="none" strike="noStrike" baseline="0" dirty="0" smtClean="0">
                          <a:effectLst/>
                          <a:latin typeface="Exo 2.0 Medium" panose="00000600000000000000" pitchFamily="50" charset="0"/>
                        </a:rPr>
                        <a:t> equation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095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  <a:latin typeface="Exo 2.0 Medium" panose="00000600000000000000" pitchFamily="50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Black Sea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Eastern Basin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Exo 2.0 Medium" panose="00000600000000000000" pitchFamily="50" charset="0"/>
                        </a:rPr>
                        <a:t>Western Basin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Jan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0.067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0.061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0.074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Feb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0.087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0.087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0.088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Mar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0.118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0.116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0.121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Apr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0.109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0.110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0.108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May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0.210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0.231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0.189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Jun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0.109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0.067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July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0.129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0.147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0.110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Aug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0.073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0.076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0.070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Sep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0.105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0.106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Oct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-0.099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-0.111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-0.088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Nov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0.128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0.114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0.143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5463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  <a:latin typeface="Exo 2.0 Medium" panose="00000600000000000000" pitchFamily="50" charset="0"/>
                        </a:rPr>
                        <a:t>Dec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Exo 2.0 Medium" panose="000006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0.075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Exo 2.0 Light" panose="00000400000000000000" pitchFamily="50" charset="0"/>
                        </a:rPr>
                        <a:t>0.096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Exo 2.0 Light" panose="00000400000000000000" pitchFamily="50" charset="0"/>
                        </a:rPr>
                        <a:t>0.054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Exo 2.0 Light" panose="00000400000000000000" pitchFamily="50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" y="2850291"/>
            <a:ext cx="4799416" cy="4007709"/>
          </a:xfrm>
        </p:spPr>
      </p:pic>
    </p:spTree>
    <p:extLst>
      <p:ext uri="{BB962C8B-B14F-4D97-AF65-F5344CB8AC3E}">
        <p14:creationId xmlns:p14="http://schemas.microsoft.com/office/powerpoint/2010/main" val="308961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5. </a:t>
            </a:r>
            <a:r>
              <a:rPr lang="en-US" sz="2400" dirty="0" err="1" smtClean="0">
                <a:cs typeface="Arial" panose="020B0604020202020204" pitchFamily="34" charset="0"/>
              </a:rPr>
              <a:t>Corelatia</a:t>
            </a:r>
            <a:r>
              <a:rPr lang="en-US" sz="2400" dirty="0" smtClean="0">
                <a:cs typeface="Arial" panose="020B0604020202020204" pitchFamily="34" charset="0"/>
              </a:rPr>
              <a:t> cu </a:t>
            </a:r>
            <a:r>
              <a:rPr lang="en-US" sz="2400" dirty="0" err="1" smtClean="0">
                <a:cs typeface="Arial" panose="020B0604020202020204" pitchFamily="34" charset="0"/>
              </a:rPr>
              <a:t>manifestarile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climatice</a:t>
            </a:r>
            <a:r>
              <a:rPr lang="en-US" sz="2400" dirty="0" smtClean="0">
                <a:cs typeface="Arial" panose="020B0604020202020204" pitchFamily="34" charset="0"/>
              </a:rPr>
              <a:t> la </a:t>
            </a:r>
            <a:r>
              <a:rPr lang="en-US" sz="2400" dirty="0" err="1" smtClean="0">
                <a:cs typeface="Arial" panose="020B0604020202020204" pitchFamily="34" charset="0"/>
              </a:rPr>
              <a:t>scara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larga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782" y="3649512"/>
            <a:ext cx="8580665" cy="16055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sz="1600" dirty="0" smtClean="0"/>
          </a:p>
          <a:p>
            <a:r>
              <a:rPr lang="en-US" sz="1600" dirty="0" smtClean="0"/>
              <a:t>Una din </a:t>
            </a:r>
            <a:r>
              <a:rPr lang="en-US" sz="1600" dirty="0" err="1" smtClean="0"/>
              <a:t>cele</a:t>
            </a:r>
            <a:r>
              <a:rPr lang="en-US" sz="1600" dirty="0" smtClean="0"/>
              <a:t> </a:t>
            </a:r>
            <a:r>
              <a:rPr lang="en-US" sz="1600" dirty="0" err="1" smtClean="0"/>
              <a:t>trei</a:t>
            </a:r>
            <a:r>
              <a:rPr lang="en-US" sz="1600" dirty="0" smtClean="0"/>
              <a:t> </a:t>
            </a:r>
            <a:r>
              <a:rPr lang="en-US" sz="1600" dirty="0" err="1" smtClean="0"/>
              <a:t>circulatii</a:t>
            </a:r>
            <a:r>
              <a:rPr lang="en-US" sz="1600" dirty="0" smtClean="0"/>
              <a:t> </a:t>
            </a:r>
            <a:r>
              <a:rPr lang="en-US" sz="1600" dirty="0" err="1" smtClean="0"/>
              <a:t>atmosferice</a:t>
            </a:r>
            <a:r>
              <a:rPr lang="en-US" sz="1600" dirty="0" smtClean="0"/>
              <a:t> </a:t>
            </a:r>
            <a:r>
              <a:rPr lang="en-US" sz="1600" dirty="0" err="1" smtClean="0"/>
              <a:t>majore</a:t>
            </a:r>
            <a:r>
              <a:rPr lang="en-US" sz="1600" dirty="0" smtClean="0"/>
              <a:t> care </a:t>
            </a:r>
            <a:r>
              <a:rPr lang="en-US" sz="1600" dirty="0" err="1" smtClean="0"/>
              <a:t>afecteaza</a:t>
            </a:r>
            <a:r>
              <a:rPr lang="en-US" sz="1600" dirty="0" smtClean="0"/>
              <a:t> Eurasia; </a:t>
            </a:r>
          </a:p>
          <a:p>
            <a:r>
              <a:rPr lang="en-US" sz="1600" dirty="0" err="1" smtClean="0"/>
              <a:t>Manifesta</a:t>
            </a:r>
            <a:r>
              <a:rPr lang="en-US" sz="1600" dirty="0" smtClean="0"/>
              <a:t> </a:t>
            </a:r>
            <a:r>
              <a:rPr lang="en-US" sz="1600" dirty="0" err="1" smtClean="0"/>
              <a:t>influente</a:t>
            </a:r>
            <a:r>
              <a:rPr lang="en-US" sz="1600" dirty="0" smtClean="0"/>
              <a:t> </a:t>
            </a:r>
            <a:r>
              <a:rPr lang="en-US" sz="1600" dirty="0" err="1" smtClean="0"/>
              <a:t>asupra</a:t>
            </a:r>
            <a:r>
              <a:rPr lang="en-US" sz="1600" dirty="0" smtClean="0"/>
              <a:t> </a:t>
            </a:r>
            <a:r>
              <a:rPr lang="en-US" sz="1600" dirty="0" err="1" smtClean="0"/>
              <a:t>Europei</a:t>
            </a:r>
            <a:r>
              <a:rPr lang="en-US" sz="1600" dirty="0" smtClean="0"/>
              <a:t> Centrale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Sudice</a:t>
            </a:r>
            <a:r>
              <a:rPr lang="en-US" sz="1600" dirty="0" smtClean="0"/>
              <a:t>;</a:t>
            </a:r>
          </a:p>
          <a:p>
            <a:r>
              <a:rPr lang="en-US" sz="1600" dirty="0" smtClean="0"/>
              <a:t>(+) </a:t>
            </a:r>
            <a:r>
              <a:rPr lang="en-US" sz="1600" dirty="0" err="1" smtClean="0"/>
              <a:t>mase</a:t>
            </a:r>
            <a:r>
              <a:rPr lang="en-US" sz="1600" dirty="0" smtClean="0"/>
              <a:t> de </a:t>
            </a:r>
            <a:r>
              <a:rPr lang="en-US" sz="1600" dirty="0" err="1" smtClean="0"/>
              <a:t>aer</a:t>
            </a:r>
            <a:r>
              <a:rPr lang="en-US" sz="1600" dirty="0" smtClean="0"/>
              <a:t> </a:t>
            </a:r>
            <a:r>
              <a:rPr lang="en-US" sz="1600" dirty="0" err="1" smtClean="0"/>
              <a:t>uscat</a:t>
            </a:r>
            <a:r>
              <a:rPr lang="en-US" sz="1600" dirty="0" smtClean="0"/>
              <a:t> in zona </a:t>
            </a:r>
            <a:r>
              <a:rPr lang="en-US" sz="1600" dirty="0" err="1" smtClean="0"/>
              <a:t>Europei</a:t>
            </a:r>
            <a:r>
              <a:rPr lang="en-US" sz="1600" dirty="0" smtClean="0"/>
              <a:t> Centrale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deasupra</a:t>
            </a:r>
            <a:r>
              <a:rPr lang="en-US" sz="1600" dirty="0" smtClean="0"/>
              <a:t> </a:t>
            </a:r>
            <a:r>
              <a:rPr lang="en-US" sz="1600" dirty="0" err="1" smtClean="0"/>
              <a:t>Mediteranei</a:t>
            </a:r>
            <a:r>
              <a:rPr lang="en-US" sz="1600" dirty="0" smtClean="0"/>
              <a:t>; </a:t>
            </a:r>
            <a:endParaRPr lang="en-US" sz="1600" dirty="0"/>
          </a:p>
          <a:p>
            <a:r>
              <a:rPr lang="en-US" sz="1600" dirty="0" smtClean="0"/>
              <a:t>(+)  </a:t>
            </a:r>
            <a:r>
              <a:rPr lang="en-US" sz="1600" dirty="0" err="1" smtClean="0"/>
              <a:t>ierni</a:t>
            </a:r>
            <a:r>
              <a:rPr lang="en-US" sz="1600" dirty="0" smtClean="0"/>
              <a:t> </a:t>
            </a:r>
            <a:r>
              <a:rPr lang="en-US" sz="1600" dirty="0" err="1" smtClean="0"/>
              <a:t>reci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uscate</a:t>
            </a:r>
            <a:r>
              <a:rPr lang="en-US" sz="1600" dirty="0" smtClean="0"/>
              <a:t> </a:t>
            </a:r>
            <a:r>
              <a:rPr lang="en-US" sz="1600" dirty="0" err="1" smtClean="0"/>
              <a:t>deasupra</a:t>
            </a:r>
            <a:r>
              <a:rPr lang="en-US" sz="1600" dirty="0" smtClean="0"/>
              <a:t> </a:t>
            </a:r>
            <a:r>
              <a:rPr lang="en-US" sz="1600" dirty="0" err="1" smtClean="0"/>
              <a:t>Marii</a:t>
            </a:r>
            <a:r>
              <a:rPr lang="en-US" sz="1600" dirty="0" smtClean="0"/>
              <a:t> </a:t>
            </a:r>
            <a:r>
              <a:rPr lang="en-US" sz="1600" dirty="0" err="1" smtClean="0"/>
              <a:t>Negre</a:t>
            </a:r>
            <a:r>
              <a:rPr lang="en-US" sz="1600" dirty="0" smtClean="0"/>
              <a:t>; </a:t>
            </a:r>
          </a:p>
          <a:p>
            <a:r>
              <a:rPr lang="en-US" sz="1600" dirty="0" smtClean="0"/>
              <a:t>(-) </a:t>
            </a:r>
            <a:r>
              <a:rPr lang="en-US" sz="1600" dirty="0" err="1" smtClean="0"/>
              <a:t>Ierni</a:t>
            </a:r>
            <a:r>
              <a:rPr lang="en-US" sz="1600" dirty="0" smtClean="0"/>
              <a:t> </a:t>
            </a:r>
            <a:r>
              <a:rPr lang="en-US" sz="1600" dirty="0" err="1" smtClean="0"/>
              <a:t>calde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umede</a:t>
            </a:r>
            <a:r>
              <a:rPr lang="en-US" sz="1600" dirty="0" smtClean="0"/>
              <a:t> </a:t>
            </a:r>
            <a:r>
              <a:rPr lang="en-US" sz="1600" dirty="0" err="1" smtClean="0"/>
              <a:t>deasupra</a:t>
            </a:r>
            <a:r>
              <a:rPr lang="en-US" sz="1600" dirty="0" smtClean="0"/>
              <a:t> </a:t>
            </a:r>
            <a:r>
              <a:rPr lang="en-US" sz="1600" dirty="0" err="1" smtClean="0"/>
              <a:t>Marii</a:t>
            </a:r>
            <a:r>
              <a:rPr lang="en-US" sz="1600" dirty="0" smtClean="0"/>
              <a:t> </a:t>
            </a:r>
            <a:r>
              <a:rPr lang="en-US" sz="1600" dirty="0" err="1" smtClean="0"/>
              <a:t>Negre</a:t>
            </a:r>
            <a:r>
              <a:rPr lang="en-US" sz="1600" dirty="0" smtClean="0"/>
              <a:t>; </a:t>
            </a:r>
          </a:p>
          <a:p>
            <a:endParaRPr lang="en-US" sz="16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218049" y="1189916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da-DK" b="1" i="1" dirty="0" smtClean="0">
                <a:solidFill>
                  <a:srgbClr val="003DA5"/>
                </a:solidFill>
                <a:latin typeface="Exo 2.0" panose="00000500000000000000" pitchFamily="50" charset="0"/>
              </a:rPr>
              <a:t>North Atlantic Oscillation (NAO)</a:t>
            </a:r>
            <a:endParaRPr lang="da-DK" b="1" i="1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4382" y="3307880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09567">
              <a:lnSpc>
                <a:spcPct val="90000"/>
              </a:lnSpc>
              <a:spcBef>
                <a:spcPts val="666"/>
              </a:spcBef>
              <a:buSzPct val="75000"/>
            </a:pPr>
            <a:r>
              <a:rPr lang="da-DK" b="1" i="1" dirty="0" smtClean="0">
                <a:solidFill>
                  <a:srgbClr val="003DA5"/>
                </a:solidFill>
                <a:latin typeface="Exo 2.0" panose="00000500000000000000" pitchFamily="50" charset="0"/>
              </a:rPr>
              <a:t>East Atlantic-West Russia (EA-WR)</a:t>
            </a:r>
            <a:endParaRPr lang="da-DK" b="1" i="1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6783" y="1683948"/>
            <a:ext cx="8777218" cy="1605516"/>
          </a:xfrm>
          <a:prstGeom prst="rect">
            <a:avLst/>
          </a:prstGeom>
        </p:spPr>
        <p:txBody>
          <a:bodyPr vert="horz" lIns="274320" tIns="91440" rIns="274320" bIns="91440" rtlCol="0">
            <a:normAutofit fontScale="92500" lnSpcReduction="10000"/>
          </a:bodyPr>
          <a:lstStyle>
            <a:lvl1pPr marL="152392" indent="-152392" algn="l" defTabSz="609567" rtl="0" eaLnBrk="1" latinLnBrk="0" hangingPunct="1">
              <a:lnSpc>
                <a:spcPct val="90000"/>
              </a:lnSpc>
              <a:spcBef>
                <a:spcPts val="666"/>
              </a:spcBef>
              <a:buSzPct val="75000"/>
              <a:buFontTx/>
              <a:buBlip>
                <a:blip r:embed="rId2"/>
              </a:buBlip>
              <a:defRPr lang="en-US" sz="1916" kern="120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  <a:lvl2pPr marL="457175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SzPct val="80000"/>
              <a:buFontTx/>
              <a:buBlip>
                <a:blip r:embed="rId2"/>
              </a:buBlip>
              <a:defRPr lang="en-US" sz="1642" kern="120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2pPr>
            <a:lvl3pPr marL="761959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SzPct val="85000"/>
              <a:buFontTx/>
              <a:buBlip>
                <a:blip r:embed="rId2"/>
              </a:buBlip>
              <a:defRPr lang="en-US" sz="1333" kern="120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3pPr>
            <a:lvl4pPr marL="1066742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SzPct val="90000"/>
              <a:buFontTx/>
              <a:buBlip>
                <a:blip r:embed="rId2"/>
              </a:buBlip>
              <a:defRPr lang="en-US" sz="1232" kern="120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4pPr>
            <a:lvl5pPr marL="1371526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SzPct val="90000"/>
              <a:buFontTx/>
              <a:buBlip>
                <a:blip r:embed="rId2"/>
              </a:buBlip>
              <a:defRPr lang="en-US" sz="1232" kern="1200">
                <a:solidFill>
                  <a:srgbClr val="003DA5"/>
                </a:solidFill>
                <a:latin typeface="Exo 2.0" panose="00000500000000000000" pitchFamily="50" charset="0"/>
                <a:ea typeface="+mn-ea"/>
                <a:cs typeface="+mn-cs"/>
              </a:defRPr>
            </a:lvl5pPr>
            <a:lvl6pPr marL="1676310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81093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5877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90659" indent="-152392" algn="l" defTabSz="609567" rtl="0" eaLnBrk="1" latinLnBrk="0" hangingPunct="1">
              <a:lnSpc>
                <a:spcPct val="90000"/>
              </a:lnSpc>
              <a:spcBef>
                <a:spcPts val="334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en-US" sz="1600" dirty="0" smtClean="0"/>
          </a:p>
          <a:p>
            <a:r>
              <a:rPr lang="en-US" sz="1600" dirty="0" smtClean="0"/>
              <a:t>Una </a:t>
            </a:r>
            <a:r>
              <a:rPr lang="en-US" sz="1600" dirty="0" err="1" smtClean="0"/>
              <a:t>dintre</a:t>
            </a:r>
            <a:r>
              <a:rPr lang="en-US" sz="1600" dirty="0" smtClean="0"/>
              <a:t> </a:t>
            </a:r>
            <a:r>
              <a:rPr lang="en-US" sz="1600" dirty="0" err="1" smtClean="0"/>
              <a:t>cele</a:t>
            </a:r>
            <a:r>
              <a:rPr lang="en-US" sz="1600" dirty="0" smtClean="0"/>
              <a:t> </a:t>
            </a:r>
            <a:r>
              <a:rPr lang="en-US" sz="1600" dirty="0" err="1" smtClean="0"/>
              <a:t>mai</a:t>
            </a:r>
            <a:r>
              <a:rPr lang="en-US" sz="1600" dirty="0" smtClean="0"/>
              <a:t> </a:t>
            </a:r>
            <a:r>
              <a:rPr lang="en-US" sz="1600" dirty="0" err="1" smtClean="0"/>
              <a:t>importante</a:t>
            </a:r>
            <a:r>
              <a:rPr lang="en-US" sz="1600" dirty="0" smtClean="0"/>
              <a:t> </a:t>
            </a:r>
            <a:r>
              <a:rPr lang="en-US" sz="1600" dirty="0" err="1" smtClean="0"/>
              <a:t>manifestari</a:t>
            </a:r>
            <a:r>
              <a:rPr lang="en-US" sz="1600" dirty="0" smtClean="0"/>
              <a:t> </a:t>
            </a:r>
            <a:r>
              <a:rPr lang="en-US" sz="1600" dirty="0" err="1" smtClean="0"/>
              <a:t>climatice</a:t>
            </a:r>
            <a:r>
              <a:rPr lang="en-US" sz="1600" dirty="0"/>
              <a:t> </a:t>
            </a:r>
            <a:r>
              <a:rPr lang="en-US" sz="1600" dirty="0" smtClean="0"/>
              <a:t>din </a:t>
            </a:r>
            <a:r>
              <a:rPr lang="en-US" sz="1600" dirty="0" err="1" smtClean="0"/>
              <a:t>Atlanticul</a:t>
            </a:r>
            <a:r>
              <a:rPr lang="en-US" sz="1600" dirty="0" smtClean="0"/>
              <a:t> de Nord, in special in </a:t>
            </a:r>
            <a:r>
              <a:rPr lang="en-US" sz="1600" dirty="0" err="1" smtClean="0"/>
              <a:t>perioada</a:t>
            </a:r>
            <a:r>
              <a:rPr lang="en-US" sz="1600" dirty="0" smtClean="0"/>
              <a:t> </a:t>
            </a:r>
            <a:r>
              <a:rPr lang="en-US" sz="1600" dirty="0" err="1" smtClean="0"/>
              <a:t>anotimpului</a:t>
            </a:r>
            <a:r>
              <a:rPr lang="en-US" sz="1600" dirty="0" smtClean="0"/>
              <a:t> de </a:t>
            </a:r>
            <a:r>
              <a:rPr lang="en-US" sz="1600" dirty="0" err="1" smtClean="0"/>
              <a:t>iarna</a:t>
            </a:r>
            <a:r>
              <a:rPr lang="en-US" sz="1600" dirty="0" smtClean="0"/>
              <a:t> (</a:t>
            </a:r>
            <a:r>
              <a:rPr lang="en-US" sz="1600" dirty="0" err="1" smtClean="0"/>
              <a:t>atmosfera</a:t>
            </a:r>
            <a:r>
              <a:rPr lang="en-US" sz="1600" dirty="0" smtClean="0"/>
              <a:t> </a:t>
            </a:r>
            <a:r>
              <a:rPr lang="en-US" sz="1600" dirty="0" err="1" smtClean="0"/>
              <a:t>este</a:t>
            </a:r>
            <a:r>
              <a:rPr lang="en-US" sz="1600" dirty="0" smtClean="0"/>
              <a:t> </a:t>
            </a:r>
            <a:r>
              <a:rPr lang="en-US" sz="1600" dirty="0" err="1" smtClean="0"/>
              <a:t>mai</a:t>
            </a:r>
            <a:r>
              <a:rPr lang="en-US" sz="1600" dirty="0" smtClean="0"/>
              <a:t> </a:t>
            </a:r>
            <a:r>
              <a:rPr lang="en-US" sz="1600" dirty="0" err="1" smtClean="0"/>
              <a:t>dinamica</a:t>
            </a:r>
            <a:r>
              <a:rPr lang="en-US" sz="1600" dirty="0" smtClean="0"/>
              <a:t>);</a:t>
            </a:r>
          </a:p>
          <a:p>
            <a:r>
              <a:rPr lang="en-US" sz="1600" dirty="0" err="1" smtClean="0"/>
              <a:t>Diferenta</a:t>
            </a:r>
            <a:r>
              <a:rPr lang="en-US" sz="1600" dirty="0" smtClean="0"/>
              <a:t> de </a:t>
            </a:r>
            <a:r>
              <a:rPr lang="en-US" sz="1600" dirty="0" err="1" smtClean="0"/>
              <a:t>presiunea</a:t>
            </a:r>
            <a:r>
              <a:rPr lang="en-US" sz="1600" dirty="0" smtClean="0"/>
              <a:t> </a:t>
            </a:r>
            <a:r>
              <a:rPr lang="en-US" sz="1600" dirty="0" err="1" smtClean="0"/>
              <a:t>atmosferica</a:t>
            </a:r>
            <a:r>
              <a:rPr lang="en-US" sz="1600" dirty="0" smtClean="0"/>
              <a:t> la </a:t>
            </a:r>
            <a:r>
              <a:rPr lang="en-US" sz="1600" dirty="0" err="1" smtClean="0"/>
              <a:t>nivelul</a:t>
            </a:r>
            <a:r>
              <a:rPr lang="en-US" sz="1600" dirty="0" smtClean="0"/>
              <a:t> </a:t>
            </a:r>
            <a:r>
              <a:rPr lang="en-US" sz="1600" dirty="0" err="1" smtClean="0"/>
              <a:t>marii</a:t>
            </a:r>
            <a:r>
              <a:rPr lang="en-US" sz="1600" dirty="0" smtClean="0"/>
              <a:t> </a:t>
            </a:r>
            <a:r>
              <a:rPr lang="en-US" sz="1600" dirty="0" err="1" smtClean="0"/>
              <a:t>dintre</a:t>
            </a:r>
            <a:r>
              <a:rPr lang="en-US" sz="1600" dirty="0" smtClean="0"/>
              <a:t> </a:t>
            </a:r>
            <a:r>
              <a:rPr lang="en-US" sz="1600" dirty="0" err="1" smtClean="0"/>
              <a:t>Anticiclonul</a:t>
            </a:r>
            <a:r>
              <a:rPr lang="en-US" sz="1600" dirty="0" smtClean="0"/>
              <a:t> </a:t>
            </a:r>
            <a:r>
              <a:rPr lang="en-US" sz="1600" dirty="0" err="1" smtClean="0"/>
              <a:t>Azorelor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Ciclonul</a:t>
            </a:r>
            <a:r>
              <a:rPr lang="en-US" sz="1600" dirty="0" smtClean="0"/>
              <a:t> </a:t>
            </a:r>
            <a:r>
              <a:rPr lang="en-US" sz="1600" dirty="0" err="1" smtClean="0"/>
              <a:t>Islandez</a:t>
            </a:r>
            <a:r>
              <a:rPr lang="en-US" sz="1600" dirty="0"/>
              <a:t>;</a:t>
            </a:r>
            <a:endParaRPr lang="en-US" sz="1600" dirty="0" smtClean="0"/>
          </a:p>
          <a:p>
            <a:r>
              <a:rPr lang="en-US" sz="1600" dirty="0" smtClean="0"/>
              <a:t>(+) </a:t>
            </a:r>
            <a:r>
              <a:rPr lang="en-US" sz="1600" dirty="0" err="1" smtClean="0"/>
              <a:t>Ierni</a:t>
            </a:r>
            <a:r>
              <a:rPr lang="en-US" sz="1600" dirty="0" smtClean="0"/>
              <a:t> </a:t>
            </a:r>
            <a:r>
              <a:rPr lang="en-US" sz="1600" dirty="0" err="1" smtClean="0"/>
              <a:t>reci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uscate</a:t>
            </a:r>
            <a:r>
              <a:rPr lang="en-US" sz="1600" dirty="0" smtClean="0"/>
              <a:t> la </a:t>
            </a:r>
            <a:r>
              <a:rPr lang="en-US" sz="1600" dirty="0" err="1" smtClean="0"/>
              <a:t>nivelul</a:t>
            </a:r>
            <a:r>
              <a:rPr lang="en-US" sz="1600" dirty="0" smtClean="0"/>
              <a:t> </a:t>
            </a:r>
            <a:r>
              <a:rPr lang="en-US" sz="1600" dirty="0" err="1" smtClean="0"/>
              <a:t>Marii</a:t>
            </a:r>
            <a:r>
              <a:rPr lang="en-US" sz="1600" dirty="0" smtClean="0"/>
              <a:t> </a:t>
            </a:r>
            <a:r>
              <a:rPr lang="en-US" sz="1600" dirty="0" err="1" smtClean="0"/>
              <a:t>Negre</a:t>
            </a:r>
            <a:r>
              <a:rPr lang="en-US" sz="1600" dirty="0" smtClean="0"/>
              <a:t>;</a:t>
            </a:r>
          </a:p>
          <a:p>
            <a:pPr marL="0" indent="0"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421504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5. </a:t>
            </a:r>
            <a:r>
              <a:rPr lang="en-US" sz="2400" dirty="0" err="1">
                <a:cs typeface="Arial" panose="020B0604020202020204" pitchFamily="34" charset="0"/>
              </a:rPr>
              <a:t>Corelatia</a:t>
            </a:r>
            <a:r>
              <a:rPr lang="en-US" sz="2400" dirty="0">
                <a:cs typeface="Arial" panose="020B0604020202020204" pitchFamily="34" charset="0"/>
              </a:rPr>
              <a:t> cu </a:t>
            </a:r>
            <a:r>
              <a:rPr lang="en-US" sz="2400" dirty="0" err="1">
                <a:cs typeface="Arial" panose="020B0604020202020204" pitchFamily="34" charset="0"/>
              </a:rPr>
              <a:t>manifestarile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climatice</a:t>
            </a:r>
            <a:r>
              <a:rPr lang="en-US" sz="2400" dirty="0">
                <a:cs typeface="Arial" panose="020B0604020202020204" pitchFamily="34" charset="0"/>
              </a:rPr>
              <a:t> la </a:t>
            </a:r>
            <a:r>
              <a:rPr lang="en-US" sz="2400" dirty="0" err="1">
                <a:cs typeface="Arial" panose="020B0604020202020204" pitchFamily="34" charset="0"/>
              </a:rPr>
              <a:t>scara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larga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8189818"/>
              </p:ext>
            </p:extLst>
          </p:nvPr>
        </p:nvGraphicFramePr>
        <p:xfrm>
          <a:off x="3062865" y="1106546"/>
          <a:ext cx="5454912" cy="2369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373453"/>
              </p:ext>
            </p:extLst>
          </p:nvPr>
        </p:nvGraphicFramePr>
        <p:xfrm>
          <a:off x="518112" y="1084100"/>
          <a:ext cx="2427820" cy="24193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6955"/>
                <a:gridCol w="606955"/>
                <a:gridCol w="606955"/>
                <a:gridCol w="606955"/>
              </a:tblGrid>
              <a:tr h="253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Winter SST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NAO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EAWR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6.84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0.37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6.68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0.20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0.38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2005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7.11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-0.12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-0.06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2006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6.50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-0.17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0.58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2007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7.35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0.24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2008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6.94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-0.33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2009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7.35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-0.77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2010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7.80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-1.32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-0.16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2011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7.60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0.09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2012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6.78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2013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7.49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-0.57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4005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2014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7.96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0.81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-1.12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2015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7.67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>
                          <a:effectLst/>
                          <a:latin typeface="+mj-lt"/>
                        </a:rPr>
                        <a:t>1.52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u="none" strike="noStrike" dirty="0">
                          <a:effectLst/>
                          <a:latin typeface="+mj-lt"/>
                        </a:rPr>
                        <a:t>-0.30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11" y="3625654"/>
            <a:ext cx="4258962" cy="30117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667" y="3625654"/>
            <a:ext cx="4308389" cy="301175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59645" y="1540476"/>
            <a:ext cx="2544753" cy="188085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59645" y="2521963"/>
            <a:ext cx="2544753" cy="1880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539806" y="2406105"/>
            <a:ext cx="103586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Winter SST: 7.24</a:t>
            </a:r>
          </a:p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NAO: -0.06</a:t>
            </a:r>
          </a:p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EAWR: -0.60</a:t>
            </a:r>
            <a:endParaRPr 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84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cs typeface="Arial" panose="020B0604020202020204" pitchFamily="34" charset="0"/>
              </a:rPr>
              <a:t>5. </a:t>
            </a:r>
            <a:r>
              <a:rPr lang="en-US" sz="2400" dirty="0" err="1">
                <a:cs typeface="Arial" panose="020B0604020202020204" pitchFamily="34" charset="0"/>
              </a:rPr>
              <a:t>Corelatia</a:t>
            </a:r>
            <a:r>
              <a:rPr lang="en-US" sz="2400" dirty="0">
                <a:cs typeface="Arial" panose="020B0604020202020204" pitchFamily="34" charset="0"/>
              </a:rPr>
              <a:t> cu </a:t>
            </a:r>
            <a:r>
              <a:rPr lang="en-US" sz="2400" dirty="0" err="1">
                <a:cs typeface="Arial" panose="020B0604020202020204" pitchFamily="34" charset="0"/>
              </a:rPr>
              <a:t>manifestarile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climatice</a:t>
            </a:r>
            <a:r>
              <a:rPr lang="en-US" sz="2400" dirty="0">
                <a:cs typeface="Arial" panose="020B0604020202020204" pitchFamily="34" charset="0"/>
              </a:rPr>
              <a:t> la </a:t>
            </a:r>
            <a:r>
              <a:rPr lang="en-US" sz="2400" dirty="0" err="1">
                <a:cs typeface="Arial" panose="020B0604020202020204" pitchFamily="34" charset="0"/>
              </a:rPr>
              <a:t>scara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larga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6350" y="2276102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7401527"/>
              </p:ext>
            </p:extLst>
          </p:nvPr>
        </p:nvGraphicFramePr>
        <p:xfrm>
          <a:off x="1019882" y="1044068"/>
          <a:ext cx="6740160" cy="2419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538816"/>
              </p:ext>
            </p:extLst>
          </p:nvPr>
        </p:nvGraphicFramePr>
        <p:xfrm>
          <a:off x="1019881" y="3538336"/>
          <a:ext cx="6740161" cy="241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743958" y="2362089"/>
            <a:ext cx="104067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Winter SST: 7.04</a:t>
            </a:r>
          </a:p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NAO: -0.04</a:t>
            </a:r>
          </a:p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EAWR: -0.50</a:t>
            </a:r>
            <a:endParaRPr 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83327" y="3893993"/>
            <a:ext cx="104227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Winter SST: 7.44</a:t>
            </a:r>
          </a:p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NAO: -0.07</a:t>
            </a:r>
          </a:p>
          <a:p>
            <a:r>
              <a:rPr lang="en-US" sz="900" dirty="0" smtClean="0">
                <a:solidFill>
                  <a:schemeClr val="bg2">
                    <a:lumMod val="50000"/>
                  </a:schemeClr>
                </a:solidFill>
              </a:rPr>
              <a:t>EAWR: -0.62</a:t>
            </a:r>
            <a:endParaRPr 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89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9437"/>
            <a:ext cx="9151332" cy="844663"/>
          </a:xfrm>
        </p:spPr>
        <p:txBody>
          <a:bodyPr>
            <a:normAutofit/>
          </a:bodyPr>
          <a:lstStyle/>
          <a:p>
            <a:r>
              <a:rPr lang="en-US" sz="2400" dirty="0">
                <a:cs typeface="Arial" panose="020B0604020202020204" pitchFamily="34" charset="0"/>
              </a:rPr>
              <a:t>6</a:t>
            </a:r>
            <a:r>
              <a:rPr lang="en-US" sz="2400" dirty="0" smtClean="0"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cs typeface="Arial" panose="020B0604020202020204" pitchFamily="34" charset="0"/>
              </a:rPr>
              <a:t>Concluzii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Copyright  © TERRASIGNA 2015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8112" y="2259626"/>
            <a:ext cx="381899" cy="712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  <a:p>
            <a:pPr marL="152392" indent="-152392" defTabSz="609567">
              <a:lnSpc>
                <a:spcPct val="90000"/>
              </a:lnSpc>
              <a:spcBef>
                <a:spcPts val="666"/>
              </a:spcBef>
              <a:buSzPct val="75000"/>
              <a:buBlip>
                <a:blip r:embed="rId2"/>
              </a:buBlip>
            </a:pPr>
            <a:endParaRPr lang="da-DK" sz="1916" dirty="0">
              <a:solidFill>
                <a:srgbClr val="003DA5"/>
              </a:solidFill>
              <a:latin typeface="Exo 2.0" panose="000005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7496"/>
            <a:ext cx="9151333" cy="3870782"/>
          </a:xfrm>
        </p:spPr>
        <p:txBody>
          <a:bodyPr>
            <a:normAutofit/>
          </a:bodyPr>
          <a:lstStyle/>
          <a:p>
            <a:endParaRPr lang="da-DK" sz="1600" dirty="0"/>
          </a:p>
          <a:p>
            <a:r>
              <a:rPr lang="da-DK" sz="1600" dirty="0" smtClean="0"/>
              <a:t>Comportamentul termic al apelor de suprafata ale Marii Negre reflecta trendul de incalzire inregistrat in ultimele decade;</a:t>
            </a:r>
          </a:p>
          <a:p>
            <a:pPr marL="0" indent="0">
              <a:buNone/>
            </a:pPr>
            <a:endParaRPr lang="da-DK" sz="1600" dirty="0"/>
          </a:p>
          <a:p>
            <a:r>
              <a:rPr lang="da-DK" sz="1600" dirty="0" smtClean="0"/>
              <a:t> Incalzirea apelor de suprafata este mai accentuata in Bazinul Estic al Marii Negre;</a:t>
            </a:r>
          </a:p>
          <a:p>
            <a:pPr marL="0" indent="0">
              <a:buNone/>
            </a:pPr>
            <a:endParaRPr lang="da-DK" sz="1600" dirty="0"/>
          </a:p>
          <a:p>
            <a:r>
              <a:rPr lang="da-DK" sz="1600" dirty="0" smtClean="0"/>
              <a:t>Manifestarile climatice la scara larga pot avea o influenta asupra temperaturii apelor de suprafata in perioada anotimpului de iarna. Exista o corelatie mai buna cu indicele EAWR;</a:t>
            </a:r>
          </a:p>
          <a:p>
            <a:pPr marL="0" indent="0">
              <a:buNone/>
            </a:pPr>
            <a:endParaRPr lang="da-DK" sz="1600" dirty="0" smtClean="0"/>
          </a:p>
        </p:txBody>
      </p:sp>
    </p:spTree>
    <p:extLst>
      <p:ext uri="{BB962C8B-B14F-4D97-AF65-F5344CB8AC3E}">
        <p14:creationId xmlns:p14="http://schemas.microsoft.com/office/powerpoint/2010/main" val="187769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3496" y="1037453"/>
            <a:ext cx="6156581" cy="1156927"/>
          </a:xfrm>
          <a:noFill/>
        </p:spPr>
        <p:txBody>
          <a:bodyPr>
            <a:noAutofit/>
          </a:bodyPr>
          <a:lstStyle/>
          <a:p>
            <a:r>
              <a:rPr lang="en-US" sz="3832" dirty="0" err="1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Va</a:t>
            </a:r>
            <a:r>
              <a:rPr lang="en-US" sz="3832" dirty="0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 </a:t>
            </a:r>
            <a:r>
              <a:rPr lang="en-US" sz="3832" dirty="0" err="1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multumesc</a:t>
            </a:r>
            <a:r>
              <a:rPr lang="en-US" sz="3832" dirty="0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 </a:t>
            </a:r>
            <a:r>
              <a:rPr lang="en-US" sz="3832" dirty="0" err="1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pentru</a:t>
            </a:r>
            <a:r>
              <a:rPr lang="en-US" sz="3832" dirty="0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 </a:t>
            </a:r>
            <a:r>
              <a:rPr lang="en-US" sz="3832" dirty="0" err="1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atentie</a:t>
            </a:r>
            <a:r>
              <a:rPr lang="en-US" sz="3832" dirty="0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!</a:t>
            </a:r>
            <a:endParaRPr lang="en-US" sz="3832" dirty="0">
              <a:solidFill>
                <a:schemeClr val="bg1"/>
              </a:solidFill>
              <a:latin typeface="Exo 2.0" panose="000005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40FF"/>
              </a:clrFrom>
              <a:clrTo>
                <a:srgbClr val="0040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563" y="3183207"/>
            <a:ext cx="5161454" cy="1291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4196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DF355B9-25D5-4A18-902E-41797ABE4462}" vid="{1B7B6C1D-278C-4D10-AF61-9A9380165839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DF355B9-25D5-4A18-902E-41797ABE4462}" vid="{5EE4279F-066D-4BD0-95AF-A22A1317C699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DF355B9-25D5-4A18-902E-41797ABE4462}" vid="{1B7B6C1D-278C-4D10-AF61-9A9380165839}"/>
    </a:ext>
  </a:extLst>
</a:theme>
</file>

<file path=ppt/theme/theme4.xml><?xml version="1.0" encoding="utf-8"?>
<a:theme xmlns:a="http://schemas.openxmlformats.org/drawingml/2006/main" name="3_Office Theme">
  <a:themeElements>
    <a:clrScheme name="terrasig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3DA5"/>
      </a:accent1>
      <a:accent2>
        <a:srgbClr val="43B02A"/>
      </a:accent2>
      <a:accent3>
        <a:srgbClr val="A5A5A5"/>
      </a:accent3>
      <a:accent4>
        <a:srgbClr val="757070"/>
      </a:accent4>
      <a:accent5>
        <a:srgbClr val="3A3838"/>
      </a:accent5>
      <a:accent6>
        <a:srgbClr val="171616"/>
      </a:accent6>
      <a:hlink>
        <a:srgbClr val="003DA5"/>
      </a:hlink>
      <a:folHlink>
        <a:srgbClr val="954F72"/>
      </a:folHlink>
    </a:clrScheme>
    <a:fontScheme name="Custom 1">
      <a:majorFont>
        <a:latin typeface="Exo 2.0"/>
        <a:ea typeface=""/>
        <a:cs typeface=""/>
      </a:majorFont>
      <a:minorFont>
        <a:latin typeface="Exo 2.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_exo2" id="{B580485D-7F23-42A5-918E-2992B6C6FF91}" vid="{3BC91630-4AB4-4DEC-9D8A-BE47DC97715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errasigna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003DA5"/>
    </a:accent1>
    <a:accent2>
      <a:srgbClr val="43B02A"/>
    </a:accent2>
    <a:accent3>
      <a:srgbClr val="A5A5A5"/>
    </a:accent3>
    <a:accent4>
      <a:srgbClr val="757070"/>
    </a:accent4>
    <a:accent5>
      <a:srgbClr val="3A3838"/>
    </a:accent5>
    <a:accent6>
      <a:srgbClr val="171616"/>
    </a:accent6>
    <a:hlink>
      <a:srgbClr val="003DA5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Analysis of Sea Surface Temperature Variability in the Black_EXO_2</Template>
  <TotalTime>1264</TotalTime>
  <Words>1043</Words>
  <Application>Microsoft Office PowerPoint</Application>
  <PresentationFormat>Letter Paper (8.5x11 in)</PresentationFormat>
  <Paragraphs>354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Calibri Light</vt:lpstr>
      <vt:lpstr>Exo 2.0</vt:lpstr>
      <vt:lpstr>Exo 2.0 Light</vt:lpstr>
      <vt:lpstr>Exo 2.0 Medium</vt:lpstr>
      <vt:lpstr>Exo 2.0 Semi Bold</vt:lpstr>
      <vt:lpstr>Office Theme</vt:lpstr>
      <vt:lpstr>1_Office Theme</vt:lpstr>
      <vt:lpstr>2_Office Theme</vt:lpstr>
      <vt:lpstr>3_Office Theme</vt:lpstr>
      <vt:lpstr>ANALIZA TEMPERATURII APELOR MARII NEGRE FOLOSIND PRODUSE SATELITARE </vt:lpstr>
      <vt:lpstr>Cuprins  1. Ce este SST? 2. Importanta SST 3. Date si metode 4. Analiza si rezultate 5. Corelatia cu manifestarile climatice la scara larga 6. Concluzii  </vt:lpstr>
      <vt:lpstr>1. Ce este SST?</vt:lpstr>
      <vt:lpstr>2. Importanta SST</vt:lpstr>
      <vt:lpstr>3. Date si metode</vt:lpstr>
      <vt:lpstr>3. Date si metode</vt:lpstr>
      <vt:lpstr>4. Anaiza si rezultate</vt:lpstr>
      <vt:lpstr>Variabilitatea multi-anuala</vt:lpstr>
      <vt:lpstr>Analiza produselor lunare</vt:lpstr>
      <vt:lpstr>Analiza produselor lunare</vt:lpstr>
      <vt:lpstr>5. Corelatia cu manifestarile climatice la scara larga</vt:lpstr>
      <vt:lpstr>5. Corelatia cu manifestarile climatice la scara larga</vt:lpstr>
      <vt:lpstr>5. Corelatia cu manifestarile climatice la scara larga</vt:lpstr>
      <vt:lpstr>6. Concluzii</vt:lpstr>
      <vt:lpstr>Va multumesc pentru atentie!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ANALYSIS OF SEA SURFACE TEMPERATURE VARIABILITY IN THE BLACK SEA USING REMOTE SENSING DATA</dc:title>
  <dc:creator>Ionut</dc:creator>
  <cp:lastModifiedBy>Ionut</cp:lastModifiedBy>
  <cp:revision>164</cp:revision>
  <dcterms:created xsi:type="dcterms:W3CDTF">2016-09-26T17:36:50Z</dcterms:created>
  <dcterms:modified xsi:type="dcterms:W3CDTF">2016-10-06T15:01:24Z</dcterms:modified>
</cp:coreProperties>
</file>