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sldIdLst>
    <p:sldId id="275" r:id="rId2"/>
    <p:sldId id="301" r:id="rId3"/>
    <p:sldId id="296" r:id="rId4"/>
    <p:sldId id="299" r:id="rId5"/>
    <p:sldId id="304" r:id="rId6"/>
    <p:sldId id="305" r:id="rId7"/>
    <p:sldId id="302" r:id="rId8"/>
    <p:sldId id="294" r:id="rId9"/>
    <p:sldId id="280" r:id="rId10"/>
    <p:sldId id="289" r:id="rId11"/>
    <p:sldId id="282" r:id="rId12"/>
    <p:sldId id="278" r:id="rId13"/>
    <p:sldId id="286" r:id="rId14"/>
    <p:sldId id="290" r:id="rId15"/>
    <p:sldId id="291" r:id="rId16"/>
    <p:sldId id="287" r:id="rId17"/>
    <p:sldId id="297" r:id="rId18"/>
    <p:sldId id="298" r:id="rId19"/>
    <p:sldId id="284" r:id="rId20"/>
    <p:sldId id="283" r:id="rId21"/>
    <p:sldId id="303" r:id="rId22"/>
  </p:sldIdLst>
  <p:sldSz cx="5938838" cy="4454525"/>
  <p:notesSz cx="6858000" cy="9144000"/>
  <p:defaultTextStyle>
    <a:defPPr>
      <a:defRPr lang="en-US"/>
    </a:defPPr>
    <a:lvl1pPr marL="0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1pPr>
    <a:lvl2pPr marL="318165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2pPr>
    <a:lvl3pPr marL="636331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3pPr>
    <a:lvl4pPr marL="954496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4pPr>
    <a:lvl5pPr marL="1272662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5pPr>
    <a:lvl6pPr marL="1590827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6pPr>
    <a:lvl7pPr marL="1908993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7pPr>
    <a:lvl8pPr marL="2227158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8pPr>
    <a:lvl9pPr marL="2545324" algn="l" defTabSz="636331" rtl="0" eaLnBrk="1" latinLnBrk="0" hangingPunct="1">
      <a:defRPr sz="12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DA5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221" d="100"/>
          <a:sy n="221" d="100"/>
        </p:scale>
        <p:origin x="-1152" y="-112"/>
      </p:cViewPr>
      <p:guideLst>
        <p:guide orient="horz" pos="1403"/>
        <p:guide pos="18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527489-A5BE-4140-BF66-A8FAAA05DE26}" type="datetimeFigureOut">
              <a:rPr lang="en-US" smtClean="0"/>
              <a:pPr/>
              <a:t>07/10/16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66B2C2-62D4-4956-A821-5745710D765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304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1pPr>
    <a:lvl2pPr marL="318165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2pPr>
    <a:lvl3pPr marL="636331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3pPr>
    <a:lvl4pPr marL="954496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4pPr>
    <a:lvl5pPr marL="1272662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5pPr>
    <a:lvl6pPr marL="1590827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6pPr>
    <a:lvl7pPr marL="1908993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7pPr>
    <a:lvl8pPr marL="2227158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8pPr>
    <a:lvl9pPr marL="2545324" algn="l" defTabSz="636331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364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364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6B2C2-62D4-4956-A821-5745710D7657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364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eg"/><Relationship Id="rId3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42158" y="-742157"/>
            <a:ext cx="4454524" cy="593883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65759" y="1499616"/>
            <a:ext cx="4480560" cy="822960"/>
          </a:xfrm>
          <a:solidFill>
            <a:schemeClr val="bg1"/>
          </a:solidFill>
        </p:spPr>
        <p:txBody>
          <a:bodyPr lIns="91440" rIns="0" anchor="b">
            <a:normAutofit/>
          </a:bodyPr>
          <a:lstStyle>
            <a:lvl1pPr algn="l">
              <a:defRPr sz="2000">
                <a:latin typeface="Exo 2.0 Semi Bold" panose="00000700000000000000" pitchFamily="50" charset="0"/>
              </a:defRPr>
            </a:lvl1pPr>
          </a:lstStyle>
          <a:p>
            <a:r>
              <a:rPr lang="en-US" dirty="0" smtClean="0"/>
              <a:t>TITLU PREZENTARE TITLU PREZENTARE TITLU PREZENTARE</a:t>
            </a:r>
            <a:br>
              <a:rPr lang="en-US" dirty="0" smtClean="0"/>
            </a:br>
            <a:r>
              <a:rPr lang="en-US" dirty="0" smtClean="0"/>
              <a:t>TITLU PREZENTARE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65760" y="2706624"/>
            <a:ext cx="2651760" cy="731520"/>
          </a:xfrm>
          <a:solidFill>
            <a:schemeClr val="bg1"/>
          </a:solidFill>
        </p:spPr>
        <p:txBody>
          <a:bodyPr lIns="91440" rIns="91440">
            <a:normAutofit/>
          </a:bodyPr>
          <a:lstStyle>
            <a:lvl1pPr marL="0" indent="0" algn="l">
              <a:buNone/>
              <a:defRPr lang="en-US" sz="1000" baseline="0" dirty="0"/>
            </a:lvl1pPr>
            <a:lvl2pPr marL="222714" indent="0" algn="ctr">
              <a:buNone/>
              <a:defRPr sz="974"/>
            </a:lvl2pPr>
            <a:lvl3pPr marL="445427" indent="0" algn="ctr">
              <a:buNone/>
              <a:defRPr sz="877"/>
            </a:lvl3pPr>
            <a:lvl4pPr marL="668141" indent="0" algn="ctr">
              <a:buNone/>
              <a:defRPr sz="779"/>
            </a:lvl4pPr>
            <a:lvl5pPr marL="890854" indent="0" algn="ctr">
              <a:buNone/>
              <a:defRPr sz="779"/>
            </a:lvl5pPr>
            <a:lvl6pPr marL="1113568" indent="0" algn="ctr">
              <a:buNone/>
              <a:defRPr sz="779"/>
            </a:lvl6pPr>
            <a:lvl7pPr marL="1336281" indent="0" algn="ctr">
              <a:buNone/>
              <a:defRPr sz="779"/>
            </a:lvl7pPr>
            <a:lvl8pPr marL="1558995" indent="0" algn="ctr">
              <a:buNone/>
              <a:defRPr sz="779"/>
            </a:lvl8pPr>
            <a:lvl9pPr marL="1781708" indent="0" algn="ctr">
              <a:buNone/>
              <a:defRPr sz="779"/>
            </a:lvl9pPr>
          </a:lstStyle>
          <a:p>
            <a:r>
              <a:rPr lang="en-US" dirty="0" err="1" smtClean="0">
                <a:latin typeface="+mn-lt"/>
              </a:rPr>
              <a:t>Nume</a:t>
            </a:r>
            <a:r>
              <a:rPr lang="en-US" dirty="0" smtClean="0">
                <a:latin typeface="+mn-lt"/>
              </a:rPr>
              <a:t> </a:t>
            </a:r>
            <a:r>
              <a:rPr lang="en-US" dirty="0" err="1" smtClean="0">
                <a:latin typeface="+mn-lt"/>
              </a:rPr>
              <a:t>prezentator</a:t>
            </a:r>
            <a:r>
              <a:rPr lang="en-US" dirty="0" smtClean="0">
                <a:latin typeface="+mn-lt"/>
              </a:rPr>
              <a:t>                                    </a:t>
            </a:r>
            <a:r>
              <a:rPr lang="en-US" dirty="0" err="1" smtClean="0">
                <a:latin typeface="+mn-lt"/>
              </a:rPr>
              <a:t>Eveniment</a:t>
            </a:r>
            <a:r>
              <a:rPr lang="en-US" dirty="0" smtClean="0">
                <a:latin typeface="+mn-lt"/>
              </a:rPr>
              <a:t>                                                                  Data</a:t>
            </a:r>
            <a:endParaRPr lang="en-US" dirty="0">
              <a:latin typeface="+mn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8"/>
          <a:stretch/>
        </p:blipFill>
        <p:spPr>
          <a:xfrm>
            <a:off x="365760" y="396840"/>
            <a:ext cx="2493661" cy="65161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520" y="2072359"/>
            <a:ext cx="2469735" cy="2469735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>
            <a:off x="365760" y="3827453"/>
            <a:ext cx="1651047" cy="215444"/>
          </a:xfrm>
          <a:prstGeom prst="rect">
            <a:avLst/>
          </a:prstGeom>
          <a:solidFill>
            <a:schemeClr val="bg1"/>
          </a:solidFill>
        </p:spPr>
        <p:txBody>
          <a:bodyPr wrap="square" lIns="91440" rtlCol="0">
            <a:spAutoFit/>
          </a:bodyPr>
          <a:lstStyle/>
          <a:p>
            <a:r>
              <a:rPr lang="en-US" sz="800" dirty="0" smtClean="0">
                <a:latin typeface="Exo 2.0" panose="00000500000000000000" pitchFamily="50" charset="0"/>
              </a:rPr>
              <a:t>Copyright  ©</a:t>
            </a:r>
            <a:r>
              <a:rPr lang="en-US" sz="800" baseline="0" dirty="0" smtClean="0">
                <a:latin typeface="Exo 2.0" panose="00000500000000000000" pitchFamily="50" charset="0"/>
              </a:rPr>
              <a:t> </a:t>
            </a:r>
            <a:r>
              <a:rPr lang="en-US" sz="800" dirty="0" smtClean="0">
                <a:latin typeface="Exo 2.0" panose="00000500000000000000" pitchFamily="50" charset="0"/>
              </a:rPr>
              <a:t>TERRASIGNA 2016</a:t>
            </a:r>
            <a:endParaRPr lang="en-US" sz="800" dirty="0">
              <a:latin typeface="Exo 2.0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5429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11357" indent="-111357">
              <a:buSzPct val="75000"/>
              <a:buFontTx/>
              <a:buBlip>
                <a:blip r:embed="rId2"/>
              </a:buBlip>
              <a:defRPr/>
            </a:lvl1pPr>
            <a:lvl2pPr marL="334070" indent="-111357">
              <a:buSzPct val="80000"/>
              <a:buFontTx/>
              <a:buBlip>
                <a:blip r:embed="rId2"/>
              </a:buBlip>
              <a:defRPr/>
            </a:lvl2pPr>
            <a:lvl3pPr marL="556784" indent="-111357">
              <a:buSzPct val="90000"/>
              <a:buFontTx/>
              <a:buBlip>
                <a:blip r:embed="rId2"/>
              </a:buBlip>
              <a:defRPr/>
            </a:lvl3pPr>
            <a:lvl4pPr marL="779497" indent="-111357">
              <a:buSzPct val="90000"/>
              <a:buFontTx/>
              <a:buBlip>
                <a:blip r:embed="rId2"/>
              </a:buBlip>
              <a:defRPr/>
            </a:lvl4pPr>
            <a:lvl5pPr marL="1002211" indent="-111357">
              <a:buSzPct val="91000"/>
              <a:buFontTx/>
              <a:buBlip>
                <a:blip r:embed="rId2"/>
              </a:buBlip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83280" y="3931920"/>
            <a:ext cx="1097280" cy="182880"/>
          </a:xfrm>
        </p:spPr>
        <p:txBody>
          <a:bodyPr lIns="0" rIns="0"/>
          <a:lstStyle/>
          <a:p>
            <a:r>
              <a:rPr lang="en-US" dirty="0" smtClean="0"/>
              <a:t>Copyright  ©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40680" y="3931920"/>
            <a:ext cx="182880" cy="182880"/>
          </a:xfrm>
        </p:spPr>
        <p:txBody>
          <a:bodyPr/>
          <a:lstStyle/>
          <a:p>
            <a:fld id="{98745F14-01F9-4330-AD20-85E89A72740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78" y="3905798"/>
            <a:ext cx="934998" cy="23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271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rgbClr val="003D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screen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8838" cy="44545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05203" y="426875"/>
            <a:ext cx="3765145" cy="1008818"/>
          </a:xfrm>
          <a:solidFill>
            <a:srgbClr val="003DA5"/>
          </a:solidFill>
        </p:spPr>
        <p:txBody>
          <a:bodyPr lIns="91440" rIns="91440" anchor="b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/>
              <a:t>Titlu</a:t>
            </a:r>
            <a:r>
              <a:rPr lang="en-US" dirty="0" smtClean="0"/>
              <a:t> capitol ……………………</a:t>
            </a:r>
            <a:br>
              <a:rPr lang="en-US" dirty="0" smtClean="0"/>
            </a:br>
            <a:r>
              <a:rPr lang="en-US" dirty="0" smtClean="0"/>
              <a:t>..............................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5705" y="2231496"/>
            <a:ext cx="1363133" cy="22230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screen">
            <a:clrChange>
              <a:clrFrom>
                <a:srgbClr val="004A99"/>
              </a:clrFrom>
              <a:clrTo>
                <a:srgbClr val="004A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24" y="3604266"/>
            <a:ext cx="1711276" cy="427819"/>
          </a:xfrm>
          <a:prstGeom prst="rect">
            <a:avLst/>
          </a:prstGeom>
          <a:solidFill>
            <a:srgbClr val="003DA5"/>
          </a:solidFill>
        </p:spPr>
      </p:pic>
    </p:spTree>
    <p:extLst>
      <p:ext uri="{BB962C8B-B14F-4D97-AF65-F5344CB8AC3E}">
        <p14:creationId xmlns:p14="http://schemas.microsoft.com/office/powerpoint/2010/main" val="40472677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005840"/>
            <a:ext cx="2932301" cy="2834640"/>
          </a:xfrm>
        </p:spPr>
        <p:txBody>
          <a:bodyPr lIns="27432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06536" y="1005840"/>
            <a:ext cx="2932301" cy="28346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03120" y="3931918"/>
            <a:ext cx="457200" cy="182882"/>
          </a:xfrm>
          <a:prstGeom prst="rect">
            <a:avLst/>
          </a:prstGeom>
        </p:spPr>
        <p:txBody>
          <a:bodyPr/>
          <a:lstStyle/>
          <a:p>
            <a:fld id="{1FEBC0AA-EAAC-4E0E-90DB-60F50AB61372}" type="datetime1">
              <a:rPr lang="en-US" smtClean="0"/>
              <a:pPr/>
              <a:t>07/10/16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83280" y="3931920"/>
            <a:ext cx="1097280" cy="182880"/>
          </a:xfrm>
        </p:spPr>
        <p:txBody>
          <a:bodyPr lIns="0" rIns="0"/>
          <a:lstStyle>
            <a:lvl1pPr>
              <a:defRPr sz="590"/>
            </a:lvl1pPr>
          </a:lstStyle>
          <a:p>
            <a:r>
              <a:rPr lang="en-US" smtClean="0"/>
              <a:t>Copyright  © TERRASIGNA 2015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440680" y="3931920"/>
            <a:ext cx="182880" cy="182880"/>
          </a:xfrm>
        </p:spPr>
        <p:txBody>
          <a:bodyPr/>
          <a:lstStyle/>
          <a:p>
            <a:fld id="{98745F14-01F9-4330-AD20-85E89A72740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78" y="3905798"/>
            <a:ext cx="934998" cy="23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4393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760"/>
            <a:ext cx="5943600" cy="548640"/>
          </a:xfrm>
        </p:spPr>
        <p:txBody>
          <a:bodyPr>
            <a:normAutofit/>
          </a:bodyPr>
          <a:lstStyle>
            <a:lvl1pPr>
              <a:defRPr sz="2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005840"/>
            <a:ext cx="2921476" cy="535161"/>
          </a:xfrm>
        </p:spPr>
        <p:txBody>
          <a:bodyPr anchor="b"/>
          <a:lstStyle>
            <a:lvl1pPr marL="0" indent="0">
              <a:buNone/>
              <a:defRPr sz="1169" b="1"/>
            </a:lvl1pPr>
            <a:lvl2pPr marL="222714" indent="0">
              <a:buNone/>
              <a:defRPr sz="974" b="1"/>
            </a:lvl2pPr>
            <a:lvl3pPr marL="445427" indent="0">
              <a:buNone/>
              <a:defRPr sz="877" b="1"/>
            </a:lvl3pPr>
            <a:lvl4pPr marL="668141" indent="0">
              <a:buNone/>
              <a:defRPr sz="779" b="1"/>
            </a:lvl4pPr>
            <a:lvl5pPr marL="890854" indent="0">
              <a:buNone/>
              <a:defRPr sz="779" b="1"/>
            </a:lvl5pPr>
            <a:lvl6pPr marL="1113568" indent="0">
              <a:buNone/>
              <a:defRPr sz="779" b="1"/>
            </a:lvl6pPr>
            <a:lvl7pPr marL="1336281" indent="0">
              <a:buNone/>
              <a:defRPr sz="779" b="1"/>
            </a:lvl7pPr>
            <a:lvl8pPr marL="1558995" indent="0">
              <a:buNone/>
              <a:defRPr sz="779" b="1"/>
            </a:lvl8pPr>
            <a:lvl9pPr marL="1781708" indent="0">
              <a:buNone/>
              <a:defRPr sz="77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554480"/>
            <a:ext cx="2921476" cy="2286000"/>
          </a:xfrm>
        </p:spPr>
        <p:txBody>
          <a:bodyPr r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06537" y="1005840"/>
            <a:ext cx="2932300" cy="535161"/>
          </a:xfrm>
        </p:spPr>
        <p:txBody>
          <a:bodyPr anchor="b"/>
          <a:lstStyle>
            <a:lvl1pPr marL="0" indent="0">
              <a:buNone/>
              <a:defRPr sz="1169" b="1"/>
            </a:lvl1pPr>
            <a:lvl2pPr marL="222714" indent="0">
              <a:buNone/>
              <a:defRPr sz="974" b="1"/>
            </a:lvl2pPr>
            <a:lvl3pPr marL="445427" indent="0">
              <a:buNone/>
              <a:defRPr sz="877" b="1"/>
            </a:lvl3pPr>
            <a:lvl4pPr marL="668141" indent="0">
              <a:buNone/>
              <a:defRPr sz="779" b="1"/>
            </a:lvl4pPr>
            <a:lvl5pPr marL="890854" indent="0">
              <a:buNone/>
              <a:defRPr sz="779" b="1"/>
            </a:lvl5pPr>
            <a:lvl6pPr marL="1113568" indent="0">
              <a:buNone/>
              <a:defRPr sz="779" b="1"/>
            </a:lvl6pPr>
            <a:lvl7pPr marL="1336281" indent="0">
              <a:buNone/>
              <a:defRPr sz="779" b="1"/>
            </a:lvl7pPr>
            <a:lvl8pPr marL="1558995" indent="0">
              <a:buNone/>
              <a:defRPr sz="779" b="1"/>
            </a:lvl8pPr>
            <a:lvl9pPr marL="1781708" indent="0">
              <a:buNone/>
              <a:defRPr sz="77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06536" y="1554480"/>
            <a:ext cx="2932301" cy="2286000"/>
          </a:xfrm>
        </p:spPr>
        <p:txBody>
          <a:bodyPr rIns="27432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2103120" y="3931920"/>
            <a:ext cx="457200" cy="182880"/>
          </a:xfrm>
          <a:prstGeom prst="rect">
            <a:avLst/>
          </a:prstGeom>
        </p:spPr>
        <p:txBody>
          <a:bodyPr/>
          <a:lstStyle/>
          <a:p>
            <a:fld id="{03F164B7-73FA-41F5-A7A2-A5E141AC2127}" type="datetime1">
              <a:rPr lang="en-US" smtClean="0"/>
              <a:pPr/>
              <a:t>07/10/16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383280" y="3931920"/>
            <a:ext cx="1097280" cy="182880"/>
          </a:xfrm>
        </p:spPr>
        <p:txBody>
          <a:bodyPr lIns="0" rIns="0"/>
          <a:lstStyle>
            <a:lvl1pPr>
              <a:defRPr sz="590"/>
            </a:lvl1pPr>
          </a:lstStyle>
          <a:p>
            <a:r>
              <a:rPr lang="en-US" smtClean="0"/>
              <a:t>Copyright  © TERRASIGNA 2015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440680" y="3931920"/>
            <a:ext cx="182880" cy="182880"/>
          </a:xfrm>
        </p:spPr>
        <p:txBody>
          <a:bodyPr/>
          <a:lstStyle/>
          <a:p>
            <a:fld id="{98745F14-01F9-4330-AD20-85E89A72740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78" y="3905798"/>
            <a:ext cx="934998" cy="23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010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2103120" y="3931920"/>
            <a:ext cx="457200" cy="182880"/>
          </a:xfrm>
          <a:prstGeom prst="rect">
            <a:avLst/>
          </a:prstGeom>
        </p:spPr>
        <p:txBody>
          <a:bodyPr/>
          <a:lstStyle/>
          <a:p>
            <a:fld id="{177DA31C-D61C-4C96-AF1E-67B130A0A866}" type="datetime1">
              <a:rPr lang="en-US" smtClean="0"/>
              <a:pPr/>
              <a:t>07/10/16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383280" y="3931920"/>
            <a:ext cx="1097280" cy="182880"/>
          </a:xfrm>
        </p:spPr>
        <p:txBody>
          <a:bodyPr lIns="0" rIns="0"/>
          <a:lstStyle>
            <a:lvl1pPr>
              <a:defRPr sz="590"/>
            </a:lvl1pPr>
          </a:lstStyle>
          <a:p>
            <a:r>
              <a:rPr lang="en-US" smtClean="0"/>
              <a:t>Copyright  © TERRASIGNA 2015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440680" y="3931920"/>
            <a:ext cx="182880" cy="182880"/>
          </a:xfrm>
        </p:spPr>
        <p:txBody>
          <a:bodyPr/>
          <a:lstStyle/>
          <a:p>
            <a:fld id="{98745F14-01F9-4330-AD20-85E89A72740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78" y="3905798"/>
            <a:ext cx="934998" cy="23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694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760"/>
            <a:ext cx="2324499" cy="914400"/>
          </a:xfrm>
        </p:spPr>
        <p:txBody>
          <a:bodyPr anchor="b"/>
          <a:lstStyle>
            <a:lvl1pPr>
              <a:defRPr sz="155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4780" y="641370"/>
            <a:ext cx="3414058" cy="3165600"/>
          </a:xfrm>
        </p:spPr>
        <p:txBody>
          <a:bodyPr/>
          <a:lstStyle>
            <a:lvl1pPr>
              <a:defRPr sz="1559"/>
            </a:lvl1pPr>
            <a:lvl2pPr>
              <a:defRPr sz="1364"/>
            </a:lvl2pPr>
            <a:lvl3pPr>
              <a:defRPr sz="1169"/>
            </a:lvl3pPr>
            <a:lvl4pPr>
              <a:defRPr sz="974"/>
            </a:lvl4pPr>
            <a:lvl5pPr>
              <a:defRPr sz="974"/>
            </a:lvl5pPr>
            <a:lvl6pPr>
              <a:defRPr sz="974"/>
            </a:lvl6pPr>
            <a:lvl7pPr>
              <a:defRPr sz="974"/>
            </a:lvl7pPr>
            <a:lvl8pPr>
              <a:defRPr sz="974"/>
            </a:lvl8pPr>
            <a:lvl9pPr>
              <a:defRPr sz="974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1336357"/>
            <a:ext cx="2324499" cy="2475768"/>
          </a:xfrm>
        </p:spPr>
        <p:txBody>
          <a:bodyPr/>
          <a:lstStyle>
            <a:lvl1pPr marL="0" indent="0">
              <a:buNone/>
              <a:defRPr sz="779"/>
            </a:lvl1pPr>
            <a:lvl2pPr marL="222714" indent="0">
              <a:buNone/>
              <a:defRPr sz="682"/>
            </a:lvl2pPr>
            <a:lvl3pPr marL="445427" indent="0">
              <a:buNone/>
              <a:defRPr sz="585"/>
            </a:lvl3pPr>
            <a:lvl4pPr marL="668141" indent="0">
              <a:buNone/>
              <a:defRPr sz="487"/>
            </a:lvl4pPr>
            <a:lvl5pPr marL="890854" indent="0">
              <a:buNone/>
              <a:defRPr sz="487"/>
            </a:lvl5pPr>
            <a:lvl6pPr marL="1113568" indent="0">
              <a:buNone/>
              <a:defRPr sz="487"/>
            </a:lvl6pPr>
            <a:lvl7pPr marL="1336281" indent="0">
              <a:buNone/>
              <a:defRPr sz="487"/>
            </a:lvl7pPr>
            <a:lvl8pPr marL="1558995" indent="0">
              <a:buNone/>
              <a:defRPr sz="487"/>
            </a:lvl8pPr>
            <a:lvl9pPr marL="1781708" indent="0">
              <a:buNone/>
              <a:defRPr sz="48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03120" y="3931920"/>
            <a:ext cx="457200" cy="182880"/>
          </a:xfrm>
          <a:prstGeom prst="rect">
            <a:avLst/>
          </a:prstGeom>
        </p:spPr>
        <p:txBody>
          <a:bodyPr/>
          <a:lstStyle/>
          <a:p>
            <a:fld id="{E0B2AD79-C5DD-4183-959B-13E8DC57D041}" type="datetime1">
              <a:rPr lang="en-US" smtClean="0"/>
              <a:pPr/>
              <a:t>07/10/16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83280" y="3931920"/>
            <a:ext cx="1097280" cy="182880"/>
          </a:xfrm>
        </p:spPr>
        <p:txBody>
          <a:bodyPr lIns="0" rIns="0"/>
          <a:lstStyle>
            <a:lvl1pPr>
              <a:defRPr sz="590"/>
            </a:lvl1pPr>
          </a:lstStyle>
          <a:p>
            <a:r>
              <a:rPr lang="en-US" smtClean="0"/>
              <a:t>Copyright  © TERRASIGNA 2015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440680" y="3931920"/>
            <a:ext cx="182880" cy="182880"/>
          </a:xfrm>
        </p:spPr>
        <p:txBody>
          <a:bodyPr/>
          <a:lstStyle/>
          <a:p>
            <a:fld id="{98745F14-01F9-4330-AD20-85E89A72740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78" y="3905798"/>
            <a:ext cx="934998" cy="23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2144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760"/>
            <a:ext cx="2324499" cy="914400"/>
          </a:xfrm>
        </p:spPr>
        <p:txBody>
          <a:bodyPr lIns="274320" anchor="b"/>
          <a:lstStyle>
            <a:lvl1pPr>
              <a:defRPr sz="155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24780" y="641370"/>
            <a:ext cx="3414058" cy="3165600"/>
          </a:xfrm>
        </p:spPr>
        <p:txBody>
          <a:bodyPr/>
          <a:lstStyle>
            <a:lvl1pPr marL="0" indent="0">
              <a:buNone/>
              <a:defRPr sz="1559"/>
            </a:lvl1pPr>
            <a:lvl2pPr marL="222714" indent="0">
              <a:buNone/>
              <a:defRPr sz="1364"/>
            </a:lvl2pPr>
            <a:lvl3pPr marL="445427" indent="0">
              <a:buNone/>
              <a:defRPr sz="1169"/>
            </a:lvl3pPr>
            <a:lvl4pPr marL="668141" indent="0">
              <a:buNone/>
              <a:defRPr sz="974"/>
            </a:lvl4pPr>
            <a:lvl5pPr marL="890854" indent="0">
              <a:buNone/>
              <a:defRPr sz="974"/>
            </a:lvl5pPr>
            <a:lvl6pPr marL="1113568" indent="0">
              <a:buNone/>
              <a:defRPr sz="974"/>
            </a:lvl6pPr>
            <a:lvl7pPr marL="1336281" indent="0">
              <a:buNone/>
              <a:defRPr sz="974"/>
            </a:lvl7pPr>
            <a:lvl8pPr marL="1558995" indent="0">
              <a:buNone/>
              <a:defRPr sz="974"/>
            </a:lvl8pPr>
            <a:lvl9pPr marL="1781708" indent="0">
              <a:buNone/>
              <a:defRPr sz="974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1336357"/>
            <a:ext cx="2324499" cy="2475768"/>
          </a:xfrm>
        </p:spPr>
        <p:txBody>
          <a:bodyPr/>
          <a:lstStyle>
            <a:lvl1pPr marL="0" indent="0">
              <a:buNone/>
              <a:defRPr sz="779"/>
            </a:lvl1pPr>
            <a:lvl2pPr marL="222714" indent="0">
              <a:buNone/>
              <a:defRPr sz="682"/>
            </a:lvl2pPr>
            <a:lvl3pPr marL="445427" indent="0">
              <a:buNone/>
              <a:defRPr sz="585"/>
            </a:lvl3pPr>
            <a:lvl4pPr marL="668141" indent="0">
              <a:buNone/>
              <a:defRPr sz="487"/>
            </a:lvl4pPr>
            <a:lvl5pPr marL="890854" indent="0">
              <a:buNone/>
              <a:defRPr sz="487"/>
            </a:lvl5pPr>
            <a:lvl6pPr marL="1113568" indent="0">
              <a:buNone/>
              <a:defRPr sz="487"/>
            </a:lvl6pPr>
            <a:lvl7pPr marL="1336281" indent="0">
              <a:buNone/>
              <a:defRPr sz="487"/>
            </a:lvl7pPr>
            <a:lvl8pPr marL="1558995" indent="0">
              <a:buNone/>
              <a:defRPr sz="487"/>
            </a:lvl8pPr>
            <a:lvl9pPr marL="1781708" indent="0">
              <a:buNone/>
              <a:defRPr sz="48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03120" y="3931920"/>
            <a:ext cx="457200" cy="182880"/>
          </a:xfrm>
          <a:prstGeom prst="rect">
            <a:avLst/>
          </a:prstGeom>
        </p:spPr>
        <p:txBody>
          <a:bodyPr/>
          <a:lstStyle/>
          <a:p>
            <a:fld id="{D6798AE0-DA05-46ED-B166-4357BCC6C90D}" type="datetime1">
              <a:rPr lang="en-US" smtClean="0"/>
              <a:pPr/>
              <a:t>07/10/16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83280" y="3931920"/>
            <a:ext cx="1097280" cy="182880"/>
          </a:xfrm>
        </p:spPr>
        <p:txBody>
          <a:bodyPr lIns="0" rIns="0"/>
          <a:lstStyle>
            <a:lvl1pPr>
              <a:defRPr sz="590"/>
            </a:lvl1pPr>
          </a:lstStyle>
          <a:p>
            <a:r>
              <a:rPr lang="en-US" smtClean="0"/>
              <a:t>Copyright  © TERRASIGNA 2015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440680" y="3931920"/>
            <a:ext cx="182880" cy="182880"/>
          </a:xfrm>
        </p:spPr>
        <p:txBody>
          <a:bodyPr/>
          <a:lstStyle/>
          <a:p>
            <a:fld id="{98745F14-01F9-4330-AD20-85E89A72740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78" y="3905798"/>
            <a:ext cx="934998" cy="23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9988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03120" y="3931920"/>
            <a:ext cx="457200" cy="182880"/>
          </a:xfrm>
          <a:prstGeom prst="rect">
            <a:avLst/>
          </a:prstGeom>
        </p:spPr>
        <p:txBody>
          <a:bodyPr/>
          <a:lstStyle/>
          <a:p>
            <a:fld id="{970618C1-A7D0-4E6E-A0B4-06A58A350D0B}" type="datetime1">
              <a:rPr lang="en-US" smtClean="0"/>
              <a:pPr/>
              <a:t>07/10/16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83280" y="3931920"/>
            <a:ext cx="1097280" cy="182880"/>
          </a:xfrm>
        </p:spPr>
        <p:txBody>
          <a:bodyPr lIns="0" rIns="0"/>
          <a:lstStyle>
            <a:lvl1pPr>
              <a:defRPr lang="en-US" sz="590" kern="1200" dirty="0" smtClean="0">
                <a:solidFill>
                  <a:schemeClr val="tx1">
                    <a:tint val="75000"/>
                  </a:schemeClr>
                </a:solidFill>
                <a:latin typeface="Exo 2.0" panose="00000500000000000000" pitchFamily="50" charset="0"/>
                <a:ea typeface="+mn-ea"/>
                <a:cs typeface="+mn-cs"/>
              </a:defRPr>
            </a:lvl1pPr>
          </a:lstStyle>
          <a:p>
            <a:r>
              <a:rPr lang="en-US" smtClean="0"/>
              <a:t>Copyright  © TERRASIGNA 2015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40680" y="3931920"/>
            <a:ext cx="182880" cy="182880"/>
          </a:xfrm>
        </p:spPr>
        <p:txBody>
          <a:bodyPr/>
          <a:lstStyle/>
          <a:p>
            <a:fld id="{98745F14-01F9-4330-AD20-85E89A72740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78" y="3905798"/>
            <a:ext cx="934998" cy="23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2955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249982" y="365760"/>
            <a:ext cx="1280562" cy="34747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8296" y="365760"/>
            <a:ext cx="376745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03120" y="3931920"/>
            <a:ext cx="457200" cy="182880"/>
          </a:xfrm>
          <a:prstGeom prst="rect">
            <a:avLst/>
          </a:prstGeom>
        </p:spPr>
        <p:txBody>
          <a:bodyPr/>
          <a:lstStyle/>
          <a:p>
            <a:fld id="{4F4F1DC2-6310-4771-8F96-8564F86B4C54}" type="datetime1">
              <a:rPr lang="en-US" smtClean="0"/>
              <a:pPr/>
              <a:t>07/10/16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83280" y="3931920"/>
            <a:ext cx="1097280" cy="182880"/>
          </a:xfrm>
        </p:spPr>
        <p:txBody>
          <a:bodyPr vert="horz" lIns="0" tIns="45720" rIns="0" bIns="45720" rtlCol="0" anchor="ctr"/>
          <a:lstStyle>
            <a:lvl1pPr>
              <a:defRPr lang="en-US" sz="590" smtClean="0"/>
            </a:lvl1pPr>
          </a:lstStyle>
          <a:p>
            <a:r>
              <a:rPr lang="en-US" smtClean="0"/>
              <a:t>Copyright  © TERRASIGNA 2015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40680" y="3931920"/>
            <a:ext cx="182880" cy="182880"/>
          </a:xfrm>
        </p:spPr>
        <p:txBody>
          <a:bodyPr/>
          <a:lstStyle/>
          <a:p>
            <a:fld id="{98745F14-01F9-4330-AD20-85E89A72740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78" y="3905798"/>
            <a:ext cx="934998" cy="23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961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 cstate="screen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screen">
            <a:clrChange>
              <a:clrFrom>
                <a:srgbClr val="004A99"/>
              </a:clrFrom>
              <a:clrTo>
                <a:srgbClr val="004A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9" y="1741281"/>
            <a:ext cx="5938838" cy="1484710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1713186" y="777667"/>
            <a:ext cx="2717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chemeClr val="bg1"/>
                </a:solidFill>
                <a:latin typeface="Exo 2.0 Semi Bold" panose="00000700000000000000" pitchFamily="50" charset="0"/>
              </a:rPr>
              <a:t>Thank you for attention</a:t>
            </a:r>
            <a:endParaRPr lang="en-US" sz="1800" dirty="0">
              <a:solidFill>
                <a:schemeClr val="bg1"/>
              </a:solidFill>
              <a:latin typeface="Exo 2.0 Semi Bold" panose="000007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2789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365760"/>
            <a:ext cx="5943600" cy="548640"/>
          </a:xfrm>
          <a:prstGeom prst="rect">
            <a:avLst/>
          </a:prstGeom>
        </p:spPr>
        <p:txBody>
          <a:bodyPr vert="horz" lIns="274320" tIns="0" rIns="274320" bIns="0" rtlCol="0" anchor="ctr">
            <a:normAutofit/>
          </a:bodyPr>
          <a:lstStyle/>
          <a:p>
            <a:r>
              <a:rPr lang="en-US" dirty="0" smtClean="0"/>
              <a:t>TERRASIGNA EXO2 – </a:t>
            </a:r>
            <a:r>
              <a:rPr lang="en-US" dirty="0" err="1" smtClean="0"/>
              <a:t>varianta</a:t>
            </a:r>
            <a:r>
              <a:rPr lang="en-US" dirty="0" smtClean="0"/>
              <a:t> 1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005840"/>
            <a:ext cx="5943600" cy="2834640"/>
          </a:xfrm>
          <a:prstGeom prst="rect">
            <a:avLst/>
          </a:prstGeom>
        </p:spPr>
        <p:txBody>
          <a:bodyPr vert="horz" lIns="274320" tIns="91440" rIns="274320" bIns="9144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67241" y="3931920"/>
            <a:ext cx="2004357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85">
                <a:solidFill>
                  <a:schemeClr val="tx1">
                    <a:tint val="75000"/>
                  </a:schemeClr>
                </a:solidFill>
                <a:latin typeface="Exo 2.0" panose="00000500000000000000" pitchFamily="50" charset="0"/>
              </a:defRPr>
            </a:lvl1pPr>
          </a:lstStyle>
          <a:p>
            <a:r>
              <a:rPr lang="en-US" smtClean="0"/>
              <a:t>Copyright  © TERRASIGNA 2015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79763" y="3931920"/>
            <a:ext cx="1336238" cy="18288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585">
                <a:solidFill>
                  <a:schemeClr val="tx1">
                    <a:tint val="75000"/>
                  </a:schemeClr>
                </a:solidFill>
                <a:latin typeface="Exo 2.0" panose="00000500000000000000" pitchFamily="50" charset="0"/>
              </a:defRPr>
            </a:lvl1pPr>
          </a:lstStyle>
          <a:p>
            <a:fld id="{98745F14-01F9-4330-AD20-85E89A72740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516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6" r:id="rId7"/>
    <p:sldLayoutId id="2147483657" r:id="rId8"/>
    <p:sldLayoutId id="2147483658" r:id="rId9"/>
    <p:sldLayoutId id="2147483659" r:id="rId10"/>
    <p:sldLayoutId id="2147483655" r:id="rId11"/>
  </p:sldLayoutIdLs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l" defTabSz="445427" rtl="0" eaLnBrk="1" latinLnBrk="0" hangingPunct="1">
        <a:lnSpc>
          <a:spcPct val="90000"/>
        </a:lnSpc>
        <a:spcBef>
          <a:spcPct val="0"/>
        </a:spcBef>
        <a:buNone/>
        <a:defRPr sz="2200" kern="1200">
          <a:solidFill>
            <a:srgbClr val="003DA5"/>
          </a:solidFill>
          <a:latin typeface="Exo 2.0" panose="00000500000000000000" pitchFamily="50" charset="0"/>
          <a:ea typeface="+mj-ea"/>
          <a:cs typeface="+mj-cs"/>
        </a:defRPr>
      </a:lvl1pPr>
    </p:titleStyle>
    <p:bodyStyle>
      <a:lvl1pPr marL="111357" indent="-111357" algn="l" defTabSz="445427" rtl="0" eaLnBrk="1" latinLnBrk="0" hangingPunct="1">
        <a:lnSpc>
          <a:spcPct val="90000"/>
        </a:lnSpc>
        <a:spcBef>
          <a:spcPts val="487"/>
        </a:spcBef>
        <a:buFont typeface="Arial" panose="020B0604020202020204" pitchFamily="34" charset="0"/>
        <a:buChar char="•"/>
        <a:defRPr sz="1400" kern="1200">
          <a:solidFill>
            <a:srgbClr val="003DA5"/>
          </a:solidFill>
          <a:latin typeface="Exo 2.0" panose="00000500000000000000" pitchFamily="50" charset="0"/>
          <a:ea typeface="+mn-ea"/>
          <a:cs typeface="+mn-cs"/>
        </a:defRPr>
      </a:lvl1pPr>
      <a:lvl2pPr marL="334070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1200" kern="1200">
          <a:solidFill>
            <a:srgbClr val="003DA5"/>
          </a:solidFill>
          <a:latin typeface="Exo 2.0" panose="00000500000000000000" pitchFamily="50" charset="0"/>
          <a:ea typeface="+mn-ea"/>
          <a:cs typeface="+mn-cs"/>
        </a:defRPr>
      </a:lvl2pPr>
      <a:lvl3pPr marL="556784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974" kern="1200">
          <a:solidFill>
            <a:srgbClr val="003DA5"/>
          </a:solidFill>
          <a:latin typeface="Exo 2.0" panose="00000500000000000000" pitchFamily="50" charset="0"/>
          <a:ea typeface="+mn-ea"/>
          <a:cs typeface="+mn-cs"/>
        </a:defRPr>
      </a:lvl3pPr>
      <a:lvl4pPr marL="779497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900" kern="1200">
          <a:solidFill>
            <a:srgbClr val="003DA5"/>
          </a:solidFill>
          <a:latin typeface="Exo 2.0" panose="00000500000000000000" pitchFamily="50" charset="0"/>
          <a:ea typeface="+mn-ea"/>
          <a:cs typeface="+mn-cs"/>
        </a:defRPr>
      </a:lvl4pPr>
      <a:lvl5pPr marL="1002211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900" kern="1200">
          <a:solidFill>
            <a:srgbClr val="003DA5"/>
          </a:solidFill>
          <a:latin typeface="Exo 2.0" panose="00000500000000000000" pitchFamily="50" charset="0"/>
          <a:ea typeface="+mn-ea"/>
          <a:cs typeface="+mn-cs"/>
        </a:defRPr>
      </a:lvl5pPr>
      <a:lvl6pPr marL="1224925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877" kern="1200">
          <a:solidFill>
            <a:schemeClr val="tx1"/>
          </a:solidFill>
          <a:latin typeface="+mn-lt"/>
          <a:ea typeface="+mn-ea"/>
          <a:cs typeface="+mn-cs"/>
        </a:defRPr>
      </a:lvl6pPr>
      <a:lvl7pPr marL="1447638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877" kern="1200">
          <a:solidFill>
            <a:schemeClr val="tx1"/>
          </a:solidFill>
          <a:latin typeface="+mn-lt"/>
          <a:ea typeface="+mn-ea"/>
          <a:cs typeface="+mn-cs"/>
        </a:defRPr>
      </a:lvl7pPr>
      <a:lvl8pPr marL="1670352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877" kern="1200">
          <a:solidFill>
            <a:schemeClr val="tx1"/>
          </a:solidFill>
          <a:latin typeface="+mn-lt"/>
          <a:ea typeface="+mn-ea"/>
          <a:cs typeface="+mn-cs"/>
        </a:defRPr>
      </a:lvl8pPr>
      <a:lvl9pPr marL="1893065" indent="-111357" algn="l" defTabSz="445427" rtl="0" eaLnBrk="1" latinLnBrk="0" hangingPunct="1">
        <a:lnSpc>
          <a:spcPct val="90000"/>
        </a:lnSpc>
        <a:spcBef>
          <a:spcPts val="244"/>
        </a:spcBef>
        <a:buFont typeface="Arial" panose="020B0604020202020204" pitchFamily="34" charset="0"/>
        <a:buChar char="•"/>
        <a:defRPr sz="87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1pPr>
      <a:lvl2pPr marL="222714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2pPr>
      <a:lvl3pPr marL="445427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3pPr>
      <a:lvl4pPr marL="668141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4pPr>
      <a:lvl5pPr marL="890854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5pPr>
      <a:lvl6pPr marL="1113568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6pPr>
      <a:lvl7pPr marL="1336281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7pPr>
      <a:lvl8pPr marL="1558995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8pPr>
      <a:lvl9pPr marL="1781708" algn="l" defTabSz="445427" rtl="0" eaLnBrk="1" latinLnBrk="0" hangingPunct="1">
        <a:defRPr sz="87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ctrTitle"/>
          </p:nvPr>
        </p:nvSpPr>
        <p:spPr>
          <a:xfrm>
            <a:off x="365759" y="1251857"/>
            <a:ext cx="4480560" cy="1070719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Rezolu</a:t>
            </a:r>
            <a:r>
              <a:rPr lang="ro-RO" b="1" dirty="0" smtClean="0">
                <a:latin typeface="Arial" pitchFamily="34" charset="0"/>
                <a:cs typeface="Arial" pitchFamily="34" charset="0"/>
              </a:rPr>
              <a:t>ția datelor satelitare. </a:t>
            </a:r>
            <a:br>
              <a:rPr lang="ro-RO" b="1" dirty="0" smtClean="0">
                <a:latin typeface="Arial" pitchFamily="34" charset="0"/>
                <a:cs typeface="Arial" pitchFamily="34" charset="0"/>
              </a:rPr>
            </a:br>
            <a:r>
              <a:rPr lang="ro-RO" b="1" dirty="0" smtClean="0">
                <a:latin typeface="Arial" pitchFamily="34" charset="0"/>
                <a:cs typeface="Arial" pitchFamily="34" charset="0"/>
              </a:rPr>
              <a:t>O tehnică de fuziune a imaginilor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Subtitle 11"/>
          <p:cNvSpPr>
            <a:spLocks noGrp="1"/>
          </p:cNvSpPr>
          <p:nvPr>
            <p:ph type="subTitle" idx="1"/>
          </p:nvPr>
        </p:nvSpPr>
        <p:spPr>
          <a:xfrm>
            <a:off x="365761" y="2721199"/>
            <a:ext cx="2274025" cy="490088"/>
          </a:xfrm>
        </p:spPr>
        <p:txBody>
          <a:bodyPr>
            <a:normAutofit fontScale="77500" lnSpcReduction="20000"/>
          </a:bodyPr>
          <a:lstStyle/>
          <a:p>
            <a:r>
              <a:rPr lang="en-GB" dirty="0" err="1" smtClean="0">
                <a:latin typeface="Arial" pitchFamily="34" charset="0"/>
                <a:cs typeface="Arial" pitchFamily="34" charset="0"/>
              </a:rPr>
              <a:t>Sorin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Constantin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, C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lin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Cucu-Dumitrescu</a:t>
            </a:r>
            <a:endParaRPr lang="en-GB" baseline="300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TERRASIGNA</a:t>
            </a:r>
            <a:endParaRPr lang="ro-RO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+mn-lt"/>
            </a:endParaRPr>
          </a:p>
        </p:txBody>
      </p:sp>
      <p:pic>
        <p:nvPicPr>
          <p:cNvPr id="4" name="Picture 3" descr="geospatial_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12740" y="1"/>
            <a:ext cx="1026097" cy="106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767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204" y="426875"/>
            <a:ext cx="2659126" cy="2272782"/>
          </a:xfrm>
        </p:spPr>
        <p:txBody>
          <a:bodyPr>
            <a:normAutofit/>
          </a:bodyPr>
          <a:lstStyle/>
          <a:p>
            <a:r>
              <a:rPr lang="ro-RO" dirty="0" smtClean="0">
                <a:latin typeface="Arial" pitchFamily="34" charset="0"/>
                <a:cs typeface="Arial" pitchFamily="34" charset="0"/>
              </a:rPr>
              <a:t>Rezoluție: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ro-RO" dirty="0" smtClean="0">
                <a:latin typeface="Arial" pitchFamily="34" charset="0"/>
                <a:cs typeface="Arial" pitchFamily="34" charset="0"/>
              </a:rPr>
              <a:t/>
            </a:r>
            <a:br>
              <a:rPr lang="ro-RO" dirty="0" smtClean="0">
                <a:latin typeface="Arial" pitchFamily="34" charset="0"/>
                <a:cs typeface="Arial" pitchFamily="34" charset="0"/>
              </a:rPr>
            </a:br>
            <a:r>
              <a:rPr lang="ro-RO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&gt;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Spațială</a:t>
            </a:r>
            <a:br>
              <a:rPr lang="ro-RO" dirty="0" smtClean="0">
                <a:latin typeface="Arial" pitchFamily="34" charset="0"/>
                <a:cs typeface="Arial" pitchFamily="34" charset="0"/>
              </a:rPr>
            </a:br>
            <a:r>
              <a:rPr lang="ro-RO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&gt;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Temporală</a:t>
            </a:r>
            <a:br>
              <a:rPr lang="ro-RO" dirty="0" smtClean="0">
                <a:latin typeface="Arial" pitchFamily="34" charset="0"/>
                <a:cs typeface="Arial" pitchFamily="34" charset="0"/>
              </a:rPr>
            </a:br>
            <a:r>
              <a:rPr lang="ro-RO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&gt;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Spectrală</a:t>
            </a:r>
            <a:br>
              <a:rPr lang="ro-RO" dirty="0" smtClean="0">
                <a:latin typeface="Arial" pitchFamily="34" charset="0"/>
                <a:cs typeface="Arial" pitchFamily="34" charset="0"/>
              </a:rPr>
            </a:br>
            <a:r>
              <a:rPr lang="ro-RO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&gt;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Radiometrică</a:t>
            </a:r>
            <a:endParaRPr lang="de-DE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1805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8675"/>
            <a:ext cx="5943600" cy="548640"/>
          </a:xfrm>
        </p:spPr>
        <p:txBody>
          <a:bodyPr>
            <a:normAutofit/>
          </a:bodyPr>
          <a:lstStyle/>
          <a:p>
            <a:r>
              <a:rPr lang="ro-RO" dirty="0" smtClean="0">
                <a:latin typeface="Arial" pitchFamily="34" charset="0"/>
                <a:cs typeface="Arial" pitchFamily="34" charset="0"/>
              </a:rPr>
              <a:t>Rezoluția spațială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8" name="Picture 7" descr="ScreenShot001.png"/>
          <p:cNvPicPr>
            <a:picLocks noChangeAspect="1"/>
          </p:cNvPicPr>
          <p:nvPr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186140" y="770394"/>
            <a:ext cx="2589463" cy="2538864"/>
          </a:xfrm>
          <a:prstGeom prst="rect">
            <a:avLst/>
          </a:prstGeom>
        </p:spPr>
      </p:pic>
      <p:pic>
        <p:nvPicPr>
          <p:cNvPr id="9" name="Picture 8" descr="ScreenShot002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653090" y="1361264"/>
            <a:ext cx="2570568" cy="2526146"/>
          </a:xfrm>
          <a:prstGeom prst="rect">
            <a:avLst/>
          </a:prstGeom>
        </p:spPr>
      </p:pic>
      <p:pic>
        <p:nvPicPr>
          <p:cNvPr id="21506" name="Picture 2" descr="Instantaneous Field of Vie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59742" y="745671"/>
            <a:ext cx="1140957" cy="1267729"/>
          </a:xfrm>
          <a:prstGeom prst="rect">
            <a:avLst/>
          </a:prstGeom>
          <a:noFill/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44785" y="2045019"/>
            <a:ext cx="1219201" cy="866909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o-RO" b="1" dirty="0" smtClean="0">
                <a:latin typeface="Arial" pitchFamily="34" charset="0"/>
                <a:cs typeface="Arial" pitchFamily="34" charset="0"/>
              </a:rPr>
              <a:t>IFOV</a:t>
            </a:r>
          </a:p>
          <a:p>
            <a:pPr>
              <a:buFont typeface="Arial" pitchFamily="34" charset="0"/>
              <a:buChar char="•"/>
            </a:pPr>
            <a:r>
              <a:rPr lang="ro-RO" sz="1200" b="1" dirty="0" smtClean="0">
                <a:latin typeface="Arial" pitchFamily="34" charset="0"/>
                <a:cs typeface="Arial" pitchFamily="34" charset="0"/>
              </a:rPr>
              <a:t>Swath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762" y="3325586"/>
            <a:ext cx="5943600" cy="683216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800" dirty="0" smtClean="0">
                <a:latin typeface="Arial" pitchFamily="34" charset="0"/>
                <a:cs typeface="Arial" pitchFamily="34" charset="0"/>
              </a:rPr>
              <a:t>Credit </a:t>
            </a:r>
            <a:r>
              <a:rPr lang="en-US" sz="800" dirty="0" err="1" smtClean="0">
                <a:latin typeface="Arial" pitchFamily="34" charset="0"/>
                <a:cs typeface="Arial" pitchFamily="34" charset="0"/>
              </a:rPr>
              <a:t>grafic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 err="1" smtClean="0">
                <a:latin typeface="Arial" pitchFamily="34" charset="0"/>
                <a:cs typeface="Arial" pitchFamily="34" charset="0"/>
              </a:rPr>
              <a:t>proiectul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 FP7 – </a:t>
            </a:r>
            <a:r>
              <a:rPr lang="en-US" sz="800" dirty="0" err="1" smtClean="0">
                <a:latin typeface="Arial" pitchFamily="34" charset="0"/>
                <a:cs typeface="Arial" pitchFamily="34" charset="0"/>
              </a:rPr>
              <a:t>Highroc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 (HIGH spatial and temporal Resolution Ocean </a:t>
            </a:r>
            <a:r>
              <a:rPr lang="en-US" sz="800" dirty="0" err="1" smtClean="0">
                <a:latin typeface="Arial" pitchFamily="34" charset="0"/>
                <a:cs typeface="Arial" pitchFamily="34" charset="0"/>
              </a:rPr>
              <a:t>Colour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sz="800" dirty="0" smtClean="0">
                <a:latin typeface="Arial" pitchFamily="34" charset="0"/>
                <a:cs typeface="Arial" pitchFamily="34" charset="0"/>
              </a:rPr>
              <a:t>Neukermans, G., Ruddick, K.G., Greenwood, N., 2012. Diurnal variability of turbidity and light attenuation in the southern North Sea from the SEVIRI geostationary sensor. Remote Sens. Environ. 124, 564–580. doi:10.1016/j.rse.2012.06.003</a:t>
            </a: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8675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Rezolu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temporal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ă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7" name="Picture 6" descr="seviri_ts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6128" y="1280807"/>
            <a:ext cx="4048016" cy="1966373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-4762" y="816429"/>
            <a:ext cx="5943600" cy="683216"/>
          </a:xfrm>
          <a:prstGeom prst="rect">
            <a:avLst/>
          </a:prstGeom>
        </p:spPr>
        <p:txBody>
          <a:bodyPr vert="horz" lIns="274320" tIns="91440" rIns="274320" bIns="91440" rtlCol="0">
            <a:normAutofit/>
          </a:bodyPr>
          <a:lstStyle/>
          <a:p>
            <a:pPr marL="0" marR="0" lvl="0" indent="0" algn="l" defTabSz="4454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Dinamica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turbidit</a:t>
            </a:r>
            <a:r>
              <a:rPr kumimoji="0" lang="ro-RO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ă</a:t>
            </a:r>
            <a:r>
              <a:rPr lang="ro-RO" sz="1200" dirty="0" smtClean="0">
                <a:solidFill>
                  <a:srgbClr val="003DA5"/>
                </a:solidFill>
                <a:latin typeface="Arial" pitchFamily="34" charset="0"/>
                <a:cs typeface="Arial" pitchFamily="34" charset="0"/>
              </a:rPr>
              <a:t>ț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ii:</a:t>
            </a:r>
            <a:r>
              <a:rPr kumimoji="0" lang="en-US" sz="1200" b="0" i="0" u="none" strike="noStrike" kern="1200" cap="none" spc="0" normalizeH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MODIS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vs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SEVIRI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vs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In-situ</a:t>
            </a:r>
            <a:endParaRPr kumimoji="0" lang="ro-RO" sz="1200" b="0" i="0" u="none" strike="noStrike" kern="1200" cap="none" spc="0" normalizeH="0" baseline="0" noProof="0" dirty="0" smtClean="0">
              <a:ln>
                <a:noFill/>
              </a:ln>
              <a:solidFill>
                <a:srgbClr val="003DA5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111357" marR="0" lvl="0" indent="-111357" algn="l" defTabSz="445427" rtl="0" eaLnBrk="1" fontAlgn="auto" latinLnBrk="0" hangingPunct="1">
              <a:lnSpc>
                <a:spcPct val="90000"/>
              </a:lnSpc>
              <a:spcBef>
                <a:spcPts val="487"/>
              </a:spcBef>
              <a:spcAft>
                <a:spcPts val="0"/>
              </a:spcAft>
              <a:buClrTx/>
              <a:buSzPct val="75000"/>
              <a:buFontTx/>
              <a:buBlip>
                <a:blip r:embed="rId3"/>
              </a:buBlip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rgbClr val="003DA5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111357" marR="0" lvl="0" indent="-111357" algn="l" defTabSz="445427" rtl="0" eaLnBrk="1" fontAlgn="auto" latinLnBrk="0" hangingPunct="1">
              <a:lnSpc>
                <a:spcPct val="90000"/>
              </a:lnSpc>
              <a:spcBef>
                <a:spcPts val="487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rgbClr val="003DA5"/>
              </a:solidFill>
              <a:effectLst/>
              <a:uLnTx/>
              <a:uFillTx/>
              <a:latin typeface="Exo 2.0" panose="00000500000000000000" pitchFamily="50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8675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Rezolu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spectra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l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ă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96624" y="1289958"/>
            <a:ext cx="2149248" cy="2324100"/>
          </a:xfrm>
          <a:prstGeom prst="rect">
            <a:avLst/>
          </a:prstGeom>
        </p:spPr>
        <p:txBody>
          <a:bodyPr vert="horz" lIns="274320" tIns="91440" rIns="274320" bIns="91440" rtlCol="0">
            <a:normAutofit/>
          </a:bodyPr>
          <a:lstStyle/>
          <a:p>
            <a:pPr marL="0" marR="0" lvl="0" indent="0" algn="l" defTabSz="4454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ro-RO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Rezoluția spectrală = abilitatea unui senzor de a înregistra radiația electromagnetică în cât mai multe și mai fine/înguste</a:t>
            </a:r>
            <a:r>
              <a:rPr kumimoji="0" lang="ro-RO" sz="1200" b="0" i="0" u="none" strike="noStrike" kern="1200" cap="none" spc="0" normalizeH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benzi spectrale.</a:t>
            </a:r>
            <a:endParaRPr kumimoji="0" lang="ro-RO" sz="1200" b="0" i="0" u="none" strike="noStrike" kern="1200" cap="none" spc="0" normalizeH="0" baseline="0" noProof="0" dirty="0" smtClean="0">
              <a:ln>
                <a:noFill/>
              </a:ln>
              <a:solidFill>
                <a:srgbClr val="003DA5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111357" marR="0" lvl="0" indent="-111357" algn="l" defTabSz="445427" rtl="0" eaLnBrk="1" fontAlgn="auto" latinLnBrk="0" hangingPunct="1">
              <a:lnSpc>
                <a:spcPct val="90000"/>
              </a:lnSpc>
              <a:spcBef>
                <a:spcPts val="487"/>
              </a:spcBef>
              <a:spcAft>
                <a:spcPts val="0"/>
              </a:spcAft>
              <a:buClrTx/>
              <a:buSzPct val="75000"/>
              <a:buFontTx/>
              <a:buBlip>
                <a:blip r:embed="rId2"/>
              </a:buBlip>
              <a:tabLst/>
              <a:defRPr/>
            </a:pP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rgbClr val="003DA5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111357" marR="0" lvl="0" indent="-111357" algn="l" defTabSz="445427" rtl="0" eaLnBrk="1" fontAlgn="auto" latinLnBrk="0" hangingPunct="1">
              <a:lnSpc>
                <a:spcPct val="90000"/>
              </a:lnSpc>
              <a:spcBef>
                <a:spcPts val="487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rgbClr val="003DA5"/>
              </a:solidFill>
              <a:effectLst/>
              <a:uLnTx/>
              <a:uFillTx/>
              <a:latin typeface="Exo 2.0" panose="00000500000000000000" pitchFamily="50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Picture 8" descr="ScreenShot001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05410" y="759526"/>
            <a:ext cx="3234776" cy="1732916"/>
          </a:xfrm>
          <a:prstGeom prst="rect">
            <a:avLst/>
          </a:prstGeom>
        </p:spPr>
      </p:pic>
      <p:pic>
        <p:nvPicPr>
          <p:cNvPr id="10" name="Picture 9" descr="ScreenShot002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10170" y="2524096"/>
            <a:ext cx="3234776" cy="1735299"/>
          </a:xfrm>
          <a:prstGeom prst="rect">
            <a:avLst/>
          </a:prstGeom>
        </p:spPr>
      </p:pic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669167" y="4180114"/>
            <a:ext cx="2111147" cy="274411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00" dirty="0" smtClean="0">
                <a:latin typeface="Arial" pitchFamily="34" charset="0"/>
                <a:cs typeface="Arial" pitchFamily="34" charset="0"/>
              </a:rPr>
              <a:t>Credit </a:t>
            </a:r>
            <a:r>
              <a:rPr lang="en-US" sz="700" dirty="0" err="1" smtClean="0">
                <a:latin typeface="Arial" pitchFamily="34" charset="0"/>
                <a:cs typeface="Arial" pitchFamily="34" charset="0"/>
              </a:rPr>
              <a:t>grafic</a:t>
            </a:r>
            <a:r>
              <a:rPr lang="ro-RO" sz="700" dirty="0" smtClean="0">
                <a:latin typeface="Arial" pitchFamily="34" charset="0"/>
                <a:cs typeface="Arial" pitchFamily="34" charset="0"/>
              </a:rPr>
              <a:t>e: USGS Spectral Viewer</a:t>
            </a:r>
            <a:endParaRPr lang="en-US" sz="7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8675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Rezolu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radiometrică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96624" y="1289958"/>
            <a:ext cx="2149248" cy="2324100"/>
          </a:xfrm>
          <a:prstGeom prst="rect">
            <a:avLst/>
          </a:prstGeom>
        </p:spPr>
        <p:txBody>
          <a:bodyPr vert="horz" lIns="274320" tIns="91440" rIns="274320" bIns="91440" rtlCol="0">
            <a:normAutofit/>
          </a:bodyPr>
          <a:lstStyle/>
          <a:p>
            <a:pPr marL="0" marR="0" lvl="0" indent="0" algn="l" defTabSz="4454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ro-RO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Rezoluția radiometrică</a:t>
            </a:r>
            <a:r>
              <a:rPr kumimoji="0" lang="ro-RO" sz="1200" b="0" i="0" u="none" strike="noStrike" kern="1200" cap="none" spc="0" normalizeH="0" noProof="0" dirty="0" smtClean="0">
                <a:ln>
                  <a:noFill/>
                </a:ln>
                <a:solidFill>
                  <a:srgbClr val="003DA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– determinată de sensitivitatea senzorului la magnitudinea energiei electromagnetice.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rgbClr val="003DA5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111357" marR="0" lvl="0" indent="-111357" algn="l" defTabSz="445427" rtl="0" eaLnBrk="1" fontAlgn="auto" latinLnBrk="0" hangingPunct="1">
              <a:lnSpc>
                <a:spcPct val="90000"/>
              </a:lnSpc>
              <a:spcBef>
                <a:spcPts val="487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rgbClr val="003DA5"/>
              </a:solidFill>
              <a:effectLst/>
              <a:uLnTx/>
              <a:uFillTx/>
              <a:latin typeface="Exo 2.0" panose="00000500000000000000" pitchFamily="50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669167" y="4180114"/>
            <a:ext cx="2111147" cy="274411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00" dirty="0" smtClean="0">
                <a:latin typeface="Arial" pitchFamily="34" charset="0"/>
                <a:cs typeface="Arial" pitchFamily="34" charset="0"/>
              </a:rPr>
              <a:t>Credit </a:t>
            </a:r>
            <a:r>
              <a:rPr lang="en-US" sz="700" dirty="0" err="1" smtClean="0">
                <a:latin typeface="Arial" pitchFamily="34" charset="0"/>
                <a:cs typeface="Arial" pitchFamily="34" charset="0"/>
              </a:rPr>
              <a:t>grafic</a:t>
            </a:r>
            <a:r>
              <a:rPr lang="ro-RO" sz="700" dirty="0" smtClean="0">
                <a:latin typeface="Arial" pitchFamily="34" charset="0"/>
                <a:cs typeface="Arial" pitchFamily="34" charset="0"/>
              </a:rPr>
              <a:t>e: USGS Spectral Viewer</a:t>
            </a:r>
            <a:endParaRPr lang="en-US" sz="7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  <p:pic>
        <p:nvPicPr>
          <p:cNvPr id="15" name="Picture 14" descr="2bit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5989" y="826318"/>
            <a:ext cx="1738803" cy="2954935"/>
          </a:xfrm>
          <a:prstGeom prst="rect">
            <a:avLst/>
          </a:prstGeom>
        </p:spPr>
      </p:pic>
      <p:pic>
        <p:nvPicPr>
          <p:cNvPr id="16" name="Picture 15" descr="8bit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47880" y="826318"/>
            <a:ext cx="1738803" cy="295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203" y="426874"/>
            <a:ext cx="4938957" cy="1325725"/>
          </a:xfrm>
        </p:spPr>
        <p:txBody>
          <a:bodyPr>
            <a:normAutofit/>
          </a:bodyPr>
          <a:lstStyle/>
          <a:p>
            <a:r>
              <a:rPr lang="ro-RO" dirty="0" smtClean="0">
                <a:latin typeface="Arial" pitchFamily="34" charset="0"/>
                <a:cs typeface="Arial" pitchFamily="34" charset="0"/>
              </a:rPr>
              <a:t>Îmbunătățirea rezoluției spațiale și spectrale pentru aplicații în domeniul costier.</a:t>
            </a:r>
            <a:br>
              <a:rPr lang="ro-RO" dirty="0" smtClean="0">
                <a:latin typeface="Arial" pitchFamily="34" charset="0"/>
                <a:cs typeface="Arial" pitchFamily="34" charset="0"/>
              </a:rPr>
            </a:br>
            <a:r>
              <a:rPr lang="ro-RO" dirty="0" smtClean="0">
                <a:latin typeface="Arial" pitchFamily="34" charset="0"/>
                <a:cs typeface="Arial" pitchFamily="34" charset="0"/>
              </a:rPr>
              <a:t>Proiectul DaFSys</a:t>
            </a:r>
            <a:endParaRPr lang="de-DE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1805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4117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Tipuri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imagini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satelitare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disponibile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27013" y="725488"/>
            <a:ext cx="5456237" cy="364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61390"/>
            <a:ext cx="5943600" cy="283464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Fuziunea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datelor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î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cazul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suprafe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elor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acvative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este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mai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dificil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dec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â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t 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î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cazul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uscatului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=&gt; au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fost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evaluate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mai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multe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metode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deja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implementate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Algoritmul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ARSIS (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Amélioration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de la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Résolution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Spatiale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par Injection de Structures) (D.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Sylla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et al.,2013 ) a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fost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ales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drept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cel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mai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potrivit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Implementarea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DaFSys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este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bazat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pe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ARSIS,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dar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metodologia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fost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î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mbun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ăț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it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seminificativ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Modulul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DaFSys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fost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orientat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c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tre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o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vitez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calcul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superioar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sz="1200" dirty="0" err="1" smtClean="0">
                <a:latin typeface="Arial" pitchFamily="34" charset="0"/>
                <a:cs typeface="Arial" pitchFamily="34" charset="0"/>
              </a:rPr>
              <a:t>ș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o inter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f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ță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grafic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intuitiv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0445"/>
            <a:ext cx="5943600" cy="711925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Prototipul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DaFSys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pentru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fuziunea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datelor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satelitare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suprafe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acvative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0446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Schema logic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DaFSys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8" name="Imag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0" y="805300"/>
            <a:ext cx="3376862" cy="3649225"/>
          </a:xfrm>
          <a:prstGeom prst="rect">
            <a:avLst/>
          </a:prstGeom>
          <a:noFill/>
          <a:ln>
            <a:noFill/>
          </a:ln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593883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7" name="TextBox 6"/>
          <p:cNvSpPr txBox="1"/>
          <p:nvPr/>
        </p:nvSpPr>
        <p:spPr>
          <a:xfrm>
            <a:off x="1082326" y="4269859"/>
            <a:ext cx="159530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dirty="0" smtClean="0">
                <a:latin typeface="Arial" pitchFamily="34" charset="0"/>
                <a:cs typeface="Arial" pitchFamily="34" charset="0"/>
              </a:rPr>
              <a:t>Credit schema: </a:t>
            </a:r>
            <a:r>
              <a:rPr lang="en-US" sz="600" dirty="0" err="1" smtClean="0">
                <a:latin typeface="Arial" pitchFamily="34" charset="0"/>
                <a:cs typeface="Arial" pitchFamily="34" charset="0"/>
              </a:rPr>
              <a:t>Sebastien</a:t>
            </a:r>
            <a:r>
              <a:rPr lang="en-US" sz="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600" dirty="0" err="1" smtClean="0">
                <a:latin typeface="Arial" pitchFamily="34" charset="0"/>
                <a:cs typeface="Arial" pitchFamily="34" charset="0"/>
              </a:rPr>
              <a:t>Pacteau</a:t>
            </a:r>
            <a:r>
              <a:rPr lang="en-US" sz="600" dirty="0" smtClean="0">
                <a:latin typeface="Arial" pitchFamily="34" charset="0"/>
                <a:cs typeface="Arial" pitchFamily="34" charset="0"/>
              </a:rPr>
              <a:t> (TAS)</a:t>
            </a:r>
            <a:endParaRPr lang="ro-RO" sz="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0446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Interfa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DaFSys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7" name="Picture 6" descr="ScreenShot004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732141"/>
            <a:ext cx="5938838" cy="351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4690"/>
            <a:ext cx="5938838" cy="605246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Ambele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imagini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necesită a fi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pre-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procesate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corespunz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tor</a:t>
            </a:r>
          </a:p>
          <a:p>
            <a:pPr marL="0" indent="0"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9560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Corec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ii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atmosferice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 !!!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83280" y="3931920"/>
            <a:ext cx="767482" cy="129504"/>
          </a:xfrm>
        </p:spPr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40680" y="3931920"/>
            <a:ext cx="127914" cy="129504"/>
          </a:xfrm>
        </p:spPr>
        <p:txBody>
          <a:bodyPr/>
          <a:lstStyle/>
          <a:p>
            <a:fld id="{98745F14-01F9-4330-AD20-85E89A727408}" type="slidenum">
              <a:rPr lang="en-US" smtClean="0"/>
              <a:pPr/>
              <a:t>12</a:t>
            </a:fld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0" y="1342998"/>
            <a:ext cx="1964147" cy="2422383"/>
            <a:chOff x="0" y="1342998"/>
            <a:chExt cx="1964147" cy="2422383"/>
          </a:xfrm>
        </p:grpSpPr>
        <p:pic>
          <p:nvPicPr>
            <p:cNvPr id="10" name="Picture 9" descr="A2015153113000_Rrs555.png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0" y="1342998"/>
              <a:ext cx="1964147" cy="2421002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0" y="3257550"/>
              <a:ext cx="1316386" cy="507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MODIS Terra (500 m)</a:t>
              </a:r>
            </a:p>
            <a:p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λ= 555 nm</a:t>
              </a:r>
            </a:p>
            <a:p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02.06.2015</a:t>
              </a:r>
              <a:endParaRPr lang="ro-RO" sz="9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944007" y="1342998"/>
            <a:ext cx="2089033" cy="2433268"/>
            <a:chOff x="1944007" y="1342998"/>
            <a:chExt cx="2089033" cy="2433268"/>
          </a:xfrm>
        </p:grpSpPr>
        <p:pic>
          <p:nvPicPr>
            <p:cNvPr id="11" name="Picture 10" descr="B555_A560_L1.png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987346" y="1342998"/>
              <a:ext cx="1964147" cy="2421002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1944007" y="3268435"/>
              <a:ext cx="2089033" cy="507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b="1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Produs</a:t>
              </a:r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de </a:t>
              </a:r>
              <a:r>
                <a:rPr lang="en-US" sz="900" b="1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fuziune</a:t>
              </a:r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la 60 m </a:t>
              </a:r>
              <a:r>
                <a:rPr lang="en-US" sz="900" b="1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folosind</a:t>
              </a:r>
              <a:endPara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OLI - L1b – </a:t>
              </a:r>
              <a:r>
                <a:rPr lang="en-US" sz="900" b="1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banda</a:t>
              </a:r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560 nm</a:t>
              </a:r>
            </a:p>
            <a:p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02.06.2015</a:t>
              </a:r>
              <a:endParaRPr lang="ro-RO" sz="9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926115" y="1342998"/>
            <a:ext cx="2089033" cy="2422383"/>
            <a:chOff x="3926115" y="1342998"/>
            <a:chExt cx="2089033" cy="2422383"/>
          </a:xfrm>
        </p:grpSpPr>
        <p:pic>
          <p:nvPicPr>
            <p:cNvPr id="12" name="Picture 11" descr="B555_A560_L2.png"/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3974691" y="1342998"/>
              <a:ext cx="1964147" cy="2421002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3926115" y="3257550"/>
              <a:ext cx="2089033" cy="507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b="1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Produs</a:t>
              </a:r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de </a:t>
              </a:r>
              <a:r>
                <a:rPr lang="en-US" sz="900" b="1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fuziune</a:t>
              </a:r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la 60 m </a:t>
              </a:r>
              <a:r>
                <a:rPr lang="en-US" sz="900" b="1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folosind</a:t>
              </a:r>
              <a:endPara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OLI – L2 – </a:t>
              </a:r>
              <a:r>
                <a:rPr lang="en-US" sz="900" b="1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banda</a:t>
              </a:r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560 nm</a:t>
              </a:r>
            </a:p>
            <a:p>
              <a:r>
                <a:rPr lang="en-US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02.06.2015</a:t>
              </a:r>
              <a:endParaRPr lang="ro-RO" sz="9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8490"/>
            <a:ext cx="5938838" cy="556260"/>
          </a:xfrm>
        </p:spPr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ro-RO" sz="1300" dirty="0" smtClean="0">
                <a:latin typeface="Arial" pitchFamily="34" charset="0"/>
                <a:cs typeface="Arial" pitchFamily="34" charset="0"/>
              </a:rPr>
              <a:t>  Î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cadrul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imaginilor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rezultate</a:t>
            </a:r>
            <a:r>
              <a:rPr lang="ro-RO" sz="1300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devin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vizibile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mai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multe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detalii</a:t>
            </a:r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9560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Detaliile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fac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diferen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...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7" name="Picture 6" descr="B678_A560_res120m_band_1.bmp"/>
          <p:cNvPicPr>
            <a:picLocks noChangeAspect="1"/>
          </p:cNvPicPr>
          <p:nvPr/>
        </p:nvPicPr>
        <p:blipFill>
          <a:blip r:embed="rId2" cstate="screen">
            <a:lum bright="-30000"/>
          </a:blip>
          <a:stretch>
            <a:fillRect/>
          </a:stretch>
        </p:blipFill>
        <p:spPr>
          <a:xfrm>
            <a:off x="2998171" y="1233681"/>
            <a:ext cx="2838095" cy="3104762"/>
          </a:xfrm>
          <a:prstGeom prst="rect">
            <a:avLst/>
          </a:prstGeom>
        </p:spPr>
      </p:pic>
      <p:pic>
        <p:nvPicPr>
          <p:cNvPr id="8" name="Picture 7" descr="T2016209083000_rhos678_band_1.bmp"/>
          <p:cNvPicPr>
            <a:picLocks noChangeAspect="1"/>
          </p:cNvPicPr>
          <p:nvPr/>
        </p:nvPicPr>
        <p:blipFill>
          <a:blip r:embed="rId3" cstate="screen">
            <a:lum bright="-30000"/>
          </a:blip>
          <a:stretch>
            <a:fillRect/>
          </a:stretch>
        </p:blipFill>
        <p:spPr>
          <a:xfrm>
            <a:off x="93821" y="1233681"/>
            <a:ext cx="2838095" cy="31047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2400" y="3790950"/>
            <a:ext cx="12554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MODIS Terra (1 km)</a:t>
            </a:r>
          </a:p>
          <a:p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λ= 678 nm</a:t>
            </a:r>
          </a:p>
          <a:p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27.07.2016</a:t>
            </a:r>
            <a:endParaRPr lang="ro-RO" sz="9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2600" y="3790950"/>
            <a:ext cx="215315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Produs</a:t>
            </a:r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de </a:t>
            </a:r>
            <a:r>
              <a:rPr lang="en-US" sz="9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fuziune</a:t>
            </a:r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la 120 m </a:t>
            </a:r>
            <a:r>
              <a:rPr lang="en-US" sz="9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folosind</a:t>
            </a:r>
            <a:endParaRPr lang="en-US" sz="9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date Sentinel-2</a:t>
            </a:r>
          </a:p>
          <a:p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27.07.2016</a:t>
            </a:r>
            <a:endParaRPr lang="ro-RO" sz="9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89150" y="1235075"/>
            <a:ext cx="8467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6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Î</a:t>
            </a:r>
            <a:r>
              <a:rPr lang="en-US" sz="16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nainte</a:t>
            </a:r>
            <a:endParaRPr lang="ro-RO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97450" y="1235075"/>
            <a:ext cx="6960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Dup</a:t>
            </a:r>
            <a:r>
              <a:rPr lang="ro-RO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ă</a:t>
            </a:r>
            <a:endParaRPr lang="ro-RO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8490"/>
            <a:ext cx="5938838" cy="78486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Rela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ia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dintre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valorile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imaginii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ini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iale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sz="1200" dirty="0" err="1" smtClean="0">
                <a:latin typeface="Arial" pitchFamily="34" charset="0"/>
                <a:cs typeface="Arial" pitchFamily="34" charset="0"/>
              </a:rPr>
              <a:t>ș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cele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ale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produsului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fuziune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(re-e</a:t>
            </a:r>
            <a:r>
              <a:rPr lang="ro-RO" sz="1200" dirty="0" smtClean="0">
                <a:latin typeface="Arial" pitchFamily="34" charset="0"/>
                <a:cs typeface="Arial" pitchFamily="34" charset="0"/>
              </a:rPr>
              <a:t>ș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antionat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la 1 km)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9560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Aceea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ș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calitate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spectral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ă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7" name="Picture 6" descr="B678_A560_res120m_band_1.bmp"/>
          <p:cNvPicPr>
            <a:picLocks noChangeAspect="1"/>
          </p:cNvPicPr>
          <p:nvPr/>
        </p:nvPicPr>
        <p:blipFill>
          <a:blip r:embed="rId2" cstate="screen">
            <a:lum bright="-30000"/>
          </a:blip>
          <a:stretch>
            <a:fillRect/>
          </a:stretch>
        </p:blipFill>
        <p:spPr>
          <a:xfrm>
            <a:off x="4649171" y="1424181"/>
            <a:ext cx="1147683" cy="1255519"/>
          </a:xfrm>
          <a:prstGeom prst="rect">
            <a:avLst/>
          </a:prstGeom>
        </p:spPr>
      </p:pic>
      <p:pic>
        <p:nvPicPr>
          <p:cNvPr id="8" name="Picture 7" descr="T2016209083000_rhos678_band_1.bmp"/>
          <p:cNvPicPr>
            <a:picLocks noChangeAspect="1"/>
          </p:cNvPicPr>
          <p:nvPr/>
        </p:nvPicPr>
        <p:blipFill>
          <a:blip r:embed="rId3" cstate="screen">
            <a:lum bright="-30000"/>
          </a:blip>
          <a:stretch>
            <a:fillRect/>
          </a:stretch>
        </p:blipFill>
        <p:spPr>
          <a:xfrm>
            <a:off x="87471" y="1430531"/>
            <a:ext cx="1147683" cy="125551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276350" y="1413552"/>
            <a:ext cx="3346450" cy="2483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B665_A560_res60m_RGB.bmp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980530" y="1212339"/>
            <a:ext cx="2761458" cy="2638936"/>
          </a:xfrm>
          <a:prstGeom prst="rect">
            <a:avLst/>
          </a:prstGeom>
        </p:spPr>
      </p:pic>
      <p:pic>
        <p:nvPicPr>
          <p:cNvPr id="13" name="Picture 12" descr="20071002_MR_rrs665_RGB.bmp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76230" y="1218689"/>
            <a:ext cx="2761458" cy="263893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8490"/>
            <a:ext cx="5938838" cy="556260"/>
          </a:xfrm>
        </p:spPr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sz="13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Datele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MERIS … </a:t>
            </a:r>
            <a:r>
              <a:rPr lang="ro-RO" sz="1300" dirty="0" smtClean="0">
                <a:latin typeface="Arial" pitchFamily="34" charset="0"/>
                <a:cs typeface="Arial" pitchFamily="34" charset="0"/>
              </a:rPr>
              <a:t>î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ro-RO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ro-RO" sz="1300" dirty="0" smtClean="0">
                <a:latin typeface="Arial" pitchFamily="34" charset="0"/>
                <a:cs typeface="Arial" pitchFamily="34" charset="0"/>
              </a:rPr>
              <a:t>ș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teptarea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lui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Sentinel-3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9560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Detaliile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fac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diferen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ța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556017" y="3340100"/>
            <a:ext cx="137088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MERIS (300 m)</a:t>
            </a:r>
          </a:p>
          <a:p>
            <a:pPr algn="r"/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RGB: 665-560-442 nm</a:t>
            </a:r>
          </a:p>
          <a:p>
            <a:pPr algn="r"/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02.10.2007</a:t>
            </a:r>
            <a:endParaRPr lang="ro-RO" sz="9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76404" y="3206750"/>
            <a:ext cx="20569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9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Produs</a:t>
            </a:r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de </a:t>
            </a:r>
            <a:r>
              <a:rPr lang="en-US" sz="9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fuziune</a:t>
            </a:r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la 60m </a:t>
            </a:r>
            <a:r>
              <a:rPr lang="en-US" sz="9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folosind</a:t>
            </a:r>
            <a:endParaRPr lang="en-US" sz="9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r"/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date </a:t>
            </a:r>
            <a:r>
              <a:rPr lang="en-US" sz="9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Landsat</a:t>
            </a:r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TM</a:t>
            </a:r>
          </a:p>
          <a:p>
            <a:pPr algn="r"/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RGB: 665-560-442 nm</a:t>
            </a:r>
          </a:p>
          <a:p>
            <a:pPr algn="r"/>
            <a:r>
              <a:rPr lang="en-US" sz="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02.10.2007</a:t>
            </a:r>
            <a:endParaRPr lang="ro-RO" sz="9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89150" y="1235075"/>
            <a:ext cx="8467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6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Î</a:t>
            </a:r>
            <a:r>
              <a:rPr lang="en-US" sz="16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nainte</a:t>
            </a:r>
            <a:endParaRPr lang="ro-RO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48250" y="1228725"/>
            <a:ext cx="6960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Dup</a:t>
            </a:r>
            <a:r>
              <a:rPr lang="ro-RO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ă</a:t>
            </a:r>
            <a:endParaRPr lang="ro-RO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67444"/>
            <a:ext cx="5938838" cy="494605"/>
          </a:xfrm>
        </p:spPr>
        <p:txBody>
          <a:bodyPr>
            <a:normAutofit fontScale="47500" lnSpcReduction="20000"/>
          </a:bodyPr>
          <a:lstStyle/>
          <a:p>
            <a:endParaRPr lang="en-US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o-RO" sz="2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sz="22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1900" b="1" dirty="0" err="1" smtClean="0">
                <a:latin typeface="Arial" pitchFamily="34" charset="0"/>
                <a:cs typeface="Arial" pitchFamily="34" charset="0"/>
              </a:rPr>
              <a:t>Profilul</a:t>
            </a:r>
            <a:r>
              <a:rPr lang="en-US" sz="1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900" b="1" dirty="0" smtClean="0">
                <a:latin typeface="Arial" pitchFamily="34" charset="0"/>
                <a:cs typeface="Arial" pitchFamily="34" charset="0"/>
              </a:rPr>
              <a:t>spectral </a:t>
            </a:r>
            <a:r>
              <a:rPr lang="en-US" sz="1900" dirty="0" err="1" smtClean="0">
                <a:latin typeface="Arial" pitchFamily="34" charset="0"/>
                <a:cs typeface="Arial" pitchFamily="34" charset="0"/>
              </a:rPr>
              <a:t>este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latin typeface="Arial" pitchFamily="34" charset="0"/>
                <a:cs typeface="Arial" pitchFamily="34" charset="0"/>
              </a:rPr>
              <a:t>mai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latin typeface="Arial" pitchFamily="34" charset="0"/>
                <a:cs typeface="Arial" pitchFamily="34" charset="0"/>
              </a:rPr>
              <a:t>detaliat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sz="1900" dirty="0" smtClean="0">
                <a:latin typeface="Arial" pitchFamily="34" charset="0"/>
                <a:cs typeface="Arial" pitchFamily="34" charset="0"/>
              </a:rPr>
              <a:t>î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ro-RO" sz="1900" dirty="0" smtClean="0">
                <a:latin typeface="Arial" pitchFamily="34" charset="0"/>
                <a:cs typeface="Arial" pitchFamily="34" charset="0"/>
              </a:rPr>
              <a:t> cazul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latin typeface="Arial" pitchFamily="34" charset="0"/>
                <a:cs typeface="Arial" pitchFamily="34" charset="0"/>
              </a:rPr>
              <a:t>produsul</a:t>
            </a:r>
            <a:r>
              <a:rPr lang="ro-RO" sz="1900" dirty="0" smtClean="0">
                <a:latin typeface="Arial" pitchFamily="34" charset="0"/>
                <a:cs typeface="Arial" pitchFamily="34" charset="0"/>
              </a:rPr>
              <a:t>ui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 final, la </a:t>
            </a:r>
            <a:r>
              <a:rPr lang="en-US" sz="1900" b="1" dirty="0" err="1" smtClean="0">
                <a:latin typeface="Arial" pitchFamily="34" charset="0"/>
                <a:cs typeface="Arial" pitchFamily="34" charset="0"/>
              </a:rPr>
              <a:t>aceea</a:t>
            </a:r>
            <a:r>
              <a:rPr lang="ro-RO" sz="1900" b="1" dirty="0" smtClean="0">
                <a:latin typeface="Arial" pitchFamily="34" charset="0"/>
                <a:cs typeface="Arial" pitchFamily="34" charset="0"/>
              </a:rPr>
              <a:t>ș</a:t>
            </a:r>
            <a:r>
              <a:rPr lang="en-US" sz="1900" b="1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1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900" b="1" dirty="0" err="1" smtClean="0">
                <a:latin typeface="Arial" pitchFamily="34" charset="0"/>
                <a:cs typeface="Arial" pitchFamily="34" charset="0"/>
              </a:rPr>
              <a:t>rezolu</a:t>
            </a:r>
            <a:r>
              <a:rPr lang="ro-RO" sz="1900" b="1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sz="1900" b="1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ro-RO" sz="1900" b="1" dirty="0" smtClean="0">
                <a:latin typeface="Arial" pitchFamily="34" charset="0"/>
                <a:cs typeface="Arial" pitchFamily="34" charset="0"/>
              </a:rPr>
              <a:t>e</a:t>
            </a:r>
            <a:r>
              <a:rPr lang="en-US" sz="1900" b="1" dirty="0" smtClean="0">
                <a:latin typeface="Arial" pitchFamily="34" charset="0"/>
                <a:cs typeface="Arial" pitchFamily="34" charset="0"/>
              </a:rPr>
              <a:t> spa</a:t>
            </a:r>
            <a:r>
              <a:rPr lang="ro-RO" sz="1900" b="1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sz="1900" b="1" dirty="0" err="1" smtClean="0">
                <a:latin typeface="Arial" pitchFamily="34" charset="0"/>
                <a:cs typeface="Arial" pitchFamily="34" charset="0"/>
              </a:rPr>
              <a:t>ial</a:t>
            </a:r>
            <a:r>
              <a:rPr lang="ro-RO" sz="1900" b="1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sz="1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sz="1900" b="1" dirty="0" smtClean="0">
                <a:latin typeface="Arial" pitchFamily="34" charset="0"/>
                <a:cs typeface="Arial" pitchFamily="34" charset="0"/>
              </a:rPr>
              <a:t>î</a:t>
            </a:r>
            <a:r>
              <a:rPr lang="en-US" sz="1900" b="1" dirty="0" err="1" smtClean="0">
                <a:latin typeface="Arial" pitchFamily="34" charset="0"/>
                <a:cs typeface="Arial" pitchFamily="34" charset="0"/>
              </a:rPr>
              <a:t>nalt</a:t>
            </a:r>
            <a:r>
              <a:rPr lang="ro-RO" sz="1900" b="1" dirty="0" smtClean="0">
                <a:latin typeface="Arial" pitchFamily="34" charset="0"/>
                <a:cs typeface="Arial" pitchFamily="34" charset="0"/>
              </a:rPr>
              <a:t>ă</a:t>
            </a:r>
            <a:endParaRPr lang="en-US" sz="19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 smtClean="0"/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9560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Dar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rezolu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spectral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ă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?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7" name="Picture 6" descr="harta_puncte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132839" y="1228923"/>
            <a:ext cx="2647457" cy="260647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054" y="1188954"/>
            <a:ext cx="2617560" cy="3155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61340"/>
            <a:ext cx="5938838" cy="600710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sz="1300" dirty="0" smtClean="0">
                <a:latin typeface="Arial" pitchFamily="34" charset="0"/>
                <a:cs typeface="Arial" pitchFamily="34" charset="0"/>
              </a:rPr>
              <a:t>  Landsat 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(30m) VS  Landsat + Spot (5m)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9560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Aplica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ii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î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zona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uscatului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8" name="Picture 7" descr="fusion1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995498" y="1125557"/>
            <a:ext cx="2772000" cy="2772000"/>
          </a:xfrm>
          <a:prstGeom prst="rect">
            <a:avLst/>
          </a:prstGeom>
        </p:spPr>
      </p:pic>
      <p:pic>
        <p:nvPicPr>
          <p:cNvPr id="9" name="Picture 8" descr="landsat1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95470" y="1125557"/>
            <a:ext cx="2772000" cy="27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61340"/>
            <a:ext cx="5938838" cy="600710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sz="1300" dirty="0" smtClean="0">
                <a:latin typeface="Arial" pitchFamily="34" charset="0"/>
                <a:cs typeface="Arial" pitchFamily="34" charset="0"/>
              </a:rPr>
              <a:t>  Landsat 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(30m) VS  Landsat + Spot (5m)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9560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Aplica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ii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î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zona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uscatului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12" name="Picture 11" descr="fusion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95200" y="1126800"/>
            <a:ext cx="2772000" cy="2772000"/>
          </a:xfrm>
          <a:prstGeom prst="rect">
            <a:avLst/>
          </a:prstGeom>
        </p:spPr>
      </p:pic>
      <p:pic>
        <p:nvPicPr>
          <p:cNvPr id="13" name="Picture 12" descr="landsat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5471" y="1126800"/>
            <a:ext cx="2772000" cy="27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762" y="955040"/>
            <a:ext cx="5943600" cy="2886710"/>
          </a:xfrm>
        </p:spPr>
        <p:txBody>
          <a:bodyPr>
            <a:normAutofit/>
          </a:bodyPr>
          <a:lstStyle/>
          <a:p>
            <a:r>
              <a:rPr lang="ro-RO" sz="1300" dirty="0" smtClean="0">
                <a:latin typeface="Arial" pitchFamily="34" charset="0"/>
                <a:cs typeface="Arial" panose="020B0604020202020204" pitchFamily="34" charset="0"/>
              </a:rPr>
              <a:t>  Algoritmul </a:t>
            </a:r>
            <a:r>
              <a:rPr lang="ro-RO" sz="1300" dirty="0" smtClean="0">
                <a:latin typeface="Arial" pitchFamily="34" charset="0"/>
                <a:cs typeface="Arial" panose="020B0604020202020204" pitchFamily="34" charset="0"/>
              </a:rPr>
              <a:t>de fuziune DaFSys este suficient de versatil si robust pentru a fi aplicat în diverse zone de interes și domenii. Nu depinde de tipul imaginilor satelitare.</a:t>
            </a:r>
          </a:p>
          <a:p>
            <a:endParaRPr lang="ro-RO" sz="1300" dirty="0" smtClean="0">
              <a:latin typeface="Arial" pitchFamily="34" charset="0"/>
              <a:cs typeface="Arial" panose="020B0604020202020204" pitchFamily="34" charset="0"/>
            </a:endParaRPr>
          </a:p>
          <a:p>
            <a:r>
              <a:rPr lang="ro-RO" sz="1300" dirty="0" smtClean="0">
                <a:latin typeface="Arial" pitchFamily="34" charset="0"/>
                <a:cs typeface="Arial" panose="020B0604020202020204" pitchFamily="34" charset="0"/>
              </a:rPr>
              <a:t>  Fuziunea </a:t>
            </a:r>
            <a:r>
              <a:rPr lang="ro-RO" sz="1300" dirty="0" smtClean="0">
                <a:latin typeface="Arial" pitchFamily="34" charset="0"/>
                <a:cs typeface="Arial" panose="020B0604020202020204" pitchFamily="34" charset="0"/>
              </a:rPr>
              <a:t>datelor necesită o atenție sporită în cazul suprafețelor acvatice din cauza dinamicii crescute a fenomenelor analizate.</a:t>
            </a:r>
          </a:p>
          <a:p>
            <a:endParaRPr lang="ro-RO" sz="1300" dirty="0" smtClean="0">
              <a:latin typeface="Arial" pitchFamily="34" charset="0"/>
              <a:cs typeface="Arial" panose="020B0604020202020204" pitchFamily="34" charset="0"/>
            </a:endParaRPr>
          </a:p>
          <a:p>
            <a:r>
              <a:rPr lang="ro-RO" sz="1300" dirty="0" smtClean="0">
                <a:latin typeface="Arial" pitchFamily="34" charset="0"/>
                <a:cs typeface="Arial" panose="020B0604020202020204" pitchFamily="34" charset="0"/>
              </a:rPr>
              <a:t>  Calitatea </a:t>
            </a:r>
            <a:r>
              <a:rPr lang="ro-RO" sz="1300" dirty="0" smtClean="0">
                <a:latin typeface="Arial" pitchFamily="34" charset="0"/>
                <a:cs typeface="Arial" panose="020B0604020202020204" pitchFamily="34" charset="0"/>
              </a:rPr>
              <a:t>produselor finale depinde foarte mult de datele de intrare.</a:t>
            </a:r>
          </a:p>
          <a:p>
            <a:endParaRPr lang="ro-RO" sz="1300" dirty="0" smtClean="0">
              <a:latin typeface="Arial" pitchFamily="34" charset="0"/>
              <a:cs typeface="Arial" panose="020B0604020202020204" pitchFamily="34" charset="0"/>
            </a:endParaRPr>
          </a:p>
          <a:p>
            <a:r>
              <a:rPr lang="ro-RO" sz="1300" dirty="0" smtClean="0">
                <a:latin typeface="Arial" pitchFamily="34" charset="0"/>
                <a:cs typeface="Arial" panose="020B0604020202020204" pitchFamily="34" charset="0"/>
              </a:rPr>
              <a:t>  Artefactele </a:t>
            </a:r>
            <a:r>
              <a:rPr lang="ro-RO" sz="1300" dirty="0" smtClean="0">
                <a:latin typeface="Arial" pitchFamily="34" charset="0"/>
                <a:cs typeface="Arial" panose="020B0604020202020204" pitchFamily="34" charset="0"/>
              </a:rPr>
              <a:t>prezente în imaginile inițiale sunt transferate în cadrul produsului de fuziune.</a:t>
            </a:r>
            <a:endParaRPr lang="en-US" sz="13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9560"/>
            <a:ext cx="5943600" cy="5486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Conclu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zii – fuziunea datelor satelitare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o-RO" dirty="0" smtClean="0">
                <a:latin typeface="Arial" pitchFamily="34" charset="0"/>
                <a:cs typeface="Arial" pitchFamily="34" charset="0"/>
              </a:rPr>
              <a:t>Proiectul 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Data Fusion System for Black Sea Water Quality Monitoring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DaFSys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este finanțat de către Agenția Spațială Europeană în cadrul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pogramului 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Romanian Industry Incentive Scheme.</a:t>
            </a:r>
          </a:p>
          <a:p>
            <a:pPr marL="0" indent="0"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Perio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Dec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embrie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2015 – Ma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2017</a:t>
            </a:r>
          </a:p>
          <a:p>
            <a:pPr marL="0" indent="0"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Conso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rț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 TERRASIGNA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(Rom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â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nia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 Thales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Alenia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Space (Fran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ța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Facult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atea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de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Geogra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fie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Universit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atea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din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Buc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urești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Rom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â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nia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buNone/>
            </a:pPr>
            <a:endParaRPr lang="en-US" dirty="0" smtClean="0"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9560"/>
            <a:ext cx="5943600" cy="548640"/>
          </a:xfrm>
        </p:spPr>
        <p:txBody>
          <a:bodyPr>
            <a:normAutofit/>
          </a:bodyPr>
          <a:lstStyle/>
          <a:p>
            <a:r>
              <a:rPr lang="ro-RO" dirty="0" smtClean="0">
                <a:latin typeface="Arial" pitchFamily="34" charset="0"/>
                <a:cs typeface="Arial" pitchFamily="34" charset="0"/>
              </a:rPr>
              <a:t>Mulțumiri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Copyright  </a:t>
            </a:r>
            <a:r>
              <a:rPr lang="en-US" dirty="0" smtClean="0">
                <a:latin typeface="Exo 2.0" panose="00000500000000000000" pitchFamily="50" charset="0"/>
              </a:rPr>
              <a:t>©</a:t>
            </a:r>
            <a:r>
              <a:rPr lang="en-US" dirty="0" smtClean="0"/>
              <a:t> TERRASIGNA 2016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5F14-01F9-4330-AD20-85E89A727408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34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860" y="1491343"/>
            <a:ext cx="4368183" cy="342900"/>
          </a:xfrm>
        </p:spPr>
        <p:txBody>
          <a:bodyPr>
            <a:normAutofit/>
          </a:bodyPr>
          <a:lstStyle/>
          <a:p>
            <a:r>
              <a:rPr lang="ro-RO" dirty="0" smtClean="0"/>
              <a:t>Vă mulțumesc pentru atenție!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71805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1_exo2">
  <a:themeElements>
    <a:clrScheme name="terrasig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3DA5"/>
      </a:accent1>
      <a:accent2>
        <a:srgbClr val="43B02A"/>
      </a:accent2>
      <a:accent3>
        <a:srgbClr val="A5A5A5"/>
      </a:accent3>
      <a:accent4>
        <a:srgbClr val="757070"/>
      </a:accent4>
      <a:accent5>
        <a:srgbClr val="3A3838"/>
      </a:accent5>
      <a:accent6>
        <a:srgbClr val="171616"/>
      </a:accent6>
      <a:hlink>
        <a:srgbClr val="003DA5"/>
      </a:hlink>
      <a:folHlink>
        <a:srgbClr val="954F72"/>
      </a:folHlink>
    </a:clrScheme>
    <a:fontScheme name="Custom 1">
      <a:majorFont>
        <a:latin typeface="Exo 2.0"/>
        <a:ea typeface=""/>
        <a:cs typeface=""/>
      </a:majorFont>
      <a:minorFont>
        <a:latin typeface="Exo 2.0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sentation1_exo2" id="{EE598716-DFB3-4847-9764-2B42B1AB760E}" vid="{E40D5067-C99A-4F41-AAE2-83A5B0380C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Presentation1_exo2</Template>
  <TotalTime>1232</TotalTime>
  <Words>735</Words>
  <Application>Microsoft Macintosh PowerPoint</Application>
  <PresentationFormat>Custom</PresentationFormat>
  <Paragraphs>134</Paragraphs>
  <Slides>21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Presentation1_exo2</vt:lpstr>
      <vt:lpstr>Rezoluția datelor satelitare.  O tehnică de fuziune a imaginilor</vt:lpstr>
      <vt:lpstr>Rezoluție:  -&gt; Spațială -&gt; Temporală -&gt; Spectrală -&gt; Radiometrică</vt:lpstr>
      <vt:lpstr>Rezoluția spațială</vt:lpstr>
      <vt:lpstr>Rezoluția temporală</vt:lpstr>
      <vt:lpstr>Rezoluția spectrală</vt:lpstr>
      <vt:lpstr>Rezoluția radiometrică</vt:lpstr>
      <vt:lpstr>Îmbunătățirea rezoluției spațiale și spectrale pentru aplicații în domeniul costier. Proiectul DaFSys</vt:lpstr>
      <vt:lpstr>Tipuri de imagini satelitare disponibile</vt:lpstr>
      <vt:lpstr>Prototipul DaFSys pentru fuziunea datelor satelitare – suprafețe acvative</vt:lpstr>
      <vt:lpstr>Schema logică DaFSys</vt:lpstr>
      <vt:lpstr>Interfața DaFSys</vt:lpstr>
      <vt:lpstr>Corecții atmosferice !!!</vt:lpstr>
      <vt:lpstr>Detaliile fac diferența...</vt:lpstr>
      <vt:lpstr>Aceeași calitate spectrală</vt:lpstr>
      <vt:lpstr>Detaliile fac diferența</vt:lpstr>
      <vt:lpstr>Dar rezoluția spectrală?</vt:lpstr>
      <vt:lpstr>Aplicații în zona uscatului</vt:lpstr>
      <vt:lpstr>Aplicații în zona uscatului</vt:lpstr>
      <vt:lpstr>Concluzii – fuziunea datelor satelitare</vt:lpstr>
      <vt:lpstr>Mulțumiri</vt:lpstr>
      <vt:lpstr>Vă mulțumesc pentru atenție!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sorin</dc:creator>
  <cp:lastModifiedBy>Codrina M</cp:lastModifiedBy>
  <cp:revision>116</cp:revision>
  <dcterms:created xsi:type="dcterms:W3CDTF">2016-09-12T14:42:04Z</dcterms:created>
  <dcterms:modified xsi:type="dcterms:W3CDTF">2016-10-07T11:36:06Z</dcterms:modified>
</cp:coreProperties>
</file>