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60" r:id="rId5"/>
    <p:sldId id="261" r:id="rId6"/>
    <p:sldId id="262" r:id="rId7"/>
    <p:sldId id="263" r:id="rId8"/>
    <p:sldId id="264" r:id="rId9"/>
    <p:sldId id="265" r:id="rId10"/>
    <p:sldId id="270" r:id="rId11"/>
    <p:sldId id="286" r:id="rId12"/>
    <p:sldId id="287" r:id="rId13"/>
    <p:sldId id="288" r:id="rId14"/>
    <p:sldId id="267" r:id="rId15"/>
    <p:sldId id="266" r:id="rId16"/>
    <p:sldId id="268"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90" r:id="rId32"/>
    <p:sldId id="291" r:id="rId33"/>
    <p:sldId id="292" r:id="rId34"/>
    <p:sldId id="285" r:id="rId35"/>
    <p:sldId id="289"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0" d="100"/>
          <a:sy n="70" d="100"/>
        </p:scale>
        <p:origin x="71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801DFD1-CBE0-4DD3-B815-24BF8B08BEDE}" type="datetimeFigureOut">
              <a:rPr lang="en-US" smtClean="0"/>
              <a:t>10/6/2016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24DD15-CB57-4897-BD71-BEE7D1272FC6}" type="slidenum">
              <a:rPr lang="en-US" smtClean="0"/>
              <a:t>‹#›</a:t>
            </a:fld>
            <a:endParaRPr lang="en-US"/>
          </a:p>
        </p:txBody>
      </p:sp>
    </p:spTree>
    <p:extLst>
      <p:ext uri="{BB962C8B-B14F-4D97-AF65-F5344CB8AC3E}">
        <p14:creationId xmlns:p14="http://schemas.microsoft.com/office/powerpoint/2010/main" val="23986845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801DFD1-CBE0-4DD3-B815-24BF8B08BEDE}" type="datetimeFigureOut">
              <a:rPr lang="en-US" smtClean="0"/>
              <a:t>10/6/2016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24DD15-CB57-4897-BD71-BEE7D1272FC6}" type="slidenum">
              <a:rPr lang="en-US" smtClean="0"/>
              <a:t>‹#›</a:t>
            </a:fld>
            <a:endParaRPr lang="en-US"/>
          </a:p>
        </p:txBody>
      </p:sp>
    </p:spTree>
    <p:extLst>
      <p:ext uri="{BB962C8B-B14F-4D97-AF65-F5344CB8AC3E}">
        <p14:creationId xmlns:p14="http://schemas.microsoft.com/office/powerpoint/2010/main" val="40162705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801DFD1-CBE0-4DD3-B815-24BF8B08BEDE}" type="datetimeFigureOut">
              <a:rPr lang="en-US" smtClean="0"/>
              <a:t>10/6/2016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24DD15-CB57-4897-BD71-BEE7D1272FC6}" type="slidenum">
              <a:rPr lang="en-US" smtClean="0"/>
              <a:t>‹#›</a:t>
            </a:fld>
            <a:endParaRPr lang="en-US"/>
          </a:p>
        </p:txBody>
      </p:sp>
    </p:spTree>
    <p:extLst>
      <p:ext uri="{BB962C8B-B14F-4D97-AF65-F5344CB8AC3E}">
        <p14:creationId xmlns:p14="http://schemas.microsoft.com/office/powerpoint/2010/main" val="1601387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801DFD1-CBE0-4DD3-B815-24BF8B08BEDE}" type="datetimeFigureOut">
              <a:rPr lang="en-US" smtClean="0"/>
              <a:t>10/6/2016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24DD15-CB57-4897-BD71-BEE7D1272FC6}" type="slidenum">
              <a:rPr lang="en-US" smtClean="0"/>
              <a:t>‹#›</a:t>
            </a:fld>
            <a:endParaRPr lang="en-US"/>
          </a:p>
        </p:txBody>
      </p:sp>
    </p:spTree>
    <p:extLst>
      <p:ext uri="{BB962C8B-B14F-4D97-AF65-F5344CB8AC3E}">
        <p14:creationId xmlns:p14="http://schemas.microsoft.com/office/powerpoint/2010/main" val="39385088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801DFD1-CBE0-4DD3-B815-24BF8B08BEDE}" type="datetimeFigureOut">
              <a:rPr lang="en-US" smtClean="0"/>
              <a:t>10/6/2016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24DD15-CB57-4897-BD71-BEE7D1272FC6}" type="slidenum">
              <a:rPr lang="en-US" smtClean="0"/>
              <a:t>‹#›</a:t>
            </a:fld>
            <a:endParaRPr lang="en-US"/>
          </a:p>
        </p:txBody>
      </p:sp>
    </p:spTree>
    <p:extLst>
      <p:ext uri="{BB962C8B-B14F-4D97-AF65-F5344CB8AC3E}">
        <p14:creationId xmlns:p14="http://schemas.microsoft.com/office/powerpoint/2010/main" val="19499340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801DFD1-CBE0-4DD3-B815-24BF8B08BEDE}" type="datetimeFigureOut">
              <a:rPr lang="en-US" smtClean="0"/>
              <a:t>10/6/2016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24DD15-CB57-4897-BD71-BEE7D1272FC6}" type="slidenum">
              <a:rPr lang="en-US" smtClean="0"/>
              <a:t>‹#›</a:t>
            </a:fld>
            <a:endParaRPr lang="en-US"/>
          </a:p>
        </p:txBody>
      </p:sp>
    </p:spTree>
    <p:extLst>
      <p:ext uri="{BB962C8B-B14F-4D97-AF65-F5344CB8AC3E}">
        <p14:creationId xmlns:p14="http://schemas.microsoft.com/office/powerpoint/2010/main" val="27519315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801DFD1-CBE0-4DD3-B815-24BF8B08BEDE}" type="datetimeFigureOut">
              <a:rPr lang="en-US" smtClean="0"/>
              <a:t>10/6/2016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24DD15-CB57-4897-BD71-BEE7D1272FC6}" type="slidenum">
              <a:rPr lang="en-US" smtClean="0"/>
              <a:t>‹#›</a:t>
            </a:fld>
            <a:endParaRPr lang="en-US"/>
          </a:p>
        </p:txBody>
      </p:sp>
    </p:spTree>
    <p:extLst>
      <p:ext uri="{BB962C8B-B14F-4D97-AF65-F5344CB8AC3E}">
        <p14:creationId xmlns:p14="http://schemas.microsoft.com/office/powerpoint/2010/main" val="28811822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801DFD1-CBE0-4DD3-B815-24BF8B08BEDE}" type="datetimeFigureOut">
              <a:rPr lang="en-US" smtClean="0"/>
              <a:t>10/6/2016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24DD15-CB57-4897-BD71-BEE7D1272FC6}" type="slidenum">
              <a:rPr lang="en-US" smtClean="0"/>
              <a:t>‹#›</a:t>
            </a:fld>
            <a:endParaRPr lang="en-US"/>
          </a:p>
        </p:txBody>
      </p:sp>
    </p:spTree>
    <p:extLst>
      <p:ext uri="{BB962C8B-B14F-4D97-AF65-F5344CB8AC3E}">
        <p14:creationId xmlns:p14="http://schemas.microsoft.com/office/powerpoint/2010/main" val="4732654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801DFD1-CBE0-4DD3-B815-24BF8B08BEDE}" type="datetimeFigureOut">
              <a:rPr lang="en-US" smtClean="0"/>
              <a:t>10/6/2016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24DD15-CB57-4897-BD71-BEE7D1272FC6}" type="slidenum">
              <a:rPr lang="en-US" smtClean="0"/>
              <a:t>‹#›</a:t>
            </a:fld>
            <a:endParaRPr lang="en-US"/>
          </a:p>
        </p:txBody>
      </p:sp>
    </p:spTree>
    <p:extLst>
      <p:ext uri="{BB962C8B-B14F-4D97-AF65-F5344CB8AC3E}">
        <p14:creationId xmlns:p14="http://schemas.microsoft.com/office/powerpoint/2010/main" val="4031240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801DFD1-CBE0-4DD3-B815-24BF8B08BEDE}" type="datetimeFigureOut">
              <a:rPr lang="en-US" smtClean="0"/>
              <a:t>10/6/2016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24DD15-CB57-4897-BD71-BEE7D1272FC6}" type="slidenum">
              <a:rPr lang="en-US" smtClean="0"/>
              <a:t>‹#›</a:t>
            </a:fld>
            <a:endParaRPr lang="en-US"/>
          </a:p>
        </p:txBody>
      </p:sp>
    </p:spTree>
    <p:extLst>
      <p:ext uri="{BB962C8B-B14F-4D97-AF65-F5344CB8AC3E}">
        <p14:creationId xmlns:p14="http://schemas.microsoft.com/office/powerpoint/2010/main" val="16953789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801DFD1-CBE0-4DD3-B815-24BF8B08BEDE}" type="datetimeFigureOut">
              <a:rPr lang="en-US" smtClean="0"/>
              <a:t>10/6/2016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24DD15-CB57-4897-BD71-BEE7D1272FC6}" type="slidenum">
              <a:rPr lang="en-US" smtClean="0"/>
              <a:t>‹#›</a:t>
            </a:fld>
            <a:endParaRPr lang="en-US"/>
          </a:p>
        </p:txBody>
      </p:sp>
    </p:spTree>
    <p:extLst>
      <p:ext uri="{BB962C8B-B14F-4D97-AF65-F5344CB8AC3E}">
        <p14:creationId xmlns:p14="http://schemas.microsoft.com/office/powerpoint/2010/main" val="10478074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801DFD1-CBE0-4DD3-B815-24BF8B08BEDE}" type="datetimeFigureOut">
              <a:rPr lang="en-US" smtClean="0"/>
              <a:t>10/6/2016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24DD15-CB57-4897-BD71-BEE7D1272FC6}"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056252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801DFD1-CBE0-4DD3-B815-24BF8B08BEDE}" type="datetimeFigureOut">
              <a:rPr lang="en-US" smtClean="0"/>
              <a:t>10/6/2016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24DD15-CB57-4897-BD71-BEE7D1272FC6}" type="slidenum">
              <a:rPr lang="en-US" smtClean="0"/>
              <a:t>‹#›</a:t>
            </a:fld>
            <a:endParaRPr lang="en-US"/>
          </a:p>
        </p:txBody>
      </p:sp>
    </p:spTree>
    <p:extLst>
      <p:ext uri="{BB962C8B-B14F-4D97-AF65-F5344CB8AC3E}">
        <p14:creationId xmlns:p14="http://schemas.microsoft.com/office/powerpoint/2010/main" val="17210031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801DFD1-CBE0-4DD3-B815-24BF8B08BEDE}" type="datetimeFigureOut">
              <a:rPr lang="en-US" smtClean="0"/>
              <a:t>10/6/2016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24DD15-CB57-4897-BD71-BEE7D1272FC6}"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011761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801DFD1-CBE0-4DD3-B815-24BF8B08BEDE}" type="datetimeFigureOut">
              <a:rPr lang="en-US" smtClean="0"/>
              <a:t>10/6/2016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24DD15-CB57-4897-BD71-BEE7D1272FC6}" type="slidenum">
              <a:rPr lang="en-US" smtClean="0"/>
              <a:t>‹#›</a:t>
            </a:fld>
            <a:endParaRPr lang="en-US"/>
          </a:p>
        </p:txBody>
      </p:sp>
    </p:spTree>
    <p:extLst>
      <p:ext uri="{BB962C8B-B14F-4D97-AF65-F5344CB8AC3E}">
        <p14:creationId xmlns:p14="http://schemas.microsoft.com/office/powerpoint/2010/main" val="118378690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801DFD1-CBE0-4DD3-B815-24BF8B08BEDE}" type="datetimeFigureOut">
              <a:rPr lang="en-US" smtClean="0"/>
              <a:t>10/6/2016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24DD15-CB57-4897-BD71-BEE7D1272FC6}" type="slidenum">
              <a:rPr lang="en-US" smtClean="0"/>
              <a:t>‹#›</a:t>
            </a:fld>
            <a:endParaRPr lang="en-US"/>
          </a:p>
        </p:txBody>
      </p:sp>
    </p:spTree>
    <p:extLst>
      <p:ext uri="{BB962C8B-B14F-4D97-AF65-F5344CB8AC3E}">
        <p14:creationId xmlns:p14="http://schemas.microsoft.com/office/powerpoint/2010/main" val="3999312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801DFD1-CBE0-4DD3-B815-24BF8B08BEDE}" type="datetimeFigureOut">
              <a:rPr lang="en-US" smtClean="0"/>
              <a:t>10/6/2016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24DD15-CB57-4897-BD71-BEE7D1272FC6}" type="slidenum">
              <a:rPr lang="en-US" smtClean="0"/>
              <a:t>‹#›</a:t>
            </a:fld>
            <a:endParaRPr lang="en-US"/>
          </a:p>
        </p:txBody>
      </p:sp>
    </p:spTree>
    <p:extLst>
      <p:ext uri="{BB962C8B-B14F-4D97-AF65-F5344CB8AC3E}">
        <p14:creationId xmlns:p14="http://schemas.microsoft.com/office/powerpoint/2010/main" val="16001976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F801DFD1-CBE0-4DD3-B815-24BF8B08BEDE}" type="datetimeFigureOut">
              <a:rPr lang="en-US" smtClean="0"/>
              <a:t>10/6/2016</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C124DD15-CB57-4897-BD71-BEE7D1272FC6}" type="slidenum">
              <a:rPr lang="en-US" smtClean="0"/>
              <a:t>‹#›</a:t>
            </a:fld>
            <a:endParaRPr lang="en-US"/>
          </a:p>
        </p:txBody>
      </p:sp>
    </p:spTree>
    <p:extLst>
      <p:ext uri="{BB962C8B-B14F-4D97-AF65-F5344CB8AC3E}">
        <p14:creationId xmlns:p14="http://schemas.microsoft.com/office/powerpoint/2010/main" val="26383501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F801DFD1-CBE0-4DD3-B815-24BF8B08BEDE}" type="datetimeFigureOut">
              <a:rPr lang="en-US" smtClean="0"/>
              <a:t>10/6/2016</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124DD15-CB57-4897-BD71-BEE7D1272FC6}" type="slidenum">
              <a:rPr lang="en-US" smtClean="0"/>
              <a:t>‹#›</a:t>
            </a:fld>
            <a:endParaRPr lang="en-US"/>
          </a:p>
        </p:txBody>
      </p:sp>
    </p:spTree>
    <p:extLst>
      <p:ext uri="{BB962C8B-B14F-4D97-AF65-F5344CB8AC3E}">
        <p14:creationId xmlns:p14="http://schemas.microsoft.com/office/powerpoint/2010/main" val="311985843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801DFD1-CBE0-4DD3-B815-24BF8B08BEDE}" type="datetimeFigureOut">
              <a:rPr lang="en-US" smtClean="0"/>
              <a:t>10/6/2016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24DD15-CB57-4897-BD71-BEE7D1272FC6}" type="slidenum">
              <a:rPr lang="en-US" smtClean="0"/>
              <a:t>‹#›</a:t>
            </a:fld>
            <a:endParaRPr lang="en-US"/>
          </a:p>
        </p:txBody>
      </p:sp>
    </p:spTree>
    <p:extLst>
      <p:ext uri="{BB962C8B-B14F-4D97-AF65-F5344CB8AC3E}">
        <p14:creationId xmlns:p14="http://schemas.microsoft.com/office/powerpoint/2010/main" val="23012536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801DFD1-CBE0-4DD3-B815-24BF8B08BEDE}" type="datetimeFigureOut">
              <a:rPr lang="en-US" smtClean="0"/>
              <a:t>10/6/2016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24DD15-CB57-4897-BD71-BEE7D1272FC6}" type="slidenum">
              <a:rPr lang="en-US" smtClean="0"/>
              <a:t>‹#›</a:t>
            </a:fld>
            <a:endParaRPr lang="en-US"/>
          </a:p>
        </p:txBody>
      </p:sp>
    </p:spTree>
    <p:extLst>
      <p:ext uri="{BB962C8B-B14F-4D97-AF65-F5344CB8AC3E}">
        <p14:creationId xmlns:p14="http://schemas.microsoft.com/office/powerpoint/2010/main" val="27866905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801DFD1-CBE0-4DD3-B815-24BF8B08BEDE}" type="datetimeFigureOut">
              <a:rPr lang="en-US" smtClean="0"/>
              <a:t>10/6/2016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24DD15-CB57-4897-BD71-BEE7D1272FC6}" type="slidenum">
              <a:rPr lang="en-US" smtClean="0"/>
              <a:t>‹#›</a:t>
            </a:fld>
            <a:endParaRPr lang="en-US"/>
          </a:p>
        </p:txBody>
      </p:sp>
    </p:spTree>
    <p:extLst>
      <p:ext uri="{BB962C8B-B14F-4D97-AF65-F5344CB8AC3E}">
        <p14:creationId xmlns:p14="http://schemas.microsoft.com/office/powerpoint/2010/main" val="27459198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01DFD1-CBE0-4DD3-B815-24BF8B08BEDE}" type="datetimeFigureOut">
              <a:rPr lang="en-US" smtClean="0"/>
              <a:t>10/6/2016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24DD15-CB57-4897-BD71-BEE7D1272FC6}" type="slidenum">
              <a:rPr lang="en-US" smtClean="0"/>
              <a:t>‹#›</a:t>
            </a:fld>
            <a:endParaRPr lang="en-US"/>
          </a:p>
        </p:txBody>
      </p:sp>
    </p:spTree>
    <p:extLst>
      <p:ext uri="{BB962C8B-B14F-4D97-AF65-F5344CB8AC3E}">
        <p14:creationId xmlns:p14="http://schemas.microsoft.com/office/powerpoint/2010/main" val="42716022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F801DFD1-CBE0-4DD3-B815-24BF8B08BEDE}" type="datetimeFigureOut">
              <a:rPr lang="en-US" smtClean="0"/>
              <a:t>10/6/2016</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C124DD15-CB57-4897-BD71-BEE7D1272FC6}"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348384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www.landcover.org/" TargetMode="External"/><Relationship Id="rId2" Type="http://schemas.openxmlformats.org/officeDocument/2006/relationships/hyperlink" Target="http://earthexplorer.usgs.gov/" TargetMode="External"/><Relationship Id="rId1" Type="http://schemas.openxmlformats.org/officeDocument/2006/relationships/slideLayout" Target="../slideLayouts/slideLayout2.xml"/><Relationship Id="rId4" Type="http://schemas.openxmlformats.org/officeDocument/2006/relationships/hyperlink" Target="http://www.eea.europa.eu/data-and-maps/data/eu-dem"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www.saga-gis.org/saga_tool_doc/2.2.0/ta_preprocessor_6.html" TargetMode="External"/><Relationship Id="rId2" Type="http://schemas.openxmlformats.org/officeDocument/2006/relationships/hyperlink" Target="http://www.hexagondesign.net/images/pdf/surface_roughness_jigar_talati.pdf" TargetMode="External"/><Relationship Id="rId1" Type="http://schemas.openxmlformats.org/officeDocument/2006/relationships/slideLayout" Target="../slideLayouts/slideLayout2.xml"/><Relationship Id="rId6" Type="http://schemas.openxmlformats.org/officeDocument/2006/relationships/hyperlink" Target="https://msu.edu/~xuhui3/index_resultsChall.html" TargetMode="External"/><Relationship Id="rId5" Type="http://schemas.openxmlformats.org/officeDocument/2006/relationships/hyperlink" Target="http://www.iwr.msu.edu/rusle/lsfactor.htm" TargetMode="External"/><Relationship Id="rId4" Type="http://schemas.openxmlformats.org/officeDocument/2006/relationships/hyperlink" Target="http://desktop.arcgis.com/en/arcmap/10.3/manage-data/raster-and-images/aspect-function.ht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ro-RO" dirty="0" smtClean="0"/>
              <a:t>Tehnici de analize spațiale a modelelor de elevație digitală, utilizate în elaborarea hărților</a:t>
            </a:r>
            <a:endParaRPr lang="en-US" dirty="0"/>
          </a:p>
        </p:txBody>
      </p:sp>
      <p:sp>
        <p:nvSpPr>
          <p:cNvPr id="3" name="Subtitle 2"/>
          <p:cNvSpPr>
            <a:spLocks noGrp="1"/>
          </p:cNvSpPr>
          <p:nvPr>
            <p:ph type="subTitle" idx="1"/>
          </p:nvPr>
        </p:nvSpPr>
        <p:spPr/>
        <p:txBody>
          <a:bodyPr>
            <a:normAutofit fontScale="85000" lnSpcReduction="20000"/>
          </a:bodyPr>
          <a:lstStyle/>
          <a:p>
            <a:r>
              <a:rPr lang="ro-RO" dirty="0" smtClean="0"/>
              <a:t>Universitatea din București</a:t>
            </a:r>
          </a:p>
          <a:p>
            <a:r>
              <a:rPr lang="ro-RO" dirty="0" smtClean="0"/>
              <a:t>Facultatea de Geografie</a:t>
            </a:r>
          </a:p>
          <a:p>
            <a:r>
              <a:rPr lang="ro-RO" dirty="0" smtClean="0"/>
              <a:t>Vodă-Marc Ioan-Andrei, anul II, specializarea Cartografie</a:t>
            </a:r>
            <a:endParaRPr lang="en-US" dirty="0"/>
          </a:p>
        </p:txBody>
      </p:sp>
    </p:spTree>
    <p:extLst>
      <p:ext uri="{BB962C8B-B14F-4D97-AF65-F5344CB8AC3E}">
        <p14:creationId xmlns:p14="http://schemas.microsoft.com/office/powerpoint/2010/main" val="421916920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smtClean="0"/>
              <a:t>Introducere</a:t>
            </a:r>
            <a:endParaRPr lang="en-US" dirty="0"/>
          </a:p>
        </p:txBody>
      </p:sp>
      <p:sp>
        <p:nvSpPr>
          <p:cNvPr id="3" name="Content Placeholder 2"/>
          <p:cNvSpPr>
            <a:spLocks noGrp="1"/>
          </p:cNvSpPr>
          <p:nvPr>
            <p:ph idx="1"/>
          </p:nvPr>
        </p:nvSpPr>
        <p:spPr/>
        <p:txBody>
          <a:bodyPr>
            <a:normAutofit/>
          </a:bodyPr>
          <a:lstStyle/>
          <a:p>
            <a:r>
              <a:rPr lang="ro-RO" sz="2400" dirty="0" smtClean="0"/>
              <a:t>Lucrarea de față își propune să abordeze și să exemplifice mai exact cum tehnicile de analize spațiale din programele de GIS open-source pot ajuta la elaborarea hărților, utilizând un DEM (Digital Elevation Model).</a:t>
            </a:r>
          </a:p>
          <a:p>
            <a:r>
              <a:rPr lang="ro-RO" sz="2400" dirty="0" smtClean="0"/>
              <a:t>Programele utilizate au fost Saga GIS și Quanntum GIS.</a:t>
            </a:r>
          </a:p>
          <a:p>
            <a:r>
              <a:rPr lang="ro-RO" sz="2400" dirty="0" smtClean="0"/>
              <a:t>Această lucrare se adresează în special studenților care se află un nivel de începător în domeniul Sistemelor Informaționale Geografice, ajutându-i la crearea propriilor materiale cartografice, respectiv hărți morfometrice.</a:t>
            </a:r>
            <a:endParaRPr lang="en-US" sz="2400" dirty="0"/>
          </a:p>
        </p:txBody>
      </p:sp>
    </p:spTree>
    <p:extLst>
      <p:ext uri="{BB962C8B-B14F-4D97-AF65-F5344CB8AC3E}">
        <p14:creationId xmlns:p14="http://schemas.microsoft.com/office/powerpoint/2010/main" val="87074339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smtClean="0"/>
              <a:t>DEM</a:t>
            </a:r>
            <a:endParaRPr lang="en-US" dirty="0"/>
          </a:p>
        </p:txBody>
      </p:sp>
      <p:sp>
        <p:nvSpPr>
          <p:cNvPr id="3" name="Content Placeholder 2"/>
          <p:cNvSpPr>
            <a:spLocks noGrp="1"/>
          </p:cNvSpPr>
          <p:nvPr>
            <p:ph idx="1"/>
          </p:nvPr>
        </p:nvSpPr>
        <p:spPr>
          <a:xfrm>
            <a:off x="838200" y="1569493"/>
            <a:ext cx="10515600" cy="4607470"/>
          </a:xfrm>
        </p:spPr>
        <p:txBody>
          <a:bodyPr>
            <a:normAutofit fontScale="92500" lnSpcReduction="10000"/>
          </a:bodyPr>
          <a:lstStyle/>
          <a:p>
            <a:r>
              <a:rPr lang="ro-RO" dirty="0" smtClean="0"/>
              <a:t>Un DEM (Digital Elevation Model) reprezintă suprafața terestră în format 3D (coordonate X, Y și Z, în plan – 2D avem doar coordonatele X și Y), dintr-o anumită zonă de interes.</a:t>
            </a:r>
          </a:p>
          <a:p>
            <a:r>
              <a:rPr lang="ro-RO" dirty="0" smtClean="0"/>
              <a:t>Aceste modele de elevație se pot obține prin mai multe tehnici, precum: vectorizarea curbelor de nivel după altitudine și interpolare, Lidar, fotogrammetrie, stații totale și theodolite etc.</a:t>
            </a:r>
          </a:p>
          <a:p>
            <a:r>
              <a:rPr lang="ro-RO" dirty="0" smtClean="0"/>
              <a:t>Există mai multe tipuri de DEM-uri, la diferite rezoluții, cum ar fi: Aster Global DEM (rezoluție de 30 de metri); EUDEM (model de elevație digitală asupra Europei, 30, respectiv 25 de metri); SRTM (90 și 30 de metri rezoluție).</a:t>
            </a:r>
          </a:p>
          <a:p>
            <a:r>
              <a:rPr lang="ro-RO" dirty="0" smtClean="0"/>
              <a:t>Aceste date se pot descărca de pe diferite site-uri</a:t>
            </a:r>
            <a:r>
              <a:rPr lang="ro-RO" dirty="0"/>
              <a:t>, precum</a:t>
            </a:r>
            <a:r>
              <a:rPr lang="ro-RO" dirty="0" smtClean="0"/>
              <a:t>: </a:t>
            </a:r>
            <a:r>
              <a:rPr lang="ro-RO" dirty="0" smtClean="0">
                <a:hlinkClick r:id="rId2"/>
              </a:rPr>
              <a:t>http</a:t>
            </a:r>
            <a:r>
              <a:rPr lang="ro-RO" dirty="0">
                <a:hlinkClick r:id="rId2"/>
              </a:rPr>
              <a:t>://earthexplorer.usgs.gov</a:t>
            </a:r>
            <a:r>
              <a:rPr lang="ro-RO" dirty="0" smtClean="0">
                <a:hlinkClick r:id="rId2"/>
              </a:rPr>
              <a:t>/</a:t>
            </a:r>
            <a:r>
              <a:rPr lang="ro-RO" dirty="0"/>
              <a:t>;</a:t>
            </a:r>
            <a:r>
              <a:rPr lang="ro-RO" dirty="0" smtClean="0"/>
              <a:t> </a:t>
            </a:r>
            <a:r>
              <a:rPr lang="ro-RO" dirty="0">
                <a:hlinkClick r:id="rId3"/>
              </a:rPr>
              <a:t>http://www.landcover.org</a:t>
            </a:r>
            <a:r>
              <a:rPr lang="ro-RO" dirty="0" smtClean="0">
                <a:hlinkClick r:id="rId3"/>
              </a:rPr>
              <a:t>/</a:t>
            </a:r>
            <a:r>
              <a:rPr lang="ro-RO" dirty="0"/>
              <a:t> sau </a:t>
            </a:r>
            <a:r>
              <a:rPr lang="ro-RO" dirty="0">
                <a:hlinkClick r:id="rId4"/>
              </a:rPr>
              <a:t>http://</a:t>
            </a:r>
            <a:r>
              <a:rPr lang="ro-RO" dirty="0" smtClean="0">
                <a:hlinkClick r:id="rId4"/>
              </a:rPr>
              <a:t>www.eea.europa.eu/data-and-maps/data/eu-dem</a:t>
            </a:r>
            <a:r>
              <a:rPr lang="ro-RO" dirty="0" smtClean="0"/>
              <a:t>.</a:t>
            </a:r>
            <a:endParaRPr lang="en-US" dirty="0"/>
          </a:p>
        </p:txBody>
      </p:sp>
    </p:spTree>
    <p:extLst>
      <p:ext uri="{BB962C8B-B14F-4D97-AF65-F5344CB8AC3E}">
        <p14:creationId xmlns:p14="http://schemas.microsoft.com/office/powerpoint/2010/main" val="7936379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smtClean="0"/>
              <a:t>Analizele spațiale</a:t>
            </a:r>
            <a:endParaRPr lang="en-US" dirty="0"/>
          </a:p>
        </p:txBody>
      </p:sp>
      <p:sp>
        <p:nvSpPr>
          <p:cNvPr id="3" name="Content Placeholder 2"/>
          <p:cNvSpPr>
            <a:spLocks noGrp="1"/>
          </p:cNvSpPr>
          <p:nvPr>
            <p:ph idx="1"/>
          </p:nvPr>
        </p:nvSpPr>
        <p:spPr/>
        <p:txBody>
          <a:bodyPr/>
          <a:lstStyle/>
          <a:p>
            <a:r>
              <a:rPr lang="en-US" b="1" dirty="0" err="1"/>
              <a:t>Analiza</a:t>
            </a:r>
            <a:r>
              <a:rPr lang="en-US" b="1" dirty="0"/>
              <a:t> </a:t>
            </a:r>
            <a:r>
              <a:rPr lang="en-US" b="1" dirty="0" err="1"/>
              <a:t>spaţială</a:t>
            </a:r>
            <a:r>
              <a:rPr lang="en-US" dirty="0"/>
              <a:t> include </a:t>
            </a:r>
            <a:r>
              <a:rPr lang="en-US" dirty="0" err="1"/>
              <a:t>tehnicile</a:t>
            </a:r>
            <a:r>
              <a:rPr lang="en-US" dirty="0"/>
              <a:t> </a:t>
            </a:r>
            <a:r>
              <a:rPr lang="en-US" dirty="0" err="1"/>
              <a:t>prin</a:t>
            </a:r>
            <a:r>
              <a:rPr lang="en-US" dirty="0"/>
              <a:t> care se </a:t>
            </a:r>
            <a:r>
              <a:rPr lang="en-US" dirty="0" err="1"/>
              <a:t>studiază</a:t>
            </a:r>
            <a:r>
              <a:rPr lang="en-US" dirty="0"/>
              <a:t> </a:t>
            </a:r>
            <a:r>
              <a:rPr lang="en-US" dirty="0" err="1"/>
              <a:t>relaţiile</a:t>
            </a:r>
            <a:r>
              <a:rPr lang="en-US" dirty="0"/>
              <a:t> </a:t>
            </a:r>
            <a:r>
              <a:rPr lang="en-US" dirty="0" err="1"/>
              <a:t>dintre</a:t>
            </a:r>
            <a:r>
              <a:rPr lang="en-US" dirty="0"/>
              <a:t> </a:t>
            </a:r>
            <a:r>
              <a:rPr lang="en-US" dirty="0" err="1"/>
              <a:t>entităţi</a:t>
            </a:r>
            <a:r>
              <a:rPr lang="en-US" dirty="0"/>
              <a:t>, din </a:t>
            </a:r>
            <a:r>
              <a:rPr lang="en-US" dirty="0" err="1"/>
              <a:t>punct</a:t>
            </a:r>
            <a:r>
              <a:rPr lang="en-US" dirty="0"/>
              <a:t> de </a:t>
            </a:r>
            <a:r>
              <a:rPr lang="en-US" dirty="0" err="1"/>
              <a:t>vedere</a:t>
            </a:r>
            <a:r>
              <a:rPr lang="en-US" dirty="0"/>
              <a:t> topologic, geometric </a:t>
            </a:r>
            <a:r>
              <a:rPr lang="en-US" dirty="0" err="1"/>
              <a:t>sau</a:t>
            </a:r>
            <a:r>
              <a:rPr lang="en-US" dirty="0"/>
              <a:t> </a:t>
            </a:r>
            <a:r>
              <a:rPr lang="en-US" dirty="0" err="1"/>
              <a:t>geografic</a:t>
            </a:r>
            <a:r>
              <a:rPr lang="en-US" dirty="0" smtClean="0"/>
              <a:t>.</a:t>
            </a:r>
            <a:endParaRPr lang="ro-RO" dirty="0" smtClean="0"/>
          </a:p>
          <a:p>
            <a:r>
              <a:rPr lang="en-US" dirty="0" err="1"/>
              <a:t>Utilizând</a:t>
            </a:r>
            <a:r>
              <a:rPr lang="en-US" dirty="0"/>
              <a:t> </a:t>
            </a:r>
            <a:r>
              <a:rPr lang="en-US" b="1" dirty="0" err="1"/>
              <a:t>metodele</a:t>
            </a:r>
            <a:r>
              <a:rPr lang="en-US" b="1" dirty="0"/>
              <a:t> </a:t>
            </a:r>
            <a:r>
              <a:rPr lang="en-US" b="1" dirty="0" err="1"/>
              <a:t>specifice</a:t>
            </a:r>
            <a:r>
              <a:rPr lang="en-US" b="1" dirty="0"/>
              <a:t> GIS</a:t>
            </a:r>
            <a:r>
              <a:rPr lang="en-US" dirty="0"/>
              <a:t>, </a:t>
            </a:r>
            <a:r>
              <a:rPr lang="en-US" dirty="0" err="1"/>
              <a:t>avem</a:t>
            </a:r>
            <a:r>
              <a:rPr lang="en-US" dirty="0"/>
              <a:t> </a:t>
            </a:r>
            <a:r>
              <a:rPr lang="en-US" dirty="0" err="1"/>
              <a:t>abilitatea</a:t>
            </a:r>
            <a:r>
              <a:rPr lang="en-US" dirty="0"/>
              <a:t> de a </a:t>
            </a:r>
            <a:r>
              <a:rPr lang="en-US" dirty="0" err="1"/>
              <a:t>relaţiona</a:t>
            </a:r>
            <a:r>
              <a:rPr lang="en-US" dirty="0"/>
              <a:t> </a:t>
            </a:r>
            <a:r>
              <a:rPr lang="en-US" dirty="0" err="1"/>
              <a:t>datele</a:t>
            </a:r>
            <a:r>
              <a:rPr lang="en-US" dirty="0"/>
              <a:t> </a:t>
            </a:r>
            <a:r>
              <a:rPr lang="en-US" dirty="0" err="1"/>
              <a:t>spaţiale</a:t>
            </a:r>
            <a:r>
              <a:rPr lang="en-US" dirty="0"/>
              <a:t> cu </a:t>
            </a:r>
            <a:r>
              <a:rPr lang="en-US" dirty="0" err="1"/>
              <a:t>informaţii</a:t>
            </a:r>
            <a:r>
              <a:rPr lang="en-US" dirty="0"/>
              <a:t> </a:t>
            </a:r>
            <a:r>
              <a:rPr lang="en-US" dirty="0" err="1"/>
              <a:t>despre</a:t>
            </a:r>
            <a:r>
              <a:rPr lang="en-US" dirty="0"/>
              <a:t> o </a:t>
            </a:r>
            <a:r>
              <a:rPr lang="en-US" dirty="0" err="1"/>
              <a:t>anumită</a:t>
            </a:r>
            <a:r>
              <a:rPr lang="en-US" dirty="0"/>
              <a:t> </a:t>
            </a:r>
            <a:r>
              <a:rPr lang="en-US" dirty="0" err="1"/>
              <a:t>caracteristică</a:t>
            </a:r>
            <a:r>
              <a:rPr lang="en-US" dirty="0"/>
              <a:t> de </a:t>
            </a:r>
            <a:r>
              <a:rPr lang="en-US" dirty="0" err="1"/>
              <a:t>pe</a:t>
            </a:r>
            <a:r>
              <a:rPr lang="en-US" dirty="0"/>
              <a:t> </a:t>
            </a:r>
            <a:r>
              <a:rPr lang="en-US" dirty="0" err="1"/>
              <a:t>hartă</a:t>
            </a:r>
            <a:r>
              <a:rPr lang="en-US" dirty="0"/>
              <a:t>, </a:t>
            </a:r>
            <a:r>
              <a:rPr lang="en-US" dirty="0" err="1"/>
              <a:t>dar</a:t>
            </a:r>
            <a:r>
              <a:rPr lang="en-US" dirty="0"/>
              <a:t> </a:t>
            </a:r>
            <a:r>
              <a:rPr lang="en-US" dirty="0" err="1"/>
              <a:t>numai</a:t>
            </a:r>
            <a:r>
              <a:rPr lang="en-US" dirty="0"/>
              <a:t> </a:t>
            </a:r>
            <a:r>
              <a:rPr lang="en-US" dirty="0" smtClean="0"/>
              <a:t>dup</a:t>
            </a:r>
            <a:r>
              <a:rPr lang="ro-RO" dirty="0" smtClean="0"/>
              <a:t>ă</a:t>
            </a:r>
            <a:r>
              <a:rPr lang="en-US" dirty="0" smtClean="0"/>
              <a:t> </a:t>
            </a:r>
            <a:r>
              <a:rPr lang="en-US" dirty="0" err="1"/>
              <a:t>ce</a:t>
            </a:r>
            <a:r>
              <a:rPr lang="en-US" dirty="0"/>
              <a:t> s-a </a:t>
            </a:r>
            <a:r>
              <a:rPr lang="en-US" dirty="0" err="1"/>
              <a:t>efectuat</a:t>
            </a:r>
            <a:r>
              <a:rPr lang="en-US" dirty="0"/>
              <a:t> o </a:t>
            </a:r>
            <a:r>
              <a:rPr lang="en-US" dirty="0" err="1"/>
              <a:t>bună</a:t>
            </a:r>
            <a:r>
              <a:rPr lang="en-US" dirty="0"/>
              <a:t> </a:t>
            </a:r>
            <a:r>
              <a:rPr lang="en-US" dirty="0" err="1"/>
              <a:t>documentare</a:t>
            </a:r>
            <a:r>
              <a:rPr lang="en-US" dirty="0"/>
              <a:t> </a:t>
            </a:r>
            <a:r>
              <a:rPr lang="en-US" dirty="0" err="1"/>
              <a:t>asupra</a:t>
            </a:r>
            <a:r>
              <a:rPr lang="en-US" dirty="0"/>
              <a:t> </a:t>
            </a:r>
            <a:r>
              <a:rPr lang="en-US" dirty="0" err="1"/>
              <a:t>problemei</a:t>
            </a:r>
            <a:r>
              <a:rPr lang="en-US" dirty="0"/>
              <a:t>. </a:t>
            </a:r>
            <a:r>
              <a:rPr lang="en-US" dirty="0" err="1"/>
              <a:t>Astfel</a:t>
            </a:r>
            <a:r>
              <a:rPr lang="en-US" dirty="0"/>
              <a:t>, </a:t>
            </a:r>
            <a:r>
              <a:rPr lang="en-US" dirty="0" err="1"/>
              <a:t>termenul</a:t>
            </a:r>
            <a:r>
              <a:rPr lang="en-US" dirty="0"/>
              <a:t> de </a:t>
            </a:r>
            <a:r>
              <a:rPr lang="en-US" b="1" dirty="0"/>
              <a:t>‘</a:t>
            </a:r>
            <a:r>
              <a:rPr lang="en-US" b="1" dirty="0" err="1"/>
              <a:t>analiză</a:t>
            </a:r>
            <a:r>
              <a:rPr lang="en-US" b="1" dirty="0"/>
              <a:t> </a:t>
            </a:r>
            <a:r>
              <a:rPr lang="en-US" b="1" dirty="0" err="1"/>
              <a:t>spaţială</a:t>
            </a:r>
            <a:r>
              <a:rPr lang="en-US" b="1" dirty="0"/>
              <a:t>’</a:t>
            </a:r>
            <a:r>
              <a:rPr lang="en-US" dirty="0"/>
              <a:t> </a:t>
            </a:r>
            <a:r>
              <a:rPr lang="en-US" dirty="0" err="1"/>
              <a:t>este</a:t>
            </a:r>
            <a:r>
              <a:rPr lang="en-US" dirty="0"/>
              <a:t> </a:t>
            </a:r>
            <a:r>
              <a:rPr lang="en-US" dirty="0" err="1"/>
              <a:t>unul</a:t>
            </a:r>
            <a:r>
              <a:rPr lang="en-US" dirty="0"/>
              <a:t> complex, </a:t>
            </a:r>
            <a:r>
              <a:rPr lang="en-US" dirty="0" err="1"/>
              <a:t>înglobând</a:t>
            </a:r>
            <a:r>
              <a:rPr lang="en-US" dirty="0"/>
              <a:t> </a:t>
            </a:r>
            <a:r>
              <a:rPr lang="en-US" dirty="0" err="1"/>
              <a:t>tehnici</a:t>
            </a:r>
            <a:r>
              <a:rPr lang="en-US" dirty="0"/>
              <a:t> </a:t>
            </a:r>
            <a:r>
              <a:rPr lang="en-US" dirty="0" err="1"/>
              <a:t>şi</a:t>
            </a:r>
            <a:r>
              <a:rPr lang="en-US" dirty="0"/>
              <a:t> </a:t>
            </a:r>
            <a:r>
              <a:rPr lang="en-US" dirty="0" err="1"/>
              <a:t>proceduri</a:t>
            </a:r>
            <a:r>
              <a:rPr lang="en-US" dirty="0"/>
              <a:t> </a:t>
            </a:r>
            <a:r>
              <a:rPr lang="en-US" dirty="0" err="1"/>
              <a:t>diversificate</a:t>
            </a:r>
            <a:r>
              <a:rPr lang="en-US" dirty="0"/>
              <a:t>, de </a:t>
            </a:r>
            <a:r>
              <a:rPr lang="en-US" dirty="0" err="1"/>
              <a:t>cele</a:t>
            </a:r>
            <a:r>
              <a:rPr lang="en-US" dirty="0"/>
              <a:t> </a:t>
            </a:r>
            <a:r>
              <a:rPr lang="en-US" dirty="0" err="1"/>
              <a:t>mai</a:t>
            </a:r>
            <a:r>
              <a:rPr lang="en-US" dirty="0"/>
              <a:t> </a:t>
            </a:r>
            <a:r>
              <a:rPr lang="en-US" dirty="0" err="1"/>
              <a:t>multe</a:t>
            </a:r>
            <a:r>
              <a:rPr lang="en-US" dirty="0"/>
              <a:t> </a:t>
            </a:r>
            <a:r>
              <a:rPr lang="en-US" dirty="0" err="1"/>
              <a:t>ori</a:t>
            </a:r>
            <a:r>
              <a:rPr lang="en-US" dirty="0"/>
              <a:t> </a:t>
            </a:r>
            <a:r>
              <a:rPr lang="en-US" dirty="0" err="1"/>
              <a:t>folosite</a:t>
            </a:r>
            <a:r>
              <a:rPr lang="en-US" dirty="0"/>
              <a:t> </a:t>
            </a:r>
            <a:r>
              <a:rPr lang="en-US" dirty="0" err="1" smtClean="0"/>
              <a:t>simultan</a:t>
            </a:r>
            <a:r>
              <a:rPr lang="ro-RO" dirty="0" smtClean="0"/>
              <a:t>, iar în această prezentare vom lucra cu o serie de analize spațiale efectuate asupra datelor raster de tip DEM.</a:t>
            </a:r>
            <a:endParaRPr lang="en-US" dirty="0"/>
          </a:p>
        </p:txBody>
      </p:sp>
    </p:spTree>
    <p:extLst>
      <p:ext uri="{BB962C8B-B14F-4D97-AF65-F5344CB8AC3E}">
        <p14:creationId xmlns:p14="http://schemas.microsoft.com/office/powerpoint/2010/main" val="191274117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smtClean="0"/>
              <a:t>DEM-ul utilizat</a:t>
            </a:r>
            <a:endParaRPr lang="en-US"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333768" y="1340804"/>
            <a:ext cx="7251902" cy="5128235"/>
          </a:xfrm>
        </p:spPr>
      </p:pic>
    </p:spTree>
    <p:extLst>
      <p:ext uri="{BB962C8B-B14F-4D97-AF65-F5344CB8AC3E}">
        <p14:creationId xmlns:p14="http://schemas.microsoft.com/office/powerpoint/2010/main" val="290312819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smtClean="0"/>
              <a:t>Scurt exemplu de analiza spațială</a:t>
            </a:r>
            <a:endParaRPr lang="en-US"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511188" y="1466268"/>
            <a:ext cx="6987654" cy="4941369"/>
          </a:xfrm>
        </p:spPr>
      </p:pic>
    </p:spTree>
    <p:extLst>
      <p:ext uri="{BB962C8B-B14F-4D97-AF65-F5344CB8AC3E}">
        <p14:creationId xmlns:p14="http://schemas.microsoft.com/office/powerpoint/2010/main" val="199446036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smtClean="0"/>
              <a:t>Datele necesare</a:t>
            </a:r>
            <a:endParaRPr lang="en-US" dirty="0"/>
          </a:p>
        </p:txBody>
      </p:sp>
      <p:sp>
        <p:nvSpPr>
          <p:cNvPr id="3" name="Content Placeholder 2"/>
          <p:cNvSpPr>
            <a:spLocks noGrp="1"/>
          </p:cNvSpPr>
          <p:nvPr>
            <p:ph idx="1"/>
          </p:nvPr>
        </p:nvSpPr>
        <p:spPr>
          <a:xfrm>
            <a:off x="838200" y="1569493"/>
            <a:ext cx="10515600" cy="4763068"/>
          </a:xfrm>
        </p:spPr>
        <p:txBody>
          <a:bodyPr>
            <a:noAutofit/>
          </a:bodyPr>
          <a:lstStyle/>
          <a:p>
            <a:r>
              <a:rPr lang="ro-RO" sz="2400" dirty="0" smtClean="0"/>
              <a:t>Datele cu care vom lucra pe parcursul acestui prezentări, pentru realizarea hărților, sunt:</a:t>
            </a:r>
          </a:p>
          <a:p>
            <a:r>
              <a:rPr lang="ro-RO" sz="2400" dirty="0" smtClean="0"/>
              <a:t>Modelul digital de elevație;</a:t>
            </a:r>
          </a:p>
          <a:p>
            <a:r>
              <a:rPr lang="ro-RO" sz="2400" dirty="0" smtClean="0"/>
              <a:t>Hillshade (model 3D al terenului, extras din DEM, în scară de gri);</a:t>
            </a:r>
          </a:p>
          <a:p>
            <a:r>
              <a:rPr lang="ro-RO" sz="2400" dirty="0" smtClean="0"/>
              <a:t>Un poligon cu arealul municipiului Toplița;</a:t>
            </a:r>
          </a:p>
          <a:p>
            <a:r>
              <a:rPr lang="ro-RO" sz="2400" dirty="0" smtClean="0"/>
              <a:t>Rețeaua hidrografică vectorizată;</a:t>
            </a:r>
          </a:p>
          <a:p>
            <a:r>
              <a:rPr lang="ro-RO" sz="2400" dirty="0" smtClean="0"/>
              <a:t>Fragment de hartă topografică pentru vectorizări;</a:t>
            </a:r>
          </a:p>
          <a:p>
            <a:r>
              <a:rPr lang="ro-RO" sz="2400" dirty="0" smtClean="0"/>
              <a:t>Cvartalul Topliței;</a:t>
            </a:r>
          </a:p>
          <a:p>
            <a:r>
              <a:rPr lang="ro-RO" sz="2400" dirty="0" smtClean="0"/>
              <a:t>Cotele altimetrice vectorizate;</a:t>
            </a:r>
          </a:p>
          <a:p>
            <a:r>
              <a:rPr lang="ro-RO" sz="2400" dirty="0" smtClean="0"/>
              <a:t>Rețeaua rutieră principală vectorizată;</a:t>
            </a:r>
          </a:p>
        </p:txBody>
      </p:sp>
    </p:spTree>
    <p:extLst>
      <p:ext uri="{BB962C8B-B14F-4D97-AF65-F5344CB8AC3E}">
        <p14:creationId xmlns:p14="http://schemas.microsoft.com/office/powerpoint/2010/main" val="83094340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16656" y="128918"/>
            <a:ext cx="5115378" cy="6619900"/>
          </a:xfrm>
          <a:prstGeom prst="rect">
            <a:avLst/>
          </a:prstGeom>
        </p:spPr>
      </p:pic>
    </p:spTree>
    <p:extLst>
      <p:ext uri="{BB962C8B-B14F-4D97-AF65-F5344CB8AC3E}">
        <p14:creationId xmlns:p14="http://schemas.microsoft.com/office/powerpoint/2010/main" val="42506611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169" y="231941"/>
            <a:ext cx="11942804" cy="6373575"/>
          </a:xfrm>
          <a:prstGeom prst="rect">
            <a:avLst/>
          </a:prstGeom>
        </p:spPr>
      </p:pic>
    </p:spTree>
    <p:extLst>
      <p:ext uri="{BB962C8B-B14F-4D97-AF65-F5344CB8AC3E}">
        <p14:creationId xmlns:p14="http://schemas.microsoft.com/office/powerpoint/2010/main" val="375246523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smtClean="0"/>
              <a:t>Prima analiză spațială/elaborarea hărții fizice</a:t>
            </a:r>
            <a:endParaRPr lang="en-US" dirty="0"/>
          </a:p>
        </p:txBody>
      </p:sp>
      <p:sp>
        <p:nvSpPr>
          <p:cNvPr id="3" name="Content Placeholder 2"/>
          <p:cNvSpPr>
            <a:spLocks noGrp="1"/>
          </p:cNvSpPr>
          <p:nvPr>
            <p:ph idx="1"/>
          </p:nvPr>
        </p:nvSpPr>
        <p:spPr/>
        <p:txBody>
          <a:bodyPr>
            <a:normAutofit/>
          </a:bodyPr>
          <a:lstStyle/>
          <a:p>
            <a:r>
              <a:rPr lang="ro-RO" sz="3200" dirty="0" smtClean="0"/>
              <a:t>Binecunoscuta hartă fizică este reprezentarea cartografică 2D a unei anumite zone de interes, ce conține toate elementele geografice și antropice, precum: forme de relief, hidrografia, contrucții etc.</a:t>
            </a:r>
            <a:endParaRPr lang="en-US" sz="3200" dirty="0"/>
          </a:p>
        </p:txBody>
      </p:sp>
    </p:spTree>
    <p:extLst>
      <p:ext uri="{BB962C8B-B14F-4D97-AF65-F5344CB8AC3E}">
        <p14:creationId xmlns:p14="http://schemas.microsoft.com/office/powerpoint/2010/main" val="60589127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smtClean="0"/>
              <a:t>Clasificarea DEM-ului principal și alegerea paletei de culori</a:t>
            </a:r>
            <a:endParaRPr lang="en-US"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74210" y="1685371"/>
            <a:ext cx="8502554" cy="4556274"/>
          </a:xfrm>
        </p:spPr>
      </p:pic>
    </p:spTree>
    <p:extLst>
      <p:ext uri="{BB962C8B-B14F-4D97-AF65-F5344CB8AC3E}">
        <p14:creationId xmlns:p14="http://schemas.microsoft.com/office/powerpoint/2010/main" val="294749355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46316" y="0"/>
            <a:ext cx="9699367" cy="6858000"/>
          </a:xfrm>
          <a:prstGeom prst="rect">
            <a:avLst/>
          </a:prstGeom>
        </p:spPr>
      </p:pic>
    </p:spTree>
    <p:extLst>
      <p:ext uri="{BB962C8B-B14F-4D97-AF65-F5344CB8AC3E}">
        <p14:creationId xmlns:p14="http://schemas.microsoft.com/office/powerpoint/2010/main" val="191736262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smtClean="0"/>
              <a:t>Importarea DEM-ului în Saga și realizarea analizelor</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19232" y="1825625"/>
            <a:ext cx="8153535" cy="4351338"/>
          </a:xfrm>
        </p:spPr>
      </p:pic>
    </p:spTree>
    <p:extLst>
      <p:ext uri="{BB962C8B-B14F-4D97-AF65-F5344CB8AC3E}">
        <p14:creationId xmlns:p14="http://schemas.microsoft.com/office/powerpoint/2010/main" val="18019022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smtClean="0"/>
              <a:t>Alegea parametrilor</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37481" y="1461792"/>
            <a:ext cx="9305859" cy="4966304"/>
          </a:xfrm>
        </p:spPr>
      </p:pic>
    </p:spTree>
    <p:extLst>
      <p:ext uri="{BB962C8B-B14F-4D97-AF65-F5344CB8AC3E}">
        <p14:creationId xmlns:p14="http://schemas.microsoft.com/office/powerpoint/2010/main" val="310483696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smtClean="0"/>
              <a:t>Datele rezultate (stânga)</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19232" y="1825625"/>
            <a:ext cx="8153535" cy="4351338"/>
          </a:xfrm>
        </p:spPr>
      </p:pic>
    </p:spTree>
    <p:extLst>
      <p:ext uri="{BB962C8B-B14F-4D97-AF65-F5344CB8AC3E}">
        <p14:creationId xmlns:p14="http://schemas.microsoft.com/office/powerpoint/2010/main" val="187691464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smtClean="0"/>
              <a:t>Realizarea altei analize: Declivitatea pantelor</a:t>
            </a:r>
            <a:endParaRPr lang="en-US" dirty="0"/>
          </a:p>
        </p:txBody>
      </p:sp>
      <p:sp>
        <p:nvSpPr>
          <p:cNvPr id="3" name="Content Placeholder 2"/>
          <p:cNvSpPr>
            <a:spLocks noGrp="1"/>
          </p:cNvSpPr>
          <p:nvPr>
            <p:ph idx="1"/>
          </p:nvPr>
        </p:nvSpPr>
        <p:spPr/>
        <p:txBody>
          <a:bodyPr>
            <a:normAutofit/>
          </a:bodyPr>
          <a:lstStyle/>
          <a:p>
            <a:r>
              <a:rPr lang="ro-RO" dirty="0" smtClean="0"/>
              <a:t>Această analiză redă gradul de înclinare al suprafeței topografice.</a:t>
            </a:r>
          </a:p>
          <a:p>
            <a:r>
              <a:rPr lang="en-US" dirty="0" err="1" smtClean="0"/>
              <a:t>Panta</a:t>
            </a:r>
            <a:r>
              <a:rPr lang="en-US" dirty="0" smtClean="0"/>
              <a:t> </a:t>
            </a:r>
            <a:r>
              <a:rPr lang="en-US" dirty="0" err="1"/>
              <a:t>reprezintă</a:t>
            </a:r>
            <a:r>
              <a:rPr lang="en-US" dirty="0"/>
              <a:t> </a:t>
            </a:r>
            <a:r>
              <a:rPr lang="en-US" dirty="0" err="1"/>
              <a:t>caracteristica</a:t>
            </a:r>
            <a:r>
              <a:rPr lang="en-US" dirty="0"/>
              <a:t> </a:t>
            </a:r>
            <a:r>
              <a:rPr lang="en-US" dirty="0" err="1"/>
              <a:t>morfometrică</a:t>
            </a:r>
            <a:r>
              <a:rPr lang="en-US" dirty="0"/>
              <a:t> </a:t>
            </a:r>
            <a:r>
              <a:rPr lang="en-US" dirty="0" err="1"/>
              <a:t>ce</a:t>
            </a:r>
            <a:r>
              <a:rPr lang="en-US" dirty="0"/>
              <a:t> </a:t>
            </a:r>
            <a:r>
              <a:rPr lang="en-US" dirty="0" err="1"/>
              <a:t>exprimă</a:t>
            </a:r>
            <a:r>
              <a:rPr lang="en-US" dirty="0"/>
              <a:t> </a:t>
            </a:r>
            <a:r>
              <a:rPr lang="en-US" dirty="0" err="1"/>
              <a:t>gradul</a:t>
            </a:r>
            <a:r>
              <a:rPr lang="en-US" dirty="0"/>
              <a:t> de </a:t>
            </a:r>
            <a:r>
              <a:rPr lang="en-US" dirty="0" err="1"/>
              <a:t>înclinare</a:t>
            </a:r>
            <a:r>
              <a:rPr lang="en-US" dirty="0"/>
              <a:t> al </a:t>
            </a:r>
            <a:r>
              <a:rPr lang="en-US" dirty="0" err="1"/>
              <a:t>suprafeţelor</a:t>
            </a:r>
            <a:r>
              <a:rPr lang="en-US" dirty="0"/>
              <a:t> care </a:t>
            </a:r>
            <a:r>
              <a:rPr lang="en-US" dirty="0" err="1"/>
              <a:t>intră</a:t>
            </a:r>
            <a:r>
              <a:rPr lang="en-US" dirty="0"/>
              <a:t> </a:t>
            </a:r>
            <a:r>
              <a:rPr lang="en-US" dirty="0" err="1"/>
              <a:t>în</a:t>
            </a:r>
            <a:r>
              <a:rPr lang="en-US" dirty="0"/>
              <a:t> </a:t>
            </a:r>
            <a:r>
              <a:rPr lang="en-US" dirty="0" err="1"/>
              <a:t>componenţa</a:t>
            </a:r>
            <a:r>
              <a:rPr lang="en-US" dirty="0"/>
              <a:t> </a:t>
            </a:r>
            <a:r>
              <a:rPr lang="en-US" dirty="0" err="1"/>
              <a:t>formelor</a:t>
            </a:r>
            <a:r>
              <a:rPr lang="en-US" dirty="0"/>
              <a:t> de relief</a:t>
            </a:r>
            <a:r>
              <a:rPr lang="en-US" dirty="0" smtClean="0"/>
              <a:t>.</a:t>
            </a:r>
            <a:r>
              <a:rPr lang="ro-RO" dirty="0" smtClean="0"/>
              <a:t> Gradul de înclinare al unei anumite zone pe suprafața terestră poate influența parametrii climatici, unchiul de incidență al radiaței solare (temperatura influențată mai ales asupra pantei).</a:t>
            </a:r>
          </a:p>
          <a:p>
            <a:r>
              <a:rPr lang="en-US" dirty="0" err="1"/>
              <a:t>Deasemenea</a:t>
            </a:r>
            <a:r>
              <a:rPr lang="en-US" dirty="0"/>
              <a:t> </a:t>
            </a:r>
            <a:r>
              <a:rPr lang="en-US" dirty="0" err="1"/>
              <a:t>pantele</a:t>
            </a:r>
            <a:r>
              <a:rPr lang="en-US" dirty="0"/>
              <a:t> </a:t>
            </a:r>
            <a:r>
              <a:rPr lang="en-US" dirty="0" err="1"/>
              <a:t>influențează</a:t>
            </a:r>
            <a:r>
              <a:rPr lang="en-US" dirty="0"/>
              <a:t> </a:t>
            </a:r>
            <a:r>
              <a:rPr lang="en-US" dirty="0" err="1"/>
              <a:t>scurgerea</a:t>
            </a:r>
            <a:r>
              <a:rPr lang="en-US" dirty="0"/>
              <a:t> </a:t>
            </a:r>
            <a:r>
              <a:rPr lang="en-US" dirty="0" err="1"/>
              <a:t>apei</a:t>
            </a:r>
            <a:r>
              <a:rPr lang="en-US" dirty="0"/>
              <a:t> din </a:t>
            </a:r>
            <a:r>
              <a:rPr lang="en-US" dirty="0" err="1"/>
              <a:t>precipitații</a:t>
            </a:r>
            <a:r>
              <a:rPr lang="en-US" dirty="0"/>
              <a:t> de </a:t>
            </a:r>
            <a:r>
              <a:rPr lang="en-US" dirty="0" err="1"/>
              <a:t>pe</a:t>
            </a:r>
            <a:r>
              <a:rPr lang="en-US" dirty="0"/>
              <a:t> </a:t>
            </a:r>
            <a:r>
              <a:rPr lang="en-US" dirty="0" err="1"/>
              <a:t>versanți</a:t>
            </a:r>
            <a:r>
              <a:rPr lang="en-US" dirty="0"/>
              <a:t>, </a:t>
            </a:r>
            <a:r>
              <a:rPr lang="en-US" dirty="0" err="1"/>
              <a:t>inclinarea</a:t>
            </a:r>
            <a:r>
              <a:rPr lang="en-US" dirty="0"/>
              <a:t> </a:t>
            </a:r>
            <a:r>
              <a:rPr lang="en-US" dirty="0" err="1"/>
              <a:t>pantei</a:t>
            </a:r>
            <a:r>
              <a:rPr lang="en-US" dirty="0"/>
              <a:t> </a:t>
            </a:r>
            <a:r>
              <a:rPr lang="en-US" dirty="0" err="1"/>
              <a:t>fiind</a:t>
            </a:r>
            <a:r>
              <a:rPr lang="en-US" dirty="0"/>
              <a:t> </a:t>
            </a:r>
            <a:r>
              <a:rPr lang="en-US" dirty="0" err="1"/>
              <a:t>directă</a:t>
            </a:r>
            <a:r>
              <a:rPr lang="en-US" dirty="0"/>
              <a:t> </a:t>
            </a:r>
            <a:r>
              <a:rPr lang="en-US" dirty="0" err="1"/>
              <a:t>proporțională</a:t>
            </a:r>
            <a:r>
              <a:rPr lang="en-US" dirty="0"/>
              <a:t> cu </a:t>
            </a:r>
            <a:r>
              <a:rPr lang="en-US" dirty="0" err="1"/>
              <a:t>viteza</a:t>
            </a:r>
            <a:r>
              <a:rPr lang="en-US" dirty="0"/>
              <a:t> </a:t>
            </a:r>
            <a:r>
              <a:rPr lang="en-US" dirty="0" err="1"/>
              <a:t>scurgerii</a:t>
            </a:r>
            <a:r>
              <a:rPr lang="en-US" dirty="0"/>
              <a:t> </a:t>
            </a:r>
            <a:r>
              <a:rPr lang="en-US" dirty="0" err="1"/>
              <a:t>apelor</a:t>
            </a:r>
            <a:r>
              <a:rPr lang="en-US" dirty="0"/>
              <a:t> </a:t>
            </a:r>
            <a:r>
              <a:rPr lang="en-US" dirty="0" err="1"/>
              <a:t>pe</a:t>
            </a:r>
            <a:r>
              <a:rPr lang="en-US" dirty="0"/>
              <a:t> versant.</a:t>
            </a:r>
          </a:p>
        </p:txBody>
      </p:sp>
    </p:spTree>
    <p:extLst>
      <p:ext uri="{BB962C8B-B14F-4D97-AF65-F5344CB8AC3E}">
        <p14:creationId xmlns:p14="http://schemas.microsoft.com/office/powerpoint/2010/main" val="398098876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5972" y="254477"/>
            <a:ext cx="11875001" cy="6337391"/>
          </a:xfrm>
          <a:prstGeom prst="rect">
            <a:avLst/>
          </a:prstGeom>
        </p:spPr>
      </p:pic>
    </p:spTree>
    <p:extLst>
      <p:ext uri="{BB962C8B-B14F-4D97-AF65-F5344CB8AC3E}">
        <p14:creationId xmlns:p14="http://schemas.microsoft.com/office/powerpoint/2010/main" val="286975496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smtClean="0"/>
              <a:t>Importarea în QGIS </a:t>
            </a:r>
            <a:endParaRPr lang="en-US" dirty="0"/>
          </a:p>
        </p:txBody>
      </p:sp>
      <p:sp>
        <p:nvSpPr>
          <p:cNvPr id="3" name="Content Placeholder 2"/>
          <p:cNvSpPr>
            <a:spLocks noGrp="1"/>
          </p:cNvSpPr>
          <p:nvPr>
            <p:ph idx="1"/>
          </p:nvPr>
        </p:nvSpPr>
        <p:spPr/>
        <p:txBody>
          <a:bodyPr/>
          <a:lstStyle/>
          <a:p>
            <a:r>
              <a:rPr lang="ro-RO" dirty="0" smtClean="0"/>
              <a:t>Am exportat acest raster sub formă de fișier acceptat GDAL, format .tif pentru a-l putea preluca mai departe după diferite reguli cartografice și morfometrice în QGIS.</a:t>
            </a:r>
          </a:p>
          <a:p>
            <a:r>
              <a:rPr lang="ro-RO" dirty="0" smtClean="0"/>
              <a:t>Suprapunând un hillshade cu transparența de 50%, plus celelalte date vectoriale, a rezultatul următorul proiect:</a:t>
            </a:r>
            <a:endParaRPr lang="en-US" dirty="0"/>
          </a:p>
        </p:txBody>
      </p:sp>
    </p:spTree>
    <p:extLst>
      <p:ext uri="{BB962C8B-B14F-4D97-AF65-F5344CB8AC3E}">
        <p14:creationId xmlns:p14="http://schemas.microsoft.com/office/powerpoint/2010/main" val="115449647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642" y="232013"/>
            <a:ext cx="11942670" cy="6373504"/>
          </a:xfrm>
          <a:prstGeom prst="rect">
            <a:avLst/>
          </a:prstGeom>
        </p:spPr>
      </p:pic>
    </p:spTree>
    <p:extLst>
      <p:ext uri="{BB962C8B-B14F-4D97-AF65-F5344CB8AC3E}">
        <p14:creationId xmlns:p14="http://schemas.microsoft.com/office/powerpoint/2010/main" val="218851869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smtClean="0"/>
              <a:t>Realizarea hărții propriu-zise</a:t>
            </a:r>
            <a:endParaRPr lang="en-US" dirty="0"/>
          </a:p>
        </p:txBody>
      </p:sp>
      <p:sp>
        <p:nvSpPr>
          <p:cNvPr id="3" name="Content Placeholder 2"/>
          <p:cNvSpPr>
            <a:spLocks noGrp="1"/>
          </p:cNvSpPr>
          <p:nvPr>
            <p:ph idx="1"/>
          </p:nvPr>
        </p:nvSpPr>
        <p:spPr/>
        <p:txBody>
          <a:bodyPr/>
          <a:lstStyle/>
          <a:p>
            <a:r>
              <a:rPr lang="ro-RO" dirty="0" smtClean="0"/>
              <a:t>După simbolizarea rețelei hidrografice și a cotelor altimetrice, urmează realizarea hărții în Print Composer. </a:t>
            </a:r>
          </a:p>
          <a:p>
            <a:r>
              <a:rPr lang="ro-RO" dirty="0" smtClean="0"/>
              <a:t>Aici se vor atașa elementele cartografice elementare, precum: titlu, scară grafică și caroiajul coordonatelor.</a:t>
            </a:r>
            <a:endParaRPr lang="en-US" dirty="0"/>
          </a:p>
        </p:txBody>
      </p:sp>
    </p:spTree>
    <p:extLst>
      <p:ext uri="{BB962C8B-B14F-4D97-AF65-F5344CB8AC3E}">
        <p14:creationId xmlns:p14="http://schemas.microsoft.com/office/powerpoint/2010/main" val="158615082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71503" y="0"/>
            <a:ext cx="4848993" cy="6858000"/>
          </a:xfrm>
          <a:prstGeom prst="rect">
            <a:avLst/>
          </a:prstGeom>
        </p:spPr>
      </p:pic>
    </p:spTree>
    <p:extLst>
      <p:ext uri="{BB962C8B-B14F-4D97-AF65-F5344CB8AC3E}">
        <p14:creationId xmlns:p14="http://schemas.microsoft.com/office/powerpoint/2010/main" val="247970668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smtClean="0"/>
              <a:t>Expoziția versanților</a:t>
            </a:r>
            <a:endParaRPr lang="en-US" dirty="0"/>
          </a:p>
        </p:txBody>
      </p:sp>
      <p:sp>
        <p:nvSpPr>
          <p:cNvPr id="3" name="Content Placeholder 2"/>
          <p:cNvSpPr>
            <a:spLocks noGrp="1"/>
          </p:cNvSpPr>
          <p:nvPr>
            <p:ph idx="1"/>
          </p:nvPr>
        </p:nvSpPr>
        <p:spPr/>
        <p:txBody>
          <a:bodyPr>
            <a:normAutofit/>
          </a:bodyPr>
          <a:lstStyle/>
          <a:p>
            <a:r>
              <a:rPr lang="en-US" dirty="0" err="1"/>
              <a:t>Expoziţia</a:t>
            </a:r>
            <a:r>
              <a:rPr lang="en-US" dirty="0"/>
              <a:t> </a:t>
            </a:r>
            <a:r>
              <a:rPr lang="en-US" dirty="0" err="1"/>
              <a:t>suprafeţei</a:t>
            </a:r>
            <a:r>
              <a:rPr lang="en-US" dirty="0"/>
              <a:t> </a:t>
            </a:r>
            <a:r>
              <a:rPr lang="en-US" dirty="0" err="1"/>
              <a:t>terestre</a:t>
            </a:r>
            <a:r>
              <a:rPr lang="en-US" dirty="0"/>
              <a:t> se </a:t>
            </a:r>
            <a:r>
              <a:rPr lang="en-US" dirty="0" err="1"/>
              <a:t>referă</a:t>
            </a:r>
            <a:r>
              <a:rPr lang="en-US" dirty="0"/>
              <a:t> la </a:t>
            </a:r>
            <a:r>
              <a:rPr lang="en-US" dirty="0" err="1"/>
              <a:t>orientarea</a:t>
            </a:r>
            <a:r>
              <a:rPr lang="en-US" dirty="0"/>
              <a:t> </a:t>
            </a:r>
            <a:r>
              <a:rPr lang="en-US" dirty="0" err="1"/>
              <a:t>acesteia</a:t>
            </a:r>
            <a:r>
              <a:rPr lang="en-US" dirty="0"/>
              <a:t> </a:t>
            </a:r>
            <a:r>
              <a:rPr lang="en-US" dirty="0" err="1"/>
              <a:t>faţă</a:t>
            </a:r>
            <a:r>
              <a:rPr lang="en-US" dirty="0"/>
              <a:t> de </a:t>
            </a:r>
            <a:r>
              <a:rPr lang="en-US" dirty="0" err="1"/>
              <a:t>direcţiile</a:t>
            </a:r>
            <a:r>
              <a:rPr lang="en-US" dirty="0"/>
              <a:t> </a:t>
            </a:r>
            <a:r>
              <a:rPr lang="en-US" dirty="0" err="1"/>
              <a:t>cardinale</a:t>
            </a:r>
            <a:r>
              <a:rPr lang="en-US" dirty="0"/>
              <a:t>. </a:t>
            </a:r>
            <a:r>
              <a:rPr lang="ro-RO" dirty="0" smtClean="0"/>
              <a:t>Astfel, </a:t>
            </a:r>
            <a:r>
              <a:rPr lang="en-US" dirty="0" err="1" smtClean="0"/>
              <a:t>expoziția</a:t>
            </a:r>
            <a:r>
              <a:rPr lang="ro-RO" dirty="0" smtClean="0"/>
              <a:t> sau orientarea</a:t>
            </a:r>
            <a:r>
              <a:rPr lang="en-US" dirty="0" smtClean="0"/>
              <a:t> </a:t>
            </a:r>
            <a:r>
              <a:rPr lang="en-US" dirty="0" err="1"/>
              <a:t>poate</a:t>
            </a:r>
            <a:r>
              <a:rPr lang="en-US" dirty="0"/>
              <a:t> fi </a:t>
            </a:r>
            <a:r>
              <a:rPr lang="en-US" dirty="0" err="1"/>
              <a:t>determinată</a:t>
            </a:r>
            <a:r>
              <a:rPr lang="en-US" dirty="0"/>
              <a:t> </a:t>
            </a:r>
            <a:r>
              <a:rPr lang="en-US" dirty="0" err="1"/>
              <a:t>prin</a:t>
            </a:r>
            <a:r>
              <a:rPr lang="en-US" dirty="0"/>
              <a:t> </a:t>
            </a:r>
            <a:r>
              <a:rPr lang="en-US" dirty="0" err="1"/>
              <a:t>simpla</a:t>
            </a:r>
            <a:r>
              <a:rPr lang="en-US" dirty="0"/>
              <a:t> </a:t>
            </a:r>
            <a:r>
              <a:rPr lang="en-US" dirty="0" err="1"/>
              <a:t>raportare</a:t>
            </a:r>
            <a:r>
              <a:rPr lang="en-US" dirty="0"/>
              <a:t> la </a:t>
            </a:r>
            <a:r>
              <a:rPr lang="en-US" dirty="0" err="1"/>
              <a:t>direcția</a:t>
            </a:r>
            <a:r>
              <a:rPr lang="en-US" dirty="0"/>
              <a:t> </a:t>
            </a:r>
            <a:r>
              <a:rPr lang="en-US" dirty="0" err="1"/>
              <a:t>nord</a:t>
            </a:r>
            <a:r>
              <a:rPr lang="en-US" dirty="0"/>
              <a:t>, </a:t>
            </a:r>
            <a:r>
              <a:rPr lang="en-US" dirty="0" err="1"/>
              <a:t>dar</a:t>
            </a:r>
            <a:r>
              <a:rPr lang="en-US" dirty="0"/>
              <a:t> </a:t>
            </a:r>
            <a:r>
              <a:rPr lang="en-US" dirty="0" err="1"/>
              <a:t>într</a:t>
            </a:r>
            <a:r>
              <a:rPr lang="en-US" dirty="0"/>
              <a:t>-o </a:t>
            </a:r>
            <a:r>
              <a:rPr lang="en-US" dirty="0" err="1"/>
              <a:t>formă</a:t>
            </a:r>
            <a:r>
              <a:rPr lang="en-US" dirty="0"/>
              <a:t> </a:t>
            </a:r>
            <a:r>
              <a:rPr lang="en-US" dirty="0" err="1"/>
              <a:t>corectă</a:t>
            </a:r>
            <a:r>
              <a:rPr lang="en-US" dirty="0"/>
              <a:t> </a:t>
            </a:r>
            <a:r>
              <a:rPr lang="en-US" dirty="0" err="1" smtClean="0"/>
              <a:t>matemati</a:t>
            </a:r>
            <a:r>
              <a:rPr lang="ro-RO" dirty="0" smtClean="0"/>
              <a:t>că și geografică. Este firesc că este necesar ca pe o astfel de hartă să fie ilustrată și orientarea versanților (și) către celelalte puncte cardinale</a:t>
            </a:r>
            <a:r>
              <a:rPr lang="en-US" dirty="0" smtClean="0"/>
              <a:t>. </a:t>
            </a:r>
            <a:endParaRPr lang="ro-RO" dirty="0" smtClean="0"/>
          </a:p>
          <a:p>
            <a:r>
              <a:rPr lang="ro-RO" dirty="0" smtClean="0"/>
              <a:t>Important de menționat este că acest factor este un important proces geomorfologic, jucând totodată un rol esențial în controlul asupra reflecției radiației solare asupra solului, temperaturilor și precipitațiilor.</a:t>
            </a:r>
            <a:endParaRPr lang="en-US" dirty="0"/>
          </a:p>
        </p:txBody>
      </p:sp>
    </p:spTree>
    <p:extLst>
      <p:ext uri="{BB962C8B-B14F-4D97-AF65-F5344CB8AC3E}">
        <p14:creationId xmlns:p14="http://schemas.microsoft.com/office/powerpoint/2010/main" val="42484618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0125" y="202384"/>
            <a:ext cx="11900848" cy="6351184"/>
          </a:xfrm>
          <a:prstGeom prst="rect">
            <a:avLst/>
          </a:prstGeom>
        </p:spPr>
      </p:pic>
    </p:spTree>
    <p:extLst>
      <p:ext uri="{BB962C8B-B14F-4D97-AF65-F5344CB8AC3E}">
        <p14:creationId xmlns:p14="http://schemas.microsoft.com/office/powerpoint/2010/main" val="383004270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5632" y="245660"/>
            <a:ext cx="11840380" cy="6318914"/>
          </a:xfrm>
          <a:prstGeom prst="rect">
            <a:avLst/>
          </a:prstGeom>
        </p:spPr>
      </p:pic>
    </p:spTree>
    <p:extLst>
      <p:ext uri="{BB962C8B-B14F-4D97-AF65-F5344CB8AC3E}">
        <p14:creationId xmlns:p14="http://schemas.microsoft.com/office/powerpoint/2010/main" val="188835037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55498" y="0"/>
            <a:ext cx="9699367" cy="6858000"/>
          </a:xfrm>
          <a:prstGeom prst="rect">
            <a:avLst/>
          </a:prstGeom>
        </p:spPr>
      </p:pic>
    </p:spTree>
    <p:extLst>
      <p:ext uri="{BB962C8B-B14F-4D97-AF65-F5344CB8AC3E}">
        <p14:creationId xmlns:p14="http://schemas.microsoft.com/office/powerpoint/2010/main" val="194175070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smtClean="0"/>
              <a:t>Adâncimea fragmentării reliefului	</a:t>
            </a:r>
            <a:endParaRPr lang="en-US" dirty="0"/>
          </a:p>
        </p:txBody>
      </p:sp>
      <p:sp>
        <p:nvSpPr>
          <p:cNvPr id="3" name="Content Placeholder 2"/>
          <p:cNvSpPr>
            <a:spLocks noGrp="1"/>
          </p:cNvSpPr>
          <p:nvPr>
            <p:ph idx="1"/>
          </p:nvPr>
        </p:nvSpPr>
        <p:spPr/>
        <p:txBody>
          <a:bodyPr/>
          <a:lstStyle/>
          <a:p>
            <a:r>
              <a:rPr lang="ro-RO" dirty="0" smtClean="0"/>
              <a:t>În Saga, această analiză se numește </a:t>
            </a:r>
            <a:r>
              <a:rPr lang="en-US" dirty="0" smtClean="0"/>
              <a:t>“Valley Depth”</a:t>
            </a:r>
            <a:r>
              <a:rPr lang="ro-RO" dirty="0" smtClean="0"/>
              <a:t>, provenind din limba engleză, iar în limbajul de specialitate se traduce mai exact ”Adâncimea fragmentării reliefului”</a:t>
            </a:r>
            <a:r>
              <a:rPr lang="en-US" dirty="0" smtClean="0"/>
              <a:t> </a:t>
            </a:r>
            <a:r>
              <a:rPr lang="ro-RO" dirty="0" smtClean="0"/>
              <a:t>și este redată de</a:t>
            </a:r>
            <a:r>
              <a:rPr lang="en-US" dirty="0" smtClean="0"/>
              <a:t> </a:t>
            </a:r>
            <a:r>
              <a:rPr lang="en-US" dirty="0" err="1"/>
              <a:t>densitatea</a:t>
            </a:r>
            <a:r>
              <a:rPr lang="en-US" dirty="0"/>
              <a:t> </a:t>
            </a:r>
            <a:r>
              <a:rPr lang="en-US" dirty="0" err="1"/>
              <a:t>rețelei</a:t>
            </a:r>
            <a:r>
              <a:rPr lang="en-US" dirty="0"/>
              <a:t> </a:t>
            </a:r>
            <a:r>
              <a:rPr lang="en-US" dirty="0" err="1"/>
              <a:t>hidrografice</a:t>
            </a:r>
            <a:r>
              <a:rPr lang="en-US" dirty="0"/>
              <a:t>. </a:t>
            </a:r>
            <a:r>
              <a:rPr lang="en-US" dirty="0" err="1"/>
              <a:t>Pe</a:t>
            </a:r>
            <a:r>
              <a:rPr lang="en-US" dirty="0"/>
              <a:t> </a:t>
            </a:r>
            <a:r>
              <a:rPr lang="en-US" dirty="0" err="1"/>
              <a:t>scurt</a:t>
            </a:r>
            <a:r>
              <a:rPr lang="en-US" dirty="0"/>
              <a:t>, cu </a:t>
            </a:r>
            <a:r>
              <a:rPr lang="en-US" dirty="0" err="1"/>
              <a:t>cât</a:t>
            </a:r>
            <a:r>
              <a:rPr lang="en-US" dirty="0"/>
              <a:t> </a:t>
            </a:r>
            <a:r>
              <a:rPr lang="en-US" dirty="0" err="1"/>
              <a:t>indicii</a:t>
            </a:r>
            <a:r>
              <a:rPr lang="en-US" dirty="0"/>
              <a:t> </a:t>
            </a:r>
            <a:r>
              <a:rPr lang="en-US" dirty="0" err="1"/>
              <a:t>sunt</a:t>
            </a:r>
            <a:r>
              <a:rPr lang="en-US" dirty="0"/>
              <a:t> </a:t>
            </a:r>
            <a:r>
              <a:rPr lang="en-US" dirty="0" err="1"/>
              <a:t>mai</a:t>
            </a:r>
            <a:r>
              <a:rPr lang="en-US" dirty="0"/>
              <a:t> </a:t>
            </a:r>
            <a:r>
              <a:rPr lang="en-US" dirty="0" err="1"/>
              <a:t>mari</a:t>
            </a:r>
            <a:r>
              <a:rPr lang="en-US" dirty="0"/>
              <a:t>, cu </a:t>
            </a:r>
            <a:r>
              <a:rPr lang="en-US" dirty="0" err="1"/>
              <a:t>atât</a:t>
            </a:r>
            <a:r>
              <a:rPr lang="en-US" dirty="0"/>
              <a:t> </a:t>
            </a:r>
            <a:r>
              <a:rPr lang="en-US" dirty="0" err="1"/>
              <a:t>mai</a:t>
            </a:r>
            <a:r>
              <a:rPr lang="en-US" dirty="0"/>
              <a:t> bine </a:t>
            </a:r>
            <a:r>
              <a:rPr lang="en-US" dirty="0" err="1"/>
              <a:t>indică</a:t>
            </a:r>
            <a:r>
              <a:rPr lang="en-US" dirty="0"/>
              <a:t> </a:t>
            </a:r>
            <a:r>
              <a:rPr lang="en-US" dirty="0" err="1"/>
              <a:t>procesele</a:t>
            </a:r>
            <a:r>
              <a:rPr lang="en-US" dirty="0"/>
              <a:t> de </a:t>
            </a:r>
            <a:r>
              <a:rPr lang="en-US" dirty="0" err="1"/>
              <a:t>eroziune</a:t>
            </a:r>
            <a:r>
              <a:rPr lang="en-US" dirty="0"/>
              <a:t>; </a:t>
            </a:r>
            <a:r>
              <a:rPr lang="en-US" dirty="0" err="1"/>
              <a:t>totodată</a:t>
            </a:r>
            <a:r>
              <a:rPr lang="en-US" dirty="0"/>
              <a:t> </a:t>
            </a:r>
            <a:r>
              <a:rPr lang="en-US" dirty="0" err="1"/>
              <a:t>arătând</a:t>
            </a:r>
            <a:r>
              <a:rPr lang="en-US" dirty="0"/>
              <a:t> </a:t>
            </a:r>
            <a:r>
              <a:rPr lang="en-US" dirty="0" err="1"/>
              <a:t>și</a:t>
            </a:r>
            <a:r>
              <a:rPr lang="en-US" dirty="0"/>
              <a:t> </a:t>
            </a:r>
            <a:r>
              <a:rPr lang="en-US" dirty="0" err="1"/>
              <a:t>distanța</a:t>
            </a:r>
            <a:r>
              <a:rPr lang="en-US" dirty="0"/>
              <a:t> de la un </a:t>
            </a:r>
            <a:r>
              <a:rPr lang="en-US" dirty="0" err="1"/>
              <a:t>punct</a:t>
            </a:r>
            <a:r>
              <a:rPr lang="en-US" dirty="0"/>
              <a:t>, </a:t>
            </a:r>
            <a:r>
              <a:rPr lang="en-US" dirty="0" err="1"/>
              <a:t>până</a:t>
            </a:r>
            <a:r>
              <a:rPr lang="en-US" dirty="0"/>
              <a:t> la un </a:t>
            </a:r>
            <a:r>
              <a:rPr lang="en-US" dirty="0" err="1"/>
              <a:t>interfluviu</a:t>
            </a:r>
            <a:r>
              <a:rPr lang="en-US" dirty="0"/>
              <a:t>.</a:t>
            </a:r>
          </a:p>
        </p:txBody>
      </p:sp>
    </p:spTree>
    <p:extLst>
      <p:ext uri="{BB962C8B-B14F-4D97-AF65-F5344CB8AC3E}">
        <p14:creationId xmlns:p14="http://schemas.microsoft.com/office/powerpoint/2010/main" val="378719812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5899" y="291769"/>
            <a:ext cx="11912370" cy="6357334"/>
          </a:xfrm>
          <a:prstGeom prst="rect">
            <a:avLst/>
          </a:prstGeom>
        </p:spPr>
      </p:pic>
    </p:spTree>
    <p:extLst>
      <p:ext uri="{BB962C8B-B14F-4D97-AF65-F5344CB8AC3E}">
        <p14:creationId xmlns:p14="http://schemas.microsoft.com/office/powerpoint/2010/main" val="336924748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2830" y="255136"/>
            <a:ext cx="11955438" cy="6380318"/>
          </a:xfrm>
          <a:prstGeom prst="rect">
            <a:avLst/>
          </a:prstGeom>
        </p:spPr>
      </p:pic>
    </p:spTree>
    <p:extLst>
      <p:ext uri="{BB962C8B-B14F-4D97-AF65-F5344CB8AC3E}">
        <p14:creationId xmlns:p14="http://schemas.microsoft.com/office/powerpoint/2010/main" val="75975441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9020" y="0"/>
            <a:ext cx="9699367" cy="6858000"/>
          </a:xfrm>
          <a:prstGeom prst="rect">
            <a:avLst/>
          </a:prstGeom>
        </p:spPr>
      </p:pic>
    </p:spTree>
    <p:extLst>
      <p:ext uri="{BB962C8B-B14F-4D97-AF65-F5344CB8AC3E}">
        <p14:creationId xmlns:p14="http://schemas.microsoft.com/office/powerpoint/2010/main" val="288586374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smtClean="0"/>
              <a:t>Lungimea pantei și factorul de adâncime (LS Factor)</a:t>
            </a:r>
            <a:endParaRPr lang="en-US" dirty="0"/>
          </a:p>
        </p:txBody>
      </p:sp>
      <p:sp>
        <p:nvSpPr>
          <p:cNvPr id="3" name="Content Placeholder 2"/>
          <p:cNvSpPr>
            <a:spLocks noGrp="1"/>
          </p:cNvSpPr>
          <p:nvPr>
            <p:ph idx="1"/>
          </p:nvPr>
        </p:nvSpPr>
        <p:spPr>
          <a:xfrm>
            <a:off x="838200" y="1825625"/>
            <a:ext cx="10515600" cy="4657062"/>
          </a:xfrm>
        </p:spPr>
        <p:txBody>
          <a:bodyPr>
            <a:normAutofit/>
          </a:bodyPr>
          <a:lstStyle/>
          <a:p>
            <a:r>
              <a:rPr lang="ro-RO" dirty="0"/>
              <a:t>Factorul L și factorul S sunt de obicei luate în considerare împreună pentru a combina efectul pantei și a pantei de lungime, care </a:t>
            </a:r>
            <a:r>
              <a:rPr lang="ro-RO" dirty="0" smtClean="0"/>
              <a:t>redă eroziunea solului pe o distanță de 22,1 m. </a:t>
            </a:r>
          </a:p>
          <a:p>
            <a:r>
              <a:rPr lang="ro-RO" dirty="0" smtClean="0"/>
              <a:t>L </a:t>
            </a:r>
            <a:r>
              <a:rPr lang="ro-RO" dirty="0"/>
              <a:t>– factorul lungimii pantei, </a:t>
            </a:r>
            <a:r>
              <a:rPr lang="ro-RO" dirty="0" smtClean="0"/>
              <a:t>totuși, </a:t>
            </a:r>
            <a:r>
              <a:rPr lang="ro-RO" dirty="0"/>
              <a:t>valorile pierderilor de sol calculate nu sunt deosebit de </a:t>
            </a:r>
            <a:r>
              <a:rPr lang="ro-RO" dirty="0" smtClean="0"/>
              <a:t>sensibile/considerabile </a:t>
            </a:r>
            <a:r>
              <a:rPr lang="ro-RO" dirty="0"/>
              <a:t>la lungimea pantei și diferențele de lungime </a:t>
            </a:r>
            <a:r>
              <a:rPr lang="ro-RO" dirty="0" smtClean="0"/>
              <a:t>pantă, mai ales pe suprfațele plane (depinde în mare parte de relief și de zona de interes).</a:t>
            </a:r>
          </a:p>
          <a:p>
            <a:r>
              <a:rPr lang="ro-RO" dirty="0" smtClean="0"/>
              <a:t>S – abruptul pantei</a:t>
            </a:r>
            <a:r>
              <a:rPr lang="ro-RO" dirty="0"/>
              <a:t>. Reprezintă </a:t>
            </a:r>
            <a:r>
              <a:rPr lang="ro-RO" dirty="0" smtClean="0"/>
              <a:t>abruptul pantei </a:t>
            </a:r>
            <a:r>
              <a:rPr lang="ro-RO" dirty="0"/>
              <a:t>asupra eroziunii. Pierderea de sol crește mai rapid cu panta </a:t>
            </a:r>
            <a:r>
              <a:rPr lang="ro-RO" dirty="0" smtClean="0"/>
              <a:t>decât în modul în care abruptul </a:t>
            </a:r>
            <a:r>
              <a:rPr lang="ro-RO" dirty="0"/>
              <a:t>o face cu lungimea pantei. </a:t>
            </a:r>
          </a:p>
          <a:p>
            <a:endParaRPr lang="ro-RO" dirty="0" smtClean="0"/>
          </a:p>
        </p:txBody>
      </p:sp>
    </p:spTree>
    <p:extLst>
      <p:ext uri="{BB962C8B-B14F-4D97-AF65-F5344CB8AC3E}">
        <p14:creationId xmlns:p14="http://schemas.microsoft.com/office/powerpoint/2010/main" val="293838183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75716"/>
            <a:ext cx="12192000" cy="6506565"/>
          </a:xfrm>
          <a:prstGeom prst="rect">
            <a:avLst/>
          </a:prstGeom>
        </p:spPr>
      </p:pic>
    </p:spTree>
    <p:extLst>
      <p:ext uri="{BB962C8B-B14F-4D97-AF65-F5344CB8AC3E}">
        <p14:creationId xmlns:p14="http://schemas.microsoft.com/office/powerpoint/2010/main" val="103178554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71503" y="0"/>
            <a:ext cx="4848993" cy="6858000"/>
          </a:xfrm>
          <a:prstGeom prst="rect">
            <a:avLst/>
          </a:prstGeom>
        </p:spPr>
      </p:pic>
    </p:spTree>
    <p:extLst>
      <p:ext uri="{BB962C8B-B14F-4D97-AF65-F5344CB8AC3E}">
        <p14:creationId xmlns:p14="http://schemas.microsoft.com/office/powerpoint/2010/main" val="384259356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smtClean="0"/>
              <a:t>Concluzii</a:t>
            </a:r>
            <a:endParaRPr lang="en-US" dirty="0"/>
          </a:p>
        </p:txBody>
      </p:sp>
      <p:sp>
        <p:nvSpPr>
          <p:cNvPr id="3" name="Content Placeholder 2"/>
          <p:cNvSpPr>
            <a:spLocks noGrp="1"/>
          </p:cNvSpPr>
          <p:nvPr>
            <p:ph idx="1"/>
          </p:nvPr>
        </p:nvSpPr>
        <p:spPr/>
        <p:txBody>
          <a:bodyPr/>
          <a:lstStyle/>
          <a:p>
            <a:r>
              <a:rPr lang="ro-RO" dirty="0" smtClean="0"/>
              <a:t>Cunoașterea acestor hărți morfometrice sau fizice este primordială în realizarea lor, deoarece înainte de a executa astfel de materiale cartografice tematice, trebuie avută o idee de ansablu asupra însemnătății acestor reguli morfometrice.</a:t>
            </a:r>
          </a:p>
          <a:p>
            <a:r>
              <a:rPr lang="ro-RO" dirty="0" smtClean="0"/>
              <a:t>De asemenea, aceste analize spațiale sunt (cred eu) chiar esențiale pentru studenții care lucrează în programe de GIS, deoarece se pot elabora diferite rastere pentru propriile materiale cartografice, mai ales că aceste date DEM se află la un click distanță pe internet.</a:t>
            </a:r>
          </a:p>
          <a:p>
            <a:r>
              <a:rPr lang="ro-RO" dirty="0" smtClean="0"/>
              <a:t>Bineînțeles, realizarea unor astfel de analize presupune și cunoașterea elementelor de ”dificultate medie” în programele de GIS.</a:t>
            </a:r>
            <a:endParaRPr lang="en-US" dirty="0"/>
          </a:p>
        </p:txBody>
      </p:sp>
    </p:spTree>
    <p:extLst>
      <p:ext uri="{BB962C8B-B14F-4D97-AF65-F5344CB8AC3E}">
        <p14:creationId xmlns:p14="http://schemas.microsoft.com/office/powerpoint/2010/main" val="396044146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smtClean="0"/>
              <a:t>Bibliografie</a:t>
            </a:r>
            <a:endParaRPr lang="en-US" dirty="0"/>
          </a:p>
        </p:txBody>
      </p:sp>
      <p:sp>
        <p:nvSpPr>
          <p:cNvPr id="3" name="Content Placeholder 2"/>
          <p:cNvSpPr>
            <a:spLocks noGrp="1"/>
          </p:cNvSpPr>
          <p:nvPr>
            <p:ph idx="1"/>
          </p:nvPr>
        </p:nvSpPr>
        <p:spPr>
          <a:xfrm>
            <a:off x="838200" y="1690688"/>
            <a:ext cx="10515600" cy="4832941"/>
          </a:xfrm>
        </p:spPr>
        <p:txBody>
          <a:bodyPr>
            <a:normAutofit/>
          </a:bodyPr>
          <a:lstStyle/>
          <a:p>
            <a:r>
              <a:rPr lang="en-US" dirty="0">
                <a:hlinkClick r:id="rId2"/>
              </a:rPr>
              <a:t>http://</a:t>
            </a:r>
            <a:r>
              <a:rPr lang="en-US" dirty="0" smtClean="0">
                <a:hlinkClick r:id="rId2"/>
              </a:rPr>
              <a:t>www.hexagondesign.net/images/pdf/surface_roughness_jigar_talati.pdf</a:t>
            </a:r>
            <a:r>
              <a:rPr lang="ro-RO" dirty="0" smtClean="0"/>
              <a:t>;</a:t>
            </a:r>
          </a:p>
          <a:p>
            <a:r>
              <a:rPr lang="en-US" dirty="0">
                <a:hlinkClick r:id="rId3"/>
              </a:rPr>
              <a:t>http://</a:t>
            </a:r>
            <a:r>
              <a:rPr lang="en-US" dirty="0" smtClean="0">
                <a:hlinkClick r:id="rId3"/>
              </a:rPr>
              <a:t>www.saga</a:t>
            </a:r>
            <a:r>
              <a:rPr lang="ro-RO" dirty="0" smtClean="0">
                <a:hlinkClick r:id="rId3"/>
              </a:rPr>
              <a:t>-</a:t>
            </a:r>
            <a:r>
              <a:rPr lang="en-US" dirty="0" smtClean="0">
                <a:hlinkClick r:id="rId3"/>
              </a:rPr>
              <a:t>gis.org/</a:t>
            </a:r>
            <a:r>
              <a:rPr lang="en-US" dirty="0" err="1" smtClean="0">
                <a:hlinkClick r:id="rId3"/>
              </a:rPr>
              <a:t>saga_tool_doc</a:t>
            </a:r>
            <a:r>
              <a:rPr lang="en-US" dirty="0" smtClean="0">
                <a:hlinkClick r:id="rId3"/>
              </a:rPr>
              <a:t>/2.2.0/ta_preprocessor_6.html</a:t>
            </a:r>
            <a:r>
              <a:rPr lang="ro-RO" dirty="0" smtClean="0"/>
              <a:t>;</a:t>
            </a:r>
          </a:p>
          <a:p>
            <a:r>
              <a:rPr lang="en-US" dirty="0">
                <a:hlinkClick r:id="rId4"/>
              </a:rPr>
              <a:t>http://</a:t>
            </a:r>
            <a:r>
              <a:rPr lang="en-US" dirty="0" smtClean="0">
                <a:hlinkClick r:id="rId4"/>
              </a:rPr>
              <a:t>desktop.arcgis.com/en/arcmap/10.3/manage-data/raster-and-images/aspect-function.htm</a:t>
            </a:r>
            <a:r>
              <a:rPr lang="ro-RO" dirty="0" smtClean="0"/>
              <a:t>;</a:t>
            </a:r>
          </a:p>
          <a:p>
            <a:r>
              <a:rPr lang="ro-RO" dirty="0">
                <a:hlinkClick r:id="rId5"/>
              </a:rPr>
              <a:t>http://</a:t>
            </a:r>
            <a:r>
              <a:rPr lang="ro-RO" dirty="0" smtClean="0">
                <a:hlinkClick r:id="rId5"/>
              </a:rPr>
              <a:t>www.iwr.msu.edu/rusle/lsfactor.htm</a:t>
            </a:r>
            <a:r>
              <a:rPr lang="ro-RO" dirty="0" smtClean="0"/>
              <a:t>;</a:t>
            </a:r>
          </a:p>
          <a:p>
            <a:r>
              <a:rPr lang="ro-RO" dirty="0">
                <a:hlinkClick r:id="rId6"/>
              </a:rPr>
              <a:t>https://msu.edu/~xuhui3/index_resultsChall.html</a:t>
            </a:r>
            <a:endParaRPr lang="ro-RO" dirty="0" smtClean="0"/>
          </a:p>
          <a:p>
            <a:endParaRPr lang="ro-RO" dirty="0"/>
          </a:p>
          <a:p>
            <a:r>
              <a:rPr lang="ro-RO" dirty="0" smtClean="0"/>
              <a:t>Vă mulțumesc frumos pentru atenție! Întrebări?</a:t>
            </a:r>
            <a:endParaRPr lang="en-US" dirty="0"/>
          </a:p>
        </p:txBody>
      </p:sp>
    </p:spTree>
    <p:extLst>
      <p:ext uri="{BB962C8B-B14F-4D97-AF65-F5344CB8AC3E}">
        <p14:creationId xmlns:p14="http://schemas.microsoft.com/office/powerpoint/2010/main" val="25316103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
  <TotalTime>1997</TotalTime>
  <Words>994</Words>
  <Application>Microsoft Office PowerPoint</Application>
  <PresentationFormat>Widescreen</PresentationFormat>
  <Paragraphs>65</Paragraphs>
  <Slides>34</Slides>
  <Notes>0</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34</vt:i4>
      </vt:variant>
    </vt:vector>
  </HeadingPairs>
  <TitlesOfParts>
    <vt:vector size="39" baseType="lpstr">
      <vt:lpstr>Arial</vt:lpstr>
      <vt:lpstr>Calibri</vt:lpstr>
      <vt:lpstr>Calibri Light</vt:lpstr>
      <vt:lpstr>Office Theme</vt:lpstr>
      <vt:lpstr>Retrospect</vt:lpstr>
      <vt:lpstr>Tehnici de analize spațiale a modelelor de elevație digitală, utilizate în elaborarea hărților</vt:lpstr>
      <vt:lpstr>Introducere</vt:lpstr>
      <vt:lpstr>DEM</vt:lpstr>
      <vt:lpstr>Analizele spațiale</vt:lpstr>
      <vt:lpstr>DEM-ul utilizat</vt:lpstr>
      <vt:lpstr>Scurt exemplu de analiza spațială</vt:lpstr>
      <vt:lpstr>Datele necesare</vt:lpstr>
      <vt:lpstr>PowerPoint Presentation</vt:lpstr>
      <vt:lpstr>PowerPoint Presentation</vt:lpstr>
      <vt:lpstr>Prima analiză spațială/elaborarea hărții fizice</vt:lpstr>
      <vt:lpstr>Clasificarea DEM-ului principal și alegerea paletei de culori</vt:lpstr>
      <vt:lpstr>PowerPoint Presentation</vt:lpstr>
      <vt:lpstr>Importarea DEM-ului în Saga și realizarea analizelor</vt:lpstr>
      <vt:lpstr>Alegea parametrilor</vt:lpstr>
      <vt:lpstr>Datele rezultate (stânga)</vt:lpstr>
      <vt:lpstr>Realizarea altei analize: Declivitatea pantelor</vt:lpstr>
      <vt:lpstr>PowerPoint Presentation</vt:lpstr>
      <vt:lpstr>Importarea în QGIS </vt:lpstr>
      <vt:lpstr>PowerPoint Presentation</vt:lpstr>
      <vt:lpstr>Realizarea hărții propriu-zise</vt:lpstr>
      <vt:lpstr>PowerPoint Presentation</vt:lpstr>
      <vt:lpstr>Expoziția versanților</vt:lpstr>
      <vt:lpstr>PowerPoint Presentation</vt:lpstr>
      <vt:lpstr>PowerPoint Presentation</vt:lpstr>
      <vt:lpstr>PowerPoint Presentation</vt:lpstr>
      <vt:lpstr>Adâncimea fragmentării reliefului </vt:lpstr>
      <vt:lpstr>PowerPoint Presentation</vt:lpstr>
      <vt:lpstr>PowerPoint Presentation</vt:lpstr>
      <vt:lpstr>PowerPoint Presentation</vt:lpstr>
      <vt:lpstr>Lungimea pantei și factorul de adâncime (LS Factor)</vt:lpstr>
      <vt:lpstr>PowerPoint Presentation</vt:lpstr>
      <vt:lpstr>PowerPoint Presentation</vt:lpstr>
      <vt:lpstr>Concluzii</vt:lpstr>
      <vt:lpstr>Bibliografie</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Tehnici de analize spațiale utilizate în elaborarea hărților</dc:title>
  <dc:creator>Andrei Voda</dc:creator>
  <cp:lastModifiedBy>Andrei Voda</cp:lastModifiedBy>
  <cp:revision>55</cp:revision>
  <dcterms:created xsi:type="dcterms:W3CDTF">2016-09-10T22:25:00Z</dcterms:created>
  <dcterms:modified xsi:type="dcterms:W3CDTF">2016-10-06T19:54:28Z</dcterms:modified>
</cp:coreProperties>
</file>