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avi" ContentType="video/avi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60" r:id="rId14"/>
    <p:sldId id="270" r:id="rId15"/>
    <p:sldId id="275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32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t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72800" y="304800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en-US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202359"/>
            <a:ext cx="93047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Utilizarea camerelor video pentru m</a:t>
            </a:r>
            <a:r>
              <a:rPr lang="en-GB" sz="2200" b="1" dirty="0" err="1" smtClean="0">
                <a:solidFill>
                  <a:schemeClr val="bg1"/>
                </a:solidFill>
                <a:latin typeface="Constantia" panose="02030602050306030303" pitchFamily="18" charset="0"/>
              </a:rPr>
              <a:t>onitorizarea</a:t>
            </a:r>
            <a:r>
              <a:rPr lang="en-GB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GB" sz="2200" b="1" dirty="0" err="1" smtClean="0">
                <a:solidFill>
                  <a:schemeClr val="bg1"/>
                </a:solidFill>
                <a:latin typeface="Constantia" panose="02030602050306030303" pitchFamily="18" charset="0"/>
              </a:rPr>
              <a:t>dinamicii</a:t>
            </a:r>
            <a:r>
              <a:rPr lang="en-GB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țărmului.</a:t>
            </a:r>
          </a:p>
          <a:p>
            <a:pPr algn="ctr"/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Studiu de caz: Bariera Techirghiol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24" y="8626"/>
            <a:ext cx="756276" cy="757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86690"/>
            <a:ext cx="1076860" cy="760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" t="11814" r="6098" b="6265"/>
          <a:stretch/>
        </p:blipFill>
        <p:spPr>
          <a:xfrm>
            <a:off x="5867400" y="34944"/>
            <a:ext cx="642668" cy="811882"/>
          </a:xfrm>
          <a:prstGeom prst="rect">
            <a:avLst/>
          </a:prstGeom>
        </p:spPr>
      </p:pic>
      <p:pic>
        <p:nvPicPr>
          <p:cNvPr id="1026" name="Picture 2" descr="http://www.coastalwiki.org/w/images/thumb/a/ae/CameraNoordwijk.JPG/250px-CameraNoordwij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66" y="86690"/>
            <a:ext cx="2595733" cy="195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ous-titre 2"/>
          <p:cNvSpPr txBox="1">
            <a:spLocks/>
          </p:cNvSpPr>
          <p:nvPr/>
        </p:nvSpPr>
        <p:spPr>
          <a:xfrm>
            <a:off x="-228600" y="3530352"/>
            <a:ext cx="754523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o-RO" sz="1600" dirty="0">
                <a:solidFill>
                  <a:schemeClr val="bg1"/>
                </a:solidFill>
                <a:latin typeface="Constantia" panose="02030602050306030303" pitchFamily="18" charset="0"/>
              </a:rPr>
              <a:t>*</a:t>
            </a:r>
            <a:r>
              <a:rPr lang="fr-CA" sz="1600" u="sng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Florin T</a:t>
            </a:r>
            <a:r>
              <a:rPr lang="ro-RO" sz="1600" u="sng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ătui</a:t>
            </a:r>
            <a:r>
              <a:rPr lang="ro-RO" sz="16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,</a:t>
            </a:r>
            <a:r>
              <a:rPr lang="en-GB" sz="16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ro-RO" sz="1600" dirty="0">
                <a:solidFill>
                  <a:schemeClr val="bg1"/>
                </a:solidFill>
                <a:latin typeface="Constantia" panose="02030602050306030303" pitchFamily="18" charset="0"/>
              </a:rPr>
              <a:t>*Alfred </a:t>
            </a:r>
            <a:r>
              <a:rPr lang="ro-RO" sz="16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Vespremeanu-Stroe, </a:t>
            </a:r>
            <a:r>
              <a:rPr lang="ro-RO" sz="1600" dirty="0">
                <a:solidFill>
                  <a:schemeClr val="bg1"/>
                </a:solidFill>
                <a:latin typeface="Constantia" panose="02030602050306030303" pitchFamily="18" charset="0"/>
              </a:rPr>
              <a:t>‡</a:t>
            </a:r>
            <a:r>
              <a:rPr lang="ro-RO" sz="16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Laurențiu Niculescu, Gabriel Lupu</a:t>
            </a:r>
            <a:endParaRPr lang="fr-FR" sz="16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11" name="Sous-titre 2"/>
          <p:cNvSpPr txBox="1">
            <a:spLocks/>
          </p:cNvSpPr>
          <p:nvPr/>
        </p:nvSpPr>
        <p:spPr bwMode="auto">
          <a:xfrm>
            <a:off x="0" y="4063752"/>
            <a:ext cx="4343400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o-RO" sz="1400" dirty="0">
                <a:solidFill>
                  <a:schemeClr val="bg1"/>
                </a:solidFill>
                <a:latin typeface="Constantia" panose="02030602050306030303" pitchFamily="18" charset="0"/>
              </a:rPr>
              <a:t>*Facultatea 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de Geografie, Universitatea din București</a:t>
            </a:r>
          </a:p>
          <a:p>
            <a:pPr algn="l"/>
            <a:r>
              <a:rPr lang="ro-RO" sz="1400" dirty="0">
                <a:solidFill>
                  <a:schemeClr val="bg1"/>
                </a:solidFill>
                <a:latin typeface="Constantia" panose="02030602050306030303" pitchFamily="18" charset="0"/>
              </a:rPr>
              <a:t>‡ S.C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. Shaman Computers S.R.L.</a:t>
            </a:r>
            <a:endParaRPr lang="fr-FR" sz="14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14" name="Sous-titre 2"/>
          <p:cNvSpPr txBox="1">
            <a:spLocks/>
          </p:cNvSpPr>
          <p:nvPr/>
        </p:nvSpPr>
        <p:spPr bwMode="auto">
          <a:xfrm>
            <a:off x="5334000" y="6096000"/>
            <a:ext cx="4038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Seminarul Geo-Spațial.org</a:t>
            </a:r>
            <a:endParaRPr lang="en-GB" sz="14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en-GB" sz="1400" dirty="0" err="1" smtClean="0">
                <a:solidFill>
                  <a:schemeClr val="bg1"/>
                </a:solidFill>
                <a:latin typeface="Constantia" panose="02030602050306030303" pitchFamily="18" charset="0"/>
              </a:rPr>
              <a:t>Bucure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ști</a:t>
            </a:r>
            <a:r>
              <a:rPr lang="en-GB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– </a:t>
            </a:r>
            <a:r>
              <a:rPr lang="ro-RO" sz="1400" dirty="0">
                <a:solidFill>
                  <a:schemeClr val="bg1"/>
                </a:solidFill>
                <a:latin typeface="Constantia" panose="02030602050306030303" pitchFamily="18" charset="0"/>
              </a:rPr>
              <a:t>7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Octombrie</a:t>
            </a:r>
            <a:r>
              <a:rPr lang="en-GB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201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6</a:t>
            </a:r>
            <a:endParaRPr lang="fr-FR" sz="14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AutoShape 2" descr="Image result for geo-spatial.org"/>
          <p:cNvSpPr>
            <a:spLocks noChangeAspect="1" noChangeArrowheads="1"/>
          </p:cNvSpPr>
          <p:nvPr/>
        </p:nvSpPr>
        <p:spPr bwMode="auto">
          <a:xfrm>
            <a:off x="155575" y="-479425"/>
            <a:ext cx="3790950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geo-spatial.org"/>
          <p:cNvSpPr>
            <a:spLocks noChangeAspect="1" noChangeArrowheads="1"/>
          </p:cNvSpPr>
          <p:nvPr/>
        </p:nvSpPr>
        <p:spPr bwMode="auto">
          <a:xfrm>
            <a:off x="307975" y="-327025"/>
            <a:ext cx="3790950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687187"/>
            <a:ext cx="1776980" cy="46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116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27432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GB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Motiva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ție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2540" y="1676400"/>
            <a:ext cx="3807460" cy="3276600"/>
            <a:chOff x="264543" y="1676400"/>
            <a:chExt cx="3883660" cy="33528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543" y="1676400"/>
              <a:ext cx="3883660" cy="3352800"/>
            </a:xfrm>
            <a:prstGeom prst="rect">
              <a:avLst/>
            </a:prstGeom>
          </p:spPr>
        </p:pic>
        <p:sp>
          <p:nvSpPr>
            <p:cNvPr id="8" name="Right Triangle 7"/>
            <p:cNvSpPr/>
            <p:nvPr/>
          </p:nvSpPr>
          <p:spPr>
            <a:xfrm rot="5400000">
              <a:off x="1704074" y="3151875"/>
              <a:ext cx="1045946" cy="1641906"/>
            </a:xfrm>
            <a:prstGeom prst="rtTriangle">
              <a:avLst/>
            </a:prstGeom>
            <a:solidFill>
              <a:srgbClr val="FF0000">
                <a:alpha val="4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4137" y="5086290"/>
            <a:ext cx="335059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>
                <a:latin typeface="Constantia" panose="02030602050306030303" pitchFamily="18" charset="0"/>
              </a:rPr>
              <a:t>Scările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err="1">
                <a:latin typeface="Constantia" panose="02030602050306030303" pitchFamily="18" charset="0"/>
              </a:rPr>
              <a:t>temporale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err="1">
                <a:latin typeface="Constantia" panose="02030602050306030303" pitchFamily="18" charset="0"/>
              </a:rPr>
              <a:t>şi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err="1">
                <a:latin typeface="Constantia" panose="02030602050306030303" pitchFamily="18" charset="0"/>
              </a:rPr>
              <a:t>spaţiale</a:t>
            </a:r>
            <a:r>
              <a:rPr lang="en-US" sz="1100" dirty="0">
                <a:latin typeface="Constantia" panose="02030602050306030303" pitchFamily="18" charset="0"/>
              </a:rPr>
              <a:t> ale </a:t>
            </a:r>
            <a:r>
              <a:rPr lang="ro-RO" sz="1100" dirty="0" smtClean="0">
                <a:latin typeface="Constantia" panose="02030602050306030303" pitchFamily="18" charset="0"/>
              </a:rPr>
              <a:t>dinamicii țărmului: </a:t>
            </a:r>
          </a:p>
          <a:p>
            <a:pPr algn="ctr"/>
            <a:r>
              <a:rPr lang="en-US" sz="1100" dirty="0" smtClean="0">
                <a:latin typeface="Constantia" panose="02030602050306030303" pitchFamily="18" charset="0"/>
              </a:rPr>
              <a:t>A </a:t>
            </a:r>
            <a:r>
              <a:rPr lang="en-US" sz="1100" dirty="0">
                <a:latin typeface="Constantia" panose="02030602050306030303" pitchFamily="18" charset="0"/>
              </a:rPr>
              <a:t>– </a:t>
            </a:r>
            <a:r>
              <a:rPr lang="en-US" sz="1100" dirty="0" err="1">
                <a:latin typeface="Constantia" panose="02030602050306030303" pitchFamily="18" charset="0"/>
              </a:rPr>
              <a:t>scară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err="1">
                <a:latin typeface="Constantia" panose="02030602050306030303" pitchFamily="18" charset="0"/>
              </a:rPr>
              <a:t>mică</a:t>
            </a:r>
            <a:r>
              <a:rPr lang="en-US" sz="1100" dirty="0">
                <a:latin typeface="Constantia" panose="02030602050306030303" pitchFamily="18" charset="0"/>
              </a:rPr>
              <a:t>, B – </a:t>
            </a:r>
            <a:r>
              <a:rPr lang="en-US" sz="1100" dirty="0" err="1">
                <a:latin typeface="Constantia" panose="02030602050306030303" pitchFamily="18" charset="0"/>
              </a:rPr>
              <a:t>scară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err="1">
                <a:latin typeface="Constantia" panose="02030602050306030303" pitchFamily="18" charset="0"/>
              </a:rPr>
              <a:t>medie</a:t>
            </a:r>
            <a:r>
              <a:rPr lang="en-US" sz="1100" dirty="0">
                <a:latin typeface="Constantia" panose="02030602050306030303" pitchFamily="18" charset="0"/>
              </a:rPr>
              <a:t>, C – </a:t>
            </a:r>
            <a:r>
              <a:rPr lang="en-US" sz="1100" dirty="0" err="1">
                <a:latin typeface="Constantia" panose="02030602050306030303" pitchFamily="18" charset="0"/>
              </a:rPr>
              <a:t>scară</a:t>
            </a:r>
            <a:r>
              <a:rPr lang="en-US" sz="1100" dirty="0">
                <a:latin typeface="Constantia" panose="02030602050306030303" pitchFamily="18" charset="0"/>
              </a:rPr>
              <a:t> </a:t>
            </a:r>
            <a:r>
              <a:rPr lang="en-US" sz="1100" dirty="0" smtClean="0">
                <a:latin typeface="Constantia" panose="02030602050306030303" pitchFamily="18" charset="0"/>
              </a:rPr>
              <a:t>mare</a:t>
            </a:r>
            <a:endParaRPr lang="ro-RO" sz="1100" dirty="0" smtClean="0">
              <a:latin typeface="Constantia" panose="02030602050306030303" pitchFamily="18" charset="0"/>
            </a:endParaRP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Modificat </a:t>
            </a:r>
            <a:r>
              <a:rPr lang="ro-RO" sz="1100" i="1" dirty="0">
                <a:latin typeface="Constantia" panose="02030602050306030303" pitchFamily="18" charset="0"/>
              </a:rPr>
              <a:t>după Van Enckevort, </a:t>
            </a:r>
            <a:r>
              <a:rPr lang="ro-RO" sz="1100" i="1" dirty="0" smtClean="0">
                <a:latin typeface="Constantia" panose="02030602050306030303" pitchFamily="18" charset="0"/>
              </a:rPr>
              <a:t>2001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  <a:r>
              <a:rPr lang="en-US" sz="1100" dirty="0" smtClean="0">
                <a:latin typeface="Constantia" panose="02030602050306030303" pitchFamily="18" charset="0"/>
              </a:rPr>
              <a:t> </a:t>
            </a:r>
            <a:endParaRPr lang="en-GB" sz="1100" dirty="0">
              <a:latin typeface="Constantia" panose="02030602050306030303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86200" y="609600"/>
            <a:ext cx="541020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sz="1400" dirty="0" smtClean="0">
                <a:latin typeface="Constantia" panose="02030602050306030303" pitchFamily="18" charset="0"/>
              </a:rPr>
              <a:t>Nevoia de date de mare rezoluție la scări spațiale și temporale mici</a:t>
            </a:r>
          </a:p>
          <a:p>
            <a:endParaRPr lang="ro-RO" sz="1400" dirty="0" smtClean="0">
              <a:latin typeface="Constantia" panose="0203060205030603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sz="1400" dirty="0" smtClean="0">
                <a:latin typeface="Constantia" panose="02030602050306030303" pitchFamily="18" charset="0"/>
              </a:rPr>
              <a:t>Obținerea unor informații detaliate cu privire la caracteristicile plajei și ale zonei nearshore în timpul furtunilor, când nu pot fi utilizate alte metode și mijloace de măsurare</a:t>
            </a:r>
          </a:p>
          <a:p>
            <a:endParaRPr lang="ro-RO" sz="1400" dirty="0" smtClean="0">
              <a:latin typeface="Constantia" panose="0203060205030603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sz="1400" dirty="0" smtClean="0">
                <a:latin typeface="Constantia" panose="02030602050306030303" pitchFamily="18" charset="0"/>
              </a:rPr>
              <a:t>Tehnicile de monitorizare video vin în sprijinul cercetătorilor, managementului zonei de coastă și al ingineriei costiere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o-RO" sz="1400" dirty="0">
              <a:latin typeface="Constantia" panose="02030602050306030303" pitchFamily="18" charset="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sz="1400" dirty="0" smtClean="0">
                <a:latin typeface="Constantia" panose="02030602050306030303" pitchFamily="18" charset="0"/>
              </a:rPr>
              <a:t>Aplicații: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Cuantificarea evoluției liniei țărmului și a lățimii plajei;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Evaluarea impactului morfologic al furtunilor;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Cuantificarea volumelor sedimentare ale plajei;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Evaluarea stabilității și a impactului morfologic al structurilor </a:t>
            </a:r>
          </a:p>
          <a:p>
            <a:pPr>
              <a:spcAft>
                <a:spcPts val="600"/>
              </a:spcAft>
            </a:pPr>
            <a:r>
              <a:rPr lang="ro-RO" sz="1400" dirty="0">
                <a:latin typeface="Constantia" panose="02030602050306030303" pitchFamily="18" charset="0"/>
              </a:rPr>
              <a:t> </a:t>
            </a:r>
            <a:r>
              <a:rPr lang="ro-RO" sz="1400" dirty="0" smtClean="0">
                <a:latin typeface="Constantia" panose="02030602050306030303" pitchFamily="18" charset="0"/>
              </a:rPr>
              <a:t>      de protecție costieră (diguri, pereți etc.);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Evaluarea comportamentului și eficienței volumelor de sedimente alimentate pe plaje;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 Cuantificarea batimetriei zonei nearshore (până la 5-8 m adâncime);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Cuantificarea direcției valurilor și a extensiunii maxime a acestora pe plajă în timpul furtunilor (</a:t>
            </a:r>
            <a:r>
              <a:rPr lang="ro-RO" sz="1400" i="1" dirty="0" smtClean="0">
                <a:latin typeface="Constantia" panose="02030602050306030303" pitchFamily="18" charset="0"/>
              </a:rPr>
              <a:t>wave run-up</a:t>
            </a:r>
            <a:r>
              <a:rPr lang="ro-RO" sz="1400" dirty="0" smtClean="0">
                <a:latin typeface="Constantia" panose="02030602050306030303" pitchFamily="18" charset="0"/>
              </a:rPr>
              <a:t>);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Cuantificarea curenților longitudinali de țărm;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Siguranța costieră (prezența curenților rip);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o-RO" sz="1400" dirty="0" smtClean="0">
                <a:latin typeface="Constantia" panose="02030602050306030303" pitchFamily="18" charset="0"/>
              </a:rPr>
              <a:t>Gradul de ocupare a plajei în sezonul turistic.</a:t>
            </a:r>
            <a:endParaRPr lang="en-GB" sz="1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99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Sisteme video folosite la nivel internațional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85800"/>
            <a:ext cx="5056118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6387" y="4005590"/>
            <a:ext cx="43204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latin typeface="Constantia" panose="02030602050306030303" pitchFamily="18" charset="0"/>
              </a:rPr>
              <a:t>S</a:t>
            </a:r>
            <a:r>
              <a:rPr lang="ro-RO" sz="1100" dirty="0" smtClean="0">
                <a:latin typeface="Constantia" panose="02030602050306030303" pitchFamily="18" charset="0"/>
              </a:rPr>
              <a:t>isteme video automate de monitorizare costieră (</a:t>
            </a:r>
            <a:r>
              <a:rPr lang="ro-RO" sz="1100" i="1" dirty="0" smtClean="0">
                <a:latin typeface="Constantia" panose="02030602050306030303" pitchFamily="18" charset="0"/>
              </a:rPr>
              <a:t>Nieto et al., 2010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735012"/>
            <a:ext cx="2503990" cy="272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368712" y="6596390"/>
            <a:ext cx="38731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Localizarea sistemelor video ARGUS (</a:t>
            </a:r>
            <a:r>
              <a:rPr lang="ro-RO" sz="1100" i="1" dirty="0" smtClean="0">
                <a:latin typeface="Constantia" panose="02030602050306030303" pitchFamily="18" charset="0"/>
              </a:rPr>
              <a:t>Sursa: coastalwiki.org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93843" y="3582838"/>
            <a:ext cx="276550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Sistem video ARGUS (Noordwijk, Olanda)</a:t>
            </a:r>
          </a:p>
          <a:p>
            <a:pPr algn="ctr"/>
            <a:r>
              <a:rPr lang="ro-RO" sz="1100" dirty="0">
                <a:latin typeface="Constantia" panose="02030602050306030303" pitchFamily="18" charset="0"/>
              </a:rPr>
              <a:t>(</a:t>
            </a:r>
            <a:r>
              <a:rPr lang="ro-RO" sz="1100" i="1" dirty="0">
                <a:latin typeface="Constantia" panose="02030602050306030303" pitchFamily="18" charset="0"/>
              </a:rPr>
              <a:t>Sursa: coastalwiki.org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1032" name="Picture 8" descr="http://www.coastalwiki.org/w/images/e/e0/ArgusWorl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4429125"/>
            <a:ext cx="49149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1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Aria de studiu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85813"/>
            <a:ext cx="2692387" cy="553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6200" y="6367790"/>
            <a:ext cx="28376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Bariera Techirghiol (</a:t>
            </a:r>
            <a:r>
              <a:rPr lang="ro-RO" sz="1100" i="1" dirty="0" smtClean="0">
                <a:latin typeface="Constantia" panose="02030602050306030303" pitchFamily="18" charset="0"/>
              </a:rPr>
              <a:t>Imagine Google Earth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3048000" y="5986790"/>
            <a:ext cx="23503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100" i="1" dirty="0" smtClean="0">
                <a:latin typeface="Constantia" panose="02030602050306030303" pitchFamily="18" charset="0"/>
              </a:rPr>
              <a:t>Ortofotoplan si LIDAR (Aprilie 2011)</a:t>
            </a:r>
            <a:endParaRPr lang="en-GB" sz="1100" i="1" dirty="0">
              <a:latin typeface="Constantia" panose="02030602050306030303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586" y="795071"/>
            <a:ext cx="2022684" cy="5139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700" y="803696"/>
            <a:ext cx="2174100" cy="5131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2362200"/>
            <a:ext cx="3646576" cy="1066800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 flipV="1">
            <a:off x="3429000" y="4114800"/>
            <a:ext cx="304800" cy="1524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305300" y="4125426"/>
            <a:ext cx="304800" cy="1524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137506" y="4069080"/>
            <a:ext cx="338462" cy="762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4876800"/>
            <a:ext cx="3617095" cy="1058175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 flipV="1">
            <a:off x="3810000" y="5257800"/>
            <a:ext cx="304800" cy="1524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4652010" y="5250180"/>
            <a:ext cx="304800" cy="1524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1383030" y="5273040"/>
            <a:ext cx="304800" cy="8382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43210" y="2024390"/>
            <a:ext cx="27510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Profil topografic peste Bariera Techirghiol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21376" y="4572000"/>
            <a:ext cx="27947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Profil topografic peste Bariera Techirghiol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189" y="835770"/>
            <a:ext cx="377611" cy="335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5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Aria de studiu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85813"/>
            <a:ext cx="2692387" cy="553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6200" y="6367790"/>
            <a:ext cx="28376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Bariera Techirghiol (</a:t>
            </a:r>
            <a:r>
              <a:rPr lang="ro-RO" sz="1100" i="1" dirty="0" smtClean="0">
                <a:latin typeface="Constantia" panose="02030602050306030303" pitchFamily="18" charset="0"/>
              </a:rPr>
              <a:t>Imagine Google Earth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53296" y="-428304"/>
            <a:ext cx="2328220" cy="462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784507" y="2971800"/>
            <a:ext cx="44181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Rate de eroziune/acumulare între Constanța și Mangalia: 1980 – 2010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 (</a:t>
            </a:r>
            <a:r>
              <a:rPr lang="ro-RO" sz="1100" i="1" dirty="0" smtClean="0">
                <a:latin typeface="Constantia" panose="02030602050306030303" pitchFamily="18" charset="0"/>
              </a:rPr>
              <a:t>Sursa: Raport Halcrow 2011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4800600"/>
            <a:ext cx="2438400" cy="1828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429000"/>
            <a:ext cx="2438400" cy="1828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5181600"/>
            <a:ext cx="2171700" cy="16287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3945731"/>
            <a:ext cx="2257425" cy="169306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772698" y="6139190"/>
            <a:ext cx="12186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18 Februarie 2012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3352800"/>
            <a:ext cx="236220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53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Localizarea sistemului video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812"/>
            <a:ext cx="2438400" cy="61962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685800"/>
            <a:ext cx="3599981" cy="2157766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704850" y="3048000"/>
            <a:ext cx="190500" cy="228600"/>
          </a:xfrm>
          <a:prstGeom prst="downArrow">
            <a:avLst/>
          </a:prstGeom>
          <a:solidFill>
            <a:srgbClr val="FF00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wn Arrow 6"/>
          <p:cNvSpPr/>
          <p:nvPr/>
        </p:nvSpPr>
        <p:spPr>
          <a:xfrm>
            <a:off x="2151413" y="1219200"/>
            <a:ext cx="152400" cy="381000"/>
          </a:xfrm>
          <a:prstGeom prst="downArrow">
            <a:avLst/>
          </a:prstGeom>
          <a:solidFill>
            <a:srgbClr val="FF00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461330"/>
            <a:ext cx="4528893" cy="33966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85800"/>
            <a:ext cx="4525032" cy="33937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05600" y="6396365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Vedere spre Sud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82116" y="4191000"/>
            <a:ext cx="12618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>
                <a:latin typeface="Constantia" panose="02030602050306030303" pitchFamily="18" charset="0"/>
              </a:rPr>
              <a:t>Vedere spre Nord</a:t>
            </a:r>
          </a:p>
        </p:txBody>
      </p:sp>
    </p:spTree>
    <p:extLst>
      <p:ext uri="{BB962C8B-B14F-4D97-AF65-F5344CB8AC3E}">
        <p14:creationId xmlns:p14="http://schemas.microsoft.com/office/powerpoint/2010/main" val="161621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Descrierea sistemului video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92" y="728472"/>
            <a:ext cx="8065008" cy="30053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200" y="3440430"/>
            <a:ext cx="2667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Camere video IP IEEE 1394-b cu senzor Sony Global Shutter CCD (rezoluție standard 1288x964 px la 30 FPS) și obiective Fujinon cu lentile de 6 mm (f/1.2 – f/16).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Long Distance Repeater (LDR)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Stație de lucru DELL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Software SIRENA modificat</a:t>
            </a:r>
            <a:endParaRPr lang="en-GB" sz="1400" dirty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400" y="4495800"/>
            <a:ext cx="2946400" cy="220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28943" y="3776037"/>
            <a:ext cx="3385893" cy="253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5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Descrierea sistemului video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7" y="1219200"/>
            <a:ext cx="2388653" cy="46608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5426" y="6019800"/>
            <a:ext cx="251062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Schema de achiziție a imaginilor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vi-VN" sz="1100" i="1" dirty="0" smtClean="0">
                <a:latin typeface="Constantia" panose="02030602050306030303" pitchFamily="18" charset="0"/>
              </a:rPr>
              <a:t>7.5 </a:t>
            </a:r>
            <a:r>
              <a:rPr lang="vi-VN" sz="1100" i="1" dirty="0">
                <a:latin typeface="Constantia" panose="02030602050306030303" pitchFamily="18" charset="0"/>
              </a:rPr>
              <a:t>cadre/secundă timp de 10 minute </a:t>
            </a:r>
            <a:endParaRPr lang="ro-RO" sz="1100" i="1" dirty="0" smtClean="0">
              <a:latin typeface="Constantia" panose="02030602050306030303" pitchFamily="18" charset="0"/>
            </a:endParaRPr>
          </a:p>
          <a:p>
            <a:pPr algn="ctr"/>
            <a:r>
              <a:rPr lang="vi-VN" sz="1100" i="1" dirty="0" smtClean="0">
                <a:latin typeface="Constantia" panose="02030602050306030303" pitchFamily="18" charset="0"/>
              </a:rPr>
              <a:t>în </a:t>
            </a:r>
            <a:r>
              <a:rPr lang="vi-VN" sz="1100" i="1" dirty="0">
                <a:latin typeface="Constantia" panose="02030602050306030303" pitchFamily="18" charset="0"/>
              </a:rPr>
              <a:t>fiecare oră </a:t>
            </a:r>
            <a:r>
              <a:rPr lang="ro-RO" sz="1100" i="1" dirty="0" smtClean="0">
                <a:latin typeface="Constantia" panose="02030602050306030303" pitchFamily="18" charset="0"/>
              </a:rPr>
              <a:t>= </a:t>
            </a:r>
            <a:r>
              <a:rPr lang="vi-VN" sz="1100" i="1" dirty="0" smtClean="0">
                <a:latin typeface="Constantia" panose="02030602050306030303" pitchFamily="18" charset="0"/>
              </a:rPr>
              <a:t>4500 </a:t>
            </a:r>
            <a:r>
              <a:rPr lang="vi-VN" sz="1100" i="1" dirty="0">
                <a:latin typeface="Constantia" panose="02030602050306030303" pitchFamily="18" charset="0"/>
              </a:rPr>
              <a:t>imagini</a:t>
            </a:r>
            <a:r>
              <a:rPr lang="vi-VN" sz="1100" dirty="0">
                <a:latin typeface="Constantia" panose="02030602050306030303" pitchFamily="18" charset="0"/>
              </a:rPr>
              <a:t>)</a:t>
            </a:r>
            <a:endParaRPr lang="ro-RO" sz="1100" dirty="0" smtClean="0">
              <a:latin typeface="Constantia" panose="020306020503060303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657600"/>
            <a:ext cx="3048000" cy="228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219200"/>
            <a:ext cx="3048000" cy="2286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992" y="1219200"/>
            <a:ext cx="3048000" cy="228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43200" y="3883729"/>
            <a:ext cx="2989792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3 tipuri de imagini (</a:t>
            </a:r>
            <a:r>
              <a:rPr lang="ro-RO" sz="1400" i="1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3 Mai 2016 ora 13:50</a:t>
            </a: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):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Snapshot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Time exposure (</a:t>
            </a:r>
            <a:r>
              <a:rPr lang="ro-RO" sz="1400" i="1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media celor 4500 imagini</a:t>
            </a: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)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Variance (</a:t>
            </a:r>
            <a:r>
              <a:rPr lang="ro-RO" sz="1400" i="1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varianța intensității luminii in cele 4500 imagini</a:t>
            </a:r>
            <a:r>
              <a:rPr lang="ro-RO" sz="14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2193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Ortorectificare și Georeferențiere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86092" y="3686175"/>
            <a:ext cx="354295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Localizarea punctelor de control la sol utilizate pentru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georeferențierea imaginilor și a liniilor definite pentru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obținerea imaginilor de tip </a:t>
            </a:r>
            <a:r>
              <a:rPr lang="ro-RO" sz="1100" i="1" dirty="0" smtClean="0">
                <a:latin typeface="Constantia" panose="02030602050306030303" pitchFamily="18" charset="0"/>
              </a:rPr>
              <a:t>time stack</a:t>
            </a:r>
            <a:r>
              <a:rPr lang="ro-RO" sz="1100" dirty="0" smtClean="0">
                <a:latin typeface="Constantia" panose="02030602050306030303" pitchFamily="18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4267200"/>
            <a:ext cx="3048000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3" y="735012"/>
            <a:ext cx="3971707" cy="29787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131754" y="6560835"/>
            <a:ext cx="29754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time exposure (</a:t>
            </a:r>
            <a:r>
              <a:rPr lang="ro-RO" sz="1100" i="1" dirty="0" smtClean="0">
                <a:latin typeface="Constantia" panose="02030602050306030303" pitchFamily="18" charset="0"/>
              </a:rPr>
              <a:t>3 Mai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41" y="1600200"/>
            <a:ext cx="2177659" cy="5105400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>
            <a:off x="5181600" y="5638800"/>
            <a:ext cx="1708541" cy="533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553200" y="1219200"/>
            <a:ext cx="271741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ortorectificată și georeferențiată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3 Mai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028" y="762000"/>
            <a:ext cx="458572" cy="44958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191000" y="838200"/>
            <a:ext cx="17700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de tip time stack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3 Mai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9226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REZULTATE – Extragerea liniei țărmului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343400" y="6400800"/>
            <a:ext cx="37160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Comparație între linia țărmului măsurată cu DGPS RTK și</a:t>
            </a:r>
          </a:p>
          <a:p>
            <a:pPr algn="ctr"/>
            <a:r>
              <a:rPr lang="ro-RO" sz="1100" dirty="0">
                <a:latin typeface="Constantia" panose="02030602050306030303" pitchFamily="18" charset="0"/>
              </a:rPr>
              <a:t>c</a:t>
            </a:r>
            <a:r>
              <a:rPr lang="ro-RO" sz="1100" dirty="0" smtClean="0">
                <a:latin typeface="Constantia" panose="02030602050306030303" pitchFamily="18" charset="0"/>
              </a:rPr>
              <a:t>ea extrasă din imagini (</a:t>
            </a:r>
            <a:r>
              <a:rPr lang="ro-RO" sz="1100" i="1" dirty="0" smtClean="0">
                <a:latin typeface="Constantia" panose="02030602050306030303" pitchFamily="18" charset="0"/>
              </a:rPr>
              <a:t>18 Februarie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685800"/>
            <a:ext cx="2819399" cy="58392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905" y="838200"/>
            <a:ext cx="3280695" cy="55626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2528" y="6525082"/>
            <a:ext cx="37112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de tip time exposure (</a:t>
            </a:r>
            <a:r>
              <a:rPr lang="ro-RO" sz="1100" i="1" dirty="0" smtClean="0">
                <a:latin typeface="Constantia" panose="02030602050306030303" pitchFamily="18" charset="0"/>
              </a:rPr>
              <a:t>18 Februarie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9257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915400" cy="73501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0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REZULTATE – Extragerea poziției barelor submerse </a:t>
            </a:r>
            <a:endParaRPr lang="fr-FR" sz="30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6400800" y="6225000"/>
            <a:ext cx="28200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Tipuri de bare submerse 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Modificat după </a:t>
            </a:r>
            <a:r>
              <a:rPr lang="ro-RO" sz="1100" i="1" dirty="0">
                <a:latin typeface="Constantia" panose="02030602050306030303" pitchFamily="18" charset="0"/>
              </a:rPr>
              <a:t>Masselink &amp; Hughes, </a:t>
            </a:r>
            <a:r>
              <a:rPr lang="ro-RO" sz="1100" i="1" dirty="0" smtClean="0">
                <a:latin typeface="Constantia" panose="02030602050306030303" pitchFamily="18" charset="0"/>
              </a:rPr>
              <a:t>2003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5689" y="6525082"/>
            <a:ext cx="33249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de tip time exposure (</a:t>
            </a:r>
            <a:r>
              <a:rPr lang="ro-RO" sz="1100" i="1" dirty="0">
                <a:latin typeface="Constantia" panose="02030602050306030303" pitchFamily="18" charset="0"/>
              </a:rPr>
              <a:t>3</a:t>
            </a:r>
            <a:r>
              <a:rPr lang="ro-RO" sz="1100" i="1" dirty="0" smtClean="0">
                <a:latin typeface="Constantia" panose="02030602050306030303" pitchFamily="18" charset="0"/>
              </a:rPr>
              <a:t> Mai 2016, ora 13:50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87" y="735012"/>
            <a:ext cx="2809213" cy="58181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87" y="735011"/>
            <a:ext cx="2809213" cy="58181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762000"/>
            <a:ext cx="3628973" cy="1981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819400"/>
            <a:ext cx="2798260" cy="3886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239000" y="2312313"/>
            <a:ext cx="15776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Zona de bare și șanțuri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Sursa: Tătui, 2015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567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915400" cy="73501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0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REZULTATE – Extragerea poziției curenților rip </a:t>
            </a:r>
            <a:endParaRPr lang="fr-FR" sz="30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7391400" y="914400"/>
            <a:ext cx="16241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Formarea curenților rip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5689" y="6596390"/>
            <a:ext cx="33249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Imagine de tip time exposure (</a:t>
            </a:r>
            <a:r>
              <a:rPr lang="ro-RO" sz="1100" i="1" dirty="0" smtClean="0">
                <a:latin typeface="Constantia" panose="02030602050306030303" pitchFamily="18" charset="0"/>
              </a:rPr>
              <a:t>4 Mai 2016, ora 19:50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35012"/>
            <a:ext cx="2819399" cy="5839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735012"/>
            <a:ext cx="2819399" cy="5839283"/>
          </a:xfrm>
          <a:prstGeom prst="rect">
            <a:avLst/>
          </a:prstGeom>
        </p:spPr>
      </p:pic>
      <p:pic>
        <p:nvPicPr>
          <p:cNvPr id="4098" name="Picture 2" descr="http://powerfulstorms.com/wp-content/uploads/2011/09/RipCurrentsDiagra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628650"/>
            <a:ext cx="2895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513" y="3733800"/>
            <a:ext cx="5155687" cy="309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2_4mai2016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3400" y="762000"/>
            <a:ext cx="2514600" cy="58910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315" y="1600200"/>
            <a:ext cx="5496014" cy="2971800"/>
          </a:xfrm>
          <a:prstGeom prst="rect">
            <a:avLst/>
          </a:prstGeom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228600" y="0"/>
            <a:ext cx="8915400" cy="73501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0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REZULTATE – Evoluția țărmului </a:t>
            </a:r>
            <a:endParaRPr lang="fr-FR" sz="30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64270" y="4615190"/>
            <a:ext cx="50225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Viteza medie orară și direcția orară a vântului la stația Mangalia (2 -4 Mai 2016)</a:t>
            </a:r>
          </a:p>
        </p:txBody>
      </p:sp>
    </p:spTree>
    <p:extLst>
      <p:ext uri="{BB962C8B-B14F-4D97-AF65-F5344CB8AC3E}">
        <p14:creationId xmlns:p14="http://schemas.microsoft.com/office/powerpoint/2010/main" val="423918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Alte 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aplicații – Modul de ocupare a plajei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http://www.glowpopjigglyjam.com/wp-content/uploads/2016/08/Hot-Beach-Girls-HD-Wallpapers-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74" y="1371600"/>
            <a:ext cx="7306451" cy="477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85800"/>
            <a:ext cx="6253163" cy="203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681596"/>
            <a:ext cx="5624899" cy="398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681596"/>
            <a:ext cx="3352800" cy="174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5853499" y="4425052"/>
            <a:ext cx="3214301" cy="21281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208466" y="5114836"/>
            <a:ext cx="278313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Monitorizarea gradului de ocupare a plajei</a:t>
            </a: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Paralia Katerini, Grecia</a:t>
            </a:r>
            <a:endParaRPr lang="ro-RO" sz="1100" dirty="0" smtClean="0">
              <a:latin typeface="Constantia" panose="02030602050306030303" pitchFamily="18" charset="0"/>
            </a:endParaRPr>
          </a:p>
          <a:p>
            <a:pPr algn="ctr"/>
            <a:r>
              <a:rPr lang="ro-RO" sz="1100" dirty="0" smtClean="0">
                <a:latin typeface="Constantia" panose="02030602050306030303" pitchFamily="18" charset="0"/>
              </a:rPr>
              <a:t>(</a:t>
            </a:r>
            <a:r>
              <a:rPr lang="ro-RO" sz="1100" i="1" dirty="0" smtClean="0">
                <a:latin typeface="Constantia" panose="02030602050306030303" pitchFamily="18" charset="0"/>
              </a:rPr>
              <a:t>Sursa: </a:t>
            </a:r>
            <a:r>
              <a:rPr lang="ro-RO" sz="1100" i="1" dirty="0" smtClean="0">
                <a:latin typeface="Constantia" panose="02030602050306030303" pitchFamily="18" charset="0"/>
              </a:rPr>
              <a:t>Trygonis și colab.</a:t>
            </a:r>
            <a:r>
              <a:rPr lang="ro-RO" sz="1100" i="1" dirty="0" smtClean="0">
                <a:latin typeface="Constantia" panose="02030602050306030303" pitchFamily="18" charset="0"/>
              </a:rPr>
              <a:t>, </a:t>
            </a:r>
            <a:r>
              <a:rPr lang="ro-RO" sz="1100" i="1" dirty="0" smtClean="0">
                <a:latin typeface="Constantia" panose="02030602050306030303" pitchFamily="18" charset="0"/>
              </a:rPr>
              <a:t>2015</a:t>
            </a:r>
            <a:r>
              <a:rPr lang="ro-RO" sz="1100" dirty="0" smtClean="0"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031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Alte 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aplicații</a:t>
            </a:r>
            <a:r>
              <a:rPr lang="en-GB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 – Wave </a:t>
            </a:r>
            <a:r>
              <a:rPr lang="en-GB" sz="3200" dirty="0" err="1" smtClean="0">
                <a:solidFill>
                  <a:srgbClr val="0070C0"/>
                </a:solidFill>
                <a:latin typeface="Constantia" panose="02030602050306030303" pitchFamily="18" charset="0"/>
              </a:rPr>
              <a:t>runup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6" y="1828800"/>
            <a:ext cx="8804554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54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Alte 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aplicații</a:t>
            </a:r>
            <a:r>
              <a:rPr lang="en-GB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 – </a:t>
            </a:r>
            <a:r>
              <a:rPr lang="en-GB" sz="3200" dirty="0" err="1" smtClean="0">
                <a:solidFill>
                  <a:srgbClr val="0070C0"/>
                </a:solidFill>
                <a:latin typeface="Constantia" panose="02030602050306030303" pitchFamily="18" charset="0"/>
              </a:rPr>
              <a:t>Direc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ția valurilor și curenților</a:t>
            </a:r>
            <a:r>
              <a:rPr lang="ro-RO" sz="3200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64334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282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228600" y="0"/>
            <a:ext cx="8153400" cy="73501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o-RO" sz="3200" dirty="0">
                <a:solidFill>
                  <a:srgbClr val="0070C0"/>
                </a:solidFill>
                <a:latin typeface="Constantia" panose="02030602050306030303" pitchFamily="18" charset="0"/>
              </a:rPr>
              <a:t>CONCLUZII &amp; PERSPECTIVE </a:t>
            </a:r>
            <a:endParaRPr lang="fr-FR" sz="3200" dirty="0" smtClean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5830"/>
            <a:ext cx="9144000" cy="762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33400" y="1143000"/>
            <a:ext cx="3581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o-RO" b="1" dirty="0" smtClean="0">
                <a:latin typeface="Constantia" panose="02030602050306030303" pitchFamily="18" charset="0"/>
              </a:rPr>
              <a:t>AVANTAJE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Sistem versatil, care poate fi adaptat cerințelor utilizatorilor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Costuri mici de mentenanță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Obținerea facilă a unor date de rezoluție mare la scări temporale și spațiale mici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Posibilitatea configurării sistemului de la distanță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Continuitatea datelor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0" y="1143000"/>
            <a:ext cx="396240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o-RO" b="1" dirty="0" smtClean="0">
                <a:latin typeface="Constantia" panose="02030602050306030303" pitchFamily="18" charset="0"/>
              </a:rPr>
              <a:t>DEZAVANTAJE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Preț mare al camerelor și echipamentelor auxiliare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Necesitatea alimentării cu curent electric și a prezenței unei rețele de internet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Prelucrări statistice complicate care necesită expertiză externă (programare)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Capacitate de analiză a datelor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4267200"/>
            <a:ext cx="79629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o-RO" b="1" dirty="0" smtClean="0">
                <a:latin typeface="Constantia" panose="02030602050306030303" pitchFamily="18" charset="0"/>
              </a:rPr>
              <a:t>PERSPECTIVE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Extinderea aplicațiilor realizate până în prezent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Implementarea unor algoritmi pentru extragerea automată a informațiilor din cadrul imaginilor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Utilizarea surselor video disponibile pe internet pentru diferite plaje de pe litoralul românesc al Mării Negre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D</a:t>
            </a:r>
            <a:r>
              <a:rPr lang="vi-VN" sz="1400" dirty="0" smtClean="0">
                <a:latin typeface="Constantia" panose="02030602050306030303" pitchFamily="18" charset="0"/>
              </a:rPr>
              <a:t>ezvoltarea </a:t>
            </a:r>
            <a:r>
              <a:rPr lang="vi-VN" sz="1400" dirty="0">
                <a:latin typeface="Constantia" panose="02030602050306030303" pitchFamily="18" charset="0"/>
              </a:rPr>
              <a:t>unui sistem similar low-cost care să poată funcționa independent în locații izolate</a:t>
            </a:r>
            <a:r>
              <a:rPr lang="ro-RO" sz="1400" dirty="0" smtClean="0">
                <a:latin typeface="Constantia" panose="02030602050306030303" pitchFamily="18" charset="0"/>
              </a:rPr>
              <a:t>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o-RO" sz="1400" dirty="0" smtClean="0">
                <a:latin typeface="Constantia" panose="02030602050306030303" pitchFamily="18" charset="0"/>
              </a:rPr>
              <a:t>Utilizarea acestei tehnici </a:t>
            </a:r>
            <a:r>
              <a:rPr lang="vi-VN" sz="1400" dirty="0" smtClean="0">
                <a:latin typeface="Constantia" panose="02030602050306030303" pitchFamily="18" charset="0"/>
              </a:rPr>
              <a:t>și </a:t>
            </a:r>
            <a:r>
              <a:rPr lang="vi-VN" sz="1400" dirty="0">
                <a:latin typeface="Constantia" panose="02030602050306030303" pitchFamily="18" charset="0"/>
              </a:rPr>
              <a:t>în alte ramuri ale geomorfologiei dinamice </a:t>
            </a:r>
            <a:r>
              <a:rPr lang="ro-RO" sz="1400" dirty="0" smtClean="0">
                <a:latin typeface="Constantia" panose="02030602050306030303" pitchFamily="18" charset="0"/>
              </a:rPr>
              <a:t>(</a:t>
            </a:r>
            <a:r>
              <a:rPr lang="vi-VN" sz="1400" dirty="0" smtClean="0">
                <a:latin typeface="Constantia" panose="02030602050306030303" pitchFamily="18" charset="0"/>
              </a:rPr>
              <a:t>geomorfologia </a:t>
            </a:r>
            <a:r>
              <a:rPr lang="vi-VN" sz="1400" dirty="0">
                <a:latin typeface="Constantia" panose="02030602050306030303" pitchFamily="18" charset="0"/>
              </a:rPr>
              <a:t>fluvială și deplasările în </a:t>
            </a:r>
            <a:r>
              <a:rPr lang="vi-VN" sz="1400" dirty="0" smtClean="0">
                <a:latin typeface="Constantia" panose="02030602050306030303" pitchFamily="18" charset="0"/>
              </a:rPr>
              <a:t>masă</a:t>
            </a:r>
            <a:r>
              <a:rPr lang="ro-RO" sz="1400" dirty="0" smtClean="0"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3989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72800" y="304800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en-US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2800" y="2211050"/>
            <a:ext cx="192559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MULȚUMIM!</a:t>
            </a:r>
          </a:p>
          <a:p>
            <a:endParaRPr lang="ro-RO" sz="2200" b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endParaRPr lang="ro-RO" sz="2200" b="1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ÎNTREBĂRI?</a:t>
            </a:r>
          </a:p>
          <a:p>
            <a:endParaRPr lang="ro-RO" sz="2200" b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ro-RO" sz="2200" b="1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SUGESTII!!!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724" y="8626"/>
            <a:ext cx="756276" cy="757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86690"/>
            <a:ext cx="1076860" cy="760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" t="11814" r="6098" b="6265"/>
          <a:stretch/>
        </p:blipFill>
        <p:spPr>
          <a:xfrm>
            <a:off x="5867400" y="34944"/>
            <a:ext cx="642668" cy="811882"/>
          </a:xfrm>
          <a:prstGeom prst="rect">
            <a:avLst/>
          </a:prstGeom>
        </p:spPr>
      </p:pic>
      <p:sp>
        <p:nvSpPr>
          <p:cNvPr id="10" name="Sous-titre 2"/>
          <p:cNvSpPr txBox="1">
            <a:spLocks/>
          </p:cNvSpPr>
          <p:nvPr/>
        </p:nvSpPr>
        <p:spPr bwMode="auto">
          <a:xfrm>
            <a:off x="5334000" y="6096000"/>
            <a:ext cx="4038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Seminarul Geo-Spațial.org</a:t>
            </a:r>
            <a:endParaRPr lang="en-GB" sz="14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en-GB" sz="1400" dirty="0" err="1" smtClean="0">
                <a:solidFill>
                  <a:schemeClr val="bg1"/>
                </a:solidFill>
                <a:latin typeface="Constantia" panose="02030602050306030303" pitchFamily="18" charset="0"/>
              </a:rPr>
              <a:t>Bucure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ști</a:t>
            </a:r>
            <a:r>
              <a:rPr lang="en-GB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– </a:t>
            </a:r>
            <a:r>
              <a:rPr lang="ro-RO" sz="1400" dirty="0">
                <a:solidFill>
                  <a:schemeClr val="bg1"/>
                </a:solidFill>
                <a:latin typeface="Constantia" panose="02030602050306030303" pitchFamily="18" charset="0"/>
              </a:rPr>
              <a:t>7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Octombrie</a:t>
            </a:r>
            <a:r>
              <a:rPr lang="en-GB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 201</a:t>
            </a:r>
            <a:r>
              <a:rPr lang="ro-RO" sz="1400" dirty="0" smtClean="0">
                <a:solidFill>
                  <a:schemeClr val="bg1"/>
                </a:solidFill>
                <a:latin typeface="Constantia" panose="02030602050306030303" pitchFamily="18" charset="0"/>
              </a:rPr>
              <a:t>6</a:t>
            </a:r>
            <a:endParaRPr lang="fr-FR" sz="1400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687187"/>
            <a:ext cx="1776980" cy="46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079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844</Words>
  <Application>Microsoft Office PowerPoint</Application>
  <PresentationFormat>On-screen Show (4:3)</PresentationFormat>
  <Paragraphs>118</Paragraphs>
  <Slides>18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Florin Tatui</dc:creator>
  <cp:lastModifiedBy>Florin Tatui</cp:lastModifiedBy>
  <cp:revision>174</cp:revision>
  <dcterms:created xsi:type="dcterms:W3CDTF">2006-08-16T00:00:00Z</dcterms:created>
  <dcterms:modified xsi:type="dcterms:W3CDTF">2016-10-06T15:40:49Z</dcterms:modified>
</cp:coreProperties>
</file>