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58" r:id="rId3"/>
    <p:sldId id="277" r:id="rId4"/>
    <p:sldId id="259" r:id="rId5"/>
    <p:sldId id="260" r:id="rId6"/>
    <p:sldId id="261" r:id="rId7"/>
    <p:sldId id="278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65" r:id="rId18"/>
    <p:sldId id="274" r:id="rId19"/>
    <p:sldId id="272" r:id="rId20"/>
    <p:sldId id="273" r:id="rId21"/>
    <p:sldId id="275" r:id="rId22"/>
    <p:sldId id="276" r:id="rId2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7B"/>
    <a:srgbClr val="EB4823"/>
    <a:srgbClr val="2692D2"/>
    <a:srgbClr val="517CB3"/>
    <a:srgbClr val="41719C"/>
    <a:srgbClr val="08446D"/>
    <a:srgbClr val="7195B5"/>
    <a:srgbClr val="00233F"/>
    <a:srgbClr val="1081E0"/>
    <a:srgbClr val="0C3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D7820-FA7A-4EBD-BE12-437932426A13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4FE8D4-5492-456A-81E8-53844A0C65FB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16292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FE8D4-5492-456A-81E8-53844A0C65FB}" type="slidenum">
              <a:rPr lang="ro-RO" smtClean="0"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86093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smtClean="0"/>
              <a:t>Clic pentru a edita stilul de subtitlu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7796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8252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80086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76761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05751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35427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1823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71594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6234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8919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18296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0878D-F648-4C8E-B8C7-44505A12EAB5}" type="datetimeFigureOut">
              <a:rPr lang="ro-RO" smtClean="0"/>
              <a:t>07.10.2016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8E47C-F3D1-4790-BAAD-F6364A1C11E0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41254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jpg"/><Relationship Id="rId12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00502"/>
            <a:ext cx="9144000" cy="565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0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tăText 9"/>
          <p:cNvSpPr txBox="1"/>
          <p:nvPr/>
        </p:nvSpPr>
        <p:spPr>
          <a:xfrm>
            <a:off x="1255595" y="3960127"/>
            <a:ext cx="192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LOCAȚIE</a:t>
            </a:r>
            <a:endParaRPr lang="ro-RO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Dreptunghi 10"/>
          <p:cNvSpPr/>
          <p:nvPr/>
        </p:nvSpPr>
        <p:spPr>
          <a:xfrm>
            <a:off x="7670042" y="524297"/>
            <a:ext cx="1583140" cy="1494432"/>
          </a:xfrm>
          <a:prstGeom prst="rect">
            <a:avLst/>
          </a:prstGeom>
          <a:noFill/>
          <a:ln w="57150">
            <a:solidFill>
              <a:srgbClr val="517CB3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8093122" y="2610134"/>
            <a:ext cx="736980" cy="736978"/>
          </a:xfrm>
          <a:prstGeom prst="ellipse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46" y="1576680"/>
            <a:ext cx="1628632" cy="23311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Oval 12"/>
          <p:cNvSpPr/>
          <p:nvPr/>
        </p:nvSpPr>
        <p:spPr>
          <a:xfrm>
            <a:off x="6933062" y="4114858"/>
            <a:ext cx="736980" cy="736978"/>
          </a:xfrm>
          <a:prstGeom prst="ellipse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9539783" y="3907807"/>
            <a:ext cx="600503" cy="575539"/>
          </a:xfrm>
          <a:prstGeom prst="ellipse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8529850" y="5070141"/>
            <a:ext cx="300252" cy="307077"/>
          </a:xfrm>
          <a:prstGeom prst="ellipse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cxnSp>
        <p:nvCxnSpPr>
          <p:cNvPr id="4" name="Conector drept 3"/>
          <p:cNvCxnSpPr>
            <a:endCxn id="17" idx="1"/>
          </p:cNvCxnSpPr>
          <p:nvPr/>
        </p:nvCxnSpPr>
        <p:spPr>
          <a:xfrm>
            <a:off x="7670042" y="4640239"/>
            <a:ext cx="903779" cy="474872"/>
          </a:xfrm>
          <a:prstGeom prst="line">
            <a:avLst/>
          </a:prstGeom>
          <a:ln w="57150">
            <a:solidFill>
              <a:srgbClr val="517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drept 8"/>
          <p:cNvCxnSpPr>
            <a:stCxn id="17" idx="7"/>
            <a:endCxn id="15" idx="3"/>
          </p:cNvCxnSpPr>
          <p:nvPr/>
        </p:nvCxnSpPr>
        <p:spPr>
          <a:xfrm flipV="1">
            <a:off x="8786131" y="4399060"/>
            <a:ext cx="841594" cy="716051"/>
          </a:xfrm>
          <a:prstGeom prst="line">
            <a:avLst/>
          </a:prstGeom>
          <a:ln w="57150">
            <a:solidFill>
              <a:srgbClr val="517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tăText 20"/>
          <p:cNvSpPr txBox="1"/>
          <p:nvPr/>
        </p:nvSpPr>
        <p:spPr>
          <a:xfrm>
            <a:off x="10140286" y="104068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Poligoane</a:t>
            </a:r>
            <a:endParaRPr lang="ro-RO" sz="1600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sp>
        <p:nvSpPr>
          <p:cNvPr id="22" name="CasetăText 21"/>
          <p:cNvSpPr txBox="1"/>
          <p:nvPr/>
        </p:nvSpPr>
        <p:spPr>
          <a:xfrm>
            <a:off x="10140286" y="2742244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Puncte</a:t>
            </a:r>
            <a:endParaRPr lang="ro-RO" sz="1600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sp>
        <p:nvSpPr>
          <p:cNvPr id="23" name="CasetăText 22"/>
          <p:cNvSpPr txBox="1"/>
          <p:nvPr/>
        </p:nvSpPr>
        <p:spPr>
          <a:xfrm>
            <a:off x="10173633" y="4526252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Linii</a:t>
            </a:r>
            <a:endParaRPr lang="ro-RO" sz="1600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sp>
        <p:nvSpPr>
          <p:cNvPr id="24" name="Săgeată la dreapta 23"/>
          <p:cNvSpPr/>
          <p:nvPr/>
        </p:nvSpPr>
        <p:spPr>
          <a:xfrm>
            <a:off x="5303292" y="1040680"/>
            <a:ext cx="518615" cy="536000"/>
          </a:xfrm>
          <a:prstGeom prst="rightArrow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" name="Săgeată la dreapta 24"/>
          <p:cNvSpPr/>
          <p:nvPr/>
        </p:nvSpPr>
        <p:spPr>
          <a:xfrm>
            <a:off x="5303292" y="2784908"/>
            <a:ext cx="518615" cy="536000"/>
          </a:xfrm>
          <a:prstGeom prst="rightArrow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6" name="Săgeată la dreapta 25"/>
          <p:cNvSpPr/>
          <p:nvPr/>
        </p:nvSpPr>
        <p:spPr>
          <a:xfrm>
            <a:off x="5303292" y="4526252"/>
            <a:ext cx="518615" cy="536000"/>
          </a:xfrm>
          <a:prstGeom prst="rightArrow">
            <a:avLst/>
          </a:prstGeom>
          <a:solidFill>
            <a:srgbClr val="517CB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16371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3" grpId="0" animBg="1"/>
      <p:bldP spid="15" grpId="0" animBg="1"/>
      <p:bldP spid="17" grpId="0" animBg="1"/>
      <p:bldP spid="21" grpId="0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48" y="818650"/>
            <a:ext cx="11186583" cy="40777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CasetăText 4"/>
          <p:cNvSpPr txBox="1"/>
          <p:nvPr/>
        </p:nvSpPr>
        <p:spPr>
          <a:xfrm>
            <a:off x="4261639" y="5130800"/>
            <a:ext cx="3683000" cy="369332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2692D2"/>
                </a:solidFill>
                <a:latin typeface="Candara" panose="020E0502030303020204" pitchFamily="34" charset="0"/>
              </a:rPr>
              <a:t>Tabula </a:t>
            </a:r>
            <a:r>
              <a:rPr lang="ro-RO" b="1" dirty="0" err="1" smtClean="0">
                <a:solidFill>
                  <a:srgbClr val="2692D2"/>
                </a:solidFill>
                <a:latin typeface="Candara" panose="020E0502030303020204" pitchFamily="34" charset="0"/>
              </a:rPr>
              <a:t>Peuntingeriana</a:t>
            </a:r>
            <a:r>
              <a:rPr lang="ro-RO" b="1" dirty="0" smtClean="0">
                <a:solidFill>
                  <a:srgbClr val="2692D2"/>
                </a:solidFill>
                <a:latin typeface="Candara" panose="020E0502030303020204" pitchFamily="34" charset="0"/>
              </a:rPr>
              <a:t> (fragment)</a:t>
            </a:r>
            <a:endParaRPr lang="ro-RO" b="1" dirty="0">
              <a:solidFill>
                <a:srgbClr val="2692D2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93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788" y="251712"/>
            <a:ext cx="7967374" cy="61166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CasetăText 6"/>
          <p:cNvSpPr txBox="1"/>
          <p:nvPr/>
        </p:nvSpPr>
        <p:spPr>
          <a:xfrm>
            <a:off x="2963024" y="6412062"/>
            <a:ext cx="6086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Abraham </a:t>
            </a:r>
            <a:r>
              <a:rPr lang="ro-RO" b="1" dirty="0" err="1" smtClean="0">
                <a:solidFill>
                  <a:srgbClr val="517CB3"/>
                </a:solidFill>
                <a:latin typeface="Candara" panose="020E0502030303020204" pitchFamily="34" charset="0"/>
              </a:rPr>
              <a:t>Ortelius</a:t>
            </a:r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 - 1566</a:t>
            </a:r>
            <a:endParaRPr lang="ro-RO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14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92" y="955782"/>
            <a:ext cx="5440906" cy="4080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019" y="955782"/>
            <a:ext cx="5437890" cy="4080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CasetăText 5"/>
          <p:cNvSpPr txBox="1"/>
          <p:nvPr/>
        </p:nvSpPr>
        <p:spPr>
          <a:xfrm>
            <a:off x="359392" y="5404513"/>
            <a:ext cx="5440906" cy="64633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Sebastian </a:t>
            </a:r>
            <a:r>
              <a:rPr lang="ro-RO" b="1" dirty="0" err="1" smtClean="0">
                <a:solidFill>
                  <a:srgbClr val="517CB3"/>
                </a:solidFill>
                <a:latin typeface="Candara" panose="020E0502030303020204" pitchFamily="34" charset="0"/>
              </a:rPr>
              <a:t>M</a:t>
            </a:r>
            <a:r>
              <a:rPr lang="ro-RO" b="1" dirty="0" err="1">
                <a:solidFill>
                  <a:srgbClr val="517CB3"/>
                </a:solidFill>
                <a:latin typeface="Candara" panose="020E0502030303020204" pitchFamily="34" charset="0"/>
              </a:rPr>
              <a:t>ü</a:t>
            </a:r>
            <a:r>
              <a:rPr lang="ro-RO" b="1" dirty="0" err="1" smtClean="0">
                <a:solidFill>
                  <a:srgbClr val="517CB3"/>
                </a:solidFill>
                <a:latin typeface="Candara" panose="020E0502030303020204" pitchFamily="34" charset="0"/>
              </a:rPr>
              <a:t>nster</a:t>
            </a:r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 – 1544</a:t>
            </a:r>
          </a:p>
          <a:p>
            <a:pPr algn="ctr"/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(fragment) </a:t>
            </a:r>
            <a:endParaRPr lang="ro-RO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sp>
        <p:nvSpPr>
          <p:cNvPr id="7" name="CasetăText 6"/>
          <p:cNvSpPr txBox="1"/>
          <p:nvPr/>
        </p:nvSpPr>
        <p:spPr>
          <a:xfrm>
            <a:off x="6400019" y="5404513"/>
            <a:ext cx="5440906" cy="64633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Abraham </a:t>
            </a:r>
            <a:r>
              <a:rPr lang="ro-RO" b="1" dirty="0" err="1" smtClean="0">
                <a:solidFill>
                  <a:srgbClr val="517CB3"/>
                </a:solidFill>
                <a:latin typeface="Candara" panose="020E0502030303020204" pitchFamily="34" charset="0"/>
              </a:rPr>
              <a:t>Ortelius</a:t>
            </a:r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 – 1584</a:t>
            </a:r>
          </a:p>
          <a:p>
            <a:pPr algn="ctr"/>
            <a:r>
              <a:rPr lang="ro-RO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(fragment)</a:t>
            </a:r>
            <a:endParaRPr lang="ro-RO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31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60" y="613011"/>
            <a:ext cx="1564944" cy="1564944"/>
          </a:xfrm>
          <a:prstGeom prst="rect">
            <a:avLst/>
          </a:prstGeom>
        </p:spPr>
      </p:pic>
      <p:pic>
        <p:nvPicPr>
          <p:cNvPr id="5" name="I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60" y="4579963"/>
            <a:ext cx="1564944" cy="1564944"/>
          </a:xfrm>
          <a:prstGeom prst="rect">
            <a:avLst/>
          </a:prstGeom>
        </p:spPr>
      </p:pic>
      <p:pic>
        <p:nvPicPr>
          <p:cNvPr id="6" name="I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60" y="2596487"/>
            <a:ext cx="1564944" cy="1564944"/>
          </a:xfrm>
          <a:prstGeom prst="rect">
            <a:avLst/>
          </a:prstGeom>
        </p:spPr>
      </p:pic>
      <p:pic>
        <p:nvPicPr>
          <p:cNvPr id="7" name="I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51" y="2259274"/>
            <a:ext cx="2239370" cy="2239370"/>
          </a:xfrm>
          <a:prstGeom prst="rect">
            <a:avLst/>
          </a:prstGeom>
        </p:spPr>
      </p:pic>
      <p:pic>
        <p:nvPicPr>
          <p:cNvPr id="8" name="Imagin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734" y="2596487"/>
            <a:ext cx="1564944" cy="1564944"/>
          </a:xfrm>
          <a:prstGeom prst="rect">
            <a:avLst/>
          </a:prstGeom>
        </p:spPr>
      </p:pic>
      <p:pic>
        <p:nvPicPr>
          <p:cNvPr id="9" name="Imagin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3617" y="2169122"/>
            <a:ext cx="2329522" cy="2329522"/>
          </a:xfrm>
          <a:prstGeom prst="rect">
            <a:avLst/>
          </a:prstGeom>
        </p:spPr>
      </p:pic>
      <p:sp>
        <p:nvSpPr>
          <p:cNvPr id="2" name="CasetăText 1"/>
          <p:cNvSpPr txBox="1"/>
          <p:nvPr/>
        </p:nvSpPr>
        <p:spPr>
          <a:xfrm>
            <a:off x="664724" y="4993103"/>
            <a:ext cx="194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718FB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ARHIVE</a:t>
            </a:r>
            <a:r>
              <a:rPr lang="ro-RO" dirty="0" smtClean="0">
                <a:latin typeface="Candara" panose="020E0502030303020204" pitchFamily="34" charset="0"/>
              </a:rPr>
              <a:t> </a:t>
            </a:r>
            <a:endParaRPr lang="ro-RO" dirty="0">
              <a:latin typeface="Candara" panose="020E0502030303020204" pitchFamily="34" charset="0"/>
            </a:endParaRPr>
          </a:p>
        </p:txBody>
      </p:sp>
      <p:sp>
        <p:nvSpPr>
          <p:cNvPr id="10" name="CasetăText 9"/>
          <p:cNvSpPr txBox="1"/>
          <p:nvPr/>
        </p:nvSpPr>
        <p:spPr>
          <a:xfrm>
            <a:off x="9417379" y="4993103"/>
            <a:ext cx="194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517C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HĂRȚI</a:t>
            </a:r>
            <a:endParaRPr lang="ro-RO" b="1" dirty="0">
              <a:solidFill>
                <a:srgbClr val="517C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11" name="CasetăText 10"/>
          <p:cNvSpPr txBox="1"/>
          <p:nvPr/>
        </p:nvSpPr>
        <p:spPr>
          <a:xfrm>
            <a:off x="3972033" y="6144907"/>
            <a:ext cx="194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718FB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GRAFICE</a:t>
            </a:r>
            <a:endParaRPr lang="ro-RO" dirty="0">
              <a:latin typeface="Candara" panose="020E0502030303020204" pitchFamily="34" charset="0"/>
            </a:endParaRPr>
          </a:p>
        </p:txBody>
      </p:sp>
      <p:sp>
        <p:nvSpPr>
          <p:cNvPr id="12" name="CasetăText 11"/>
          <p:cNvSpPr txBox="1"/>
          <p:nvPr/>
        </p:nvSpPr>
        <p:spPr>
          <a:xfrm>
            <a:off x="6402207" y="4993103"/>
            <a:ext cx="194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b="1" dirty="0" smtClean="0">
                <a:solidFill>
                  <a:srgbClr val="718FB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STRATURI</a:t>
            </a:r>
            <a:endParaRPr lang="ro-RO" dirty="0">
              <a:latin typeface="Candara" panose="020E0502030303020204" pitchFamily="34" charset="0"/>
            </a:endParaRPr>
          </a:p>
        </p:txBody>
      </p:sp>
      <p:sp>
        <p:nvSpPr>
          <p:cNvPr id="13" name="Săgeată la dreapta 12"/>
          <p:cNvSpPr/>
          <p:nvPr/>
        </p:nvSpPr>
        <p:spPr>
          <a:xfrm>
            <a:off x="3573172" y="3234519"/>
            <a:ext cx="398862" cy="491320"/>
          </a:xfrm>
          <a:prstGeom prst="rightArrow">
            <a:avLst/>
          </a:prstGeom>
          <a:solidFill>
            <a:srgbClr val="517C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sp>
        <p:nvSpPr>
          <p:cNvPr id="15" name="Săgeată la dreapta 14"/>
          <p:cNvSpPr/>
          <p:nvPr/>
        </p:nvSpPr>
        <p:spPr>
          <a:xfrm>
            <a:off x="5958688" y="3234519"/>
            <a:ext cx="398862" cy="491320"/>
          </a:xfrm>
          <a:prstGeom prst="rightArrow">
            <a:avLst/>
          </a:prstGeom>
          <a:solidFill>
            <a:srgbClr val="517C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  <p:sp>
        <p:nvSpPr>
          <p:cNvPr id="16" name="Săgeată la dreapta 15"/>
          <p:cNvSpPr/>
          <p:nvPr/>
        </p:nvSpPr>
        <p:spPr>
          <a:xfrm>
            <a:off x="8490216" y="3234519"/>
            <a:ext cx="398862" cy="491320"/>
          </a:xfrm>
          <a:prstGeom prst="rightArrow">
            <a:avLst/>
          </a:prstGeom>
          <a:solidFill>
            <a:srgbClr val="517C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rgbClr val="517CB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08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474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25"/>
            <a:ext cx="12192000" cy="687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25"/>
            <a:ext cx="12192000" cy="687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6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2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1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4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2" y="0"/>
            <a:ext cx="12090927" cy="691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29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4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25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7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29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are 15"/>
          <p:cNvGrpSpPr/>
          <p:nvPr/>
        </p:nvGrpSpPr>
        <p:grpSpPr>
          <a:xfrm>
            <a:off x="4364023" y="237625"/>
            <a:ext cx="3462332" cy="1223385"/>
            <a:chOff x="4081667" y="191068"/>
            <a:chExt cx="3950211" cy="1500267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2" name="CasetăText 1"/>
            <p:cNvSpPr txBox="1"/>
            <p:nvPr/>
          </p:nvSpPr>
          <p:spPr>
            <a:xfrm>
              <a:off x="5165848" y="573474"/>
              <a:ext cx="2866030" cy="641638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ro-RO" sz="2800" b="1" dirty="0" smtClean="0">
                  <a:solidFill>
                    <a:srgbClr val="2692D2"/>
                  </a:solidFill>
                  <a:latin typeface="Candara" panose="020E0502030303020204" pitchFamily="34" charset="0"/>
                </a:rPr>
                <a:t>Bibliografie</a:t>
              </a:r>
              <a:endParaRPr lang="ro-RO" sz="2800" b="1" dirty="0">
                <a:solidFill>
                  <a:srgbClr val="2692D2"/>
                </a:solidFill>
                <a:latin typeface="Candara" panose="020E0502030303020204" pitchFamily="34" charset="0"/>
              </a:endParaRPr>
            </a:p>
          </p:txBody>
        </p:sp>
        <p:pic>
          <p:nvPicPr>
            <p:cNvPr id="4" name="Imagin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1667" y="191068"/>
              <a:ext cx="1500267" cy="150026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grpSp>
        <p:nvGrpSpPr>
          <p:cNvPr id="23" name="Grupare 22"/>
          <p:cNvGrpSpPr/>
          <p:nvPr/>
        </p:nvGrpSpPr>
        <p:grpSpPr>
          <a:xfrm>
            <a:off x="292335" y="1952096"/>
            <a:ext cx="11101365" cy="1179089"/>
            <a:chOff x="122830" y="1968614"/>
            <a:chExt cx="11101365" cy="1179089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pic>
          <p:nvPicPr>
            <p:cNvPr id="5" name="Imagin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2117" y="2055700"/>
              <a:ext cx="577331" cy="577331"/>
            </a:xfrm>
            <a:prstGeom prst="rect">
              <a:avLst/>
            </a:prstGeom>
          </p:spPr>
        </p:pic>
        <p:pic>
          <p:nvPicPr>
            <p:cNvPr id="6" name="Imagin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7855" y="1968614"/>
              <a:ext cx="2452336" cy="654467"/>
            </a:xfrm>
            <a:prstGeom prst="rect">
              <a:avLst/>
            </a:prstGeom>
          </p:spPr>
        </p:pic>
        <p:pic>
          <p:nvPicPr>
            <p:cNvPr id="7" name="Imagin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9641" y="2007183"/>
              <a:ext cx="671975" cy="577331"/>
            </a:xfrm>
            <a:prstGeom prst="rect">
              <a:avLst/>
            </a:prstGeom>
          </p:spPr>
        </p:pic>
        <p:pic>
          <p:nvPicPr>
            <p:cNvPr id="8" name="Imagin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1066" y="1997237"/>
              <a:ext cx="1290354" cy="597225"/>
            </a:xfrm>
            <a:prstGeom prst="rect">
              <a:avLst/>
            </a:prstGeom>
          </p:spPr>
        </p:pic>
        <p:sp>
          <p:nvSpPr>
            <p:cNvPr id="13" name="CasetăText 12"/>
            <p:cNvSpPr txBox="1"/>
            <p:nvPr/>
          </p:nvSpPr>
          <p:spPr>
            <a:xfrm>
              <a:off x="122830" y="2778371"/>
              <a:ext cx="2715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F89029"/>
                  </a:solidFill>
                  <a:latin typeface="Candara" panose="020E0502030303020204" pitchFamily="34" charset="0"/>
                </a:rPr>
                <a:t>joshuastevens.net</a:t>
              </a:r>
              <a:endParaRPr lang="ro-RO" dirty="0">
                <a:solidFill>
                  <a:srgbClr val="F89029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4" name="CasetăText 13"/>
            <p:cNvSpPr txBox="1"/>
            <p:nvPr/>
          </p:nvSpPr>
          <p:spPr>
            <a:xfrm>
              <a:off x="6047676" y="2778371"/>
              <a:ext cx="2715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2692D2"/>
                  </a:solidFill>
                  <a:latin typeface="Candara" panose="020E0502030303020204" pitchFamily="34" charset="0"/>
                </a:rPr>
                <a:t>statistici.insse.ro</a:t>
              </a:r>
              <a:endParaRPr lang="ro-RO" dirty="0">
                <a:solidFill>
                  <a:srgbClr val="2692D2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5" name="CasetăText 14"/>
            <p:cNvSpPr txBox="1"/>
            <p:nvPr/>
          </p:nvSpPr>
          <p:spPr>
            <a:xfrm>
              <a:off x="8508291" y="2778371"/>
              <a:ext cx="2715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D04AA1"/>
                  </a:solidFill>
                  <a:latin typeface="Candara" panose="020E0502030303020204" pitchFamily="34" charset="0"/>
                </a:rPr>
                <a:t>wizzair.com</a:t>
              </a:r>
              <a:endParaRPr lang="ro-RO" dirty="0">
                <a:solidFill>
                  <a:srgbClr val="D04AA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7" name="CasetăText 16"/>
            <p:cNvSpPr txBox="1"/>
            <p:nvPr/>
          </p:nvSpPr>
          <p:spPr>
            <a:xfrm>
              <a:off x="3085253" y="2778371"/>
              <a:ext cx="2715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2B3C49"/>
                  </a:solidFill>
                  <a:latin typeface="Candara" panose="020E0502030303020204" pitchFamily="34" charset="0"/>
                </a:rPr>
                <a:t>geo-spatial.org</a:t>
              </a:r>
              <a:endParaRPr lang="ro-RO" dirty="0">
                <a:solidFill>
                  <a:srgbClr val="2B3C49"/>
                </a:solidFill>
                <a:latin typeface="Candara" panose="020E0502030303020204" pitchFamily="34" charset="0"/>
              </a:endParaRPr>
            </a:p>
          </p:txBody>
        </p:sp>
      </p:grpSp>
      <p:grpSp>
        <p:nvGrpSpPr>
          <p:cNvPr id="22" name="Grupare 21"/>
          <p:cNvGrpSpPr/>
          <p:nvPr/>
        </p:nvGrpSpPr>
        <p:grpSpPr>
          <a:xfrm>
            <a:off x="322492" y="3622271"/>
            <a:ext cx="11071208" cy="2699132"/>
            <a:chOff x="145075" y="4031707"/>
            <a:chExt cx="11071208" cy="2699132"/>
          </a:xfr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grpSpPr>
        <p:pic>
          <p:nvPicPr>
            <p:cNvPr id="9" name="Imagin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2117" y="4031707"/>
              <a:ext cx="746834" cy="746834"/>
            </a:xfrm>
            <a:prstGeom prst="rect">
              <a:avLst/>
            </a:prstGeom>
          </p:spPr>
        </p:pic>
        <p:pic>
          <p:nvPicPr>
            <p:cNvPr id="10" name="Imagine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2463" y="4031707"/>
              <a:ext cx="2190466" cy="733806"/>
            </a:xfrm>
            <a:prstGeom prst="rect">
              <a:avLst/>
            </a:prstGeom>
          </p:spPr>
        </p:pic>
        <p:pic>
          <p:nvPicPr>
            <p:cNvPr id="11" name="Imagin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1607" y="4188182"/>
              <a:ext cx="577331" cy="577331"/>
            </a:xfrm>
            <a:prstGeom prst="rect">
              <a:avLst/>
            </a:prstGeom>
          </p:spPr>
        </p:pic>
        <p:pic>
          <p:nvPicPr>
            <p:cNvPr id="12" name="Imagine 1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7800" y="4182095"/>
              <a:ext cx="2376887" cy="583418"/>
            </a:xfrm>
            <a:prstGeom prst="rect">
              <a:avLst/>
            </a:prstGeom>
          </p:spPr>
        </p:pic>
        <p:sp>
          <p:nvSpPr>
            <p:cNvPr id="18" name="CasetăText 17"/>
            <p:cNvSpPr txBox="1"/>
            <p:nvPr/>
          </p:nvSpPr>
          <p:spPr>
            <a:xfrm>
              <a:off x="207582" y="4882401"/>
              <a:ext cx="2715904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latin typeface="Candara" panose="020E0502030303020204" pitchFamily="34" charset="0"/>
                </a:rPr>
                <a:t>worldbank.org</a:t>
              </a:r>
              <a:endParaRPr lang="ro-RO" dirty="0">
                <a:latin typeface="Candara" panose="020E0502030303020204" pitchFamily="34" charset="0"/>
              </a:endParaRPr>
            </a:p>
          </p:txBody>
        </p:sp>
        <p:sp>
          <p:nvSpPr>
            <p:cNvPr id="19" name="CasetăText 18"/>
            <p:cNvSpPr txBox="1"/>
            <p:nvPr/>
          </p:nvSpPr>
          <p:spPr>
            <a:xfrm>
              <a:off x="3006071" y="4892551"/>
              <a:ext cx="2715904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D88085"/>
                  </a:solidFill>
                  <a:latin typeface="Candara" panose="020E0502030303020204" pitchFamily="34" charset="0"/>
                </a:rPr>
                <a:t>g20.org</a:t>
              </a:r>
              <a:endParaRPr lang="ro-RO" dirty="0">
                <a:solidFill>
                  <a:srgbClr val="D88085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0" name="CasetăText 19"/>
            <p:cNvSpPr txBox="1"/>
            <p:nvPr/>
          </p:nvSpPr>
          <p:spPr>
            <a:xfrm>
              <a:off x="6002320" y="4909946"/>
              <a:ext cx="2715904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F89029"/>
                  </a:solidFill>
                  <a:latin typeface="Candara" panose="020E0502030303020204" pitchFamily="34" charset="0"/>
                </a:rPr>
                <a:t>colorbrewer2.org</a:t>
              </a:r>
              <a:endParaRPr lang="ro-RO" dirty="0">
                <a:solidFill>
                  <a:srgbClr val="F89029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1" name="CasetăText 20"/>
            <p:cNvSpPr txBox="1"/>
            <p:nvPr/>
          </p:nvSpPr>
          <p:spPr>
            <a:xfrm>
              <a:off x="8500379" y="4909946"/>
              <a:ext cx="2715904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003D5C"/>
                  </a:solidFill>
                  <a:latin typeface="Candara" panose="020E0502030303020204" pitchFamily="34" charset="0"/>
                </a:rPr>
                <a:t>naturalearthdata.com</a:t>
              </a:r>
              <a:endParaRPr lang="ro-RO" dirty="0">
                <a:solidFill>
                  <a:srgbClr val="003D5C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5" name="CasetăText 24"/>
            <p:cNvSpPr txBox="1"/>
            <p:nvPr/>
          </p:nvSpPr>
          <p:spPr>
            <a:xfrm>
              <a:off x="145075" y="6361507"/>
              <a:ext cx="2715904" cy="369332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0C3B72"/>
                  </a:solidFill>
                  <a:latin typeface="Candara" panose="020E0502030303020204" pitchFamily="34" charset="0"/>
                </a:rPr>
                <a:t>census.gov</a:t>
              </a:r>
              <a:endParaRPr lang="ro-RO" dirty="0">
                <a:solidFill>
                  <a:srgbClr val="0C3B72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6" name="CasetăText 35"/>
            <p:cNvSpPr txBox="1"/>
            <p:nvPr/>
          </p:nvSpPr>
          <p:spPr>
            <a:xfrm>
              <a:off x="8479990" y="6279271"/>
              <a:ext cx="2715904" cy="369332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0C3B72"/>
                  </a:solidFill>
                  <a:latin typeface="Candara" panose="020E0502030303020204" pitchFamily="34" charset="0"/>
                </a:rPr>
                <a:t>academia.edu</a:t>
              </a:r>
              <a:endParaRPr lang="ro-RO" dirty="0">
                <a:solidFill>
                  <a:srgbClr val="0C3B72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9" name="CasetăText 28"/>
            <p:cNvSpPr txBox="1"/>
            <p:nvPr/>
          </p:nvSpPr>
          <p:spPr>
            <a:xfrm>
              <a:off x="2954580" y="6361507"/>
              <a:ext cx="2715904" cy="369332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00457B"/>
                  </a:solidFill>
                  <a:latin typeface="Candara" panose="020E0502030303020204" pitchFamily="34" charset="0"/>
                </a:rPr>
                <a:t>icaci.org</a:t>
              </a:r>
              <a:endParaRPr lang="ro-RO" dirty="0">
                <a:solidFill>
                  <a:srgbClr val="00457B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1" name="CasetăText 30"/>
            <p:cNvSpPr txBox="1"/>
            <p:nvPr/>
          </p:nvSpPr>
          <p:spPr>
            <a:xfrm>
              <a:off x="6136541" y="6341707"/>
              <a:ext cx="2715904" cy="369332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o-RO" dirty="0" smtClean="0">
                  <a:solidFill>
                    <a:srgbClr val="EB4823"/>
                  </a:solidFill>
                  <a:latin typeface="Candara" panose="020E0502030303020204" pitchFamily="34" charset="0"/>
                </a:rPr>
                <a:t>stumbleupon.com</a:t>
              </a:r>
              <a:endParaRPr lang="ro-RO" dirty="0">
                <a:solidFill>
                  <a:srgbClr val="EB4823"/>
                </a:solidFill>
                <a:latin typeface="Candara" panose="020E0502030303020204" pitchFamily="34" charset="0"/>
              </a:endParaRPr>
            </a:p>
          </p:txBody>
        </p:sp>
      </p:grpSp>
      <p:pic>
        <p:nvPicPr>
          <p:cNvPr id="24" name="Imagin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913" y="5206101"/>
            <a:ext cx="1362075" cy="619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2" name="Conector drept 31"/>
          <p:cNvCxnSpPr/>
          <p:nvPr/>
        </p:nvCxnSpPr>
        <p:spPr>
          <a:xfrm>
            <a:off x="1091821" y="1652078"/>
            <a:ext cx="10140283" cy="0"/>
          </a:xfrm>
          <a:prstGeom prst="line">
            <a:avLst/>
          </a:prstGeom>
          <a:ln w="28575">
            <a:solidFill>
              <a:srgbClr val="2692D2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Imagin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077" y="5206101"/>
            <a:ext cx="2015339" cy="6012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in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343" y="5081130"/>
            <a:ext cx="1006193" cy="8512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Imagin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146" y="5134930"/>
            <a:ext cx="743637" cy="7436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305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/>
          <p:cNvSpPr txBox="1"/>
          <p:nvPr/>
        </p:nvSpPr>
        <p:spPr>
          <a:xfrm>
            <a:off x="2089434" y="5193689"/>
            <a:ext cx="8038531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o-RO" sz="4000" b="1" dirty="0" smtClean="0">
                <a:solidFill>
                  <a:srgbClr val="517CB3"/>
                </a:solidFill>
                <a:latin typeface="Candara" panose="020E0502030303020204" pitchFamily="34" charset="0"/>
              </a:rPr>
              <a:t>Vă mulțumim pentru atenție!</a:t>
            </a:r>
            <a:endParaRPr lang="ro-RO" sz="4000" b="1" dirty="0">
              <a:solidFill>
                <a:srgbClr val="517CB3"/>
              </a:solidFill>
              <a:latin typeface="Candara" panose="020E0502030303020204" pitchFamily="34" charset="0"/>
            </a:endParaRPr>
          </a:p>
        </p:txBody>
      </p:sp>
      <p:grpSp>
        <p:nvGrpSpPr>
          <p:cNvPr id="12" name="Grupare 11"/>
          <p:cNvGrpSpPr/>
          <p:nvPr/>
        </p:nvGrpSpPr>
        <p:grpSpPr>
          <a:xfrm>
            <a:off x="4153708" y="927100"/>
            <a:ext cx="3909983" cy="3889611"/>
            <a:chOff x="4818046" y="1146412"/>
            <a:chExt cx="3909983" cy="3889611"/>
          </a:xfrm>
        </p:grpSpPr>
        <p:pic>
          <p:nvPicPr>
            <p:cNvPr id="3" name="Imagin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829" y="2592688"/>
              <a:ext cx="2443335" cy="244333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4" name="Explicație în oval 3"/>
            <p:cNvSpPr/>
            <p:nvPr/>
          </p:nvSpPr>
          <p:spPr>
            <a:xfrm>
              <a:off x="7417844" y="2244864"/>
              <a:ext cx="1310185" cy="641058"/>
            </a:xfrm>
            <a:prstGeom prst="wedgeEllipseCallout">
              <a:avLst/>
            </a:prstGeom>
            <a:noFill/>
            <a:ln w="28575"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7" name="Explicație în oval 6"/>
            <p:cNvSpPr/>
            <p:nvPr/>
          </p:nvSpPr>
          <p:spPr>
            <a:xfrm>
              <a:off x="6114387" y="1146412"/>
              <a:ext cx="1828800" cy="1098452"/>
            </a:xfrm>
            <a:prstGeom prst="wedgeEllipseCallout">
              <a:avLst/>
            </a:prstGeom>
            <a:noFill/>
            <a:ln w="28575"/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8" name="Explicație în oval 7"/>
            <p:cNvSpPr/>
            <p:nvPr/>
          </p:nvSpPr>
          <p:spPr>
            <a:xfrm>
              <a:off x="4818046" y="1978152"/>
              <a:ext cx="1350933" cy="614536"/>
            </a:xfrm>
            <a:prstGeom prst="wedgeEllipseCallout">
              <a:avLst/>
            </a:prstGeom>
            <a:noFill/>
            <a:ln w="28575">
              <a:solidFill>
                <a:srgbClr val="41719C"/>
              </a:solidFill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9" name="CasetăText 8"/>
            <p:cNvSpPr txBox="1"/>
            <p:nvPr/>
          </p:nvSpPr>
          <p:spPr>
            <a:xfrm>
              <a:off x="7718095" y="2380727"/>
              <a:ext cx="10099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b="1" dirty="0" smtClean="0">
                  <a:solidFill>
                    <a:srgbClr val="41719C"/>
                  </a:solidFill>
                  <a:latin typeface="Candara" panose="020E0502030303020204" pitchFamily="34" charset="0"/>
                </a:rPr>
                <a:t>Unde?</a:t>
              </a:r>
              <a:endParaRPr lang="ro-RO" b="1" dirty="0">
                <a:solidFill>
                  <a:srgbClr val="41719C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0" name="CasetăText 9"/>
            <p:cNvSpPr txBox="1"/>
            <p:nvPr/>
          </p:nvSpPr>
          <p:spPr>
            <a:xfrm>
              <a:off x="5120282" y="2060198"/>
              <a:ext cx="10099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b="1" dirty="0" smtClean="0">
                  <a:solidFill>
                    <a:srgbClr val="41719C"/>
                  </a:solidFill>
                  <a:latin typeface="Candara" panose="020E0502030303020204" pitchFamily="34" charset="0"/>
                </a:rPr>
                <a:t>Hărți?</a:t>
              </a:r>
              <a:endParaRPr lang="ro-RO" b="1" dirty="0">
                <a:solidFill>
                  <a:srgbClr val="41719C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1" name="CasetăText 10"/>
            <p:cNvSpPr txBox="1"/>
            <p:nvPr/>
          </p:nvSpPr>
          <p:spPr>
            <a:xfrm>
              <a:off x="6314267" y="1423137"/>
              <a:ext cx="15530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2400" b="1" dirty="0" smtClean="0">
                  <a:solidFill>
                    <a:srgbClr val="41719C"/>
                  </a:solidFill>
                  <a:latin typeface="Candara" panose="020E0502030303020204" pitchFamily="34" charset="0"/>
                </a:rPr>
                <a:t>Chiar aici!</a:t>
              </a:r>
              <a:endParaRPr lang="ro-RO" sz="2400" b="1" dirty="0">
                <a:solidFill>
                  <a:srgbClr val="41719C"/>
                </a:solidFill>
                <a:latin typeface="Candara" panose="020E0502030303020204" pitchFamily="34" charset="0"/>
              </a:endParaRPr>
            </a:p>
          </p:txBody>
        </p:sp>
      </p:grpSp>
      <p:cxnSp>
        <p:nvCxnSpPr>
          <p:cNvPr id="18" name="Conector drept 17"/>
          <p:cNvCxnSpPr/>
          <p:nvPr/>
        </p:nvCxnSpPr>
        <p:spPr>
          <a:xfrm flipV="1">
            <a:off x="774700" y="4968641"/>
            <a:ext cx="10668000" cy="22459"/>
          </a:xfrm>
          <a:prstGeom prst="line">
            <a:avLst/>
          </a:prstGeom>
          <a:ln w="28575">
            <a:solidFill>
              <a:srgbClr val="517C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83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Temă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ă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ă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440</TotalTime>
  <Words>57</Words>
  <Application>Microsoft Office PowerPoint</Application>
  <PresentationFormat>Ecran lat</PresentationFormat>
  <Paragraphs>32</Paragraphs>
  <Slides>22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Candara</vt:lpstr>
      <vt:lpstr>Temă Office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Radu Gava</dc:creator>
  <cp:lastModifiedBy>Radu Gava</cp:lastModifiedBy>
  <cp:revision>29</cp:revision>
  <dcterms:created xsi:type="dcterms:W3CDTF">2016-10-02T07:27:14Z</dcterms:created>
  <dcterms:modified xsi:type="dcterms:W3CDTF">2016-10-07T06:12:21Z</dcterms:modified>
</cp:coreProperties>
</file>