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Lst>
  <p:notesMasterIdLst>
    <p:notesMasterId r:id="rId43"/>
  </p:notesMasterIdLst>
  <p:sldIdLst>
    <p:sldId id="256" r:id="rId4"/>
    <p:sldId id="413" r:id="rId5"/>
    <p:sldId id="414" r:id="rId6"/>
    <p:sldId id="415" r:id="rId7"/>
    <p:sldId id="416" r:id="rId8"/>
    <p:sldId id="392" r:id="rId9"/>
    <p:sldId id="417" r:id="rId10"/>
    <p:sldId id="418" r:id="rId11"/>
    <p:sldId id="419" r:id="rId12"/>
    <p:sldId id="420" r:id="rId13"/>
    <p:sldId id="411" r:id="rId14"/>
    <p:sldId id="423" r:id="rId15"/>
    <p:sldId id="422" r:id="rId16"/>
    <p:sldId id="421" r:id="rId17"/>
    <p:sldId id="393" r:id="rId18"/>
    <p:sldId id="427" r:id="rId19"/>
    <p:sldId id="428" r:id="rId20"/>
    <p:sldId id="395" r:id="rId21"/>
    <p:sldId id="424" r:id="rId22"/>
    <p:sldId id="425" r:id="rId23"/>
    <p:sldId id="426" r:id="rId24"/>
    <p:sldId id="429" r:id="rId25"/>
    <p:sldId id="430" r:id="rId26"/>
    <p:sldId id="431" r:id="rId27"/>
    <p:sldId id="433" r:id="rId28"/>
    <p:sldId id="434" r:id="rId29"/>
    <p:sldId id="432" r:id="rId30"/>
    <p:sldId id="435" r:id="rId31"/>
    <p:sldId id="401" r:id="rId32"/>
    <p:sldId id="403" r:id="rId33"/>
    <p:sldId id="405" r:id="rId34"/>
    <p:sldId id="290" r:id="rId35"/>
    <p:sldId id="436" r:id="rId36"/>
    <p:sldId id="437" r:id="rId37"/>
    <p:sldId id="438" r:id="rId38"/>
    <p:sldId id="440" r:id="rId39"/>
    <p:sldId id="439" r:id="rId40"/>
    <p:sldId id="441" r:id="rId41"/>
    <p:sldId id="442" r:id="rId42"/>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752">
          <p15:clr>
            <a:srgbClr val="A4A3A4"/>
          </p15:clr>
        </p15:guide>
        <p15:guide id="2" pos="4704">
          <p15:clr>
            <a:srgbClr val="A4A3A4"/>
          </p15:clr>
        </p15:guide>
        <p15:guide id="3" pos="707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60000"/>
    <a:srgbClr val="ED1C24"/>
    <a:srgbClr val="565A5C"/>
    <a:srgbClr val="D9D9D9"/>
    <a:srgbClr val="71737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98" autoAdjust="0"/>
    <p:restoredTop sz="98063" autoAdjust="0"/>
  </p:normalViewPr>
  <p:slideViewPr>
    <p:cSldViewPr snapToGrid="0" snapToObjects="1">
      <p:cViewPr varScale="1">
        <p:scale>
          <a:sx n="85" d="100"/>
          <a:sy n="85" d="100"/>
        </p:scale>
        <p:origin x="763" y="53"/>
      </p:cViewPr>
      <p:guideLst>
        <p:guide orient="horz" pos="1752"/>
        <p:guide pos="4704"/>
        <p:guide pos="7076"/>
      </p:guideLst>
    </p:cSldViewPr>
  </p:slideViewPr>
  <p:notesTextViewPr>
    <p:cViewPr>
      <p:scale>
        <a:sx n="100" d="100"/>
        <a:sy n="100" d="100"/>
      </p:scale>
      <p:origin x="0" y="0"/>
    </p:cViewPr>
  </p:notesTextViewPr>
  <p:sorterViewPr>
    <p:cViewPr>
      <p:scale>
        <a:sx n="66" d="100"/>
        <a:sy n="66" d="100"/>
      </p:scale>
      <p:origin x="0" y="0"/>
    </p:cViewPr>
  </p:sorterViewPr>
  <p:gridSpacing cx="38100" cy="381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595973599734645"/>
          <c:y val="3.3933871675974558E-2"/>
          <c:w val="0.45908721665689983"/>
          <c:h val="0.77666942163462127"/>
        </c:manualLayout>
      </c:layout>
      <c:pieChart>
        <c:varyColors val="1"/>
        <c:ser>
          <c:idx val="0"/>
          <c:order val="0"/>
          <c:tx>
            <c:strRef>
              <c:f>Sheet1!$B$1</c:f>
              <c:strCache>
                <c:ptCount val="1"/>
                <c:pt idx="0">
                  <c:v>Column1</c:v>
                </c:pt>
              </c:strCache>
            </c:strRef>
          </c:tx>
          <c:dPt>
            <c:idx val="0"/>
            <c:bubble3D val="0"/>
            <c:spPr>
              <a:solidFill>
                <a:schemeClr val="accent6">
                  <a:lumMod val="60000"/>
                  <a:lumOff val="40000"/>
                </a:schemeClr>
              </a:solidFill>
            </c:spPr>
          </c:dPt>
          <c:dPt>
            <c:idx val="1"/>
            <c:bubble3D val="0"/>
            <c:spPr>
              <a:solidFill>
                <a:schemeClr val="accent2">
                  <a:lumMod val="60000"/>
                  <a:lumOff val="40000"/>
                </a:schemeClr>
              </a:solidFill>
            </c:spPr>
          </c:dPt>
          <c:dPt>
            <c:idx val="3"/>
            <c:bubble3D val="0"/>
            <c:spPr>
              <a:solidFill>
                <a:srgbClr val="00B0F0"/>
              </a:solidFill>
            </c:spPr>
          </c:dPt>
          <c:dPt>
            <c:idx val="4"/>
            <c:bubble3D val="0"/>
            <c:spPr>
              <a:solidFill>
                <a:srgbClr val="00B050"/>
              </a:solidFill>
            </c:spPr>
          </c:dPt>
          <c:dLbls>
            <c:spPr>
              <a:noFill/>
              <a:ln>
                <a:noFill/>
              </a:ln>
              <a:effectLst/>
            </c:spPr>
            <c:showLegendKey val="0"/>
            <c:showVal val="1"/>
            <c:showCatName val="0"/>
            <c:showSerName val="0"/>
            <c:showPercent val="0"/>
            <c:showBubbleSize val="0"/>
            <c:showLeaderLines val="1"/>
            <c:extLst>
              <c:ext xmlns:c15="http://schemas.microsoft.com/office/drawing/2012/chart" uri="{CE6537A1-D6FC-4f65-9D91-7224C49458BB}">
                <c15:layout/>
              </c:ext>
            </c:extLst>
          </c:dLbls>
          <c:cat>
            <c:strRef>
              <c:f>Sheet1!$A$2:$A$6</c:f>
              <c:strCache>
                <c:ptCount val="5"/>
                <c:pt idx="0">
                  <c:v>dataset</c:v>
                </c:pt>
                <c:pt idx="1">
                  <c:v>layer</c:v>
                </c:pt>
                <c:pt idx="2">
                  <c:v>series</c:v>
                </c:pt>
                <c:pt idx="3">
                  <c:v>downloadservicedataset</c:v>
                </c:pt>
                <c:pt idx="4">
                  <c:v>service</c:v>
                </c:pt>
              </c:strCache>
            </c:strRef>
          </c:cat>
          <c:val>
            <c:numRef>
              <c:f>Sheet1!$B$2:$B$6</c:f>
              <c:numCache>
                <c:formatCode>General</c:formatCode>
                <c:ptCount val="5"/>
                <c:pt idx="0">
                  <c:v>137508</c:v>
                </c:pt>
                <c:pt idx="1">
                  <c:v>88542</c:v>
                </c:pt>
                <c:pt idx="2">
                  <c:v>3477</c:v>
                </c:pt>
                <c:pt idx="3">
                  <c:v>13475</c:v>
                </c:pt>
                <c:pt idx="4">
                  <c:v>59072</c:v>
                </c:pt>
              </c:numCache>
            </c:numRef>
          </c:val>
        </c:ser>
        <c:dLbls>
          <c:showLegendKey val="0"/>
          <c:showVal val="0"/>
          <c:showCatName val="0"/>
          <c:showSerName val="0"/>
          <c:showPercent val="0"/>
          <c:showBubbleSize val="0"/>
          <c:showLeaderLines val="1"/>
        </c:dLbls>
        <c:firstSliceAng val="0"/>
      </c:pieChart>
    </c:plotArea>
    <c:legend>
      <c:legendPos val="r"/>
      <c:layout>
        <c:manualLayout>
          <c:xMode val="edge"/>
          <c:yMode val="edge"/>
          <c:x val="0.63605362717340963"/>
          <c:y val="4.6138136266532404E-2"/>
          <c:w val="0.36394634338870774"/>
          <c:h val="0.91937144998396803"/>
        </c:manualLayout>
      </c:layout>
      <c:overlay val="0"/>
      <c:txPr>
        <a:bodyPr/>
        <a:lstStyle/>
        <a:p>
          <a:pPr>
            <a:defRPr sz="2000" baseline="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842109761816708E-2"/>
          <c:y val="0.1402967226115997"/>
          <c:w val="0.63532069184214113"/>
          <c:h val="0.62964053739099546"/>
        </c:manualLayout>
      </c:layout>
      <c:pieChart>
        <c:varyColors val="1"/>
        <c:ser>
          <c:idx val="0"/>
          <c:order val="0"/>
          <c:tx>
            <c:strRef>
              <c:f>Sheet1!$B$1</c:f>
              <c:strCache>
                <c:ptCount val="1"/>
                <c:pt idx="0">
                  <c:v>Column1</c:v>
                </c:pt>
              </c:strCache>
            </c:strRef>
          </c:tx>
          <c:dPt>
            <c:idx val="0"/>
            <c:bubble3D val="0"/>
            <c:spPr>
              <a:solidFill>
                <a:srgbClr val="F79646">
                  <a:lumMod val="60000"/>
                  <a:lumOff val="40000"/>
                </a:srgbClr>
              </a:solidFill>
            </c:spPr>
          </c:dPt>
          <c:dPt>
            <c:idx val="1"/>
            <c:bubble3D val="0"/>
            <c:spPr>
              <a:solidFill>
                <a:srgbClr val="C0504D">
                  <a:lumMod val="60000"/>
                  <a:lumOff val="40000"/>
                </a:srgbClr>
              </a:solidFill>
            </c:spPr>
          </c:dPt>
          <c:dPt>
            <c:idx val="3"/>
            <c:bubble3D val="0"/>
            <c:spPr>
              <a:solidFill>
                <a:srgbClr val="00B0F0"/>
              </a:solidFill>
            </c:spPr>
          </c:dPt>
          <c:dPt>
            <c:idx val="4"/>
            <c:bubble3D val="0"/>
            <c:spPr>
              <a:solidFill>
                <a:srgbClr val="00B050"/>
              </a:solidFill>
            </c:spPr>
          </c:dPt>
          <c:dLbls>
            <c:dLbl>
              <c:idx val="2"/>
              <c:layout>
                <c:manualLayout>
                  <c:x val="1.3026316464272505E-3"/>
                  <c:y val="1.4369412118828253E-2"/>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showLegendKey val="0"/>
            <c:showVal val="1"/>
            <c:showCatName val="0"/>
            <c:showSerName val="0"/>
            <c:showPercent val="0"/>
            <c:showBubbleSize val="0"/>
            <c:showLeaderLines val="1"/>
            <c:extLst>
              <c:ext xmlns:c15="http://schemas.microsoft.com/office/drawing/2012/chart" uri="{CE6537A1-D6FC-4f65-9D91-7224C49458BB}">
                <c15:layout/>
              </c:ext>
            </c:extLst>
          </c:dLbls>
          <c:cat>
            <c:strRef>
              <c:f>Sheet1!$A$2:$A$6</c:f>
              <c:strCache>
                <c:ptCount val="5"/>
                <c:pt idx="0">
                  <c:v>dataset</c:v>
                </c:pt>
                <c:pt idx="1">
                  <c:v>layer</c:v>
                </c:pt>
                <c:pt idx="2">
                  <c:v>series</c:v>
                </c:pt>
                <c:pt idx="3">
                  <c:v>downloadservicedataset</c:v>
                </c:pt>
                <c:pt idx="4">
                  <c:v>service</c:v>
                </c:pt>
              </c:strCache>
            </c:strRef>
          </c:cat>
          <c:val>
            <c:numRef>
              <c:f>Sheet1!$B$2:$B$6</c:f>
              <c:numCache>
                <c:formatCode>General</c:formatCode>
                <c:ptCount val="5"/>
                <c:pt idx="0">
                  <c:v>2495</c:v>
                </c:pt>
                <c:pt idx="1">
                  <c:v>712</c:v>
                </c:pt>
                <c:pt idx="2">
                  <c:v>165</c:v>
                </c:pt>
                <c:pt idx="3">
                  <c:v>275</c:v>
                </c:pt>
                <c:pt idx="4">
                  <c:v>262</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ro-RO"/>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AB04409E-A610-4E0F-A616-1D9B484C2EFE}" type="datetimeFigureOut">
              <a:rPr lang="ro-RO"/>
              <a:pPr>
                <a:defRPr/>
              </a:pPr>
              <a:t>06.10.2016</a:t>
            </a:fld>
            <a:endParaRPr lang="ro-RO"/>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ro-RO"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ro-RO"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ro-RO"/>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A0FDBE6D-3479-4E71-AEC1-9E420C3FCDCA}" type="slidenum">
              <a:rPr lang="ro-RO" altLang="ro-RO"/>
              <a:pPr>
                <a:defRPr/>
              </a:pPr>
              <a:t>‹#›</a:t>
            </a:fld>
            <a:endParaRPr lang="ro-RO" altLang="ro-RO"/>
          </a:p>
        </p:txBody>
      </p:sp>
    </p:spTree>
    <p:extLst>
      <p:ext uri="{BB962C8B-B14F-4D97-AF65-F5344CB8AC3E}">
        <p14:creationId xmlns:p14="http://schemas.microsoft.com/office/powerpoint/2010/main" val="3813920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u">
    <p:spTree>
      <p:nvGrpSpPr>
        <p:cNvPr id="1" name=""/>
        <p:cNvGrpSpPr/>
        <p:nvPr/>
      </p:nvGrpSpPr>
      <p:grpSpPr>
        <a:xfrm>
          <a:off x="0" y="0"/>
          <a:ext cx="0" cy="0"/>
          <a:chOff x="0" y="0"/>
          <a:chExt cx="0" cy="0"/>
        </a:xfrm>
      </p:grpSpPr>
      <p:pic>
        <p:nvPicPr>
          <p:cNvPr id="3" name="Picture 6"/>
          <p:cNvPicPr>
            <a:picLocks noChangeAspect="1"/>
          </p:cNvPicPr>
          <p:nvPr userDrawn="1"/>
        </p:nvPicPr>
        <p:blipFill>
          <a:blip r:embed="rId2" cstate="screen">
            <a:extLst>
              <a:ext uri="{28A0092B-C50C-407E-A947-70E740481C1C}">
                <a14:useLocalDpi xmlns:a14="http://schemas.microsoft.com/office/drawing/2010/main" val="0"/>
              </a:ext>
            </a:extLst>
          </a:blip>
          <a:srcRect/>
          <a:stretch>
            <a:fillRect/>
          </a:stretch>
        </p:blipFill>
        <p:spPr bwMode="auto">
          <a:xfrm>
            <a:off x="1588" y="1676400"/>
            <a:ext cx="12192000" cy="5181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Picture 7"/>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bwMode="auto">
          <a:xfrm>
            <a:off x="958850" y="401638"/>
            <a:ext cx="3346450" cy="720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58851" y="2520001"/>
            <a:ext cx="10274300" cy="1174545"/>
          </a:xfrm>
        </p:spPr>
        <p:txBody>
          <a:bodyPr lIns="0" tIns="0" rIns="0" bIns="0" anchor="t">
            <a:normAutofit/>
          </a:bodyPr>
          <a:lstStyle>
            <a:lvl1pPr algn="l">
              <a:defRPr sz="3600" b="1">
                <a:solidFill>
                  <a:schemeClr val="bg1"/>
                </a:solidFill>
              </a:defRPr>
            </a:lvl1pPr>
          </a:lstStyle>
          <a:p>
            <a:r>
              <a:rPr lang="cs-CZ"/>
              <a:t>Click to edit Master title style</a:t>
            </a:r>
            <a:endParaRPr lang="en-US"/>
          </a:p>
        </p:txBody>
      </p:sp>
    </p:spTree>
    <p:extLst>
      <p:ext uri="{BB962C8B-B14F-4D97-AF65-F5344CB8AC3E}">
        <p14:creationId xmlns:p14="http://schemas.microsoft.com/office/powerpoint/2010/main" val="3192246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apitol, secțiun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cstate="screen">
            <a:extLst>
              <a:ext uri="{28A0092B-C50C-407E-A947-70E740481C1C}">
                <a14:useLocalDpi xmlns:a14="http://schemas.microsoft.com/office/drawing/2010/main" val="0"/>
              </a:ext>
            </a:extLst>
          </a:blip>
          <a:srcRect/>
          <a:stretch>
            <a:fillRect/>
          </a:stretch>
        </p:blipFill>
        <p:spPr bwMode="auto">
          <a:xfrm>
            <a:off x="0" y="0"/>
            <a:ext cx="12195175" cy="6335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bwMode="auto">
          <a:xfrm>
            <a:off x="1044575" y="6335713"/>
            <a:ext cx="1814513" cy="469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60967" y="2787650"/>
            <a:ext cx="10272184" cy="831850"/>
          </a:xfrm>
        </p:spPr>
        <p:txBody>
          <a:bodyPr lIns="0" tIns="0" rIns="0" bIns="0">
            <a:normAutofit/>
          </a:bodyPr>
          <a:lstStyle>
            <a:lvl1pPr algn="l">
              <a:defRPr sz="2400" b="1">
                <a:solidFill>
                  <a:srgbClr val="FFFFFF"/>
                </a:solidFill>
              </a:defRPr>
            </a:lvl1pPr>
          </a:lstStyle>
          <a:p>
            <a:r>
              <a:rPr lang="cs-CZ"/>
              <a:t>Click to edit Master title style</a:t>
            </a:r>
            <a:endParaRPr lang="en-US"/>
          </a:p>
        </p:txBody>
      </p:sp>
      <p:sp>
        <p:nvSpPr>
          <p:cNvPr id="16" name="Text Placeholder 2"/>
          <p:cNvSpPr>
            <a:spLocks noGrp="1"/>
          </p:cNvSpPr>
          <p:nvPr>
            <p:ph type="body" idx="1"/>
          </p:nvPr>
        </p:nvSpPr>
        <p:spPr>
          <a:xfrm>
            <a:off x="1044185" y="835026"/>
            <a:ext cx="1885283" cy="1298575"/>
          </a:xfrm>
        </p:spPr>
        <p:txBody>
          <a:bodyPr lIns="0" tIns="0" rIns="0" bIns="0" anchor="ctr">
            <a:noAutofit/>
          </a:bodyPr>
          <a:lstStyle>
            <a:lvl1pPr marL="0" indent="0" algn="ctr">
              <a:buNone/>
              <a:defRPr sz="7200" b="1">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dirty="0"/>
              <a:t>Click to edit Master text styles</a:t>
            </a:r>
          </a:p>
        </p:txBody>
      </p:sp>
    </p:spTree>
    <p:extLst>
      <p:ext uri="{BB962C8B-B14F-4D97-AF65-F5344CB8AC3E}">
        <p14:creationId xmlns:p14="http://schemas.microsoft.com/office/powerpoint/2010/main" val="2790815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lide normal">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cstate="screen">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bwMode="auto">
          <a:xfrm>
            <a:off x="1044575" y="6189663"/>
            <a:ext cx="1814513" cy="469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1413798" y="766826"/>
            <a:ext cx="3378733" cy="593092"/>
          </a:xfrm>
          <a:solidFill>
            <a:schemeClr val="bg1"/>
          </a:solidFill>
        </p:spPr>
        <p:txBody>
          <a:bodyPr lIns="36000" tIns="0" rIns="0" bIns="0">
            <a:normAutofit/>
          </a:bodyPr>
          <a:lstStyle>
            <a:lvl1pPr algn="l">
              <a:defRPr sz="2100" b="1"/>
            </a:lvl1pPr>
          </a:lstStyle>
          <a:p>
            <a:r>
              <a:rPr lang="cs-CZ"/>
              <a:t>Click to edit Master title style</a:t>
            </a:r>
            <a:endParaRPr lang="en-US"/>
          </a:p>
        </p:txBody>
      </p:sp>
      <p:sp>
        <p:nvSpPr>
          <p:cNvPr id="3" name="Content Placeholder 2"/>
          <p:cNvSpPr>
            <a:spLocks noGrp="1"/>
          </p:cNvSpPr>
          <p:nvPr>
            <p:ph idx="1"/>
          </p:nvPr>
        </p:nvSpPr>
        <p:spPr>
          <a:xfrm>
            <a:off x="960966" y="1600201"/>
            <a:ext cx="10272185" cy="4690169"/>
          </a:xfrm>
        </p:spPr>
        <p:txBody>
          <a:bodyPr lIns="0" tIns="0" rIns="0" bIns="0" anchor="ctr">
            <a:normAutofit/>
          </a:bodyPr>
          <a:lstStyle>
            <a:lvl1pPr algn="just">
              <a:defRPr sz="1000"/>
            </a:lvl1pPr>
            <a:lvl2pPr algn="just">
              <a:defRPr sz="1000"/>
            </a:lvl2pPr>
            <a:lvl3pPr algn="just">
              <a:defRPr sz="1000"/>
            </a:lvl3pPr>
            <a:lvl4pPr algn="just">
              <a:defRPr sz="1000"/>
            </a:lvl4pPr>
            <a:lvl5pPr algn="just">
              <a:defRPr sz="1000"/>
            </a:lvl5pPr>
          </a:lstStyle>
          <a:p>
            <a:pPr lvl="0"/>
            <a:r>
              <a:rPr lang="cs-CZ"/>
              <a:t>Click to edit Master text styles</a:t>
            </a:r>
          </a:p>
          <a:p>
            <a:pPr lvl="1"/>
            <a:r>
              <a:rPr lang="cs-CZ"/>
              <a:t>Second level</a:t>
            </a:r>
          </a:p>
          <a:p>
            <a:pPr lvl="2"/>
            <a:r>
              <a:rPr lang="cs-CZ"/>
              <a:t>Third level</a:t>
            </a:r>
          </a:p>
          <a:p>
            <a:pPr lvl="3"/>
            <a:r>
              <a:rPr lang="cs-CZ"/>
              <a:t>Fourth level</a:t>
            </a:r>
          </a:p>
          <a:p>
            <a:pPr lvl="4"/>
            <a:r>
              <a:rPr lang="cs-CZ"/>
              <a:t>Fifth level</a:t>
            </a:r>
            <a:endParaRPr lang="en-US"/>
          </a:p>
        </p:txBody>
      </p:sp>
    </p:spTree>
    <p:extLst>
      <p:ext uri="{BB962C8B-B14F-4D97-AF65-F5344CB8AC3E}">
        <p14:creationId xmlns:p14="http://schemas.microsoft.com/office/powerpoint/2010/main" val="1824084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meniu">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cstate="screen">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bwMode="auto">
          <a:xfrm>
            <a:off x="1044575" y="6189663"/>
            <a:ext cx="1814513" cy="469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1413798" y="766826"/>
            <a:ext cx="3378733" cy="593092"/>
          </a:xfrm>
          <a:solidFill>
            <a:schemeClr val="bg1"/>
          </a:solidFill>
        </p:spPr>
        <p:txBody>
          <a:bodyPr lIns="36000" tIns="0" rIns="0" bIns="0">
            <a:normAutofit/>
          </a:bodyPr>
          <a:lstStyle>
            <a:lvl1pPr algn="l">
              <a:defRPr sz="2100" b="1"/>
            </a:lvl1pPr>
          </a:lstStyle>
          <a:p>
            <a:r>
              <a:rPr lang="cs-CZ"/>
              <a:t>Click to edit Master title style</a:t>
            </a:r>
            <a:endParaRPr lang="en-US"/>
          </a:p>
        </p:txBody>
      </p:sp>
      <p:sp>
        <p:nvSpPr>
          <p:cNvPr id="10" name="Text Placeholder 3"/>
          <p:cNvSpPr>
            <a:spLocks noGrp="1"/>
          </p:cNvSpPr>
          <p:nvPr>
            <p:ph type="body" sz="half" idx="2"/>
          </p:nvPr>
        </p:nvSpPr>
        <p:spPr>
          <a:xfrm>
            <a:off x="7297151" y="1701801"/>
            <a:ext cx="3936000" cy="3930650"/>
          </a:xfrm>
        </p:spPr>
        <p:txBody>
          <a:bodyPr lIns="0" tIns="0" rIns="0" bIns="0" anchor="ctr">
            <a:normAutofit/>
          </a:bodyPr>
          <a:lstStyle>
            <a:lvl1pPr marL="0" indent="0" algn="just">
              <a:buNone/>
              <a:defRPr sz="1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Click to edit Master text styles</a:t>
            </a:r>
          </a:p>
        </p:txBody>
      </p:sp>
    </p:spTree>
    <p:extLst>
      <p:ext uri="{BB962C8B-B14F-4D97-AF65-F5344CB8AC3E}">
        <p14:creationId xmlns:p14="http://schemas.microsoft.com/office/powerpoint/2010/main" val="288474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za verticala">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cstate="screen">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Content Placeholder 3"/>
          <p:cNvSpPr>
            <a:spLocks noGrp="1"/>
          </p:cNvSpPr>
          <p:nvPr>
            <p:ph sz="half" idx="2"/>
          </p:nvPr>
        </p:nvSpPr>
        <p:spPr>
          <a:xfrm>
            <a:off x="6070541" y="-1"/>
            <a:ext cx="6121460" cy="644613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Click to edit Master text styles</a:t>
            </a:r>
          </a:p>
          <a:p>
            <a:pPr lvl="1"/>
            <a:r>
              <a:rPr lang="cs-CZ"/>
              <a:t>Second level</a:t>
            </a:r>
          </a:p>
          <a:p>
            <a:pPr lvl="2"/>
            <a:r>
              <a:rPr lang="cs-CZ"/>
              <a:t>Third level</a:t>
            </a:r>
          </a:p>
          <a:p>
            <a:pPr lvl="3"/>
            <a:r>
              <a:rPr lang="cs-CZ"/>
              <a:t>Fourth level</a:t>
            </a:r>
          </a:p>
          <a:p>
            <a:pPr lvl="4"/>
            <a:r>
              <a:rPr lang="cs-CZ"/>
              <a:t>Fifth level</a:t>
            </a:r>
            <a:endParaRPr lang="en-US"/>
          </a:p>
        </p:txBody>
      </p:sp>
      <p:sp>
        <p:nvSpPr>
          <p:cNvPr id="14" name="Text Placeholder 13"/>
          <p:cNvSpPr>
            <a:spLocks noGrp="1"/>
          </p:cNvSpPr>
          <p:nvPr>
            <p:ph type="body" sz="quarter" idx="10"/>
          </p:nvPr>
        </p:nvSpPr>
        <p:spPr>
          <a:xfrm>
            <a:off x="960967" y="1419826"/>
            <a:ext cx="4949821" cy="3471758"/>
          </a:xfrm>
        </p:spPr>
        <p:txBody>
          <a:bodyPr lIns="0" tIns="0" rIns="0" bIns="0" anchor="ctr"/>
          <a:lstStyle>
            <a:lvl1pPr marL="0" indent="0" algn="l">
              <a:spcAft>
                <a:spcPts val="1200"/>
              </a:spcAft>
              <a:buNone/>
              <a:defRPr sz="2400">
                <a:solidFill>
                  <a:schemeClr val="bg1"/>
                </a:solidFill>
              </a:defRPr>
            </a:lvl1pPr>
            <a:lvl2pPr marL="90488" indent="-90488" algn="l">
              <a:buFont typeface="Arial"/>
              <a:buChar char="•"/>
              <a:defRPr sz="1200">
                <a:solidFill>
                  <a:schemeClr val="bg1"/>
                </a:solidFill>
              </a:defRPr>
            </a:lvl2pPr>
            <a:lvl3pPr marL="358775" indent="-179388" algn="l">
              <a:defRPr sz="1200">
                <a:solidFill>
                  <a:schemeClr val="bg1"/>
                </a:solidFill>
              </a:defRPr>
            </a:lvl3pPr>
            <a:lvl4pPr marL="358775" indent="-179388" algn="l">
              <a:defRPr sz="1200">
                <a:solidFill>
                  <a:schemeClr val="bg1"/>
                </a:solidFill>
              </a:defRPr>
            </a:lvl4pPr>
            <a:lvl5pPr marL="358775" indent="-179388" algn="l">
              <a:defRPr sz="1200">
                <a:solidFill>
                  <a:schemeClr val="bg1"/>
                </a:solidFill>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08607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ouă coloane v1">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screen">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Picture 7"/>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bwMode="auto">
          <a:xfrm>
            <a:off x="1044575" y="6189663"/>
            <a:ext cx="1814513" cy="469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Text Placeholder 2"/>
          <p:cNvSpPr>
            <a:spLocks noGrp="1"/>
          </p:cNvSpPr>
          <p:nvPr>
            <p:ph type="body" idx="1"/>
          </p:nvPr>
        </p:nvSpPr>
        <p:spPr>
          <a:xfrm>
            <a:off x="960967" y="5643360"/>
            <a:ext cx="5035549" cy="449516"/>
          </a:xfrm>
        </p:spPr>
        <p:txBody>
          <a:bodyPr lIns="0" tIns="0" rIns="0" bIns="0">
            <a:normAutofit/>
          </a:bodyPr>
          <a:lstStyle>
            <a:lvl1pPr marL="0" indent="0">
              <a:buNone/>
              <a:defRPr sz="1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Click to edit Master text styles</a:t>
            </a:r>
          </a:p>
        </p:txBody>
      </p:sp>
      <p:sp>
        <p:nvSpPr>
          <p:cNvPr id="4" name="Content Placeholder 3"/>
          <p:cNvSpPr>
            <a:spLocks noGrp="1"/>
          </p:cNvSpPr>
          <p:nvPr>
            <p:ph sz="half" idx="2"/>
          </p:nvPr>
        </p:nvSpPr>
        <p:spPr>
          <a:xfrm>
            <a:off x="960966" y="1773371"/>
            <a:ext cx="5035551" cy="3810080"/>
          </a:xfrm>
        </p:spPr>
        <p:txBody>
          <a:bodyPr lIns="0" tIns="0" rIns="0" bIns="0" anchor="ctr">
            <a:normAutofit/>
          </a:bodyPr>
          <a:lstStyle>
            <a:lvl1pPr>
              <a:defRPr sz="1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Click to edit Master text styles</a:t>
            </a:r>
          </a:p>
        </p:txBody>
      </p:sp>
      <p:sp>
        <p:nvSpPr>
          <p:cNvPr id="6" name="Content Placeholder 5"/>
          <p:cNvSpPr>
            <a:spLocks noGrp="1"/>
          </p:cNvSpPr>
          <p:nvPr>
            <p:ph sz="quarter" idx="4"/>
          </p:nvPr>
        </p:nvSpPr>
        <p:spPr>
          <a:xfrm>
            <a:off x="6193368" y="1773371"/>
            <a:ext cx="5039784" cy="3810080"/>
          </a:xfrm>
        </p:spPr>
        <p:txBody>
          <a:bodyPr lIns="0" tIns="0" rIns="0" bIns="0" anchor="ctr">
            <a:normAutofit/>
          </a:bodyPr>
          <a:lstStyle>
            <a:lvl1pPr>
              <a:defRPr sz="1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Click to edit Master text styles</a:t>
            </a:r>
          </a:p>
        </p:txBody>
      </p:sp>
      <p:sp>
        <p:nvSpPr>
          <p:cNvPr id="12" name="Title 1"/>
          <p:cNvSpPr>
            <a:spLocks noGrp="1"/>
          </p:cNvSpPr>
          <p:nvPr>
            <p:ph type="title"/>
          </p:nvPr>
        </p:nvSpPr>
        <p:spPr>
          <a:xfrm>
            <a:off x="1413798" y="766826"/>
            <a:ext cx="3378733" cy="593092"/>
          </a:xfrm>
          <a:solidFill>
            <a:schemeClr val="bg1"/>
          </a:solidFill>
        </p:spPr>
        <p:txBody>
          <a:bodyPr lIns="36000" tIns="0" rIns="0" bIns="0">
            <a:normAutofit/>
          </a:bodyPr>
          <a:lstStyle>
            <a:lvl1pPr algn="l">
              <a:defRPr sz="2100" b="1"/>
            </a:lvl1pPr>
          </a:lstStyle>
          <a:p>
            <a:r>
              <a:rPr lang="cs-CZ"/>
              <a:t>Click to edit Master title style</a:t>
            </a:r>
            <a:endParaRPr lang="en-US"/>
          </a:p>
        </p:txBody>
      </p:sp>
      <p:sp>
        <p:nvSpPr>
          <p:cNvPr id="13" name="Text Placeholder 2"/>
          <p:cNvSpPr>
            <a:spLocks noGrp="1"/>
          </p:cNvSpPr>
          <p:nvPr>
            <p:ph type="body" idx="10"/>
          </p:nvPr>
        </p:nvSpPr>
        <p:spPr>
          <a:xfrm>
            <a:off x="6197603" y="5643360"/>
            <a:ext cx="5035549" cy="449516"/>
          </a:xfrm>
        </p:spPr>
        <p:txBody>
          <a:bodyPr lIns="0" tIns="0" rIns="0" bIns="0">
            <a:normAutofit/>
          </a:bodyPr>
          <a:lstStyle>
            <a:lvl1pPr marL="0" indent="0">
              <a:buNone/>
              <a:defRPr sz="1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Click to edit Master text styles</a:t>
            </a:r>
          </a:p>
        </p:txBody>
      </p:sp>
    </p:spTree>
    <p:extLst>
      <p:ext uri="{BB962C8B-B14F-4D97-AF65-F5344CB8AC3E}">
        <p14:creationId xmlns:p14="http://schemas.microsoft.com/office/powerpoint/2010/main" val="2822660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ouă coloane v2">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cstate="screen">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Picture 7"/>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bwMode="auto">
          <a:xfrm>
            <a:off x="1044575" y="6189663"/>
            <a:ext cx="1814513" cy="469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Title 1"/>
          <p:cNvSpPr>
            <a:spLocks noGrp="1"/>
          </p:cNvSpPr>
          <p:nvPr>
            <p:ph type="title"/>
          </p:nvPr>
        </p:nvSpPr>
        <p:spPr>
          <a:xfrm>
            <a:off x="1413798" y="766826"/>
            <a:ext cx="3378733" cy="593092"/>
          </a:xfrm>
          <a:solidFill>
            <a:schemeClr val="bg1"/>
          </a:solidFill>
        </p:spPr>
        <p:txBody>
          <a:bodyPr lIns="36000" tIns="0" rIns="0" bIns="0">
            <a:normAutofit/>
          </a:bodyPr>
          <a:lstStyle>
            <a:lvl1pPr algn="l">
              <a:defRPr sz="2100" b="1"/>
            </a:lvl1pPr>
          </a:lstStyle>
          <a:p>
            <a:r>
              <a:rPr lang="cs-CZ"/>
              <a:t>Click to edit Master title style</a:t>
            </a:r>
            <a:endParaRPr lang="en-US"/>
          </a:p>
        </p:txBody>
      </p:sp>
      <p:sp>
        <p:nvSpPr>
          <p:cNvPr id="9" name="Content Placeholder 3"/>
          <p:cNvSpPr>
            <a:spLocks noGrp="1"/>
          </p:cNvSpPr>
          <p:nvPr>
            <p:ph sz="half" idx="2"/>
          </p:nvPr>
        </p:nvSpPr>
        <p:spPr>
          <a:xfrm>
            <a:off x="960966" y="1773371"/>
            <a:ext cx="5035551" cy="4499026"/>
          </a:xfrm>
        </p:spPr>
        <p:txBody>
          <a:bodyPr lIns="0" tIns="0" rIns="0" bIns="0" anchor="ctr">
            <a:normAutofit/>
          </a:bodyPr>
          <a:lstStyle>
            <a:lvl1pPr>
              <a:defRPr sz="1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Click to edit Master text styles</a:t>
            </a:r>
          </a:p>
        </p:txBody>
      </p:sp>
      <p:sp>
        <p:nvSpPr>
          <p:cNvPr id="14" name="Content Placeholder 5"/>
          <p:cNvSpPr>
            <a:spLocks noGrp="1"/>
          </p:cNvSpPr>
          <p:nvPr>
            <p:ph sz="quarter" idx="4"/>
          </p:nvPr>
        </p:nvSpPr>
        <p:spPr>
          <a:xfrm>
            <a:off x="6193368" y="1773371"/>
            <a:ext cx="5039784" cy="4499027"/>
          </a:xfrm>
        </p:spPr>
        <p:txBody>
          <a:bodyPr lIns="0" tIns="0" rIns="0" bIns="0" anchor="ctr">
            <a:normAutofit/>
          </a:bodyPr>
          <a:lstStyle>
            <a:lvl1pPr>
              <a:defRPr sz="1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Click to edit Master text styles</a:t>
            </a:r>
          </a:p>
        </p:txBody>
      </p:sp>
    </p:spTree>
    <p:extLst>
      <p:ext uri="{BB962C8B-B14F-4D97-AF65-F5344CB8AC3E}">
        <p14:creationId xmlns:p14="http://schemas.microsoft.com/office/powerpoint/2010/main" val="1324921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98692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6"/>
          <p:cNvPicPr>
            <a:picLocks noChangeAspect="1"/>
          </p:cNvPicPr>
          <p:nvPr userDrawn="1"/>
        </p:nvPicPr>
        <p:blipFill>
          <a:blip r:embed="rId2" cstate="screen">
            <a:extLst>
              <a:ext uri="{28A0092B-C50C-407E-A947-70E740481C1C}">
                <a14:useLocalDpi xmlns:a14="http://schemas.microsoft.com/office/drawing/2010/main" val="0"/>
              </a:ext>
            </a:extLst>
          </a:blip>
          <a:srcRect/>
          <a:stretch>
            <a:fillRect/>
          </a:stretch>
        </p:blipFill>
        <p:spPr bwMode="auto">
          <a:xfrm>
            <a:off x="1588" y="1676400"/>
            <a:ext cx="12192000" cy="5181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Picture 7"/>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bwMode="auto">
          <a:xfrm>
            <a:off x="958850" y="401638"/>
            <a:ext cx="3346450" cy="720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58851" y="2520001"/>
            <a:ext cx="10274300" cy="1174545"/>
          </a:xfrm>
        </p:spPr>
        <p:txBody>
          <a:bodyPr lIns="0" tIns="0" rIns="0" bIns="0" anchor="t">
            <a:normAutofit/>
          </a:bodyPr>
          <a:lstStyle>
            <a:lvl1pPr algn="l">
              <a:defRPr sz="3600" b="1">
                <a:solidFill>
                  <a:schemeClr val="bg1"/>
                </a:solidFill>
              </a:defRPr>
            </a:lvl1pPr>
          </a:lstStyle>
          <a:p>
            <a:r>
              <a:rPr lang="cs-CZ"/>
              <a:t>Click to edit Master title style</a:t>
            </a:r>
            <a:endParaRPr lang="en-US"/>
          </a:p>
        </p:txBody>
      </p:sp>
    </p:spTree>
    <p:extLst>
      <p:ext uri="{BB962C8B-B14F-4D97-AF65-F5344CB8AC3E}">
        <p14:creationId xmlns:p14="http://schemas.microsoft.com/office/powerpoint/2010/main" val="4071985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cs-CZ" altLang="ro-RO" smtClean="0"/>
              <a:t>Click to edit Master title style</a:t>
            </a:r>
            <a:endParaRPr lang="en-US" altLang="ro-RO" smtClean="0"/>
          </a:p>
        </p:txBody>
      </p:sp>
      <p:sp>
        <p:nvSpPr>
          <p:cNvPr id="1027"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altLang="ro-RO" smtClean="0"/>
              <a:t>Click to edit Master text styles</a:t>
            </a:r>
          </a:p>
          <a:p>
            <a:pPr lvl="1"/>
            <a:r>
              <a:rPr lang="cs-CZ" altLang="ro-RO" smtClean="0"/>
              <a:t>Second level</a:t>
            </a:r>
          </a:p>
          <a:p>
            <a:pPr lvl="2"/>
            <a:r>
              <a:rPr lang="cs-CZ" altLang="ro-RO" smtClean="0"/>
              <a:t>Third level</a:t>
            </a:r>
          </a:p>
          <a:p>
            <a:pPr lvl="3"/>
            <a:r>
              <a:rPr lang="cs-CZ" altLang="ro-RO" smtClean="0"/>
              <a:t>Fourth level</a:t>
            </a:r>
          </a:p>
          <a:p>
            <a:pPr lvl="4"/>
            <a:r>
              <a:rPr lang="cs-CZ" altLang="ro-RO" smtClean="0"/>
              <a:t>Fifth level</a:t>
            </a:r>
            <a:endParaRPr lang="en-US" altLang="ro-RO" smtClean="0"/>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Arial"/>
                <a:cs typeface="Arial"/>
              </a:defRPr>
            </a:lvl1pPr>
          </a:lstStyle>
          <a:p>
            <a:pPr>
              <a:defRPr/>
            </a:pPr>
            <a:fld id="{2652E4F9-F782-47EB-B39D-F679FA3883BC}" type="datetimeFigureOut">
              <a:rPr lang="en-US"/>
              <a:pPr>
                <a:defRPr/>
              </a:pPr>
              <a:t>10/6/2016</a:t>
            </a:fld>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Arial"/>
                <a:cs typeface="Arial"/>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970D5EE6-59B5-4A86-BB40-D06419D5CC92}" type="slidenum">
              <a:rPr lang="en-US" altLang="ro-RO"/>
              <a:pPr>
                <a:defRPr/>
              </a:pPr>
              <a:t>‹#›</a:t>
            </a:fld>
            <a:endParaRPr lang="en-US" altLang="ro-RO"/>
          </a:p>
        </p:txBody>
      </p:sp>
    </p:spTree>
  </p:cSld>
  <p:clrMap bg1="lt1" tx1="dk1" bg2="lt2" tx2="dk2" accent1="accent1" accent2="accent2" accent3="accent3" accent4="accent4" accent5="accent5" accent6="accent6" hlink="hlink" folHlink="folHlink"/>
  <p:sldLayoutIdLst>
    <p:sldLayoutId id="2147485575" r:id="rId1"/>
    <p:sldLayoutId id="2147485576" r:id="rId2"/>
    <p:sldLayoutId id="2147485577" r:id="rId3"/>
    <p:sldLayoutId id="2147485578" r:id="rId4"/>
    <p:sldLayoutId id="2147485579" r:id="rId5"/>
    <p:sldLayoutId id="2147485580" r:id="rId6"/>
    <p:sldLayoutId id="2147485581" r:id="rId7"/>
    <p:sldLayoutId id="2147485582" r:id="rId8"/>
    <p:sldLayoutId id="2147485583" r:id="rId9"/>
  </p:sldLayoutIdLst>
  <p:txStyles>
    <p:titleStyle>
      <a:lvl1pPr algn="ctr" defTabSz="457200" rtl="0" eaLnBrk="0" fontAlgn="base" hangingPunct="0">
        <a:spcBef>
          <a:spcPct val="0"/>
        </a:spcBef>
        <a:spcAft>
          <a:spcPct val="0"/>
        </a:spcAft>
        <a:defRPr sz="4400" kern="1200">
          <a:solidFill>
            <a:srgbClr val="565A5C"/>
          </a:solidFill>
          <a:latin typeface="Arial"/>
          <a:ea typeface="+mj-ea"/>
          <a:cs typeface="Arial"/>
        </a:defRPr>
      </a:lvl1pPr>
      <a:lvl2pPr algn="ctr" defTabSz="457200" rtl="0" eaLnBrk="0" fontAlgn="base" hangingPunct="0">
        <a:spcBef>
          <a:spcPct val="0"/>
        </a:spcBef>
        <a:spcAft>
          <a:spcPct val="0"/>
        </a:spcAft>
        <a:defRPr sz="4400">
          <a:solidFill>
            <a:srgbClr val="565A5C"/>
          </a:solidFill>
          <a:latin typeface="Arial" pitchFamily="34" charset="0"/>
          <a:cs typeface="Arial" pitchFamily="34" charset="0"/>
        </a:defRPr>
      </a:lvl2pPr>
      <a:lvl3pPr algn="ctr" defTabSz="457200" rtl="0" eaLnBrk="0" fontAlgn="base" hangingPunct="0">
        <a:spcBef>
          <a:spcPct val="0"/>
        </a:spcBef>
        <a:spcAft>
          <a:spcPct val="0"/>
        </a:spcAft>
        <a:defRPr sz="4400">
          <a:solidFill>
            <a:srgbClr val="565A5C"/>
          </a:solidFill>
          <a:latin typeface="Arial" pitchFamily="34" charset="0"/>
          <a:cs typeface="Arial" pitchFamily="34" charset="0"/>
        </a:defRPr>
      </a:lvl3pPr>
      <a:lvl4pPr algn="ctr" defTabSz="457200" rtl="0" eaLnBrk="0" fontAlgn="base" hangingPunct="0">
        <a:spcBef>
          <a:spcPct val="0"/>
        </a:spcBef>
        <a:spcAft>
          <a:spcPct val="0"/>
        </a:spcAft>
        <a:defRPr sz="4400">
          <a:solidFill>
            <a:srgbClr val="565A5C"/>
          </a:solidFill>
          <a:latin typeface="Arial" pitchFamily="34" charset="0"/>
          <a:cs typeface="Arial" pitchFamily="34" charset="0"/>
        </a:defRPr>
      </a:lvl4pPr>
      <a:lvl5pPr algn="ctr" defTabSz="457200" rtl="0" eaLnBrk="0" fontAlgn="base" hangingPunct="0">
        <a:spcBef>
          <a:spcPct val="0"/>
        </a:spcBef>
        <a:spcAft>
          <a:spcPct val="0"/>
        </a:spcAft>
        <a:defRPr sz="4400">
          <a:solidFill>
            <a:srgbClr val="565A5C"/>
          </a:solidFill>
          <a:latin typeface="Arial" pitchFamily="34" charset="0"/>
          <a:cs typeface="Arial" pitchFamily="34" charset="0"/>
        </a:defRPr>
      </a:lvl5pPr>
      <a:lvl6pPr marL="457200" algn="ctr" defTabSz="457200" rtl="0" fontAlgn="base">
        <a:spcBef>
          <a:spcPct val="0"/>
        </a:spcBef>
        <a:spcAft>
          <a:spcPct val="0"/>
        </a:spcAft>
        <a:defRPr sz="4400">
          <a:solidFill>
            <a:srgbClr val="565A5C"/>
          </a:solidFill>
          <a:latin typeface="Arial" pitchFamily="34" charset="0"/>
          <a:cs typeface="Arial" pitchFamily="34" charset="0"/>
        </a:defRPr>
      </a:lvl6pPr>
      <a:lvl7pPr marL="914400" algn="ctr" defTabSz="457200" rtl="0" fontAlgn="base">
        <a:spcBef>
          <a:spcPct val="0"/>
        </a:spcBef>
        <a:spcAft>
          <a:spcPct val="0"/>
        </a:spcAft>
        <a:defRPr sz="4400">
          <a:solidFill>
            <a:srgbClr val="565A5C"/>
          </a:solidFill>
          <a:latin typeface="Arial" pitchFamily="34" charset="0"/>
          <a:cs typeface="Arial" pitchFamily="34" charset="0"/>
        </a:defRPr>
      </a:lvl7pPr>
      <a:lvl8pPr marL="1371600" algn="ctr" defTabSz="457200" rtl="0" fontAlgn="base">
        <a:spcBef>
          <a:spcPct val="0"/>
        </a:spcBef>
        <a:spcAft>
          <a:spcPct val="0"/>
        </a:spcAft>
        <a:defRPr sz="4400">
          <a:solidFill>
            <a:srgbClr val="565A5C"/>
          </a:solidFill>
          <a:latin typeface="Arial" pitchFamily="34" charset="0"/>
          <a:cs typeface="Arial" pitchFamily="34" charset="0"/>
        </a:defRPr>
      </a:lvl8pPr>
      <a:lvl9pPr marL="1828800" algn="ctr" defTabSz="457200" rtl="0" fontAlgn="base">
        <a:spcBef>
          <a:spcPct val="0"/>
        </a:spcBef>
        <a:spcAft>
          <a:spcPct val="0"/>
        </a:spcAft>
        <a:defRPr sz="4400">
          <a:solidFill>
            <a:srgbClr val="565A5C"/>
          </a:solidFill>
          <a:latin typeface="Arial" pitchFamily="34" charset="0"/>
          <a:cs typeface="Arial" pitchFamily="34" charset="0"/>
        </a:defRPr>
      </a:lvl9pPr>
    </p:titleStyle>
    <p:bodyStyle>
      <a:lvl1pPr algn="l" defTabSz="457200" rtl="0" eaLnBrk="0" fontAlgn="base" hangingPunct="0">
        <a:spcBef>
          <a:spcPct val="20000"/>
        </a:spcBef>
        <a:spcAft>
          <a:spcPct val="0"/>
        </a:spcAft>
        <a:buFont typeface="Arial" panose="020B0604020202020204" pitchFamily="34" charset="0"/>
        <a:defRPr sz="3200" kern="1200">
          <a:solidFill>
            <a:srgbClr val="565A5C"/>
          </a:solidFill>
          <a:latin typeface="Arial"/>
          <a:ea typeface="+mn-ea"/>
          <a:cs typeface="Arial"/>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rgbClr val="565A5C"/>
          </a:solidFill>
          <a:latin typeface="Arial"/>
          <a:ea typeface="+mn-ea"/>
          <a:cs typeface="Arial"/>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rgbClr val="565A5C"/>
          </a:solidFill>
          <a:latin typeface="Arial"/>
          <a:ea typeface="+mn-ea"/>
          <a:cs typeface="Arial"/>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rgbClr val="565A5C"/>
          </a:solidFill>
          <a:latin typeface="Arial"/>
          <a:ea typeface="+mn-ea"/>
          <a:cs typeface="Arial"/>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rgbClr val="565A5C"/>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hyperlink" Target="http://inspire-geoportal.ec.europa.eu/proxybrowser/"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inspire.biodiversity.ro/geoserver/au/wfs?" TargetMode="External"/><Relationship Id="rId2" Type="http://schemas.openxmlformats.org/officeDocument/2006/relationships/hyperlink" Target="http://inspire.biodiversity.ro/geoserver/ps/wfs?" TargetMode="External"/><Relationship Id="rId1" Type="http://schemas.openxmlformats.org/officeDocument/2006/relationships/slideLayout" Target="../slideLayouts/slideLayout3.xml"/><Relationship Id="rId6" Type="http://schemas.openxmlformats.org/officeDocument/2006/relationships/hyperlink" Target="http://inspire.biodiversity.ro/geoserver/ps/wfs?service=wfs&amp;version=2.0.0&amp;request=GetFeature&amp;typename=ps:ProtectedSite&amp;count=1" TargetMode="External"/><Relationship Id="rId5" Type="http://schemas.openxmlformats.org/officeDocument/2006/relationships/hyperlink" Target="https://osgeo-org.atlassian.net/browse/GEOS-4773" TargetMode="External"/><Relationship Id="rId4" Type="http://schemas.openxmlformats.org/officeDocument/2006/relationships/hyperlink" Target="http://inspire.biodiversity.ro/geoserver/br/wfs?"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inspire.ec.europa.eu/schemas/base/3.3" TargetMode="External"/><Relationship Id="rId2" Type="http://schemas.openxmlformats.org/officeDocument/2006/relationships/hyperlink" Target="http://bolegweb.geof.unizg.hr/geoserver/ugsex/ows?service=WFS&amp;version=1.1&amp;request=GetFeature&amp;typeName=ugsex:GovernmentalServiceExtension&amp;maxFeatures=50" TargetMode="Externa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s://osgeo-org.atlassian.net/browse/GEOS-5512" TargetMode="External"/><Relationship Id="rId2" Type="http://schemas.openxmlformats.org/officeDocument/2006/relationships/hyperlink" Target="http://inspire.ec.europa.eu/operation/download/GetSpatialDataSet%E2%80%9D" TargetMode="Externa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hyperlink" Target="http://inspire.ec.europa.eu/schemas/base/3.3%22%3E" TargetMode="External"/><Relationship Id="rId2" Type="http://schemas.openxmlformats.org/officeDocument/2006/relationships/hyperlink" Target="http://inspire.biodiversity.ro/geoserver/ows?service=wfs&amp;version=2.0.0&amp;request=GetPropertyValue&amp;typename=gn:NamedPlace&amp;valueReference=gn:inspireId&amp;count=2" TargetMode="Externa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ctrTitle"/>
          </p:nvPr>
        </p:nvSpPr>
        <p:spPr>
          <a:xfrm>
            <a:off x="817949" y="1821392"/>
            <a:ext cx="10506826" cy="2499595"/>
          </a:xfrm>
        </p:spPr>
        <p:txBody>
          <a:bodyPr>
            <a:normAutofit fontScale="90000"/>
          </a:bodyPr>
          <a:lstStyle/>
          <a:p>
            <a:pPr eaLnBrk="1" hangingPunct="1"/>
            <a:r>
              <a:rPr lang="en-US" altLang="ro-RO" sz="4400" dirty="0" smtClean="0">
                <a:latin typeface="Arial" panose="020B0604020202020204" pitchFamily="34" charset="0"/>
                <a:cs typeface="Arial" panose="020B0604020202020204" pitchFamily="34" charset="0"/>
              </a:rPr>
              <a:t>C</a:t>
            </a:r>
            <a:r>
              <a:rPr lang="ro-RO" altLang="ro-RO" sz="4400" dirty="0" smtClean="0">
                <a:latin typeface="Arial" panose="020B0604020202020204" pitchFamily="34" charset="0"/>
                <a:cs typeface="Arial" panose="020B0604020202020204" pitchFamily="34" charset="0"/>
              </a:rPr>
              <a:t>âte servicii </a:t>
            </a:r>
            <a:r>
              <a:rPr lang="en-US" altLang="ro-RO" sz="4400" dirty="0" smtClean="0">
                <a:latin typeface="Arial" panose="020B0604020202020204" pitchFamily="34" charset="0"/>
                <a:cs typeface="Arial" panose="020B0604020202020204" pitchFamily="34" charset="0"/>
              </a:rPr>
              <a:t>WFS </a:t>
            </a:r>
            <a:r>
              <a:rPr lang="ro-RO" altLang="ro-RO" sz="4400" dirty="0" smtClean="0">
                <a:latin typeface="Arial" panose="020B0604020202020204" pitchFamily="34" charset="0"/>
                <a:cs typeface="Arial" panose="020B0604020202020204" pitchFamily="34" charset="0"/>
              </a:rPr>
              <a:t>sunt valide în INSPIRE</a:t>
            </a:r>
            <a:r>
              <a:rPr lang="en-US" altLang="ro-RO" sz="4400" dirty="0" smtClean="0">
                <a:latin typeface="Arial" panose="020B0604020202020204" pitchFamily="34" charset="0"/>
                <a:cs typeface="Arial" panose="020B0604020202020204" pitchFamily="34" charset="0"/>
              </a:rPr>
              <a:t> ?</a:t>
            </a:r>
            <a:r>
              <a:rPr lang="ro-RO" altLang="ro-RO" sz="4400" dirty="0" smtClean="0">
                <a:latin typeface="Arial" panose="020B0604020202020204" pitchFamily="34" charset="0"/>
                <a:cs typeface="Arial" panose="020B0604020202020204" pitchFamily="34" charset="0"/>
              </a:rPr>
              <a:t/>
            </a:r>
            <a:br>
              <a:rPr lang="ro-RO" altLang="ro-RO" sz="4400" dirty="0" smtClean="0">
                <a:latin typeface="Arial" panose="020B0604020202020204" pitchFamily="34" charset="0"/>
                <a:cs typeface="Arial" panose="020B0604020202020204" pitchFamily="34" charset="0"/>
              </a:rPr>
            </a:br>
            <a:r>
              <a:rPr lang="ro-RO" altLang="ro-RO" sz="6700" dirty="0" smtClean="0">
                <a:latin typeface="Arial" panose="020B0604020202020204" pitchFamily="34" charset="0"/>
                <a:cs typeface="Arial" panose="020B0604020202020204" pitchFamily="34" charset="0"/>
              </a:rPr>
              <a:t>Haideți să vedem unul.</a:t>
            </a:r>
            <a:br>
              <a:rPr lang="ro-RO" altLang="ro-RO" sz="6700" dirty="0" smtClean="0">
                <a:latin typeface="Arial" panose="020B0604020202020204" pitchFamily="34" charset="0"/>
                <a:cs typeface="Arial" panose="020B0604020202020204" pitchFamily="34" charset="0"/>
              </a:rPr>
            </a:br>
            <a:r>
              <a:rPr lang="ro-RO" altLang="ro-RO" sz="6700" dirty="0" smtClean="0">
                <a:latin typeface="Arial" panose="020B0604020202020204" pitchFamily="34" charset="0"/>
                <a:cs typeface="Arial" panose="020B0604020202020204" pitchFamily="34" charset="0"/>
              </a:rPr>
              <a:t/>
            </a:r>
            <a:br>
              <a:rPr lang="ro-RO" altLang="ro-RO" sz="6700" dirty="0" smtClean="0">
                <a:latin typeface="Arial" panose="020B0604020202020204" pitchFamily="34" charset="0"/>
                <a:cs typeface="Arial" panose="020B0604020202020204" pitchFamily="34" charset="0"/>
              </a:rPr>
            </a:br>
            <a:r>
              <a:rPr lang="en-US" sz="4000" dirty="0" err="1" smtClean="0"/>
              <a:t>Poate</a:t>
            </a:r>
            <a:r>
              <a:rPr lang="en-US" sz="4000" dirty="0" smtClean="0"/>
              <a:t> </a:t>
            </a:r>
            <a:r>
              <a:rPr lang="en-US" sz="4000" dirty="0"/>
              <a:t>fi </a:t>
            </a:r>
            <a:r>
              <a:rPr lang="en-US" sz="4000" dirty="0" err="1"/>
              <a:t>utilizat</a:t>
            </a:r>
            <a:r>
              <a:rPr lang="en-US" sz="4000" dirty="0"/>
              <a:t> </a:t>
            </a:r>
            <a:r>
              <a:rPr lang="en-US" sz="4000" dirty="0" err="1"/>
              <a:t>Geoserver</a:t>
            </a:r>
            <a:r>
              <a:rPr lang="en-US" sz="4000" dirty="0"/>
              <a:t> </a:t>
            </a:r>
            <a:r>
              <a:rPr lang="en-US" sz="4000" dirty="0" err="1"/>
              <a:t>pentru</a:t>
            </a:r>
            <a:r>
              <a:rPr lang="en-US" sz="4000" dirty="0"/>
              <a:t> </a:t>
            </a:r>
            <a:r>
              <a:rPr lang="en-US" sz="4000" dirty="0" err="1"/>
              <a:t>implementarea</a:t>
            </a:r>
            <a:r>
              <a:rPr lang="en-US" sz="4000" dirty="0"/>
              <a:t> </a:t>
            </a:r>
            <a:r>
              <a:rPr lang="en-US" sz="4000" dirty="0" err="1"/>
              <a:t>directivei</a:t>
            </a:r>
            <a:r>
              <a:rPr lang="en-US" sz="4000" dirty="0"/>
              <a:t> INSPIRE?</a:t>
            </a:r>
            <a:r>
              <a:rPr lang="en-US" altLang="ro-RO" sz="6700" dirty="0" smtClean="0">
                <a:latin typeface="Arial" panose="020B0604020202020204" pitchFamily="34" charset="0"/>
                <a:cs typeface="Arial" panose="020B0604020202020204" pitchFamily="34" charset="0"/>
              </a:rPr>
              <a:t/>
            </a:r>
            <a:br>
              <a:rPr lang="en-US" altLang="ro-RO" sz="6700" dirty="0" smtClean="0">
                <a:latin typeface="Arial" panose="020B0604020202020204" pitchFamily="34" charset="0"/>
                <a:cs typeface="Arial" panose="020B0604020202020204" pitchFamily="34" charset="0"/>
              </a:rPr>
            </a:br>
            <a:r>
              <a:rPr lang="en-US" altLang="ro-RO" sz="4000" dirty="0" smtClean="0">
                <a:latin typeface="Arial" panose="020B0604020202020204" pitchFamily="34" charset="0"/>
                <a:cs typeface="Arial" panose="020B0604020202020204" pitchFamily="34" charset="0"/>
              </a:rPr>
              <a:t/>
            </a:r>
            <a:br>
              <a:rPr lang="en-US" altLang="ro-RO" sz="4000" dirty="0" smtClean="0">
                <a:latin typeface="Arial" panose="020B0604020202020204" pitchFamily="34" charset="0"/>
                <a:cs typeface="Arial" panose="020B0604020202020204" pitchFamily="34" charset="0"/>
              </a:rPr>
            </a:br>
            <a:r>
              <a:rPr lang="en-US" altLang="ro-RO" sz="3100" b="0" dirty="0" smtClean="0">
                <a:latin typeface="Arial" panose="020B0604020202020204" pitchFamily="34" charset="0"/>
                <a:cs typeface="Arial" panose="020B0604020202020204" pitchFamily="34" charset="0"/>
              </a:rPr>
              <a:t>Iurie Maxim – GIS Manager, </a:t>
            </a:r>
            <a:r>
              <a:rPr lang="en-US" altLang="ro-RO" sz="3100" b="0" dirty="0" err="1" smtClean="0">
                <a:latin typeface="Arial" panose="020B0604020202020204" pitchFamily="34" charset="0"/>
                <a:cs typeface="Arial" panose="020B0604020202020204" pitchFamily="34" charset="0"/>
              </a:rPr>
              <a:t>Teamnet</a:t>
            </a:r>
            <a:r>
              <a:rPr lang="en-US" altLang="ro-RO" sz="3100" b="0" dirty="0" smtClean="0">
                <a:latin typeface="Arial" panose="020B0604020202020204" pitchFamily="34" charset="0"/>
                <a:cs typeface="Arial" panose="020B0604020202020204" pitchFamily="34" charset="0"/>
              </a:rPr>
              <a:t>, Romania</a:t>
            </a:r>
            <a:br>
              <a:rPr lang="en-US" altLang="ro-RO" sz="3100" b="0" dirty="0" smtClean="0">
                <a:latin typeface="Arial" panose="020B0604020202020204" pitchFamily="34" charset="0"/>
                <a:cs typeface="Arial" panose="020B0604020202020204" pitchFamily="34" charset="0"/>
              </a:rPr>
            </a:br>
            <a:r>
              <a:rPr lang="en-US" altLang="ro-RO" sz="3100" b="0" dirty="0" smtClean="0">
                <a:latin typeface="Arial" panose="020B0604020202020204" pitchFamily="34" charset="0"/>
                <a:cs typeface="Arial" panose="020B0604020202020204" pitchFamily="34" charset="0"/>
              </a:rPr>
              <a:t>Daniel </a:t>
            </a:r>
            <a:r>
              <a:rPr lang="en-US" altLang="ro-RO" sz="3100" b="0" dirty="0" err="1" smtClean="0">
                <a:latin typeface="Arial" panose="020B0604020202020204" pitchFamily="34" charset="0"/>
                <a:cs typeface="Arial" panose="020B0604020202020204" pitchFamily="34" charset="0"/>
              </a:rPr>
              <a:t>Cocanu</a:t>
            </a:r>
            <a:r>
              <a:rPr lang="en-US" altLang="ro-RO" sz="3100" b="0" dirty="0" smtClean="0">
                <a:latin typeface="Arial" panose="020B0604020202020204" pitchFamily="34" charset="0"/>
                <a:cs typeface="Arial" panose="020B0604020202020204" pitchFamily="34" charset="0"/>
              </a:rPr>
              <a:t>, Daniel </a:t>
            </a:r>
            <a:r>
              <a:rPr lang="en-US" altLang="ro-RO" sz="3100" b="0" dirty="0" err="1" smtClean="0">
                <a:latin typeface="Arial" panose="020B0604020202020204" pitchFamily="34" charset="0"/>
                <a:cs typeface="Arial" panose="020B0604020202020204" pitchFamily="34" charset="0"/>
              </a:rPr>
              <a:t>Urda</a:t>
            </a:r>
            <a:r>
              <a:rPr lang="en-US" altLang="ro-RO" sz="3100" b="0" dirty="0" smtClean="0">
                <a:latin typeface="Arial" panose="020B0604020202020204" pitchFamily="34" charset="0"/>
                <a:cs typeface="Arial" panose="020B0604020202020204" pitchFamily="34" charset="0"/>
              </a:rPr>
              <a:t>, </a:t>
            </a:r>
            <a:r>
              <a:rPr lang="en-US" altLang="ro-RO" sz="3100" b="0" dirty="0" err="1" smtClean="0">
                <a:latin typeface="Arial" panose="020B0604020202020204" pitchFamily="34" charset="0"/>
                <a:cs typeface="Arial" panose="020B0604020202020204" pitchFamily="34" charset="0"/>
              </a:rPr>
              <a:t>Sorin</a:t>
            </a:r>
            <a:r>
              <a:rPr lang="en-US" altLang="ro-RO" sz="3100" b="0" dirty="0" smtClean="0">
                <a:latin typeface="Arial" panose="020B0604020202020204" pitchFamily="34" charset="0"/>
                <a:cs typeface="Arial" panose="020B0604020202020204" pitchFamily="34" charset="0"/>
              </a:rPr>
              <a:t> </a:t>
            </a:r>
            <a:r>
              <a:rPr lang="en-US" altLang="ro-RO" sz="3100" b="0" dirty="0" err="1" smtClean="0">
                <a:latin typeface="Arial" panose="020B0604020202020204" pitchFamily="34" charset="0"/>
                <a:cs typeface="Arial" panose="020B0604020202020204" pitchFamily="34" charset="0"/>
              </a:rPr>
              <a:t>Rusu</a:t>
            </a:r>
            <a:r>
              <a:rPr lang="en-US" altLang="ro-RO" sz="3100" b="0" dirty="0" smtClean="0">
                <a:latin typeface="Arial" panose="020B0604020202020204" pitchFamily="34" charset="0"/>
                <a:cs typeface="Arial" panose="020B0604020202020204" pitchFamily="34" charset="0"/>
              </a:rPr>
              <a:t>, gis@teamnet.ro</a:t>
            </a:r>
          </a:p>
        </p:txBody>
      </p:sp>
      <p:sp>
        <p:nvSpPr>
          <p:cNvPr id="3" name="TextBox 2"/>
          <p:cNvSpPr txBox="1"/>
          <p:nvPr/>
        </p:nvSpPr>
        <p:spPr>
          <a:xfrm>
            <a:off x="8405386" y="0"/>
            <a:ext cx="2919389" cy="1569660"/>
          </a:xfrm>
          <a:prstGeom prst="rect">
            <a:avLst/>
          </a:prstGeom>
          <a:noFill/>
        </p:spPr>
        <p:txBody>
          <a:bodyPr wrap="none" rtlCol="0">
            <a:spAutoFit/>
          </a:bodyPr>
          <a:lstStyle/>
          <a:p>
            <a:r>
              <a:rPr lang="ro-RO" altLang="ro-RO" sz="9600" b="1" dirty="0" smtClean="0">
                <a:solidFill>
                  <a:srgbClr val="FF0000"/>
                </a:solidFill>
                <a:ea typeface="+mj-ea"/>
              </a:rPr>
              <a:t>W</a:t>
            </a:r>
            <a:r>
              <a:rPr lang="en-US" altLang="ro-RO" sz="9600" b="1" dirty="0" smtClean="0">
                <a:solidFill>
                  <a:srgbClr val="FF0000"/>
                </a:solidFill>
                <a:ea typeface="+mj-ea"/>
              </a:rPr>
              <a:t>FS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4151376" y="5120640"/>
            <a:ext cx="1984248" cy="886968"/>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835514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78269" cy="6794026"/>
          </a:xfrm>
          <a:prstGeom prst="rect">
            <a:avLst/>
          </a:prstGeom>
        </p:spPr>
      </p:pic>
      <p:sp>
        <p:nvSpPr>
          <p:cNvPr id="5" name="Rectangle 4"/>
          <p:cNvSpPr/>
          <p:nvPr/>
        </p:nvSpPr>
        <p:spPr>
          <a:xfrm>
            <a:off x="4067033" y="4326340"/>
            <a:ext cx="1132764" cy="259308"/>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995677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4067033" y="641445"/>
            <a:ext cx="1132764" cy="259308"/>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7253785" y="1445525"/>
            <a:ext cx="1132764" cy="259308"/>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2879677" y="2770496"/>
            <a:ext cx="2538483" cy="1173707"/>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Oval Callout 3"/>
          <p:cNvSpPr/>
          <p:nvPr/>
        </p:nvSpPr>
        <p:spPr>
          <a:xfrm>
            <a:off x="7820167" y="730156"/>
            <a:ext cx="3057099" cy="674426"/>
          </a:xfrm>
          <a:prstGeom prst="wedgeEllipseCallou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n w="0"/>
                <a:solidFill>
                  <a:schemeClr val="tx1"/>
                </a:solidFill>
                <a:effectLst>
                  <a:outerShdw blurRad="38100" dist="19050" dir="2700000" algn="tl" rotWithShape="0">
                    <a:schemeClr val="dk1">
                      <a:alpha val="40000"/>
                    </a:schemeClr>
                  </a:outerShdw>
                </a:effectLst>
              </a:rPr>
              <a:t>302119 </a:t>
            </a:r>
            <a:r>
              <a:rPr lang="ro-RO" b="1" dirty="0" smtClean="0">
                <a:ln w="0"/>
                <a:solidFill>
                  <a:schemeClr val="tx1"/>
                </a:solidFill>
                <a:effectLst>
                  <a:outerShdw blurRad="38100" dist="19050" dir="2700000" algn="tl" rotWithShape="0">
                    <a:schemeClr val="dk1">
                      <a:alpha val="40000"/>
                    </a:schemeClr>
                  </a:outerShdw>
                </a:effectLst>
              </a:rPr>
              <a:t>resurse indexate</a:t>
            </a:r>
            <a:endParaRPr lang="en-US" b="1" dirty="0">
              <a:ln w="0"/>
              <a:solidFill>
                <a:schemeClr val="tx1"/>
              </a:solidFill>
              <a:effectLst>
                <a:outerShdw blurRad="38100" dist="19050" dir="2700000" algn="tl" rotWithShape="0">
                  <a:schemeClr val="dk1">
                    <a:alpha val="40000"/>
                  </a:schemeClr>
                </a:outerShdw>
              </a:effectLst>
            </a:endParaRPr>
          </a:p>
        </p:txBody>
      </p:sp>
      <p:sp>
        <p:nvSpPr>
          <p:cNvPr id="8" name="TextBox 7"/>
          <p:cNvSpPr txBox="1"/>
          <p:nvPr/>
        </p:nvSpPr>
        <p:spPr>
          <a:xfrm>
            <a:off x="9482328" y="1684620"/>
            <a:ext cx="2148840" cy="769441"/>
          </a:xfrm>
          <a:prstGeom prst="rect">
            <a:avLst/>
          </a:prstGeom>
          <a:noFill/>
        </p:spPr>
        <p:txBody>
          <a:bodyPr wrap="square" rtlCol="0">
            <a:spAutoFit/>
          </a:bodyPr>
          <a:lstStyle/>
          <a:p>
            <a:r>
              <a:rPr lang="ro-RO" sz="4400" b="1" dirty="0" smtClean="0">
                <a:solidFill>
                  <a:srgbClr val="FF0000"/>
                </a:solidFill>
              </a:rPr>
              <a:t>TOATE</a:t>
            </a:r>
            <a:endParaRPr lang="en-US" sz="4400" b="1" dirty="0">
              <a:solidFill>
                <a:srgbClr val="FF0000"/>
              </a:solidFill>
            </a:endParaRPr>
          </a:p>
        </p:txBody>
      </p:sp>
    </p:spTree>
    <p:extLst>
      <p:ext uri="{BB962C8B-B14F-4D97-AF65-F5344CB8AC3E}">
        <p14:creationId xmlns:p14="http://schemas.microsoft.com/office/powerpoint/2010/main" val="104011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6892120" y="641445"/>
            <a:ext cx="1132764" cy="259308"/>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7117305" y="1445525"/>
            <a:ext cx="1132764" cy="259308"/>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2906973" y="2784143"/>
            <a:ext cx="2538484" cy="1173708"/>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Oval Callout 3"/>
          <p:cNvSpPr/>
          <p:nvPr/>
        </p:nvSpPr>
        <p:spPr>
          <a:xfrm>
            <a:off x="7820167" y="730156"/>
            <a:ext cx="2552131" cy="674426"/>
          </a:xfrm>
          <a:prstGeom prst="wedgeEllipseCallou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Doar </a:t>
            </a:r>
            <a:r>
              <a:rPr lang="en-US" b="1" dirty="0" smtClean="0">
                <a:ln w="0"/>
                <a:solidFill>
                  <a:schemeClr val="tx1"/>
                </a:solidFill>
                <a:effectLst>
                  <a:outerShdw blurRad="38100" dist="19050" dir="2700000" algn="tl" rotWithShape="0">
                    <a:schemeClr val="dk1">
                      <a:alpha val="40000"/>
                    </a:schemeClr>
                  </a:outerShdw>
                </a:effectLst>
              </a:rPr>
              <a:t>3924</a:t>
            </a:r>
            <a:endParaRPr lang="en-US" b="1" dirty="0" smtClean="0">
              <a:ln w="0"/>
              <a:solidFill>
                <a:schemeClr val="tx1"/>
              </a:solidFill>
              <a:effectLst>
                <a:outerShdw blurRad="38100" dist="19050" dir="2700000" algn="tl" rotWithShape="0">
                  <a:schemeClr val="dk1">
                    <a:alpha val="40000"/>
                  </a:schemeClr>
                </a:outerShdw>
              </a:effectLst>
            </a:endParaRPr>
          </a:p>
          <a:p>
            <a:pPr algn="ctr"/>
            <a:r>
              <a:rPr lang="ro-RO" b="1" dirty="0">
                <a:ln w="0"/>
                <a:solidFill>
                  <a:schemeClr val="tx1"/>
                </a:solidFill>
                <a:effectLst>
                  <a:outerShdw blurRad="38100" dist="19050" dir="2700000" algn="tl" rotWithShape="0">
                    <a:schemeClr val="dk1">
                      <a:alpha val="40000"/>
                    </a:schemeClr>
                  </a:outerShdw>
                </a:effectLst>
              </a:rPr>
              <a:t>s</a:t>
            </a:r>
            <a:r>
              <a:rPr lang="ro-RO" b="1" dirty="0" smtClean="0">
                <a:ln w="0"/>
                <a:solidFill>
                  <a:schemeClr val="tx1"/>
                </a:solidFill>
                <a:effectLst>
                  <a:outerShdw blurRad="38100" dist="19050" dir="2700000" algn="tl" rotWithShape="0">
                    <a:schemeClr val="dk1">
                      <a:alpha val="40000"/>
                    </a:schemeClr>
                  </a:outerShdw>
                </a:effectLst>
              </a:rPr>
              <a:t>unt </a:t>
            </a:r>
            <a:r>
              <a:rPr lang="en-US" b="1" dirty="0" smtClean="0">
                <a:ln w="0"/>
                <a:solidFill>
                  <a:schemeClr val="tx1"/>
                </a:solidFill>
                <a:effectLst>
                  <a:outerShdw blurRad="38100" dist="19050" dir="2700000" algn="tl" rotWithShape="0">
                    <a:schemeClr val="dk1">
                      <a:alpha val="40000"/>
                    </a:schemeClr>
                  </a:outerShdw>
                </a:effectLst>
              </a:rPr>
              <a:t>valid</a:t>
            </a:r>
            <a:r>
              <a:rPr lang="ro-RO" b="1" dirty="0" smtClean="0">
                <a:ln w="0"/>
                <a:solidFill>
                  <a:schemeClr val="tx1"/>
                </a:solidFill>
                <a:effectLst>
                  <a:outerShdw blurRad="38100" dist="19050" dir="2700000" algn="tl" rotWithShape="0">
                    <a:schemeClr val="dk1">
                      <a:alpha val="40000"/>
                    </a:schemeClr>
                  </a:outerShdw>
                </a:effectLst>
              </a:rPr>
              <a:t>e</a:t>
            </a:r>
            <a:endParaRPr lang="en-US" b="1" dirty="0">
              <a:ln w="0"/>
              <a:solidFill>
                <a:schemeClr val="tx1"/>
              </a:solidFill>
              <a:effectLst>
                <a:outerShdw blurRad="38100" dist="19050" dir="2700000" algn="tl" rotWithShape="0">
                  <a:schemeClr val="dk1">
                    <a:alpha val="40000"/>
                  </a:schemeClr>
                </a:outerShdw>
              </a:effectLst>
            </a:endParaRPr>
          </a:p>
        </p:txBody>
      </p:sp>
      <p:sp>
        <p:nvSpPr>
          <p:cNvPr id="9" name="Cloud Callout 8"/>
          <p:cNvSpPr/>
          <p:nvPr/>
        </p:nvSpPr>
        <p:spPr>
          <a:xfrm>
            <a:off x="8861947" y="1897038"/>
            <a:ext cx="3330053" cy="1774210"/>
          </a:xfrm>
          <a:prstGeom prst="cloudCallout">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n w="0"/>
                <a:solidFill>
                  <a:schemeClr val="tx1"/>
                </a:solidFill>
                <a:effectLst>
                  <a:outerShdw blurRad="38100" dist="19050" dir="2700000" algn="tl" rotWithShape="0">
                    <a:schemeClr val="dk1">
                      <a:alpha val="40000"/>
                    </a:schemeClr>
                  </a:outerShdw>
                </a:effectLst>
              </a:rPr>
              <a:t>3924/302119*100=</a:t>
            </a:r>
            <a:r>
              <a:rPr lang="en-US" sz="1600" b="1" dirty="0" smtClean="0">
                <a:ln w="0"/>
                <a:solidFill>
                  <a:schemeClr val="tx1"/>
                </a:solidFill>
                <a:effectLst>
                  <a:outerShdw blurRad="38100" dist="19050" dir="2700000" algn="tl" rotWithShape="0">
                    <a:schemeClr val="dk1">
                      <a:alpha val="40000"/>
                    </a:schemeClr>
                  </a:outerShdw>
                </a:effectLst>
              </a:rPr>
              <a:t> </a:t>
            </a:r>
            <a:r>
              <a:rPr lang="en-US" sz="3200" b="1" dirty="0" smtClean="0">
                <a:ln w="0"/>
                <a:solidFill>
                  <a:schemeClr val="tx1"/>
                </a:solidFill>
                <a:effectLst>
                  <a:outerShdw blurRad="38100" dist="19050" dir="2700000" algn="tl" rotWithShape="0">
                    <a:schemeClr val="dk1">
                      <a:alpha val="40000"/>
                    </a:schemeClr>
                  </a:outerShdw>
                </a:effectLst>
              </a:rPr>
              <a:t>1,3% </a:t>
            </a:r>
          </a:p>
          <a:p>
            <a:pPr algn="ctr"/>
            <a:r>
              <a:rPr lang="ro-RO" sz="2000" b="1" dirty="0">
                <a:ln w="0"/>
                <a:solidFill>
                  <a:schemeClr val="tx1"/>
                </a:solidFill>
                <a:effectLst>
                  <a:outerShdw blurRad="38100" dist="19050" dir="2700000" algn="tl" rotWithShape="0">
                    <a:schemeClr val="dk1">
                      <a:alpha val="40000"/>
                    </a:schemeClr>
                  </a:outerShdw>
                </a:effectLst>
              </a:rPr>
              <a:t>r</a:t>
            </a:r>
            <a:r>
              <a:rPr lang="ro-RO" sz="2000" b="1" dirty="0" smtClean="0">
                <a:ln w="0"/>
                <a:solidFill>
                  <a:schemeClr val="tx1"/>
                </a:solidFill>
                <a:effectLst>
                  <a:outerShdw blurRad="38100" dist="19050" dir="2700000" algn="tl" rotWithShape="0">
                    <a:schemeClr val="dk1">
                      <a:alpha val="40000"/>
                    </a:schemeClr>
                  </a:outerShdw>
                </a:effectLst>
              </a:rPr>
              <a:t>esurse valide</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8" name="TextBox 7"/>
          <p:cNvSpPr txBox="1"/>
          <p:nvPr/>
        </p:nvSpPr>
        <p:spPr>
          <a:xfrm>
            <a:off x="9251576" y="1266090"/>
            <a:ext cx="2480176" cy="769441"/>
          </a:xfrm>
          <a:prstGeom prst="rect">
            <a:avLst/>
          </a:prstGeom>
          <a:noFill/>
        </p:spPr>
        <p:txBody>
          <a:bodyPr wrap="square" rtlCol="0">
            <a:spAutoFit/>
          </a:bodyPr>
          <a:lstStyle/>
          <a:p>
            <a:r>
              <a:rPr lang="en-US" sz="4400" b="1" dirty="0" smtClean="0">
                <a:solidFill>
                  <a:srgbClr val="FF0000"/>
                </a:solidFill>
              </a:rPr>
              <a:t>VALID</a:t>
            </a:r>
            <a:r>
              <a:rPr lang="ro-RO" sz="4400" b="1" dirty="0" smtClean="0">
                <a:solidFill>
                  <a:srgbClr val="FF0000"/>
                </a:solidFill>
              </a:rPr>
              <a:t>E</a:t>
            </a:r>
            <a:endParaRPr lang="en-US" sz="4400" b="1" dirty="0">
              <a:solidFill>
                <a:srgbClr val="FF0000"/>
              </a:solidFill>
            </a:endParaRPr>
          </a:p>
        </p:txBody>
      </p:sp>
    </p:spTree>
    <p:extLst>
      <p:ext uri="{BB962C8B-B14F-4D97-AF65-F5344CB8AC3E}">
        <p14:creationId xmlns:p14="http://schemas.microsoft.com/office/powerpoint/2010/main" val="20740516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430420" y="1577217"/>
            <a:ext cx="248786" cy="369332"/>
          </a:xfrm>
          <a:prstGeom prst="rect">
            <a:avLst/>
          </a:prstGeom>
        </p:spPr>
        <p:txBody>
          <a:bodyPr wrap="none">
            <a:spAutoFit/>
          </a:bodyPr>
          <a:lstStyle/>
          <a:p>
            <a:r>
              <a:rPr lang="en-US" dirty="0" smtClean="0"/>
              <a:t> </a:t>
            </a:r>
            <a:endParaRPr lang="en-US" dirty="0"/>
          </a:p>
        </p:txBody>
      </p:sp>
      <p:sp>
        <p:nvSpPr>
          <p:cNvPr id="8" name="Rectangle 7"/>
          <p:cNvSpPr/>
          <p:nvPr/>
        </p:nvSpPr>
        <p:spPr>
          <a:xfrm>
            <a:off x="912399" y="1889256"/>
            <a:ext cx="248786" cy="369332"/>
          </a:xfrm>
          <a:prstGeom prst="rect">
            <a:avLst/>
          </a:prstGeom>
        </p:spPr>
        <p:txBody>
          <a:bodyPr wrap="none">
            <a:spAutoFit/>
          </a:bodyPr>
          <a:lstStyle/>
          <a:p>
            <a:r>
              <a:rPr lang="en-US" dirty="0" smtClean="0"/>
              <a:t> </a:t>
            </a:r>
            <a:endParaRPr lang="en-US" dirty="0"/>
          </a:p>
        </p:txBody>
      </p:sp>
      <p:graphicFrame>
        <p:nvGraphicFramePr>
          <p:cNvPr id="21" name="Chart 20"/>
          <p:cNvGraphicFramePr/>
          <p:nvPr>
            <p:extLst>
              <p:ext uri="{D42A27DB-BD31-4B8C-83A1-F6EECF244321}">
                <p14:modId xmlns:p14="http://schemas.microsoft.com/office/powerpoint/2010/main" val="3317023699"/>
              </p:ext>
            </p:extLst>
          </p:nvPr>
        </p:nvGraphicFramePr>
        <p:xfrm>
          <a:off x="-2101756" y="2428431"/>
          <a:ext cx="10003809" cy="388290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2" name="Chart 21"/>
          <p:cNvGraphicFramePr/>
          <p:nvPr>
            <p:extLst>
              <p:ext uri="{D42A27DB-BD31-4B8C-83A1-F6EECF244321}">
                <p14:modId xmlns:p14="http://schemas.microsoft.com/office/powerpoint/2010/main" val="4160754325"/>
              </p:ext>
            </p:extLst>
          </p:nvPr>
        </p:nvGraphicFramePr>
        <p:xfrm>
          <a:off x="8679206" y="2715604"/>
          <a:ext cx="3509818" cy="3848308"/>
        </p:xfrm>
        <a:graphic>
          <a:graphicData uri="http://schemas.openxmlformats.org/drawingml/2006/chart">
            <c:chart xmlns:c="http://schemas.openxmlformats.org/drawingml/2006/chart" xmlns:r="http://schemas.openxmlformats.org/officeDocument/2006/relationships" r:id="rId3"/>
          </a:graphicData>
        </a:graphic>
      </p:graphicFrame>
      <p:sp>
        <p:nvSpPr>
          <p:cNvPr id="27" name="Title 1"/>
          <p:cNvSpPr txBox="1">
            <a:spLocks/>
          </p:cNvSpPr>
          <p:nvPr/>
        </p:nvSpPr>
        <p:spPr bwMode="auto">
          <a:xfrm>
            <a:off x="1476374" y="758825"/>
            <a:ext cx="8842002" cy="593725"/>
          </a:xfrm>
          <a:prstGeom prst="rect">
            <a:avLst/>
          </a:prstGeom>
          <a:solidFill>
            <a:schemeClr val="bg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36000" tIns="0" rIns="0" bIns="0" numCol="1" anchor="ctr" anchorCtr="0" compatLnSpc="1">
            <a:prstTxWarp prst="textNoShape">
              <a:avLst/>
            </a:prstTxWarp>
            <a:normAutofit/>
          </a:bodyPr>
          <a:lstStyle/>
          <a:p>
            <a:pPr lvl="0" eaLnBrk="1" hangingPunct="1"/>
            <a:r>
              <a:rPr kumimoji="0" lang="ro-RO" sz="2100" b="1" i="0" u="sng" strike="noStrike" kern="1200" cap="none" spc="0" normalizeH="0" baseline="0" noProof="0" dirty="0" smtClean="0">
                <a:ln>
                  <a:noFill/>
                </a:ln>
                <a:solidFill>
                  <a:srgbClr val="565A5C"/>
                </a:solidFill>
                <a:effectLst/>
                <a:uLnTx/>
                <a:uFillTx/>
                <a:latin typeface="Arial"/>
                <a:ea typeface="+mj-ea"/>
                <a:cs typeface="Arial"/>
              </a:rPr>
              <a:t>RESURSE </a:t>
            </a:r>
            <a:r>
              <a:rPr lang="en-US" sz="2100" b="1" u="sng" dirty="0" smtClean="0">
                <a:solidFill>
                  <a:srgbClr val="565A5C"/>
                </a:solidFill>
                <a:latin typeface="Arial"/>
                <a:cs typeface="Arial"/>
              </a:rPr>
              <a:t>INDEX</a:t>
            </a:r>
            <a:r>
              <a:rPr lang="ro-RO" sz="2100" b="1" u="sng" dirty="0" smtClean="0">
                <a:solidFill>
                  <a:srgbClr val="565A5C"/>
                </a:solidFill>
                <a:latin typeface="Arial"/>
                <a:cs typeface="Arial"/>
              </a:rPr>
              <a:t>ATE</a:t>
            </a:r>
            <a:r>
              <a:rPr lang="en-US" sz="2100" b="1" u="sng" dirty="0" smtClean="0">
                <a:solidFill>
                  <a:srgbClr val="565A5C"/>
                </a:solidFill>
                <a:latin typeface="Arial"/>
                <a:cs typeface="Arial"/>
              </a:rPr>
              <a:t> IN</a:t>
            </a:r>
            <a:r>
              <a:rPr lang="ro-RO" sz="2100" b="1" u="sng" dirty="0" smtClean="0">
                <a:solidFill>
                  <a:srgbClr val="565A5C"/>
                </a:solidFill>
                <a:latin typeface="Arial"/>
                <a:cs typeface="Arial"/>
              </a:rPr>
              <a:t> </a:t>
            </a:r>
            <a:r>
              <a:rPr lang="en-US" sz="2100" b="1" u="sng" dirty="0" smtClean="0">
                <a:solidFill>
                  <a:srgbClr val="565A5C"/>
                </a:solidFill>
                <a:latin typeface="Arial"/>
                <a:cs typeface="Arial"/>
              </a:rPr>
              <a:t>GEOPORTAL</a:t>
            </a:r>
            <a:r>
              <a:rPr lang="ro-RO" sz="2100" b="1" u="sng" dirty="0" smtClean="0">
                <a:solidFill>
                  <a:srgbClr val="565A5C"/>
                </a:solidFill>
                <a:latin typeface="Arial"/>
                <a:cs typeface="Arial"/>
              </a:rPr>
              <a:t>UL COMISIEI EUROPENE</a:t>
            </a:r>
            <a:endParaRPr kumimoji="0" lang="en-US" altLang="ro-RO" sz="2100" b="1" i="0" u="none" strike="noStrike" kern="1200" cap="none" spc="0" normalizeH="0" baseline="0" noProof="0" dirty="0" smtClean="0">
              <a:ln>
                <a:noFill/>
              </a:ln>
              <a:solidFill>
                <a:srgbClr val="565A5C"/>
              </a:solidFill>
              <a:effectLst/>
              <a:uLnTx/>
              <a:uFillTx/>
              <a:latin typeface="Arial" panose="020B0604020202020204" pitchFamily="34" charset="0"/>
              <a:ea typeface="+mj-ea"/>
              <a:cs typeface="Arial" panose="020B0604020202020204" pitchFamily="34" charset="0"/>
            </a:endParaRPr>
          </a:p>
        </p:txBody>
      </p:sp>
      <p:sp>
        <p:nvSpPr>
          <p:cNvPr id="24" name="Oval Callout 23"/>
          <p:cNvSpPr/>
          <p:nvPr/>
        </p:nvSpPr>
        <p:spPr>
          <a:xfrm>
            <a:off x="2243671" y="1669084"/>
            <a:ext cx="2552131" cy="674426"/>
          </a:xfrm>
          <a:prstGeom prst="wedgeEllipseCallou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n w="0"/>
                <a:solidFill>
                  <a:schemeClr val="tx1"/>
                </a:solidFill>
                <a:effectLst>
                  <a:outerShdw blurRad="38100" dist="19050" dir="2700000" algn="tl" rotWithShape="0">
                    <a:schemeClr val="dk1">
                      <a:alpha val="40000"/>
                    </a:schemeClr>
                  </a:outerShdw>
                </a:effectLst>
              </a:rPr>
              <a:t>302119 </a:t>
            </a:r>
            <a:r>
              <a:rPr lang="en-US" b="1" dirty="0" err="1" smtClean="0">
                <a:ln w="0"/>
                <a:solidFill>
                  <a:schemeClr val="tx1"/>
                </a:solidFill>
                <a:effectLst>
                  <a:outerShdw blurRad="38100" dist="19050" dir="2700000" algn="tl" rotWithShape="0">
                    <a:schemeClr val="dk1">
                      <a:alpha val="40000"/>
                    </a:schemeClr>
                  </a:outerShdw>
                </a:effectLst>
              </a:rPr>
              <a:t>resu</a:t>
            </a:r>
            <a:r>
              <a:rPr lang="ro-RO" b="1" dirty="0" smtClean="0">
                <a:ln w="0"/>
                <a:solidFill>
                  <a:schemeClr val="tx1"/>
                </a:solidFill>
                <a:effectLst>
                  <a:outerShdw blurRad="38100" dist="19050" dir="2700000" algn="tl" rotWithShape="0">
                    <a:schemeClr val="dk1">
                      <a:alpha val="40000"/>
                    </a:schemeClr>
                  </a:outerShdw>
                </a:effectLst>
              </a:rPr>
              <a:t>rse</a:t>
            </a:r>
            <a:endParaRPr lang="en-US" b="1" dirty="0">
              <a:ln w="0"/>
              <a:solidFill>
                <a:schemeClr val="tx1"/>
              </a:solidFill>
              <a:effectLst>
                <a:outerShdw blurRad="38100" dist="19050" dir="2700000" algn="tl" rotWithShape="0">
                  <a:schemeClr val="dk1">
                    <a:alpha val="40000"/>
                  </a:schemeClr>
                </a:outerShdw>
              </a:effectLst>
            </a:endParaRPr>
          </a:p>
        </p:txBody>
      </p:sp>
      <p:sp>
        <p:nvSpPr>
          <p:cNvPr id="33" name="Oval Callout 32"/>
          <p:cNvSpPr/>
          <p:nvPr/>
        </p:nvSpPr>
        <p:spPr>
          <a:xfrm>
            <a:off x="8284191" y="2121605"/>
            <a:ext cx="3425989" cy="674426"/>
          </a:xfrm>
          <a:prstGeom prst="wedgeEllipseCallou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Doar </a:t>
            </a:r>
            <a:r>
              <a:rPr lang="en-US" b="1" dirty="0" smtClean="0">
                <a:ln w="0"/>
                <a:solidFill>
                  <a:schemeClr val="tx1"/>
                </a:solidFill>
                <a:effectLst>
                  <a:outerShdw blurRad="38100" dist="19050" dir="2700000" algn="tl" rotWithShape="0">
                    <a:schemeClr val="dk1">
                      <a:alpha val="40000"/>
                    </a:schemeClr>
                  </a:outerShdw>
                </a:effectLst>
              </a:rPr>
              <a:t>3924</a:t>
            </a:r>
            <a:endParaRPr lang="en-US" b="1" dirty="0" smtClean="0">
              <a:ln w="0"/>
              <a:solidFill>
                <a:schemeClr val="tx1"/>
              </a:solidFill>
              <a:effectLst>
                <a:outerShdw blurRad="38100" dist="19050" dir="2700000" algn="tl" rotWithShape="0">
                  <a:schemeClr val="dk1">
                    <a:alpha val="40000"/>
                  </a:schemeClr>
                </a:outerShdw>
              </a:effectLst>
            </a:endParaRPr>
          </a:p>
          <a:p>
            <a:pPr algn="ctr"/>
            <a:r>
              <a:rPr lang="ro-RO" b="1" dirty="0" smtClean="0">
                <a:ln w="0"/>
                <a:solidFill>
                  <a:schemeClr val="tx1"/>
                </a:solidFill>
                <a:effectLst>
                  <a:outerShdw blurRad="38100" dist="19050" dir="2700000" algn="tl" rotWithShape="0">
                    <a:schemeClr val="dk1">
                      <a:alpha val="40000"/>
                    </a:schemeClr>
                  </a:outerShdw>
                </a:effectLst>
              </a:rPr>
              <a:t>Resurse sunt valide</a:t>
            </a:r>
            <a:endParaRPr lang="en-US" b="1" dirty="0">
              <a:ln w="0"/>
              <a:solidFill>
                <a:schemeClr val="tx1"/>
              </a:solidFill>
              <a:effectLst>
                <a:outerShdw blurRad="38100" dist="19050" dir="2700000" algn="tl" rotWithShape="0">
                  <a:schemeClr val="dk1">
                    <a:alpha val="40000"/>
                  </a:schemeClr>
                </a:outerShdw>
              </a:effectLst>
            </a:endParaRPr>
          </a:p>
        </p:txBody>
      </p:sp>
      <p:sp>
        <p:nvSpPr>
          <p:cNvPr id="10" name="TextBox 2"/>
          <p:cNvSpPr txBox="1"/>
          <p:nvPr/>
        </p:nvSpPr>
        <p:spPr>
          <a:xfrm>
            <a:off x="8430420" y="1473915"/>
            <a:ext cx="2973063" cy="76944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4400" b="1" dirty="0" smtClean="0">
                <a:solidFill>
                  <a:srgbClr val="FF0000"/>
                </a:solidFill>
              </a:rPr>
              <a:t>VALID</a:t>
            </a:r>
            <a:r>
              <a:rPr lang="ro-RO" sz="4400" b="1" dirty="0" smtClean="0">
                <a:solidFill>
                  <a:srgbClr val="FF0000"/>
                </a:solidFill>
              </a:rPr>
              <a:t>E</a:t>
            </a:r>
            <a:endParaRPr lang="en-US" sz="4400" b="1" dirty="0">
              <a:solidFill>
                <a:srgbClr val="FF0000"/>
              </a:solidFill>
            </a:endParaRPr>
          </a:p>
        </p:txBody>
      </p:sp>
      <p:sp>
        <p:nvSpPr>
          <p:cNvPr id="11" name="TextBox 2"/>
          <p:cNvSpPr txBox="1"/>
          <p:nvPr/>
        </p:nvSpPr>
        <p:spPr>
          <a:xfrm>
            <a:off x="767821" y="1577217"/>
            <a:ext cx="2148840" cy="76944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ro-RO" sz="4400" b="1" dirty="0" smtClean="0">
                <a:solidFill>
                  <a:srgbClr val="FF0000"/>
                </a:solidFill>
              </a:rPr>
              <a:t>TOATE</a:t>
            </a:r>
            <a:endParaRPr lang="en-US" sz="4400" b="1" dirty="0">
              <a:solidFill>
                <a:srgbClr val="FF00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4067033" y="641445"/>
            <a:ext cx="1132764" cy="259308"/>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7253785" y="1445525"/>
            <a:ext cx="1132764" cy="259308"/>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2797791" y="3835021"/>
            <a:ext cx="2538483" cy="1173707"/>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Oval Callout 3"/>
          <p:cNvSpPr/>
          <p:nvPr/>
        </p:nvSpPr>
        <p:spPr>
          <a:xfrm>
            <a:off x="7820167" y="730156"/>
            <a:ext cx="3548418" cy="674426"/>
          </a:xfrm>
          <a:prstGeom prst="wedgeEllipseCallou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n w="0"/>
                <a:solidFill>
                  <a:schemeClr val="tx1"/>
                </a:solidFill>
                <a:effectLst>
                  <a:outerShdw blurRad="38100" dist="19050" dir="2700000" algn="tl" rotWithShape="0">
                    <a:schemeClr val="dk1">
                      <a:alpha val="40000"/>
                    </a:schemeClr>
                  </a:outerShdw>
                </a:effectLst>
              </a:rPr>
              <a:t>302119 </a:t>
            </a:r>
            <a:r>
              <a:rPr lang="ro-RO" b="1" dirty="0" smtClean="0">
                <a:ln w="0"/>
                <a:solidFill>
                  <a:schemeClr val="tx1"/>
                </a:solidFill>
                <a:effectLst>
                  <a:outerShdw blurRad="38100" dist="19050" dir="2700000" algn="tl" rotWithShape="0">
                    <a:schemeClr val="dk1">
                      <a:alpha val="40000"/>
                    </a:schemeClr>
                  </a:outerShdw>
                </a:effectLst>
              </a:rPr>
              <a:t>resurse sunt indexate în total</a:t>
            </a:r>
            <a:endParaRPr lang="en-US" b="1" dirty="0">
              <a:ln w="0"/>
              <a:solidFill>
                <a:schemeClr val="tx1"/>
              </a:solidFill>
              <a:effectLst>
                <a:outerShdw blurRad="38100" dist="19050" dir="2700000" algn="tl" rotWithShape="0">
                  <a:schemeClr val="dk1">
                    <a:alpha val="40000"/>
                  </a:schemeClr>
                </a:outerShdw>
              </a:effectLst>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6339" y="2207312"/>
            <a:ext cx="6725661" cy="3255418"/>
          </a:xfrm>
          <a:prstGeom prst="rect">
            <a:avLst/>
          </a:prstGeom>
        </p:spPr>
      </p:pic>
      <p:sp>
        <p:nvSpPr>
          <p:cNvPr id="9" name="Rectangle 8"/>
          <p:cNvSpPr/>
          <p:nvPr/>
        </p:nvSpPr>
        <p:spPr>
          <a:xfrm>
            <a:off x="8584441" y="3864592"/>
            <a:ext cx="2272763" cy="366214"/>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Callout 9"/>
          <p:cNvSpPr/>
          <p:nvPr/>
        </p:nvSpPr>
        <p:spPr>
          <a:xfrm>
            <a:off x="9403717" y="2788801"/>
            <a:ext cx="2552131" cy="674426"/>
          </a:xfrm>
          <a:prstGeom prst="wedgeEllipseCallout">
            <a:avLst>
              <a:gd name="adj1" fmla="val -3186"/>
              <a:gd name="adj2" fmla="val 84760"/>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Există doar </a:t>
            </a:r>
            <a:r>
              <a:rPr lang="en-US" b="1" dirty="0" smtClean="0">
                <a:ln w="0"/>
                <a:solidFill>
                  <a:schemeClr val="tx1"/>
                </a:solidFill>
                <a:effectLst>
                  <a:outerShdw blurRad="38100" dist="19050" dir="2700000" algn="tl" rotWithShape="0">
                    <a:schemeClr val="dk1">
                      <a:alpha val="40000"/>
                    </a:schemeClr>
                  </a:outerShdw>
                </a:effectLst>
              </a:rPr>
              <a:t>741 WFS</a:t>
            </a:r>
            <a:r>
              <a:rPr lang="ro-RO" b="1" dirty="0" smtClean="0">
                <a:ln w="0"/>
                <a:solidFill>
                  <a:schemeClr val="tx1"/>
                </a:solidFill>
                <a:effectLst>
                  <a:outerShdw blurRad="38100" dist="19050" dir="2700000" algn="tl" rotWithShape="0">
                    <a:schemeClr val="dk1">
                      <a:alpha val="40000"/>
                    </a:schemeClr>
                  </a:outerShdw>
                </a:effectLst>
              </a:rPr>
              <a:t>-uri</a:t>
            </a:r>
            <a:endParaRPr lang="en-US" b="1" dirty="0">
              <a:ln w="0"/>
              <a:solidFill>
                <a:schemeClr val="tx1"/>
              </a:solidFill>
              <a:effectLst>
                <a:outerShdw blurRad="38100" dist="19050" dir="2700000" algn="tl" rotWithShape="0">
                  <a:schemeClr val="dk1">
                    <a:alpha val="40000"/>
                  </a:schemeClr>
                </a:outerShdw>
              </a:effectLst>
            </a:endParaRPr>
          </a:p>
        </p:txBody>
      </p:sp>
      <p:sp>
        <p:nvSpPr>
          <p:cNvPr id="11" name="TextBox 10"/>
          <p:cNvSpPr txBox="1"/>
          <p:nvPr/>
        </p:nvSpPr>
        <p:spPr>
          <a:xfrm>
            <a:off x="9482328" y="1522340"/>
            <a:ext cx="2148840" cy="769441"/>
          </a:xfrm>
          <a:prstGeom prst="rect">
            <a:avLst/>
          </a:prstGeom>
          <a:noFill/>
        </p:spPr>
        <p:txBody>
          <a:bodyPr wrap="square" rtlCol="0">
            <a:spAutoFit/>
          </a:bodyPr>
          <a:lstStyle/>
          <a:p>
            <a:r>
              <a:rPr lang="ro-RO" sz="4400" b="1" dirty="0" smtClean="0">
                <a:solidFill>
                  <a:srgbClr val="FF0000"/>
                </a:solidFill>
              </a:rPr>
              <a:t>TOATE</a:t>
            </a:r>
            <a:endParaRPr lang="en-US" sz="4400" b="1" dirty="0">
              <a:solidFill>
                <a:srgbClr val="FF0000"/>
              </a:solidFill>
            </a:endParaRPr>
          </a:p>
        </p:txBody>
      </p:sp>
    </p:spTree>
    <p:extLst>
      <p:ext uri="{BB962C8B-B14F-4D97-AF65-F5344CB8AC3E}">
        <p14:creationId xmlns:p14="http://schemas.microsoft.com/office/powerpoint/2010/main" val="17226468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6878471" y="641445"/>
            <a:ext cx="1132764" cy="259308"/>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7253785" y="1445525"/>
            <a:ext cx="1132764" cy="259308"/>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2797791" y="3835021"/>
            <a:ext cx="2538483" cy="1173707"/>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Oval Callout 3"/>
          <p:cNvSpPr/>
          <p:nvPr/>
        </p:nvSpPr>
        <p:spPr>
          <a:xfrm>
            <a:off x="7820167" y="730156"/>
            <a:ext cx="3493827" cy="674426"/>
          </a:xfrm>
          <a:prstGeom prst="wedgeEllipseCallou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Doar </a:t>
            </a:r>
            <a:r>
              <a:rPr lang="en-US" b="1" dirty="0" smtClean="0">
                <a:ln w="0"/>
                <a:solidFill>
                  <a:schemeClr val="tx1"/>
                </a:solidFill>
                <a:effectLst>
                  <a:outerShdw blurRad="38100" dist="19050" dir="2700000" algn="tl" rotWithShape="0">
                    <a:schemeClr val="dk1">
                      <a:alpha val="40000"/>
                    </a:schemeClr>
                  </a:outerShdw>
                </a:effectLst>
              </a:rPr>
              <a:t>3924 </a:t>
            </a:r>
            <a:r>
              <a:rPr lang="ro-RO" b="1" dirty="0" smtClean="0">
                <a:ln w="0"/>
                <a:solidFill>
                  <a:schemeClr val="tx1"/>
                </a:solidFill>
                <a:effectLst>
                  <a:outerShdw blurRad="38100" dist="19050" dir="2700000" algn="tl" rotWithShape="0">
                    <a:schemeClr val="dk1">
                      <a:alpha val="40000"/>
                    </a:schemeClr>
                  </a:outerShdw>
                </a:effectLst>
              </a:rPr>
              <a:t>resurse sunt valide</a:t>
            </a:r>
            <a:endParaRPr lang="en-US" b="1" dirty="0">
              <a:ln w="0"/>
              <a:solidFill>
                <a:schemeClr val="tx1"/>
              </a:solidFill>
              <a:effectLst>
                <a:outerShdw blurRad="38100" dist="19050" dir="2700000" algn="tl" rotWithShape="0">
                  <a:schemeClr val="dk1">
                    <a:alpha val="40000"/>
                  </a:schemeClr>
                </a:outerShdw>
              </a:effectLst>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4451" y="2539291"/>
            <a:ext cx="6725661" cy="3420105"/>
          </a:xfrm>
          <a:prstGeom prst="rect">
            <a:avLst/>
          </a:prstGeom>
        </p:spPr>
      </p:pic>
      <p:sp>
        <p:nvSpPr>
          <p:cNvPr id="9" name="Rectangle 8"/>
          <p:cNvSpPr/>
          <p:nvPr/>
        </p:nvSpPr>
        <p:spPr>
          <a:xfrm>
            <a:off x="5874949" y="4825621"/>
            <a:ext cx="2272763" cy="366214"/>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Callout 10"/>
          <p:cNvSpPr/>
          <p:nvPr/>
        </p:nvSpPr>
        <p:spPr>
          <a:xfrm>
            <a:off x="7444853" y="5263133"/>
            <a:ext cx="3018428" cy="674426"/>
          </a:xfrm>
          <a:prstGeom prst="wedgeEllipseCallout">
            <a:avLst>
              <a:gd name="adj1" fmla="val -48251"/>
              <a:gd name="adj2" fmla="val -51591"/>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Doar </a:t>
            </a:r>
            <a:r>
              <a:rPr lang="en-US" b="1" dirty="0" smtClean="0">
                <a:ln w="0"/>
                <a:solidFill>
                  <a:schemeClr val="tx1"/>
                </a:solidFill>
                <a:effectLst>
                  <a:outerShdw blurRad="38100" dist="19050" dir="2700000" algn="tl" rotWithShape="0">
                    <a:schemeClr val="dk1">
                      <a:alpha val="40000"/>
                    </a:schemeClr>
                  </a:outerShdw>
                </a:effectLst>
              </a:rPr>
              <a:t>2 WFS</a:t>
            </a:r>
            <a:r>
              <a:rPr lang="ro-RO" b="1" dirty="0" smtClean="0">
                <a:ln w="0"/>
                <a:solidFill>
                  <a:schemeClr val="tx1"/>
                </a:solidFill>
                <a:effectLst>
                  <a:outerShdw blurRad="38100" dist="19050" dir="2700000" algn="tl" rotWithShape="0">
                    <a:schemeClr val="dk1">
                      <a:alpha val="40000"/>
                    </a:schemeClr>
                  </a:outerShdw>
                </a:effectLst>
              </a:rPr>
              <a:t>-uri sunt valide</a:t>
            </a:r>
            <a:endParaRPr lang="en-US" b="1" dirty="0">
              <a:ln w="0"/>
              <a:solidFill>
                <a:schemeClr val="tx1"/>
              </a:solidFill>
              <a:effectLst>
                <a:outerShdw blurRad="38100" dist="19050" dir="2700000" algn="tl" rotWithShape="0">
                  <a:schemeClr val="dk1">
                    <a:alpha val="40000"/>
                  </a:schemeClr>
                </a:outerShdw>
              </a:effectLst>
            </a:endParaRPr>
          </a:p>
        </p:txBody>
      </p:sp>
      <p:sp>
        <p:nvSpPr>
          <p:cNvPr id="12" name="Oval Callout 11"/>
          <p:cNvSpPr/>
          <p:nvPr/>
        </p:nvSpPr>
        <p:spPr>
          <a:xfrm>
            <a:off x="10027511" y="4679906"/>
            <a:ext cx="2123545" cy="674426"/>
          </a:xfrm>
          <a:prstGeom prst="wedgeEllipseCallout">
            <a:avLst>
              <a:gd name="adj1" fmla="val -64813"/>
              <a:gd name="adj2" fmla="val -21297"/>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n w="0"/>
                <a:solidFill>
                  <a:schemeClr val="tx1"/>
                </a:solidFill>
                <a:effectLst>
                  <a:outerShdw blurRad="38100" dist="19050" dir="2700000" algn="tl" rotWithShape="0">
                    <a:schemeClr val="dk1">
                      <a:alpha val="40000"/>
                    </a:schemeClr>
                  </a:outerShdw>
                </a:effectLst>
              </a:rPr>
              <a:t>49 WMS 1.3</a:t>
            </a:r>
            <a:endParaRPr lang="en-US" b="1" dirty="0">
              <a:ln w="0"/>
              <a:solidFill>
                <a:schemeClr val="tx1"/>
              </a:solidFill>
              <a:effectLst>
                <a:outerShdw blurRad="38100" dist="19050" dir="2700000" algn="tl" rotWithShape="0">
                  <a:schemeClr val="dk1">
                    <a:alpha val="40000"/>
                  </a:schemeClr>
                </a:outerShdw>
              </a:effectLst>
            </a:endParaRPr>
          </a:p>
        </p:txBody>
      </p:sp>
      <p:sp>
        <p:nvSpPr>
          <p:cNvPr id="13" name="Oval Callout 12"/>
          <p:cNvSpPr/>
          <p:nvPr/>
        </p:nvSpPr>
        <p:spPr>
          <a:xfrm>
            <a:off x="9859052" y="3835021"/>
            <a:ext cx="2123545" cy="674426"/>
          </a:xfrm>
          <a:prstGeom prst="wedgeEllipseCallout">
            <a:avLst>
              <a:gd name="adj1" fmla="val -107873"/>
              <a:gd name="adj2" fmla="val -3672"/>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n w="0"/>
                <a:solidFill>
                  <a:schemeClr val="tx1"/>
                </a:solidFill>
                <a:effectLst>
                  <a:outerShdw blurRad="38100" dist="19050" dir="2700000" algn="tl" rotWithShape="0">
                    <a:schemeClr val="dk1">
                      <a:alpha val="40000"/>
                    </a:schemeClr>
                  </a:outerShdw>
                </a:effectLst>
              </a:rPr>
              <a:t>18 ATOM</a:t>
            </a:r>
            <a:endParaRPr lang="en-US" b="1" dirty="0">
              <a:ln w="0"/>
              <a:solidFill>
                <a:schemeClr val="tx1"/>
              </a:solidFill>
              <a:effectLst>
                <a:outerShdw blurRad="38100" dist="19050" dir="2700000" algn="tl" rotWithShape="0">
                  <a:schemeClr val="dk1">
                    <a:alpha val="40000"/>
                  </a:schemeClr>
                </a:outerShdw>
              </a:effectLst>
            </a:endParaRPr>
          </a:p>
        </p:txBody>
      </p:sp>
      <p:sp>
        <p:nvSpPr>
          <p:cNvPr id="3" name="TextBox 2"/>
          <p:cNvSpPr txBox="1"/>
          <p:nvPr/>
        </p:nvSpPr>
        <p:spPr>
          <a:xfrm>
            <a:off x="8839200" y="1684620"/>
            <a:ext cx="2791968" cy="769441"/>
          </a:xfrm>
          <a:prstGeom prst="rect">
            <a:avLst/>
          </a:prstGeom>
          <a:noFill/>
        </p:spPr>
        <p:txBody>
          <a:bodyPr wrap="square" rtlCol="0">
            <a:spAutoFit/>
          </a:bodyPr>
          <a:lstStyle/>
          <a:p>
            <a:r>
              <a:rPr lang="en-US" sz="4400" b="1" dirty="0" smtClean="0">
                <a:solidFill>
                  <a:srgbClr val="FF0000"/>
                </a:solidFill>
              </a:rPr>
              <a:t>VALID</a:t>
            </a:r>
            <a:r>
              <a:rPr lang="ro-RO" sz="4400" b="1" dirty="0" smtClean="0">
                <a:solidFill>
                  <a:srgbClr val="FF0000"/>
                </a:solidFill>
              </a:rPr>
              <a:t>E</a:t>
            </a:r>
            <a:endParaRPr lang="en-US" sz="4400" b="1" dirty="0">
              <a:solidFill>
                <a:srgbClr val="FF0000"/>
              </a:solidFill>
            </a:endParaRPr>
          </a:p>
        </p:txBody>
      </p:sp>
    </p:spTree>
    <p:extLst>
      <p:ext uri="{BB962C8B-B14F-4D97-AF65-F5344CB8AC3E}">
        <p14:creationId xmlns:p14="http://schemas.microsoft.com/office/powerpoint/2010/main" val="31432660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31826036"/>
              </p:ext>
            </p:extLst>
          </p:nvPr>
        </p:nvGraphicFramePr>
        <p:xfrm>
          <a:off x="682387" y="1680949"/>
          <a:ext cx="10467834" cy="4419600"/>
        </p:xfrm>
        <a:graphic>
          <a:graphicData uri="http://schemas.openxmlformats.org/drawingml/2006/table">
            <a:tbl>
              <a:tblPr firstRow="1" bandRow="1">
                <a:tableStyleId>{5C22544A-7EE6-4342-B048-85BDC9FD1C3A}</a:tableStyleId>
              </a:tblPr>
              <a:tblGrid>
                <a:gridCol w="2238234"/>
                <a:gridCol w="1794814"/>
                <a:gridCol w="2504231"/>
                <a:gridCol w="2333767"/>
                <a:gridCol w="1596788"/>
              </a:tblGrid>
              <a:tr h="370840">
                <a:tc>
                  <a:txBody>
                    <a:bodyPr/>
                    <a:lstStyle/>
                    <a:p>
                      <a:r>
                        <a:rPr lang="ro-RO" dirty="0" smtClean="0"/>
                        <a:t>RESURSA</a:t>
                      </a:r>
                      <a:endParaRPr lang="en-US" dirty="0"/>
                    </a:p>
                  </a:txBody>
                  <a:tcPr/>
                </a:tc>
                <a:tc>
                  <a:txBody>
                    <a:bodyPr/>
                    <a:lstStyle/>
                    <a:p>
                      <a:r>
                        <a:rPr lang="en-US" dirty="0" smtClean="0"/>
                        <a:t>STANDARD</a:t>
                      </a:r>
                      <a:r>
                        <a:rPr lang="ro-RO" dirty="0" smtClean="0"/>
                        <a:t>UL</a:t>
                      </a:r>
                      <a:endParaRPr lang="en-US" dirty="0"/>
                    </a:p>
                  </a:txBody>
                  <a:tcPr/>
                </a:tc>
                <a:tc>
                  <a:txBody>
                    <a:bodyPr/>
                    <a:lstStyle/>
                    <a:p>
                      <a:pPr algn="ctr"/>
                      <a:r>
                        <a:rPr lang="ro-RO" dirty="0" smtClean="0"/>
                        <a:t>TOATE</a:t>
                      </a:r>
                      <a:r>
                        <a:rPr lang="ro-RO" baseline="0" dirty="0" smtClean="0"/>
                        <a:t> RESURSELE</a:t>
                      </a:r>
                      <a:endParaRPr lang="en-US" dirty="0"/>
                    </a:p>
                  </a:txBody>
                  <a:tcPr/>
                </a:tc>
                <a:tc>
                  <a:txBody>
                    <a:bodyPr/>
                    <a:lstStyle/>
                    <a:p>
                      <a:pPr algn="ctr"/>
                      <a:r>
                        <a:rPr lang="ro-RO" dirty="0" smtClean="0"/>
                        <a:t>DIN CARE </a:t>
                      </a:r>
                      <a:r>
                        <a:rPr lang="en-US" dirty="0" smtClean="0"/>
                        <a:t>VALID</a:t>
                      </a:r>
                      <a:r>
                        <a:rPr lang="ro-RO" dirty="0" smtClean="0"/>
                        <a:t>E</a:t>
                      </a:r>
                      <a:endParaRPr lang="en-US" dirty="0"/>
                    </a:p>
                  </a:txBody>
                  <a:tcPr/>
                </a:tc>
                <a:tc>
                  <a:txBody>
                    <a:bodyPr/>
                    <a:lstStyle/>
                    <a:p>
                      <a:pPr algn="ctr"/>
                      <a:r>
                        <a:rPr lang="en-US" dirty="0" smtClean="0"/>
                        <a:t>%</a:t>
                      </a:r>
                      <a:endParaRPr lang="en-US" dirty="0"/>
                    </a:p>
                  </a:txBody>
                  <a:tcPr/>
                </a:tc>
              </a:tr>
              <a:tr h="123613">
                <a:tc>
                  <a:txBody>
                    <a:bodyPr/>
                    <a:lstStyle/>
                    <a:p>
                      <a:r>
                        <a:rPr lang="en-US" dirty="0" smtClean="0"/>
                        <a:t>Dataset</a:t>
                      </a:r>
                      <a:endParaRPr lang="en-US" dirty="0"/>
                    </a:p>
                  </a:txBody>
                  <a:tcPr/>
                </a:tc>
                <a:tc>
                  <a:txBody>
                    <a:bodyPr/>
                    <a:lstStyle/>
                    <a:p>
                      <a:endParaRPr lang="en-US"/>
                    </a:p>
                  </a:txBody>
                  <a:tcPr/>
                </a:tc>
                <a:tc>
                  <a:txBody>
                    <a:bodyPr/>
                    <a:lstStyle/>
                    <a:p>
                      <a:pPr algn="ctr"/>
                      <a:r>
                        <a:rPr lang="en-US" dirty="0" smtClean="0"/>
                        <a:t>138265</a:t>
                      </a:r>
                      <a:endParaRPr lang="en-US" dirty="0"/>
                    </a:p>
                  </a:txBody>
                  <a:tcPr/>
                </a:tc>
                <a:tc>
                  <a:txBody>
                    <a:bodyPr/>
                    <a:lstStyle/>
                    <a:p>
                      <a:pPr algn="ctr"/>
                      <a:r>
                        <a:rPr lang="en-US" dirty="0" smtClean="0"/>
                        <a:t>2495</a:t>
                      </a:r>
                      <a:endParaRPr lang="en-US" dirty="0"/>
                    </a:p>
                  </a:txBody>
                  <a:tcPr/>
                </a:tc>
                <a:tc>
                  <a:txBody>
                    <a:bodyPr/>
                    <a:lstStyle/>
                    <a:p>
                      <a:pPr marL="0" algn="l" defTabSz="457200" rtl="0" eaLnBrk="1" fontAlgn="b" latinLnBrk="0" hangingPunct="1"/>
                      <a:r>
                        <a:rPr lang="en-US" sz="1800" kern="1200" dirty="0">
                          <a:solidFill>
                            <a:schemeClr val="dk1"/>
                          </a:solidFill>
                          <a:latin typeface="+mn-lt"/>
                          <a:ea typeface="+mn-ea"/>
                          <a:cs typeface="+mn-cs"/>
                        </a:rPr>
                        <a:t>           </a:t>
                      </a:r>
                      <a:r>
                        <a:rPr lang="en-US" sz="1800" kern="1200" dirty="0" smtClean="0">
                          <a:solidFill>
                            <a:schemeClr val="dk1"/>
                          </a:solidFill>
                          <a:latin typeface="+mn-lt"/>
                          <a:ea typeface="+mn-ea"/>
                          <a:cs typeface="+mn-cs"/>
                        </a:rPr>
                        <a:t>1.8</a:t>
                      </a:r>
                      <a:endParaRPr lang="en-US" sz="1800" kern="1200" dirty="0">
                        <a:solidFill>
                          <a:schemeClr val="dk1"/>
                        </a:solidFill>
                        <a:latin typeface="+mn-lt"/>
                        <a:ea typeface="+mn-ea"/>
                        <a:cs typeface="+mn-cs"/>
                      </a:endParaRPr>
                    </a:p>
                  </a:txBody>
                  <a:tcPr marL="6350" marR="6350" marT="6350" marB="0" anchor="ctr"/>
                </a:tc>
              </a:tr>
              <a:tr h="242147">
                <a:tc>
                  <a:txBody>
                    <a:bodyPr/>
                    <a:lstStyle/>
                    <a:p>
                      <a:r>
                        <a:rPr lang="en-US" dirty="0" smtClean="0"/>
                        <a:t>Series</a:t>
                      </a:r>
                      <a:endParaRPr lang="en-US" dirty="0"/>
                    </a:p>
                  </a:txBody>
                  <a:tcPr/>
                </a:tc>
                <a:tc>
                  <a:txBody>
                    <a:bodyPr/>
                    <a:lstStyle/>
                    <a:p>
                      <a:endParaRPr lang="en-US"/>
                    </a:p>
                  </a:txBody>
                  <a:tcPr/>
                </a:tc>
                <a:tc>
                  <a:txBody>
                    <a:bodyPr/>
                    <a:lstStyle/>
                    <a:p>
                      <a:pPr algn="ctr"/>
                      <a:r>
                        <a:rPr lang="en-US" dirty="0" smtClean="0"/>
                        <a:t>3538</a:t>
                      </a:r>
                      <a:endParaRPr lang="en-US" dirty="0"/>
                    </a:p>
                  </a:txBody>
                  <a:tcPr/>
                </a:tc>
                <a:tc>
                  <a:txBody>
                    <a:bodyPr/>
                    <a:lstStyle/>
                    <a:p>
                      <a:pPr algn="ctr"/>
                      <a:r>
                        <a:rPr lang="en-US" dirty="0" smtClean="0"/>
                        <a:t>165</a:t>
                      </a:r>
                      <a:endParaRPr lang="en-US" dirty="0"/>
                    </a:p>
                  </a:txBody>
                  <a:tcPr/>
                </a:tc>
                <a:tc>
                  <a:txBody>
                    <a:bodyPr/>
                    <a:lstStyle/>
                    <a:p>
                      <a:pPr marL="0" algn="l" defTabSz="457200" rtl="0" eaLnBrk="1" fontAlgn="b" latinLnBrk="0" hangingPunct="1"/>
                      <a:r>
                        <a:rPr lang="en-US" sz="1800" kern="1200" dirty="0">
                          <a:solidFill>
                            <a:schemeClr val="dk1"/>
                          </a:solidFill>
                          <a:latin typeface="+mn-lt"/>
                          <a:ea typeface="+mn-ea"/>
                          <a:cs typeface="+mn-cs"/>
                        </a:rPr>
                        <a:t>           4.7 </a:t>
                      </a:r>
                    </a:p>
                  </a:txBody>
                  <a:tcPr marL="6350" marR="6350" marT="6350" marB="0" anchor="ctr"/>
                </a:tc>
              </a:tr>
              <a:tr h="12361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smtClean="0"/>
                        <a:t>Discovery</a:t>
                      </a:r>
                    </a:p>
                  </a:txBody>
                  <a:tcPr/>
                </a:tc>
                <a:tc>
                  <a:txBody>
                    <a:bodyPr/>
                    <a:lstStyle/>
                    <a:p>
                      <a:r>
                        <a:rPr lang="en-US" dirty="0" smtClean="0"/>
                        <a:t>CSW</a:t>
                      </a:r>
                      <a:endParaRPr lang="en-US" dirty="0"/>
                    </a:p>
                  </a:txBody>
                  <a:tcPr/>
                </a:tc>
                <a:tc>
                  <a:txBody>
                    <a:bodyPr/>
                    <a:lstStyle/>
                    <a:p>
                      <a:pPr algn="ctr"/>
                      <a:r>
                        <a:rPr lang="en-US" dirty="0" smtClean="0"/>
                        <a:t>235</a:t>
                      </a:r>
                      <a:endParaRPr lang="en-US" dirty="0"/>
                    </a:p>
                  </a:txBody>
                  <a:tcPr/>
                </a:tc>
                <a:tc>
                  <a:txBody>
                    <a:bodyPr/>
                    <a:lstStyle/>
                    <a:p>
                      <a:pPr algn="ctr"/>
                      <a:r>
                        <a:rPr lang="en-US" dirty="0" smtClean="0"/>
                        <a:t>45</a:t>
                      </a:r>
                      <a:endParaRPr lang="en-US" dirty="0"/>
                    </a:p>
                  </a:txBody>
                  <a:tcPr/>
                </a:tc>
                <a:tc>
                  <a:txBody>
                    <a:bodyPr/>
                    <a:lstStyle/>
                    <a:p>
                      <a:pPr marL="0" algn="l" defTabSz="457200" rtl="0" eaLnBrk="1" fontAlgn="b" latinLnBrk="0" hangingPunct="1"/>
                      <a:r>
                        <a:rPr lang="en-US" sz="1800" kern="1200" dirty="0">
                          <a:solidFill>
                            <a:schemeClr val="dk1"/>
                          </a:solidFill>
                          <a:latin typeface="+mn-lt"/>
                          <a:ea typeface="+mn-ea"/>
                          <a:cs typeface="+mn-cs"/>
                        </a:rPr>
                        <a:t>         19.1 </a:t>
                      </a:r>
                    </a:p>
                  </a:txBody>
                  <a:tcPr marL="6350" marR="6350" marT="6350" marB="0" anchor="ctr"/>
                </a:tc>
              </a:tr>
              <a:tr h="370840">
                <a:tc rowSpan="3">
                  <a:txBody>
                    <a:bodyPr/>
                    <a:lstStyle/>
                    <a:p>
                      <a:r>
                        <a:rPr lang="en-US" dirty="0" smtClean="0"/>
                        <a:t>View</a:t>
                      </a:r>
                      <a:endParaRPr lang="en-US" dirty="0"/>
                    </a:p>
                  </a:txBody>
                  <a:tcPr anchor="ctr"/>
                </a:tc>
                <a:tc>
                  <a:txBody>
                    <a:bodyPr/>
                    <a:lstStyle/>
                    <a:p>
                      <a:r>
                        <a:rPr lang="en-US" dirty="0" smtClean="0"/>
                        <a:t>WMS 1.1.1</a:t>
                      </a:r>
                      <a:endParaRPr lang="en-US" dirty="0"/>
                    </a:p>
                  </a:txBody>
                  <a:tcPr/>
                </a:tc>
                <a:tc>
                  <a:txBody>
                    <a:bodyPr/>
                    <a:lstStyle/>
                    <a:p>
                      <a:pPr algn="ctr"/>
                      <a:r>
                        <a:rPr lang="en-US" dirty="0" smtClean="0"/>
                        <a:t>12281</a:t>
                      </a:r>
                      <a:endParaRPr lang="en-US" dirty="0"/>
                    </a:p>
                  </a:txBody>
                  <a:tcPr/>
                </a:tc>
                <a:tc>
                  <a:txBody>
                    <a:bodyPr/>
                    <a:lstStyle/>
                    <a:p>
                      <a:pPr algn="ctr"/>
                      <a:r>
                        <a:rPr lang="en-US" dirty="0" smtClean="0"/>
                        <a:t>-</a:t>
                      </a:r>
                      <a:endParaRPr lang="en-US" dirty="0"/>
                    </a:p>
                  </a:txBody>
                  <a:tcPr/>
                </a:tc>
                <a:tc>
                  <a:txBody>
                    <a:bodyPr/>
                    <a:lstStyle/>
                    <a:p>
                      <a:pPr marL="0" algn="l" defTabSz="457200" rtl="0" eaLnBrk="1" fontAlgn="b" latinLnBrk="0" hangingPunct="1"/>
                      <a:r>
                        <a:rPr lang="en-US" sz="1800" kern="1200" dirty="0">
                          <a:solidFill>
                            <a:schemeClr val="dk1"/>
                          </a:solidFill>
                          <a:latin typeface="+mn-lt"/>
                          <a:ea typeface="+mn-ea"/>
                          <a:cs typeface="+mn-cs"/>
                        </a:rPr>
                        <a:t>             -   </a:t>
                      </a:r>
                    </a:p>
                  </a:txBody>
                  <a:tcPr marL="6350" marR="6350" marT="6350" marB="0" anchor="ctr"/>
                </a:tc>
              </a:tr>
              <a:tr h="370840">
                <a:tc vMerge="1">
                  <a:txBody>
                    <a:bodyPr/>
                    <a:lstStyle/>
                    <a:p>
                      <a:endParaRPr lang="en-US" dirty="0"/>
                    </a:p>
                  </a:txBody>
                  <a:tcPr/>
                </a:tc>
                <a:tc>
                  <a:txBody>
                    <a:bodyPr/>
                    <a:lstStyle/>
                    <a:p>
                      <a:r>
                        <a:rPr lang="en-US" dirty="0" smtClean="0"/>
                        <a:t>WMS 1.3</a:t>
                      </a:r>
                      <a:endParaRPr lang="en-US" dirty="0"/>
                    </a:p>
                  </a:txBody>
                  <a:tcPr/>
                </a:tc>
                <a:tc>
                  <a:txBody>
                    <a:bodyPr/>
                    <a:lstStyle/>
                    <a:p>
                      <a:pPr algn="ctr"/>
                      <a:r>
                        <a:rPr lang="en-US" dirty="0" smtClean="0"/>
                        <a:t>4641</a:t>
                      </a:r>
                      <a:endParaRPr lang="en-US" dirty="0"/>
                    </a:p>
                  </a:txBody>
                  <a:tcPr/>
                </a:tc>
                <a:tc>
                  <a:txBody>
                    <a:bodyPr/>
                    <a:lstStyle/>
                    <a:p>
                      <a:pPr algn="ctr"/>
                      <a:r>
                        <a:rPr lang="en-US" dirty="0" smtClean="0"/>
                        <a:t>49</a:t>
                      </a:r>
                      <a:endParaRPr lang="en-US" dirty="0"/>
                    </a:p>
                  </a:txBody>
                  <a:tcPr/>
                </a:tc>
                <a:tc>
                  <a:txBody>
                    <a:bodyPr/>
                    <a:lstStyle/>
                    <a:p>
                      <a:pPr marL="0" algn="l" defTabSz="457200" rtl="0" eaLnBrk="1" fontAlgn="b" latinLnBrk="0" hangingPunct="1"/>
                      <a:r>
                        <a:rPr lang="en-US" sz="1800" kern="1200" dirty="0">
                          <a:solidFill>
                            <a:schemeClr val="dk1"/>
                          </a:solidFill>
                          <a:latin typeface="+mn-lt"/>
                          <a:ea typeface="+mn-ea"/>
                          <a:cs typeface="+mn-cs"/>
                        </a:rPr>
                        <a:t>           1.1 </a:t>
                      </a:r>
                    </a:p>
                  </a:txBody>
                  <a:tcPr marL="6350" marR="6350" marT="6350" marB="0" anchor="ctr"/>
                </a:tc>
              </a:tr>
              <a:tr h="370840">
                <a:tc vMerge="1">
                  <a:txBody>
                    <a:bodyPr/>
                    <a:lstStyle/>
                    <a:p>
                      <a:endParaRPr lang="en-US" dirty="0"/>
                    </a:p>
                  </a:txBody>
                  <a:tcPr/>
                </a:tc>
                <a:tc>
                  <a:txBody>
                    <a:bodyPr/>
                    <a:lstStyle/>
                    <a:p>
                      <a:r>
                        <a:rPr lang="en-US" dirty="0" smtClean="0"/>
                        <a:t>WMTS</a:t>
                      </a:r>
                      <a:endParaRPr lang="en-US" dirty="0"/>
                    </a:p>
                  </a:txBody>
                  <a:tcPr/>
                </a:tc>
                <a:tc>
                  <a:txBody>
                    <a:bodyPr/>
                    <a:lstStyle/>
                    <a:p>
                      <a:pPr algn="ctr"/>
                      <a:r>
                        <a:rPr lang="en-US" dirty="0" smtClean="0"/>
                        <a:t>47</a:t>
                      </a:r>
                      <a:endParaRPr lang="en-US" dirty="0"/>
                    </a:p>
                  </a:txBody>
                  <a:tcPr/>
                </a:tc>
                <a:tc>
                  <a:txBody>
                    <a:bodyPr/>
                    <a:lstStyle/>
                    <a:p>
                      <a:pPr algn="ctr"/>
                      <a:r>
                        <a:rPr lang="en-US" dirty="0" smtClean="0"/>
                        <a:t>0</a:t>
                      </a:r>
                      <a:endParaRPr lang="en-US" dirty="0"/>
                    </a:p>
                  </a:txBody>
                  <a:tcPr/>
                </a:tc>
                <a:tc>
                  <a:txBody>
                    <a:bodyPr/>
                    <a:lstStyle/>
                    <a:p>
                      <a:pPr marL="0" algn="l" defTabSz="457200" rtl="0" eaLnBrk="1" fontAlgn="b" latinLnBrk="0" hangingPunct="1"/>
                      <a:r>
                        <a:rPr lang="en-US" sz="1800" kern="1200" dirty="0">
                          <a:solidFill>
                            <a:schemeClr val="dk1"/>
                          </a:solidFill>
                          <a:latin typeface="+mn-lt"/>
                          <a:ea typeface="+mn-ea"/>
                          <a:cs typeface="+mn-cs"/>
                        </a:rPr>
                        <a:t>             -   </a:t>
                      </a:r>
                    </a:p>
                  </a:txBody>
                  <a:tcPr marL="6350" marR="6350" marT="6350" marB="0" anchor="ctr"/>
                </a:tc>
              </a:tr>
              <a:tr h="370840">
                <a:tc rowSpan="2">
                  <a:txBody>
                    <a:bodyPr/>
                    <a:lstStyle/>
                    <a:p>
                      <a:r>
                        <a:rPr lang="en-US" dirty="0" smtClean="0"/>
                        <a:t>Download</a:t>
                      </a:r>
                      <a:endParaRPr lang="en-US" dirty="0"/>
                    </a:p>
                  </a:txBody>
                  <a:tcPr anchor="ctr"/>
                </a:tc>
                <a:tc>
                  <a:txBody>
                    <a:bodyPr/>
                    <a:lstStyle/>
                    <a:p>
                      <a:r>
                        <a:rPr lang="en-US" dirty="0" smtClean="0"/>
                        <a:t>ATOM</a:t>
                      </a:r>
                      <a:endParaRPr lang="en-US" dirty="0"/>
                    </a:p>
                  </a:txBody>
                  <a:tcPr/>
                </a:tc>
                <a:tc>
                  <a:txBody>
                    <a:bodyPr/>
                    <a:lstStyle/>
                    <a:p>
                      <a:pPr algn="ctr"/>
                      <a:r>
                        <a:rPr lang="en-US" dirty="0" smtClean="0"/>
                        <a:t>8499</a:t>
                      </a:r>
                      <a:endParaRPr lang="en-US" dirty="0"/>
                    </a:p>
                  </a:txBody>
                  <a:tcPr/>
                </a:tc>
                <a:tc>
                  <a:txBody>
                    <a:bodyPr/>
                    <a:lstStyle/>
                    <a:p>
                      <a:pPr algn="ctr"/>
                      <a:r>
                        <a:rPr lang="en-US" dirty="0" smtClean="0"/>
                        <a:t>18</a:t>
                      </a:r>
                      <a:endParaRPr lang="en-US" dirty="0"/>
                    </a:p>
                  </a:txBody>
                  <a:tcPr/>
                </a:tc>
                <a:tc>
                  <a:txBody>
                    <a:bodyPr/>
                    <a:lstStyle/>
                    <a:p>
                      <a:pPr marL="0" algn="l" defTabSz="457200" rtl="0" eaLnBrk="1" fontAlgn="b" latinLnBrk="0" hangingPunct="1"/>
                      <a:r>
                        <a:rPr lang="en-US" sz="1800" kern="1200" dirty="0">
                          <a:solidFill>
                            <a:schemeClr val="dk1"/>
                          </a:solidFill>
                          <a:latin typeface="+mn-lt"/>
                          <a:ea typeface="+mn-ea"/>
                          <a:cs typeface="+mn-cs"/>
                        </a:rPr>
                        <a:t>           0.2 </a:t>
                      </a:r>
                    </a:p>
                  </a:txBody>
                  <a:tcPr marL="6350" marR="6350" marT="6350" marB="0" anchor="ctr"/>
                </a:tc>
              </a:tr>
              <a:tr h="370840">
                <a:tc vMerge="1">
                  <a:txBody>
                    <a:bodyPr/>
                    <a:lstStyle/>
                    <a:p>
                      <a:endParaRPr lang="en-US" dirty="0"/>
                    </a:p>
                  </a:txBody>
                  <a:tcPr/>
                </a:tc>
                <a:tc>
                  <a:txBody>
                    <a:bodyPr/>
                    <a:lstStyle/>
                    <a:p>
                      <a:r>
                        <a:rPr lang="en-US" dirty="0" smtClean="0"/>
                        <a:t>WFS 2.0</a:t>
                      </a:r>
                      <a:endParaRPr lang="en-US" dirty="0"/>
                    </a:p>
                  </a:txBody>
                  <a:tcPr/>
                </a:tc>
                <a:tc>
                  <a:txBody>
                    <a:bodyPr/>
                    <a:lstStyle/>
                    <a:p>
                      <a:pPr algn="ctr"/>
                      <a:r>
                        <a:rPr lang="en-US" dirty="0" smtClean="0"/>
                        <a:t>741</a:t>
                      </a:r>
                      <a:endParaRPr lang="en-US" dirty="0"/>
                    </a:p>
                  </a:txBody>
                  <a:tcPr/>
                </a:tc>
                <a:tc>
                  <a:txBody>
                    <a:bodyPr/>
                    <a:lstStyle/>
                    <a:p>
                      <a:pPr algn="ctr"/>
                      <a:r>
                        <a:rPr lang="en-US" dirty="0" smtClean="0"/>
                        <a:t>2</a:t>
                      </a:r>
                      <a:endParaRPr lang="en-US" dirty="0"/>
                    </a:p>
                  </a:txBody>
                  <a:tcPr/>
                </a:tc>
                <a:tc>
                  <a:txBody>
                    <a:bodyPr/>
                    <a:lstStyle/>
                    <a:p>
                      <a:pPr marL="0" algn="l" defTabSz="457200" rtl="0" eaLnBrk="1" fontAlgn="b" latinLnBrk="0" hangingPunct="1"/>
                      <a:r>
                        <a:rPr lang="en-US" sz="1800" kern="1200" dirty="0">
                          <a:solidFill>
                            <a:schemeClr val="dk1"/>
                          </a:solidFill>
                          <a:latin typeface="+mn-lt"/>
                          <a:ea typeface="+mn-ea"/>
                          <a:cs typeface="+mn-cs"/>
                        </a:rPr>
                        <a:t>           0.3 </a:t>
                      </a:r>
                    </a:p>
                  </a:txBody>
                  <a:tcPr marL="6350" marR="6350" marT="6350" marB="0" anchor="ctr"/>
                </a:tc>
              </a:tr>
              <a:tr h="0">
                <a:tc>
                  <a:txBody>
                    <a:bodyPr/>
                    <a:lstStyle/>
                    <a:p>
                      <a:r>
                        <a:rPr lang="en-US" dirty="0" smtClean="0"/>
                        <a:t>Invoke</a:t>
                      </a:r>
                      <a:endParaRPr lang="en-US" dirty="0"/>
                    </a:p>
                  </a:txBody>
                  <a:tcPr/>
                </a:tc>
                <a:tc>
                  <a:txBody>
                    <a:bodyPr/>
                    <a:lstStyle/>
                    <a:p>
                      <a:r>
                        <a:rPr lang="en-US" dirty="0" smtClean="0"/>
                        <a:t>WPS 2.0</a:t>
                      </a:r>
                      <a:endParaRPr lang="en-US" dirty="0"/>
                    </a:p>
                  </a:txBody>
                  <a:tcPr/>
                </a:tc>
                <a:tc>
                  <a:txBody>
                    <a:bodyPr/>
                    <a:lstStyle/>
                    <a:p>
                      <a:pPr algn="ctr"/>
                      <a:r>
                        <a:rPr lang="en-US" dirty="0" smtClean="0"/>
                        <a:t>780</a:t>
                      </a:r>
                      <a:endParaRPr lang="en-US" dirty="0"/>
                    </a:p>
                  </a:txBody>
                  <a:tcPr/>
                </a:tc>
                <a:tc>
                  <a:txBody>
                    <a:bodyPr/>
                    <a:lstStyle/>
                    <a:p>
                      <a:pPr algn="ctr"/>
                      <a:r>
                        <a:rPr lang="en-US" dirty="0" smtClean="0"/>
                        <a:t>0</a:t>
                      </a:r>
                      <a:endParaRPr lang="en-US" dirty="0"/>
                    </a:p>
                  </a:txBody>
                  <a:tcPr/>
                </a:tc>
                <a:tc>
                  <a:txBody>
                    <a:bodyPr/>
                    <a:lstStyle/>
                    <a:p>
                      <a:pPr marL="0" algn="l" defTabSz="457200" rtl="0" eaLnBrk="1" fontAlgn="b" latinLnBrk="0" hangingPunct="1"/>
                      <a:r>
                        <a:rPr lang="en-US" sz="1800" kern="1200" dirty="0">
                          <a:solidFill>
                            <a:schemeClr val="dk1"/>
                          </a:solidFill>
                          <a:latin typeface="+mn-lt"/>
                          <a:ea typeface="+mn-ea"/>
                          <a:cs typeface="+mn-cs"/>
                        </a:rPr>
                        <a:t>             -   </a:t>
                      </a:r>
                    </a:p>
                  </a:txBody>
                  <a:tcPr marL="6350" marR="6350" marT="6350" marB="0" anchor="ctr"/>
                </a:tc>
              </a:tr>
              <a:tr h="291592">
                <a:tc>
                  <a:txBody>
                    <a:bodyPr/>
                    <a:lstStyle/>
                    <a:p>
                      <a:r>
                        <a:rPr lang="en-US" dirty="0" smtClean="0"/>
                        <a:t>Transformation</a:t>
                      </a:r>
                      <a:endParaRPr lang="en-US" dirty="0"/>
                    </a:p>
                  </a:txBody>
                  <a:tcPr/>
                </a:tc>
                <a:tc>
                  <a:txBody>
                    <a:bodyPr/>
                    <a:lstStyle/>
                    <a:p>
                      <a:endParaRPr lang="en-US"/>
                    </a:p>
                  </a:txBody>
                  <a:tcPr/>
                </a:tc>
                <a:tc>
                  <a:txBody>
                    <a:bodyPr/>
                    <a:lstStyle/>
                    <a:p>
                      <a:pPr algn="ctr"/>
                      <a:r>
                        <a:rPr lang="en-US" dirty="0" smtClean="0"/>
                        <a:t>9</a:t>
                      </a:r>
                      <a:endParaRPr lang="en-US" dirty="0"/>
                    </a:p>
                  </a:txBody>
                  <a:tcPr/>
                </a:tc>
                <a:tc>
                  <a:txBody>
                    <a:bodyPr/>
                    <a:lstStyle/>
                    <a:p>
                      <a:pPr algn="ctr"/>
                      <a:r>
                        <a:rPr lang="en-US" dirty="0" smtClean="0"/>
                        <a:t>0</a:t>
                      </a:r>
                      <a:endParaRPr lang="en-US" dirty="0"/>
                    </a:p>
                  </a:txBody>
                  <a:tcPr/>
                </a:tc>
                <a:tc>
                  <a:txBody>
                    <a:bodyPr/>
                    <a:lstStyle/>
                    <a:p>
                      <a:pPr marL="0" algn="l" defTabSz="457200" rtl="0" eaLnBrk="1" fontAlgn="b" latinLnBrk="0" hangingPunct="1"/>
                      <a:r>
                        <a:rPr lang="en-US" sz="1800" kern="1200" dirty="0">
                          <a:solidFill>
                            <a:schemeClr val="dk1"/>
                          </a:solidFill>
                          <a:latin typeface="+mn-lt"/>
                          <a:ea typeface="+mn-ea"/>
                          <a:cs typeface="+mn-cs"/>
                        </a:rPr>
                        <a:t>             -   </a:t>
                      </a:r>
                    </a:p>
                  </a:txBody>
                  <a:tcPr marL="6350" marR="6350" marT="6350" marB="0" anchor="ctr"/>
                </a:tc>
              </a:tr>
              <a:tr h="217424">
                <a:tc>
                  <a:txBody>
                    <a:bodyPr/>
                    <a:lstStyle/>
                    <a:p>
                      <a:r>
                        <a:rPr lang="en-US" dirty="0" smtClean="0"/>
                        <a:t>Other NW services</a:t>
                      </a:r>
                      <a:endParaRPr lang="en-US" dirty="0"/>
                    </a:p>
                  </a:txBody>
                  <a:tcPr/>
                </a:tc>
                <a:tc>
                  <a:txBody>
                    <a:bodyPr/>
                    <a:lstStyle/>
                    <a:p>
                      <a:endParaRPr lang="en-US"/>
                    </a:p>
                  </a:txBody>
                  <a:tcPr/>
                </a:tc>
                <a:tc>
                  <a:txBody>
                    <a:bodyPr/>
                    <a:lstStyle/>
                    <a:p>
                      <a:pPr algn="ctr"/>
                      <a:r>
                        <a:rPr lang="en-US" dirty="0" smtClean="0"/>
                        <a:t>103</a:t>
                      </a:r>
                      <a:endParaRPr lang="en-US" dirty="0"/>
                    </a:p>
                  </a:txBody>
                  <a:tcPr/>
                </a:tc>
                <a:tc>
                  <a:txBody>
                    <a:bodyPr/>
                    <a:lstStyle/>
                    <a:p>
                      <a:pPr algn="ctr"/>
                      <a:r>
                        <a:rPr lang="en-US" dirty="0" smtClean="0"/>
                        <a:t>56</a:t>
                      </a:r>
                      <a:endParaRPr lang="en-US" dirty="0"/>
                    </a:p>
                  </a:txBody>
                  <a:tcPr/>
                </a:tc>
                <a:tc>
                  <a:txBody>
                    <a:bodyPr/>
                    <a:lstStyle/>
                    <a:p>
                      <a:pPr marL="0" algn="l" defTabSz="457200" rtl="0" eaLnBrk="1" fontAlgn="b" latinLnBrk="0" hangingPunct="1"/>
                      <a:r>
                        <a:rPr lang="en-US" sz="1800" kern="1200" dirty="0">
                          <a:solidFill>
                            <a:schemeClr val="dk1"/>
                          </a:solidFill>
                          <a:latin typeface="+mn-lt"/>
                          <a:ea typeface="+mn-ea"/>
                          <a:cs typeface="+mn-cs"/>
                        </a:rPr>
                        <a:t>         54.4 </a:t>
                      </a:r>
                    </a:p>
                  </a:txBody>
                  <a:tcPr marL="6350" marR="6350" marT="6350" marB="0" anchor="ctr"/>
                </a:tc>
              </a:tr>
            </a:tbl>
          </a:graphicData>
        </a:graphic>
      </p:graphicFrame>
      <p:sp>
        <p:nvSpPr>
          <p:cNvPr id="8" name="Rounded Rectangle 7"/>
          <p:cNvSpPr/>
          <p:nvPr/>
        </p:nvSpPr>
        <p:spPr>
          <a:xfrm>
            <a:off x="8011237" y="4244454"/>
            <a:ext cx="805218" cy="736979"/>
          </a:xfrm>
          <a:prstGeom prst="roundRect">
            <a:avLst/>
          </a:prstGeom>
          <a:noFill/>
          <a:ln w="28575">
            <a:solidFill>
              <a:srgbClr val="E6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Cloud Callout 12"/>
          <p:cNvSpPr/>
          <p:nvPr/>
        </p:nvSpPr>
        <p:spPr>
          <a:xfrm>
            <a:off x="3128682" y="5964071"/>
            <a:ext cx="3182471" cy="750627"/>
          </a:xfrm>
          <a:prstGeom prst="cloudCallout">
            <a:avLst>
              <a:gd name="adj1" fmla="val -64927"/>
              <a:gd name="adj2" fmla="val -64773"/>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Nu e clar ce sunt aceste alte servicii</a:t>
            </a:r>
            <a:endParaRPr lang="en-US" b="1" dirty="0">
              <a:ln w="0"/>
              <a:solidFill>
                <a:schemeClr val="tx1"/>
              </a:solidFill>
              <a:effectLst>
                <a:outerShdw blurRad="38100" dist="19050" dir="2700000" algn="tl" rotWithShape="0">
                  <a:schemeClr val="dk1">
                    <a:alpha val="40000"/>
                  </a:schemeClr>
                </a:outerShdw>
              </a:effectLst>
            </a:endParaRPr>
          </a:p>
        </p:txBody>
      </p:sp>
      <p:sp>
        <p:nvSpPr>
          <p:cNvPr id="14" name="Cloud Callout 13"/>
          <p:cNvSpPr/>
          <p:nvPr/>
        </p:nvSpPr>
        <p:spPr>
          <a:xfrm>
            <a:off x="9637594" y="691486"/>
            <a:ext cx="1730991" cy="750627"/>
          </a:xfrm>
          <a:prstGeom prst="cloudCallout">
            <a:avLst>
              <a:gd name="adj1" fmla="val 9734"/>
              <a:gd name="adj2" fmla="val 115227"/>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n w="0"/>
                <a:solidFill>
                  <a:schemeClr val="tx1"/>
                </a:solidFill>
                <a:effectLst>
                  <a:outerShdw blurRad="38100" dist="19050" dir="2700000" algn="tl" rotWithShape="0">
                    <a:schemeClr val="dk1">
                      <a:alpha val="40000"/>
                    </a:schemeClr>
                  </a:outerShdw>
                </a:effectLst>
              </a:rPr>
              <a:t>Wow !</a:t>
            </a:r>
            <a:endParaRPr lang="en-US" b="1" dirty="0">
              <a:ln w="0"/>
              <a:solidFill>
                <a:schemeClr val="tx1"/>
              </a:solidFill>
              <a:effectLst>
                <a:outerShdw blurRad="38100" dist="19050" dir="2700000" algn="tl" rotWithShape="0">
                  <a:schemeClr val="dk1">
                    <a:alpha val="40000"/>
                  </a:schemeClr>
                </a:outerShdw>
              </a:effectLst>
            </a:endParaRPr>
          </a:p>
        </p:txBody>
      </p:sp>
      <p:sp>
        <p:nvSpPr>
          <p:cNvPr id="15" name="Title 1"/>
          <p:cNvSpPr txBox="1">
            <a:spLocks/>
          </p:cNvSpPr>
          <p:nvPr/>
        </p:nvSpPr>
        <p:spPr bwMode="auto">
          <a:xfrm>
            <a:off x="1228165" y="758825"/>
            <a:ext cx="8210559" cy="593725"/>
          </a:xfrm>
          <a:prstGeom prst="rect">
            <a:avLst/>
          </a:prstGeom>
          <a:solidFill>
            <a:schemeClr val="bg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36000" tIns="0" rIns="0" bIns="0" numCol="1" anchor="ctr" anchorCtr="0" compatLnSpc="1">
            <a:prstTxWarp prst="textNoShape">
              <a:avLst/>
            </a:prstTxWarp>
            <a:normAutofit/>
          </a:bodyPr>
          <a:lstStyle/>
          <a:p>
            <a:pPr lvl="0" eaLnBrk="1" hangingPunct="1"/>
            <a:r>
              <a:rPr kumimoji="0" lang="ro-RO" sz="2100" b="1" i="0" u="sng" strike="noStrike" kern="1200" cap="none" spc="0" normalizeH="0" baseline="0" noProof="0" dirty="0" smtClean="0">
                <a:ln>
                  <a:noFill/>
                </a:ln>
                <a:solidFill>
                  <a:srgbClr val="565A5C"/>
                </a:solidFill>
                <a:effectLst/>
                <a:uLnTx/>
                <a:uFillTx/>
                <a:latin typeface="Arial"/>
                <a:ea typeface="+mj-ea"/>
                <a:cs typeface="Arial"/>
              </a:rPr>
              <a:t>RESURSE INDEXATE ÎN GEOPORTALUL COMISIEI EUROPENE</a:t>
            </a:r>
            <a:endParaRPr kumimoji="0" lang="en-US" altLang="ro-RO" sz="2100" b="1" i="0" u="none" strike="noStrike" kern="1200" cap="none" spc="0" normalizeH="0" baseline="0" noProof="0" dirty="0" smtClean="0">
              <a:ln>
                <a:noFill/>
              </a:ln>
              <a:solidFill>
                <a:srgbClr val="565A5C"/>
              </a:solidFill>
              <a:effectLst/>
              <a:uLnTx/>
              <a:uFillTx/>
              <a:latin typeface="Arial" panose="020B0604020202020204" pitchFamily="34" charset="0"/>
              <a:ea typeface="+mj-ea"/>
              <a:cs typeface="Arial" panose="020B0604020202020204" pitchFamily="34" charset="0"/>
            </a:endParaRPr>
          </a:p>
        </p:txBody>
      </p:sp>
      <p:sp>
        <p:nvSpPr>
          <p:cNvPr id="16" name="Rounded Rectangle 15"/>
          <p:cNvSpPr/>
          <p:nvPr/>
        </p:nvSpPr>
        <p:spPr>
          <a:xfrm>
            <a:off x="9951494" y="4246729"/>
            <a:ext cx="805218" cy="736979"/>
          </a:xfrm>
          <a:prstGeom prst="roundRect">
            <a:avLst/>
          </a:prstGeom>
          <a:noFill/>
          <a:ln w="28575">
            <a:solidFill>
              <a:srgbClr val="E6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Cloud Callout 17"/>
          <p:cNvSpPr/>
          <p:nvPr/>
        </p:nvSpPr>
        <p:spPr>
          <a:xfrm>
            <a:off x="7212841" y="6116471"/>
            <a:ext cx="4979159" cy="750627"/>
          </a:xfrm>
          <a:prstGeom prst="cloudCallout">
            <a:avLst>
              <a:gd name="adj1" fmla="val -16858"/>
              <a:gd name="adj2" fmla="val -201137"/>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n w="0"/>
                <a:solidFill>
                  <a:schemeClr val="tx1"/>
                </a:solidFill>
                <a:effectLst>
                  <a:outerShdw blurRad="38100" dist="19050" dir="2700000" algn="tl" rotWithShape="0">
                    <a:schemeClr val="dk1">
                      <a:alpha val="40000"/>
                    </a:schemeClr>
                  </a:outerShdw>
                </a:effectLst>
              </a:rPr>
              <a:t>CY </a:t>
            </a:r>
            <a:r>
              <a:rPr lang="ro-RO" b="1" dirty="0" smtClean="0">
                <a:ln w="0"/>
                <a:solidFill>
                  <a:schemeClr val="tx1"/>
                </a:solidFill>
                <a:effectLst>
                  <a:outerShdw blurRad="38100" dist="19050" dir="2700000" algn="tl" rotWithShape="0">
                    <a:schemeClr val="dk1">
                      <a:alpha val="40000"/>
                    </a:schemeClr>
                  </a:outerShdw>
                </a:effectLst>
              </a:rPr>
              <a:t>a acum două săptămâni </a:t>
            </a:r>
            <a:r>
              <a:rPr lang="en-US" b="1" dirty="0" smtClean="0">
                <a:ln w="0"/>
                <a:solidFill>
                  <a:schemeClr val="tx1"/>
                </a:solidFill>
                <a:effectLst>
                  <a:outerShdw blurRad="38100" dist="19050" dir="2700000" algn="tl" rotWithShape="0">
                    <a:schemeClr val="dk1">
                      <a:alpha val="40000"/>
                    </a:schemeClr>
                  </a:outerShdw>
                </a:effectLst>
              </a:rPr>
              <a:t>16 ATOM</a:t>
            </a:r>
            <a:r>
              <a:rPr lang="ro-RO" b="1" dirty="0" smtClean="0">
                <a:ln w="0"/>
                <a:solidFill>
                  <a:schemeClr val="tx1"/>
                </a:solidFill>
                <a:effectLst>
                  <a:outerShdw blurRad="38100" dist="19050" dir="2700000" algn="tl" rotWithShape="0">
                    <a:schemeClr val="dk1">
                      <a:alpha val="40000"/>
                    </a:schemeClr>
                  </a:outerShdw>
                </a:effectLst>
              </a:rPr>
              <a:t>-uri și </a:t>
            </a:r>
            <a:r>
              <a:rPr lang="en-US" b="1" dirty="0" smtClean="0">
                <a:ln w="0"/>
                <a:solidFill>
                  <a:schemeClr val="tx1"/>
                </a:solidFill>
                <a:effectLst>
                  <a:outerShdw blurRad="38100" dist="19050" dir="2700000" algn="tl" rotWithShape="0">
                    <a:schemeClr val="dk1">
                      <a:alpha val="40000"/>
                    </a:schemeClr>
                  </a:outerShdw>
                </a:effectLst>
              </a:rPr>
              <a:t>1 WFS</a:t>
            </a:r>
            <a:r>
              <a:rPr lang="ro-RO" b="1" dirty="0" smtClean="0">
                <a:ln w="0"/>
                <a:solidFill>
                  <a:schemeClr val="tx1"/>
                </a:solidFill>
                <a:effectLst>
                  <a:outerShdw blurRad="38100" dist="19050" dir="2700000" algn="tl" rotWithShape="0">
                    <a:schemeClr val="dk1">
                      <a:alpha val="40000"/>
                    </a:schemeClr>
                  </a:outerShdw>
                </a:effectLst>
              </a:rPr>
              <a:t>.</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6923149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10889737"/>
              </p:ext>
            </p:extLst>
          </p:nvPr>
        </p:nvGraphicFramePr>
        <p:xfrm>
          <a:off x="682387" y="1680949"/>
          <a:ext cx="10467834" cy="2209800"/>
        </p:xfrm>
        <a:graphic>
          <a:graphicData uri="http://schemas.openxmlformats.org/drawingml/2006/table">
            <a:tbl>
              <a:tblPr firstRow="1" bandRow="1">
                <a:tableStyleId>{5C22544A-7EE6-4342-B048-85BDC9FD1C3A}</a:tableStyleId>
              </a:tblPr>
              <a:tblGrid>
                <a:gridCol w="2238234"/>
                <a:gridCol w="1839638"/>
                <a:gridCol w="2459407"/>
                <a:gridCol w="2333767"/>
                <a:gridCol w="1596788"/>
              </a:tblGrid>
              <a:tr h="370840">
                <a:tc>
                  <a:txBody>
                    <a:bodyPr/>
                    <a:lstStyle/>
                    <a:p>
                      <a:r>
                        <a:rPr lang="ro-RO" dirty="0" smtClean="0"/>
                        <a:t>RESURSA</a:t>
                      </a:r>
                      <a:endParaRPr lang="en-US" dirty="0"/>
                    </a:p>
                  </a:txBody>
                  <a:tcPr/>
                </a:tc>
                <a:tc>
                  <a:txBody>
                    <a:bodyPr/>
                    <a:lstStyle/>
                    <a:p>
                      <a:r>
                        <a:rPr lang="en-US" dirty="0" smtClean="0"/>
                        <a:t>STANDARD</a:t>
                      </a:r>
                      <a:r>
                        <a:rPr lang="ro-RO" dirty="0" smtClean="0"/>
                        <a:t>UL</a:t>
                      </a:r>
                      <a:endParaRPr lang="en-US" dirty="0"/>
                    </a:p>
                  </a:txBody>
                  <a:tcPr/>
                </a:tc>
                <a:tc>
                  <a:txBody>
                    <a:bodyPr/>
                    <a:lstStyle/>
                    <a:p>
                      <a:pPr algn="ctr"/>
                      <a:r>
                        <a:rPr lang="ro-RO" dirty="0" smtClean="0"/>
                        <a:t>TOATE RESURSELE</a:t>
                      </a:r>
                      <a:endParaRPr lang="en-US" dirty="0"/>
                    </a:p>
                  </a:txBody>
                  <a:tcPr/>
                </a:tc>
                <a:tc>
                  <a:txBody>
                    <a:bodyPr/>
                    <a:lstStyle/>
                    <a:p>
                      <a:pPr algn="ctr"/>
                      <a:r>
                        <a:rPr lang="ro-RO" dirty="0" smtClean="0"/>
                        <a:t>DIN CARE </a:t>
                      </a:r>
                      <a:r>
                        <a:rPr lang="en-US" dirty="0" smtClean="0"/>
                        <a:t>VALID</a:t>
                      </a:r>
                      <a:r>
                        <a:rPr lang="ro-RO" dirty="0" smtClean="0"/>
                        <a:t>E</a:t>
                      </a:r>
                      <a:endParaRPr lang="en-US" dirty="0"/>
                    </a:p>
                  </a:txBody>
                  <a:tcPr/>
                </a:tc>
                <a:tc>
                  <a:txBody>
                    <a:bodyPr/>
                    <a:lstStyle/>
                    <a:p>
                      <a:pPr algn="ctr"/>
                      <a:r>
                        <a:rPr lang="en-US" dirty="0" smtClean="0"/>
                        <a:t>%</a:t>
                      </a:r>
                      <a:endParaRPr lang="en-US" dirty="0"/>
                    </a:p>
                  </a:txBody>
                  <a:tcPr/>
                </a:tc>
              </a:tr>
              <a:tr h="123613">
                <a:tc>
                  <a:txBody>
                    <a:bodyPr/>
                    <a:lstStyle/>
                    <a:p>
                      <a:r>
                        <a:rPr lang="en-US" dirty="0" smtClean="0"/>
                        <a:t>Dataset</a:t>
                      </a:r>
                      <a:endParaRPr lang="en-US" dirty="0"/>
                    </a:p>
                  </a:txBody>
                  <a:tcPr/>
                </a:tc>
                <a:tc>
                  <a:txBody>
                    <a:bodyPr/>
                    <a:lstStyle/>
                    <a:p>
                      <a:endParaRPr lang="en-US"/>
                    </a:p>
                  </a:txBody>
                  <a:tcPr/>
                </a:tc>
                <a:tc>
                  <a:txBody>
                    <a:bodyPr/>
                    <a:lstStyle/>
                    <a:p>
                      <a:pPr algn="ctr"/>
                      <a:r>
                        <a:rPr lang="en-US" dirty="0" smtClean="0"/>
                        <a:t>138265</a:t>
                      </a:r>
                      <a:endParaRPr lang="en-US" dirty="0"/>
                    </a:p>
                  </a:txBody>
                  <a:tcPr/>
                </a:tc>
                <a:tc>
                  <a:txBody>
                    <a:bodyPr/>
                    <a:lstStyle/>
                    <a:p>
                      <a:pPr algn="ctr"/>
                      <a:endParaRPr lang="en-US" dirty="0"/>
                    </a:p>
                  </a:txBody>
                  <a:tcPr/>
                </a:tc>
                <a:tc>
                  <a:txBody>
                    <a:bodyPr/>
                    <a:lstStyle/>
                    <a:p>
                      <a:pPr marL="0" algn="l" defTabSz="457200" rtl="0" eaLnBrk="1" fontAlgn="b" latinLnBrk="0" hangingPunct="1"/>
                      <a:endParaRPr lang="en-US" sz="1800" kern="1200" dirty="0">
                        <a:solidFill>
                          <a:schemeClr val="dk1"/>
                        </a:solidFill>
                        <a:latin typeface="+mn-lt"/>
                        <a:ea typeface="+mn-ea"/>
                        <a:cs typeface="+mn-cs"/>
                      </a:endParaRPr>
                    </a:p>
                  </a:txBody>
                  <a:tcPr marL="6350" marR="6350" marT="6350" marB="0" anchor="ctr"/>
                </a:tc>
              </a:tr>
              <a:tr h="182880">
                <a:tc>
                  <a:txBody>
                    <a:bodyPr/>
                    <a:lstStyle/>
                    <a:p>
                      <a:r>
                        <a:rPr lang="en-US" dirty="0" smtClean="0"/>
                        <a:t>Series</a:t>
                      </a:r>
                      <a:endParaRPr lang="en-US" dirty="0"/>
                    </a:p>
                  </a:txBody>
                  <a:tcPr/>
                </a:tc>
                <a:tc>
                  <a:txBody>
                    <a:bodyPr/>
                    <a:lstStyle/>
                    <a:p>
                      <a:endParaRPr lang="en-US"/>
                    </a:p>
                  </a:txBody>
                  <a:tcPr/>
                </a:tc>
                <a:tc>
                  <a:txBody>
                    <a:bodyPr/>
                    <a:lstStyle/>
                    <a:p>
                      <a:pPr algn="ctr"/>
                      <a:r>
                        <a:rPr lang="en-US" dirty="0" smtClean="0"/>
                        <a:t>3538</a:t>
                      </a:r>
                      <a:endParaRPr lang="en-US" dirty="0"/>
                    </a:p>
                  </a:txBody>
                  <a:tcPr/>
                </a:tc>
                <a:tc>
                  <a:txBody>
                    <a:bodyPr/>
                    <a:lstStyle/>
                    <a:p>
                      <a:pPr algn="ctr"/>
                      <a:endParaRPr lang="en-US" dirty="0"/>
                    </a:p>
                  </a:txBody>
                  <a:tcPr/>
                </a:tc>
                <a:tc>
                  <a:txBody>
                    <a:bodyPr/>
                    <a:lstStyle/>
                    <a:p>
                      <a:pPr marL="0" algn="l" defTabSz="457200" rtl="0" eaLnBrk="1" fontAlgn="b" latinLnBrk="0" hangingPunct="1"/>
                      <a:endParaRPr lang="en-US" sz="1800" kern="1200" dirty="0">
                        <a:solidFill>
                          <a:schemeClr val="dk1"/>
                        </a:solidFill>
                        <a:latin typeface="+mn-lt"/>
                        <a:ea typeface="+mn-ea"/>
                        <a:cs typeface="+mn-cs"/>
                      </a:endParaRPr>
                    </a:p>
                  </a:txBody>
                  <a:tcPr marL="6350" marR="6350" marT="6350" marB="0" anchor="ctr"/>
                </a:tc>
              </a:tr>
              <a:tr h="182880">
                <a:tc>
                  <a:txBody>
                    <a:bodyPr/>
                    <a:lstStyle/>
                    <a:p>
                      <a:r>
                        <a:rPr lang="en-US" dirty="0" smtClean="0"/>
                        <a:t>View</a:t>
                      </a:r>
                      <a:endParaRPr lang="en-US" dirty="0"/>
                    </a:p>
                  </a:txBody>
                  <a:tcPr/>
                </a:tc>
                <a:tc>
                  <a:txBody>
                    <a:bodyPr/>
                    <a:lstStyle/>
                    <a:p>
                      <a:r>
                        <a:rPr lang="en-US" dirty="0" smtClean="0"/>
                        <a:t>WMS 1.3</a:t>
                      </a:r>
                      <a:endParaRPr lang="en-US" dirty="0"/>
                    </a:p>
                  </a:txBody>
                  <a:tcPr/>
                </a:tc>
                <a:tc>
                  <a:txBody>
                    <a:bodyPr/>
                    <a:lstStyle/>
                    <a:p>
                      <a:pPr algn="ctr"/>
                      <a:endParaRPr lang="en-US" dirty="0"/>
                    </a:p>
                  </a:txBody>
                  <a:tcPr/>
                </a:tc>
                <a:tc>
                  <a:txBody>
                    <a:bodyPr/>
                    <a:lstStyle/>
                    <a:p>
                      <a:pPr algn="ctr"/>
                      <a:r>
                        <a:rPr lang="en-US" dirty="0" smtClean="0"/>
                        <a:t>49</a:t>
                      </a:r>
                      <a:endParaRPr lang="en-US" dirty="0"/>
                    </a:p>
                  </a:txBody>
                  <a:tcPr/>
                </a:tc>
                <a:tc>
                  <a:txBody>
                    <a:bodyPr/>
                    <a:lstStyle/>
                    <a:p>
                      <a:pPr marL="0" algn="ctr" defTabSz="457200" rtl="0" eaLnBrk="1" fontAlgn="b" latinLnBrk="0" hangingPunct="1"/>
                      <a:r>
                        <a:rPr lang="en-US" sz="1800" kern="1200" dirty="0" smtClean="0">
                          <a:solidFill>
                            <a:schemeClr val="dk1"/>
                          </a:solidFill>
                          <a:latin typeface="+mn-lt"/>
                          <a:ea typeface="+mn-ea"/>
                          <a:cs typeface="+mn-cs"/>
                        </a:rPr>
                        <a:t>16 CY,</a:t>
                      </a:r>
                      <a:r>
                        <a:rPr lang="en-US" sz="1800" kern="1200" baseline="0" dirty="0" smtClean="0">
                          <a:solidFill>
                            <a:schemeClr val="dk1"/>
                          </a:solidFill>
                          <a:latin typeface="+mn-lt"/>
                          <a:ea typeface="+mn-ea"/>
                          <a:cs typeface="+mn-cs"/>
                        </a:rPr>
                        <a:t> 13 CZ ..</a:t>
                      </a:r>
                      <a:endParaRPr lang="en-US" sz="1800" kern="1200" dirty="0">
                        <a:solidFill>
                          <a:schemeClr val="dk1"/>
                        </a:solidFill>
                        <a:latin typeface="+mn-lt"/>
                        <a:ea typeface="+mn-ea"/>
                        <a:cs typeface="+mn-cs"/>
                      </a:endParaRPr>
                    </a:p>
                  </a:txBody>
                  <a:tcPr marL="6350" marR="6350" marT="6350" marB="0" anchor="ctr"/>
                </a:tc>
              </a:tr>
              <a:tr h="370840">
                <a:tc rowSpan="2">
                  <a:txBody>
                    <a:bodyPr/>
                    <a:lstStyle/>
                    <a:p>
                      <a:r>
                        <a:rPr lang="en-US" dirty="0" smtClean="0"/>
                        <a:t>Download</a:t>
                      </a:r>
                      <a:endParaRPr lang="en-US" dirty="0"/>
                    </a:p>
                  </a:txBody>
                  <a:tcPr anchor="ctr"/>
                </a:tc>
                <a:tc>
                  <a:txBody>
                    <a:bodyPr/>
                    <a:lstStyle/>
                    <a:p>
                      <a:r>
                        <a:rPr lang="en-US" dirty="0" smtClean="0"/>
                        <a:t>ATOM</a:t>
                      </a:r>
                      <a:endParaRPr lang="en-US" dirty="0"/>
                    </a:p>
                  </a:txBody>
                  <a:tcPr/>
                </a:tc>
                <a:tc>
                  <a:txBody>
                    <a:bodyPr/>
                    <a:lstStyle/>
                    <a:p>
                      <a:pPr algn="ctr"/>
                      <a:endParaRPr lang="en-US" dirty="0"/>
                    </a:p>
                  </a:txBody>
                  <a:tcPr/>
                </a:tc>
                <a:tc>
                  <a:txBody>
                    <a:bodyPr/>
                    <a:lstStyle/>
                    <a:p>
                      <a:pPr algn="ctr"/>
                      <a:r>
                        <a:rPr lang="en-US" dirty="0" smtClean="0"/>
                        <a:t>18</a:t>
                      </a:r>
                      <a:endParaRPr lang="en-US" dirty="0"/>
                    </a:p>
                  </a:txBody>
                  <a:tcPr/>
                </a:tc>
                <a:tc>
                  <a:txBody>
                    <a:bodyPr/>
                    <a:lstStyle/>
                    <a:p>
                      <a:pPr marL="0" algn="ctr" defTabSz="457200" rtl="0" eaLnBrk="1" fontAlgn="b" latinLnBrk="0" hangingPunct="1"/>
                      <a:r>
                        <a:rPr lang="en-US" sz="1800" kern="1200" dirty="0" smtClean="0">
                          <a:solidFill>
                            <a:schemeClr val="dk1"/>
                          </a:solidFill>
                          <a:latin typeface="+mn-lt"/>
                          <a:ea typeface="+mn-ea"/>
                          <a:cs typeface="+mn-cs"/>
                        </a:rPr>
                        <a:t>2 AT,</a:t>
                      </a:r>
                      <a:r>
                        <a:rPr lang="en-US" sz="1800" kern="1200" baseline="0" dirty="0" smtClean="0">
                          <a:solidFill>
                            <a:schemeClr val="dk1"/>
                          </a:solidFill>
                          <a:latin typeface="+mn-lt"/>
                          <a:ea typeface="+mn-ea"/>
                          <a:cs typeface="+mn-cs"/>
                        </a:rPr>
                        <a:t> 16 CY</a:t>
                      </a:r>
                      <a:endParaRPr lang="en-US" sz="1800" kern="1200" dirty="0">
                        <a:solidFill>
                          <a:schemeClr val="dk1"/>
                        </a:solidFill>
                        <a:latin typeface="+mn-lt"/>
                        <a:ea typeface="+mn-ea"/>
                        <a:cs typeface="+mn-cs"/>
                      </a:endParaRPr>
                    </a:p>
                  </a:txBody>
                  <a:tcPr marL="6350" marR="6350" marT="6350" marB="0" anchor="ctr"/>
                </a:tc>
              </a:tr>
              <a:tr h="370840">
                <a:tc vMerge="1">
                  <a:txBody>
                    <a:bodyPr/>
                    <a:lstStyle/>
                    <a:p>
                      <a:endParaRPr lang="en-US" dirty="0"/>
                    </a:p>
                  </a:txBody>
                  <a:tcPr/>
                </a:tc>
                <a:tc>
                  <a:txBody>
                    <a:bodyPr/>
                    <a:lstStyle/>
                    <a:p>
                      <a:r>
                        <a:rPr lang="en-US" dirty="0" smtClean="0"/>
                        <a:t>WFS 2.0</a:t>
                      </a:r>
                      <a:endParaRPr lang="en-US" dirty="0"/>
                    </a:p>
                  </a:txBody>
                  <a:tcPr/>
                </a:tc>
                <a:tc>
                  <a:txBody>
                    <a:bodyPr/>
                    <a:lstStyle/>
                    <a:p>
                      <a:pPr algn="ctr"/>
                      <a:endParaRPr lang="en-US" dirty="0"/>
                    </a:p>
                  </a:txBody>
                  <a:tcPr/>
                </a:tc>
                <a:tc>
                  <a:txBody>
                    <a:bodyPr/>
                    <a:lstStyle/>
                    <a:p>
                      <a:pPr algn="ctr"/>
                      <a:r>
                        <a:rPr lang="en-US" dirty="0" smtClean="0"/>
                        <a:t>2</a:t>
                      </a:r>
                      <a:endParaRPr lang="en-US" dirty="0"/>
                    </a:p>
                  </a:txBody>
                  <a:tcPr/>
                </a:tc>
                <a:tc>
                  <a:txBody>
                    <a:bodyPr/>
                    <a:lstStyle/>
                    <a:p>
                      <a:pPr marL="0" algn="ctr" defTabSz="457200" rtl="0" eaLnBrk="1" fontAlgn="b" latinLnBrk="0" hangingPunct="1"/>
                      <a:r>
                        <a:rPr lang="en-US" sz="1800" kern="1200" dirty="0" smtClean="0">
                          <a:solidFill>
                            <a:schemeClr val="dk1"/>
                          </a:solidFill>
                          <a:latin typeface="+mn-lt"/>
                          <a:ea typeface="+mn-ea"/>
                          <a:cs typeface="+mn-cs"/>
                        </a:rPr>
                        <a:t>1 RO,</a:t>
                      </a:r>
                      <a:r>
                        <a:rPr lang="en-US" sz="1800" kern="1200" baseline="0" dirty="0" smtClean="0">
                          <a:solidFill>
                            <a:schemeClr val="dk1"/>
                          </a:solidFill>
                          <a:latin typeface="+mn-lt"/>
                          <a:ea typeface="+mn-ea"/>
                          <a:cs typeface="+mn-cs"/>
                        </a:rPr>
                        <a:t> 1 CY</a:t>
                      </a:r>
                      <a:endParaRPr lang="en-US" sz="1800" kern="1200" dirty="0">
                        <a:solidFill>
                          <a:schemeClr val="dk1"/>
                        </a:solidFill>
                        <a:latin typeface="+mn-lt"/>
                        <a:ea typeface="+mn-ea"/>
                        <a:cs typeface="+mn-cs"/>
                      </a:endParaRPr>
                    </a:p>
                  </a:txBody>
                  <a:tcPr marL="6350" marR="6350" marT="6350" marB="0" anchor="ctr"/>
                </a:tc>
              </a:tr>
            </a:tbl>
          </a:graphicData>
        </a:graphic>
      </p:graphicFrame>
      <p:sp>
        <p:nvSpPr>
          <p:cNvPr id="14" name="Cloud Callout 13"/>
          <p:cNvSpPr/>
          <p:nvPr/>
        </p:nvSpPr>
        <p:spPr>
          <a:xfrm>
            <a:off x="9588849" y="4792637"/>
            <a:ext cx="1730991" cy="750627"/>
          </a:xfrm>
          <a:prstGeom prst="cloudCallout">
            <a:avLst>
              <a:gd name="adj1" fmla="val -4458"/>
              <a:gd name="adj2" fmla="val -153864"/>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n w="0"/>
                <a:solidFill>
                  <a:schemeClr val="tx1"/>
                </a:solidFill>
                <a:effectLst>
                  <a:outerShdw blurRad="38100" dist="19050" dir="2700000" algn="tl" rotWithShape="0">
                    <a:schemeClr val="dk1">
                      <a:alpha val="40000"/>
                    </a:schemeClr>
                  </a:outerShdw>
                </a:effectLst>
              </a:rPr>
              <a:t>Wow !!!</a:t>
            </a:r>
            <a:endParaRPr lang="en-US" b="1" dirty="0">
              <a:ln w="0"/>
              <a:solidFill>
                <a:schemeClr val="tx1"/>
              </a:solidFill>
              <a:effectLst>
                <a:outerShdw blurRad="38100" dist="19050" dir="2700000" algn="tl" rotWithShape="0">
                  <a:schemeClr val="dk1">
                    <a:alpha val="40000"/>
                  </a:schemeClr>
                </a:outerShdw>
              </a:effectLst>
            </a:endParaRPr>
          </a:p>
        </p:txBody>
      </p:sp>
      <p:graphicFrame>
        <p:nvGraphicFramePr>
          <p:cNvPr id="4" name="Table 3"/>
          <p:cNvGraphicFramePr>
            <a:graphicFrameLocks noGrp="1"/>
          </p:cNvGraphicFramePr>
          <p:nvPr>
            <p:extLst>
              <p:ext uri="{D42A27DB-BD31-4B8C-83A1-F6EECF244321}">
                <p14:modId xmlns:p14="http://schemas.microsoft.com/office/powerpoint/2010/main" val="1235634129"/>
              </p:ext>
            </p:extLst>
          </p:nvPr>
        </p:nvGraphicFramePr>
        <p:xfrm>
          <a:off x="682387" y="3890749"/>
          <a:ext cx="10467834" cy="365760"/>
        </p:xfrm>
        <a:graphic>
          <a:graphicData uri="http://schemas.openxmlformats.org/drawingml/2006/table">
            <a:tbl>
              <a:tblPr firstRow="1" bandRow="1">
                <a:tableStyleId>{5C22544A-7EE6-4342-B048-85BDC9FD1C3A}</a:tableStyleId>
              </a:tblPr>
              <a:tblGrid>
                <a:gridCol w="2238234"/>
                <a:gridCol w="1514901"/>
                <a:gridCol w="2784144"/>
                <a:gridCol w="2333767"/>
                <a:gridCol w="1596788"/>
              </a:tblGrid>
              <a:tr h="12361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smtClean="0"/>
                        <a:t>TOTAL</a:t>
                      </a:r>
                    </a:p>
                  </a:txBody>
                  <a:tcPr/>
                </a:tc>
                <a:tc>
                  <a:txBody>
                    <a:bodyPr/>
                    <a:lstStyle/>
                    <a:p>
                      <a:endParaRPr lang="en-US" dirty="0"/>
                    </a:p>
                  </a:txBody>
                  <a:tcPr/>
                </a:tc>
                <a:tc>
                  <a:txBody>
                    <a:bodyPr/>
                    <a:lstStyle/>
                    <a:p>
                      <a:pPr algn="ctr"/>
                      <a:r>
                        <a:rPr lang="en-US" dirty="0" smtClean="0"/>
                        <a:t>141803</a:t>
                      </a:r>
                      <a:endParaRPr lang="en-US" dirty="0"/>
                    </a:p>
                  </a:txBody>
                  <a:tcPr/>
                </a:tc>
                <a:tc>
                  <a:txBody>
                    <a:bodyPr/>
                    <a:lstStyle/>
                    <a:p>
                      <a:pPr algn="ctr"/>
                      <a:r>
                        <a:rPr lang="en-US" dirty="0" smtClean="0"/>
                        <a:t>69</a:t>
                      </a:r>
                      <a:endParaRPr lang="en-US" dirty="0"/>
                    </a:p>
                  </a:txBody>
                  <a:tcPr/>
                </a:tc>
                <a:tc>
                  <a:txBody>
                    <a:bodyPr/>
                    <a:lstStyle/>
                    <a:p>
                      <a:pPr marL="0" algn="ctr" defTabSz="457200" rtl="0" eaLnBrk="1" fontAlgn="b" latinLnBrk="0" hangingPunct="1"/>
                      <a:r>
                        <a:rPr lang="en-US" sz="1800" b="1" kern="1200" dirty="0" smtClean="0">
                          <a:solidFill>
                            <a:schemeClr val="lt1"/>
                          </a:solidFill>
                          <a:latin typeface="+mn-lt"/>
                          <a:ea typeface="+mn-ea"/>
                          <a:cs typeface="+mn-cs"/>
                        </a:rPr>
                        <a:t>0.05</a:t>
                      </a:r>
                      <a:endParaRPr lang="en-US" sz="1800" b="1" kern="1200" dirty="0">
                        <a:solidFill>
                          <a:schemeClr val="lt1"/>
                        </a:solidFill>
                        <a:latin typeface="+mn-lt"/>
                        <a:ea typeface="+mn-ea"/>
                        <a:cs typeface="+mn-cs"/>
                      </a:endParaRPr>
                    </a:p>
                  </a:txBody>
                  <a:tcPr marL="6350" marR="6350" marT="6350" marB="0" anchor="ctr"/>
                </a:tc>
              </a:tr>
            </a:tbl>
          </a:graphicData>
        </a:graphic>
      </p:graphicFrame>
      <p:sp>
        <p:nvSpPr>
          <p:cNvPr id="10" name="Cloud Callout 9"/>
          <p:cNvSpPr/>
          <p:nvPr/>
        </p:nvSpPr>
        <p:spPr>
          <a:xfrm>
            <a:off x="1948376" y="4256510"/>
            <a:ext cx="5899085" cy="2267120"/>
          </a:xfrm>
          <a:prstGeom prst="cloudCallout">
            <a:avLst>
              <a:gd name="adj1" fmla="val 6403"/>
              <a:gd name="adj2" fmla="val -122141"/>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Toate seturile de date și seriile de date trebuie să fie accesibile prin servicii de rețea (</a:t>
            </a:r>
            <a:r>
              <a:rPr lang="en-US" b="1" dirty="0" smtClean="0">
                <a:ln w="0"/>
                <a:solidFill>
                  <a:schemeClr val="tx1"/>
                </a:solidFill>
                <a:effectLst>
                  <a:outerShdw blurRad="38100" dist="19050" dir="2700000" algn="tl" rotWithShape="0">
                    <a:schemeClr val="dk1">
                      <a:alpha val="40000"/>
                    </a:schemeClr>
                  </a:outerShdw>
                </a:effectLst>
              </a:rPr>
              <a:t>Network Services</a:t>
            </a:r>
            <a:r>
              <a:rPr lang="ro-RO" b="1" dirty="0" smtClean="0">
                <a:ln w="0"/>
                <a:solidFill>
                  <a:schemeClr val="tx1"/>
                </a:solidFill>
                <a:effectLst>
                  <a:outerShdw blurRad="38100" dist="19050" dir="2700000" algn="tl" rotWithShape="0">
                    <a:schemeClr val="dk1">
                      <a:alpha val="40000"/>
                    </a:schemeClr>
                  </a:outerShdw>
                </a:effectLst>
              </a:rPr>
              <a:t>)</a:t>
            </a:r>
            <a:r>
              <a:rPr lang="en-US" b="1" dirty="0" smtClean="0">
                <a:ln w="0"/>
                <a:solidFill>
                  <a:schemeClr val="tx1"/>
                </a:solidFill>
                <a:effectLst>
                  <a:outerShdw blurRad="38100" dist="19050" dir="2700000" algn="tl" rotWithShape="0">
                    <a:schemeClr val="dk1">
                      <a:alpha val="40000"/>
                    </a:schemeClr>
                  </a:outerShdw>
                </a:effectLst>
              </a:rPr>
              <a:t> </a:t>
            </a:r>
            <a:r>
              <a:rPr lang="ro-RO" b="1" dirty="0" smtClean="0">
                <a:ln w="0"/>
                <a:solidFill>
                  <a:schemeClr val="tx1"/>
                </a:solidFill>
                <a:effectLst>
                  <a:outerShdw blurRad="38100" dist="19050" dir="2700000" algn="tl" rotWithShape="0">
                    <a:schemeClr val="dk1">
                      <a:alpha val="40000"/>
                    </a:schemeClr>
                  </a:outerShdw>
                </a:effectLst>
              </a:rPr>
              <a:t>– </a:t>
            </a:r>
            <a:r>
              <a:rPr lang="ro-RO" b="1" dirty="0" smtClean="0">
                <a:ln w="0"/>
                <a:solidFill>
                  <a:schemeClr val="tx1"/>
                </a:solidFill>
                <a:effectLst>
                  <a:outerShdw blurRad="38100" dist="19050" dir="2700000" algn="tl" rotWithShape="0">
                    <a:schemeClr val="dk1">
                      <a:alpha val="40000"/>
                    </a:schemeClr>
                  </a:outerShdw>
                </a:effectLst>
              </a:rPr>
              <a:t>în prezent doar câteva sunt accesibile prin servicii </a:t>
            </a:r>
            <a:r>
              <a:rPr lang="en-US" b="1" dirty="0" smtClean="0">
                <a:ln w="0"/>
                <a:solidFill>
                  <a:schemeClr val="tx1"/>
                </a:solidFill>
                <a:effectLst>
                  <a:outerShdw blurRad="38100" dist="19050" dir="2700000" algn="tl" rotWithShape="0">
                    <a:schemeClr val="dk1">
                      <a:alpha val="40000"/>
                    </a:schemeClr>
                  </a:outerShdw>
                </a:effectLst>
              </a:rPr>
              <a:t>“valid</a:t>
            </a:r>
            <a:r>
              <a:rPr lang="ro-RO" b="1" dirty="0" smtClean="0">
                <a:ln w="0"/>
                <a:solidFill>
                  <a:schemeClr val="tx1"/>
                </a:solidFill>
                <a:effectLst>
                  <a:outerShdw blurRad="38100" dist="19050" dir="2700000" algn="tl" rotWithShape="0">
                    <a:schemeClr val="dk1">
                      <a:alpha val="40000"/>
                    </a:schemeClr>
                  </a:outerShdw>
                </a:effectLst>
              </a:rPr>
              <a:t>e</a:t>
            </a:r>
            <a:r>
              <a:rPr lang="en-US" b="1" dirty="0" smtClean="0">
                <a:ln w="0"/>
                <a:solidFill>
                  <a:schemeClr val="tx1"/>
                </a:solidFill>
                <a:effectLst>
                  <a:outerShdw blurRad="38100" dist="19050" dir="2700000" algn="tl" rotWithShape="0">
                    <a:schemeClr val="dk1">
                      <a:alpha val="40000"/>
                    </a:schemeClr>
                  </a:outerShdw>
                </a:effectLst>
              </a:rPr>
              <a:t>”)</a:t>
            </a:r>
            <a:endParaRPr lang="en-US" b="1" dirty="0">
              <a:ln w="0"/>
              <a:solidFill>
                <a:schemeClr val="tx1"/>
              </a:solidFill>
              <a:effectLst>
                <a:outerShdw blurRad="38100" dist="19050" dir="2700000" algn="tl" rotWithShape="0">
                  <a:schemeClr val="dk1">
                    <a:alpha val="40000"/>
                  </a:schemeClr>
                </a:outerShdw>
              </a:effectLst>
            </a:endParaRPr>
          </a:p>
        </p:txBody>
      </p:sp>
      <p:sp>
        <p:nvSpPr>
          <p:cNvPr id="7" name="Title 1"/>
          <p:cNvSpPr txBox="1">
            <a:spLocks/>
          </p:cNvSpPr>
          <p:nvPr/>
        </p:nvSpPr>
        <p:spPr bwMode="auto">
          <a:xfrm>
            <a:off x="1228165" y="758825"/>
            <a:ext cx="8210559" cy="593725"/>
          </a:xfrm>
          <a:prstGeom prst="rect">
            <a:avLst/>
          </a:prstGeom>
          <a:solidFill>
            <a:schemeClr val="bg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36000" tIns="0" rIns="0" bIns="0" numCol="1" anchor="ctr" anchorCtr="0" compatLnSpc="1">
            <a:prstTxWarp prst="textNoShape">
              <a:avLst/>
            </a:prstTxWarp>
            <a:normAutofit/>
          </a:bodyPr>
          <a:lstStyle/>
          <a:p>
            <a:pPr lvl="0" eaLnBrk="1" hangingPunct="1"/>
            <a:r>
              <a:rPr kumimoji="0" lang="ro-RO" sz="2100" b="1" i="0" u="sng" strike="noStrike" kern="1200" cap="none" spc="0" normalizeH="0" baseline="0" noProof="0" dirty="0" smtClean="0">
                <a:ln>
                  <a:noFill/>
                </a:ln>
                <a:solidFill>
                  <a:srgbClr val="565A5C"/>
                </a:solidFill>
                <a:effectLst/>
                <a:uLnTx/>
                <a:uFillTx/>
                <a:latin typeface="Arial"/>
                <a:ea typeface="+mj-ea"/>
                <a:cs typeface="Arial"/>
              </a:rPr>
              <a:t>RESURSE INDEXATE ÎN GEOPORTALUL COMISIEI EUROPENE</a:t>
            </a:r>
            <a:endParaRPr kumimoji="0" lang="en-US" altLang="ro-RO" sz="2100" b="1" i="0" u="none" strike="noStrike" kern="1200" cap="none" spc="0" normalizeH="0" baseline="0" noProof="0" dirty="0" smtClean="0">
              <a:ln>
                <a:noFill/>
              </a:ln>
              <a:solidFill>
                <a:srgbClr val="565A5C"/>
              </a:solidFill>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5387504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0" name="Cloud Callout 19"/>
          <p:cNvSpPr/>
          <p:nvPr/>
        </p:nvSpPr>
        <p:spPr>
          <a:xfrm>
            <a:off x="0" y="626198"/>
            <a:ext cx="4885899" cy="1124354"/>
          </a:xfrm>
          <a:prstGeom prst="cloudCallout">
            <a:avLst>
              <a:gd name="adj1" fmla="val 11474"/>
              <a:gd name="adj2" fmla="val 259539"/>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Doar </a:t>
            </a:r>
            <a:r>
              <a:rPr lang="en-US" b="1" dirty="0" smtClean="0">
                <a:ln w="0"/>
                <a:solidFill>
                  <a:schemeClr val="tx1"/>
                </a:solidFill>
                <a:effectLst>
                  <a:outerShdw blurRad="38100" dist="19050" dir="2700000" algn="tl" rotWithShape="0">
                    <a:schemeClr val="dk1">
                      <a:alpha val="40000"/>
                    </a:schemeClr>
                  </a:outerShdw>
                </a:effectLst>
              </a:rPr>
              <a:t>49 WMS</a:t>
            </a:r>
            <a:r>
              <a:rPr lang="ro-RO" b="1" dirty="0" smtClean="0">
                <a:ln w="0"/>
                <a:solidFill>
                  <a:schemeClr val="tx1"/>
                </a:solidFill>
                <a:effectLst>
                  <a:outerShdw blurRad="38100" dist="19050" dir="2700000" algn="tl" rotWithShape="0">
                    <a:schemeClr val="dk1">
                      <a:alpha val="40000"/>
                    </a:schemeClr>
                  </a:outerShdw>
                </a:effectLst>
              </a:rPr>
              <a:t>-uri sunt </a:t>
            </a:r>
            <a:r>
              <a:rPr lang="en-US" b="1" dirty="0" smtClean="0">
                <a:ln w="0"/>
                <a:solidFill>
                  <a:schemeClr val="tx1"/>
                </a:solidFill>
                <a:effectLst>
                  <a:outerShdw blurRad="38100" dist="19050" dir="2700000" algn="tl" rotWithShape="0">
                    <a:schemeClr val="dk1">
                      <a:alpha val="40000"/>
                    </a:schemeClr>
                  </a:outerShdw>
                </a:effectLst>
              </a:rPr>
              <a:t> valid</a:t>
            </a:r>
            <a:r>
              <a:rPr lang="ro-RO" b="1" dirty="0" smtClean="0">
                <a:ln w="0"/>
                <a:solidFill>
                  <a:schemeClr val="tx1"/>
                </a:solidFill>
                <a:effectLst>
                  <a:outerShdw blurRad="38100" dist="19050" dir="2700000" algn="tl" rotWithShape="0">
                    <a:schemeClr val="dk1">
                      <a:alpha val="40000"/>
                    </a:schemeClr>
                  </a:outerShdw>
                </a:effectLst>
              </a:rPr>
              <a:t>e</a:t>
            </a:r>
            <a:r>
              <a:rPr lang="en-US" b="1" dirty="0" smtClean="0">
                <a:ln w="0"/>
                <a:solidFill>
                  <a:schemeClr val="tx1"/>
                </a:solidFill>
                <a:effectLst>
                  <a:outerShdw blurRad="38100" dist="19050" dir="2700000" algn="tl" rotWithShape="0">
                    <a:schemeClr val="dk1">
                      <a:alpha val="40000"/>
                    </a:schemeClr>
                  </a:outerShdw>
                </a:effectLst>
              </a:rPr>
              <a:t> </a:t>
            </a:r>
            <a:r>
              <a:rPr lang="en-US" b="1" dirty="0" smtClean="0">
                <a:ln w="0"/>
                <a:solidFill>
                  <a:schemeClr val="tx1"/>
                </a:solidFill>
                <a:effectLst>
                  <a:outerShdw blurRad="38100" dist="19050" dir="2700000" algn="tl" rotWithShape="0">
                    <a:schemeClr val="dk1">
                      <a:alpha val="40000"/>
                    </a:schemeClr>
                  </a:outerShdw>
                </a:effectLst>
              </a:rPr>
              <a:t>(metadata) !!</a:t>
            </a:r>
          </a:p>
          <a:p>
            <a:pPr algn="ctr"/>
            <a:r>
              <a:rPr lang="ro-RO" b="1" dirty="0" smtClean="0">
                <a:ln w="0"/>
                <a:solidFill>
                  <a:schemeClr val="tx1"/>
                </a:solidFill>
                <a:effectLst>
                  <a:outerShdw blurRad="38100" dist="19050" dir="2700000" algn="tl" rotWithShape="0">
                    <a:schemeClr val="dk1">
                      <a:alpha val="40000"/>
                    </a:schemeClr>
                  </a:outerShdw>
                </a:effectLst>
              </a:rPr>
              <a:t>Fără a teste de</a:t>
            </a:r>
            <a:r>
              <a:rPr lang="en-US" b="1" dirty="0" smtClean="0">
                <a:ln w="0"/>
                <a:solidFill>
                  <a:schemeClr val="tx1"/>
                </a:solidFill>
                <a:effectLst>
                  <a:outerShdw blurRad="38100" dist="19050" dir="2700000" algn="tl" rotWithShape="0">
                    <a:schemeClr val="dk1">
                      <a:alpha val="40000"/>
                    </a:schemeClr>
                  </a:outerShdw>
                </a:effectLst>
              </a:rPr>
              <a:t> portrayal</a:t>
            </a:r>
            <a:r>
              <a:rPr lang="ro-RO" b="1" dirty="0" smtClean="0">
                <a:ln w="0"/>
                <a:solidFill>
                  <a:schemeClr val="tx1"/>
                </a:solidFill>
                <a:effectLst>
                  <a:outerShdw blurRad="38100" dist="19050" dir="2700000" algn="tl" rotWithShape="0">
                    <a:schemeClr val="dk1">
                      <a:alpha val="40000"/>
                    </a:schemeClr>
                  </a:outerShdw>
                </a:effectLst>
              </a:rPr>
              <a:t> </a:t>
            </a:r>
            <a:r>
              <a:rPr lang="en-US" b="1" dirty="0" smtClean="0">
                <a:ln w="0"/>
                <a:solidFill>
                  <a:schemeClr val="tx1"/>
                </a:solidFill>
                <a:effectLst>
                  <a:outerShdw blurRad="38100" dist="19050" dir="2700000" algn="tl" rotWithShape="0">
                    <a:schemeClr val="dk1">
                      <a:alpha val="40000"/>
                    </a:schemeClr>
                  </a:outerShdw>
                </a:effectLst>
              </a:rPr>
              <a:t>!!</a:t>
            </a:r>
            <a:endParaRPr lang="en-US" b="1" dirty="0">
              <a:ln w="0"/>
              <a:solidFill>
                <a:schemeClr val="tx1"/>
              </a:solidFill>
              <a:effectLst>
                <a:outerShdw blurRad="38100" dist="19050" dir="2700000" algn="tl" rotWithShape="0">
                  <a:schemeClr val="dk1">
                    <a:alpha val="40000"/>
                  </a:schemeClr>
                </a:outerShdw>
              </a:effectLst>
            </a:endParaRPr>
          </a:p>
        </p:txBody>
      </p:sp>
      <p:sp>
        <p:nvSpPr>
          <p:cNvPr id="4" name="TextBox 2"/>
          <p:cNvSpPr txBox="1"/>
          <p:nvPr/>
        </p:nvSpPr>
        <p:spPr>
          <a:xfrm>
            <a:off x="9254642" y="1473915"/>
            <a:ext cx="2354651" cy="76944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4400" b="1" dirty="0" smtClean="0">
                <a:solidFill>
                  <a:srgbClr val="FF0000"/>
                </a:solidFill>
              </a:rPr>
              <a:t>VALID</a:t>
            </a:r>
            <a:r>
              <a:rPr lang="ro-RO" sz="4400" b="1" dirty="0" smtClean="0">
                <a:solidFill>
                  <a:srgbClr val="FF0000"/>
                </a:solidFill>
              </a:rPr>
              <a:t>E</a:t>
            </a:r>
            <a:endParaRPr lang="en-US" sz="4400" b="1" dirty="0">
              <a:solidFill>
                <a:srgbClr val="FF00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loud Callout 2"/>
          <p:cNvSpPr/>
          <p:nvPr/>
        </p:nvSpPr>
        <p:spPr>
          <a:xfrm>
            <a:off x="0" y="626198"/>
            <a:ext cx="4885899" cy="1124354"/>
          </a:xfrm>
          <a:prstGeom prst="cloudCallout">
            <a:avLst>
              <a:gd name="adj1" fmla="val 11474"/>
              <a:gd name="adj2" fmla="val 259539"/>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Doar </a:t>
            </a:r>
            <a:r>
              <a:rPr lang="en-US" b="1" dirty="0" smtClean="0">
                <a:ln w="0"/>
                <a:solidFill>
                  <a:schemeClr val="tx1"/>
                </a:solidFill>
                <a:effectLst>
                  <a:outerShdw blurRad="38100" dist="19050" dir="2700000" algn="tl" rotWithShape="0">
                    <a:schemeClr val="dk1">
                      <a:alpha val="40000"/>
                    </a:schemeClr>
                  </a:outerShdw>
                </a:effectLst>
              </a:rPr>
              <a:t>18 ATOM</a:t>
            </a:r>
            <a:r>
              <a:rPr lang="ro-RO" b="1" dirty="0" smtClean="0">
                <a:ln w="0"/>
                <a:solidFill>
                  <a:schemeClr val="tx1"/>
                </a:solidFill>
                <a:effectLst>
                  <a:outerShdw blurRad="38100" dist="19050" dir="2700000" algn="tl" rotWithShape="0">
                    <a:schemeClr val="dk1">
                      <a:alpha val="40000"/>
                    </a:schemeClr>
                  </a:outerShdw>
                </a:effectLst>
              </a:rPr>
              <a:t>-uri sunt valide </a:t>
            </a:r>
            <a:r>
              <a:rPr lang="en-US" b="1" dirty="0" smtClean="0">
                <a:ln w="0"/>
                <a:solidFill>
                  <a:schemeClr val="tx1"/>
                </a:solidFill>
                <a:effectLst>
                  <a:outerShdw blurRad="38100" dist="19050" dir="2700000" algn="tl" rotWithShape="0">
                    <a:schemeClr val="dk1">
                      <a:alpha val="40000"/>
                    </a:schemeClr>
                  </a:outerShdw>
                </a:effectLst>
              </a:rPr>
              <a:t>(</a:t>
            </a:r>
            <a:r>
              <a:rPr lang="en-US" b="1" dirty="0" smtClean="0">
                <a:ln w="0"/>
                <a:solidFill>
                  <a:schemeClr val="tx1"/>
                </a:solidFill>
                <a:effectLst>
                  <a:outerShdw blurRad="38100" dist="19050" dir="2700000" algn="tl" rotWithShape="0">
                    <a:schemeClr val="dk1">
                      <a:alpha val="40000"/>
                    </a:schemeClr>
                  </a:outerShdw>
                </a:effectLst>
              </a:rPr>
              <a:t>metadata) !!</a:t>
            </a:r>
          </a:p>
          <a:p>
            <a:pPr algn="ctr"/>
            <a:r>
              <a:rPr lang="ro-RO" b="1" dirty="0" smtClean="0">
                <a:ln w="0"/>
                <a:solidFill>
                  <a:schemeClr val="tx1"/>
                </a:solidFill>
                <a:effectLst>
                  <a:outerShdw blurRad="38100" dist="19050" dir="2700000" algn="tl" rotWithShape="0">
                    <a:schemeClr val="dk1">
                      <a:alpha val="40000"/>
                    </a:schemeClr>
                  </a:outerShdw>
                </a:effectLst>
              </a:rPr>
              <a:t>Fără a testa datele </a:t>
            </a:r>
            <a:r>
              <a:rPr lang="en-US" b="1" dirty="0" smtClean="0">
                <a:ln w="0"/>
                <a:solidFill>
                  <a:schemeClr val="tx1"/>
                </a:solidFill>
                <a:effectLst>
                  <a:outerShdw blurRad="38100" dist="19050" dir="2700000" algn="tl" rotWithShape="0">
                    <a:schemeClr val="dk1">
                      <a:alpha val="40000"/>
                    </a:schemeClr>
                  </a:outerShdw>
                </a:effectLst>
              </a:rPr>
              <a:t>!!</a:t>
            </a:r>
            <a:endParaRPr lang="en-US" b="1" dirty="0">
              <a:ln w="0"/>
              <a:solidFill>
                <a:schemeClr val="tx1"/>
              </a:solidFill>
              <a:effectLst>
                <a:outerShdw blurRad="38100" dist="19050" dir="2700000" algn="tl" rotWithShape="0">
                  <a:schemeClr val="dk1">
                    <a:alpha val="40000"/>
                  </a:schemeClr>
                </a:outerShdw>
              </a:effectLst>
            </a:endParaRPr>
          </a:p>
        </p:txBody>
      </p:sp>
      <p:sp>
        <p:nvSpPr>
          <p:cNvPr id="5" name="TextBox 2"/>
          <p:cNvSpPr txBox="1"/>
          <p:nvPr/>
        </p:nvSpPr>
        <p:spPr>
          <a:xfrm>
            <a:off x="9254643" y="1473915"/>
            <a:ext cx="2444298" cy="76944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4400" b="1" dirty="0" smtClean="0">
                <a:solidFill>
                  <a:srgbClr val="FF0000"/>
                </a:solidFill>
              </a:rPr>
              <a:t>VALID</a:t>
            </a:r>
            <a:r>
              <a:rPr lang="ro-RO" sz="4400" b="1" dirty="0" smtClean="0">
                <a:solidFill>
                  <a:srgbClr val="FF0000"/>
                </a:solidFill>
              </a:rPr>
              <a:t>E</a:t>
            </a:r>
            <a:endParaRPr lang="en-US" sz="4400" b="1" dirty="0">
              <a:solidFill>
                <a:srgbClr val="FF0000"/>
              </a:solidFill>
            </a:endParaRPr>
          </a:p>
        </p:txBody>
      </p:sp>
    </p:spTree>
    <p:extLst>
      <p:ext uri="{BB962C8B-B14F-4D97-AF65-F5344CB8AC3E}">
        <p14:creationId xmlns:p14="http://schemas.microsoft.com/office/powerpoint/2010/main" val="35978354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loud Callout 3"/>
          <p:cNvSpPr/>
          <p:nvPr/>
        </p:nvSpPr>
        <p:spPr>
          <a:xfrm>
            <a:off x="0" y="626198"/>
            <a:ext cx="4885899" cy="1124354"/>
          </a:xfrm>
          <a:prstGeom prst="cloudCallout">
            <a:avLst>
              <a:gd name="adj1" fmla="val 11474"/>
              <a:gd name="adj2" fmla="val 259539"/>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Doar </a:t>
            </a:r>
            <a:r>
              <a:rPr lang="en-US" b="1" dirty="0" smtClean="0">
                <a:ln w="0"/>
                <a:solidFill>
                  <a:schemeClr val="tx1"/>
                </a:solidFill>
                <a:effectLst>
                  <a:outerShdw blurRad="38100" dist="19050" dir="2700000" algn="tl" rotWithShape="0">
                    <a:schemeClr val="dk1">
                      <a:alpha val="40000"/>
                    </a:schemeClr>
                  </a:outerShdw>
                </a:effectLst>
              </a:rPr>
              <a:t>2 WFS</a:t>
            </a:r>
            <a:r>
              <a:rPr lang="ro-RO" b="1" dirty="0" smtClean="0">
                <a:ln w="0"/>
                <a:solidFill>
                  <a:schemeClr val="tx1"/>
                </a:solidFill>
                <a:effectLst>
                  <a:outerShdw blurRad="38100" dist="19050" dir="2700000" algn="tl" rotWithShape="0">
                    <a:schemeClr val="dk1">
                      <a:alpha val="40000"/>
                    </a:schemeClr>
                  </a:outerShdw>
                </a:effectLst>
              </a:rPr>
              <a:t>-uri sunt</a:t>
            </a:r>
            <a:r>
              <a:rPr lang="en-US" b="1" dirty="0" smtClean="0">
                <a:ln w="0"/>
                <a:solidFill>
                  <a:schemeClr val="tx1"/>
                </a:solidFill>
                <a:effectLst>
                  <a:outerShdw blurRad="38100" dist="19050" dir="2700000" algn="tl" rotWithShape="0">
                    <a:schemeClr val="dk1">
                      <a:alpha val="40000"/>
                    </a:schemeClr>
                  </a:outerShdw>
                </a:effectLst>
              </a:rPr>
              <a:t> valid</a:t>
            </a:r>
            <a:r>
              <a:rPr lang="ro-RO" b="1" dirty="0" smtClean="0">
                <a:ln w="0"/>
                <a:solidFill>
                  <a:schemeClr val="tx1"/>
                </a:solidFill>
                <a:effectLst>
                  <a:outerShdw blurRad="38100" dist="19050" dir="2700000" algn="tl" rotWithShape="0">
                    <a:schemeClr val="dk1">
                      <a:alpha val="40000"/>
                    </a:schemeClr>
                  </a:outerShdw>
                </a:effectLst>
              </a:rPr>
              <a:t>e</a:t>
            </a:r>
            <a:r>
              <a:rPr lang="en-US" b="1" dirty="0" smtClean="0">
                <a:ln w="0"/>
                <a:solidFill>
                  <a:schemeClr val="tx1"/>
                </a:solidFill>
                <a:effectLst>
                  <a:outerShdw blurRad="38100" dist="19050" dir="2700000" algn="tl" rotWithShape="0">
                    <a:schemeClr val="dk1">
                      <a:alpha val="40000"/>
                    </a:schemeClr>
                  </a:outerShdw>
                </a:effectLst>
              </a:rPr>
              <a:t> </a:t>
            </a:r>
            <a:r>
              <a:rPr lang="en-US" b="1" dirty="0" smtClean="0">
                <a:ln w="0"/>
                <a:solidFill>
                  <a:schemeClr val="tx1"/>
                </a:solidFill>
                <a:effectLst>
                  <a:outerShdw blurRad="38100" dist="19050" dir="2700000" algn="tl" rotWithShape="0">
                    <a:schemeClr val="dk1">
                      <a:alpha val="40000"/>
                    </a:schemeClr>
                  </a:outerShdw>
                </a:effectLst>
              </a:rPr>
              <a:t>(metadata) !!</a:t>
            </a:r>
          </a:p>
          <a:p>
            <a:pPr algn="ctr"/>
            <a:r>
              <a:rPr lang="ro-RO" b="1" dirty="0" smtClean="0">
                <a:ln w="0"/>
                <a:solidFill>
                  <a:schemeClr val="tx1"/>
                </a:solidFill>
                <a:effectLst>
                  <a:outerShdw blurRad="38100" dist="19050" dir="2700000" algn="tl" rotWithShape="0">
                    <a:schemeClr val="dk1">
                      <a:alpha val="40000"/>
                    </a:schemeClr>
                  </a:outerShdw>
                </a:effectLst>
              </a:rPr>
              <a:t>Fără a testa datele</a:t>
            </a:r>
            <a:r>
              <a:rPr lang="en-US" b="1" dirty="0" smtClean="0">
                <a:ln w="0"/>
                <a:solidFill>
                  <a:schemeClr val="tx1"/>
                </a:solidFill>
                <a:effectLst>
                  <a:outerShdw blurRad="38100" dist="19050" dir="2700000" algn="tl" rotWithShape="0">
                    <a:schemeClr val="dk1">
                      <a:alpha val="40000"/>
                    </a:schemeClr>
                  </a:outerShdw>
                </a:effectLst>
              </a:rPr>
              <a:t>!!</a:t>
            </a:r>
            <a:endParaRPr lang="en-US" b="1" dirty="0">
              <a:ln w="0"/>
              <a:solidFill>
                <a:schemeClr val="tx1"/>
              </a:solidFill>
              <a:effectLst>
                <a:outerShdw blurRad="38100" dist="19050" dir="2700000" algn="tl" rotWithShape="0">
                  <a:schemeClr val="dk1">
                    <a:alpha val="40000"/>
                  </a:schemeClr>
                </a:outerShdw>
              </a:effectLst>
            </a:endParaRPr>
          </a:p>
        </p:txBody>
      </p:sp>
      <p:sp>
        <p:nvSpPr>
          <p:cNvPr id="5" name="TextBox 2"/>
          <p:cNvSpPr txBox="1"/>
          <p:nvPr/>
        </p:nvSpPr>
        <p:spPr>
          <a:xfrm>
            <a:off x="9036424" y="1473915"/>
            <a:ext cx="2367059" cy="76944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4400" b="1" dirty="0" smtClean="0">
                <a:solidFill>
                  <a:srgbClr val="FF0000"/>
                </a:solidFill>
              </a:rPr>
              <a:t>VALID</a:t>
            </a:r>
            <a:r>
              <a:rPr lang="ro-RO" sz="4400" b="1" dirty="0" smtClean="0">
                <a:solidFill>
                  <a:srgbClr val="FF0000"/>
                </a:solidFill>
              </a:rPr>
              <a:t>E</a:t>
            </a:r>
            <a:endParaRPr lang="en-US" sz="4400" b="1" dirty="0">
              <a:solidFill>
                <a:srgbClr val="FF0000"/>
              </a:solidFill>
            </a:endParaRPr>
          </a:p>
        </p:txBody>
      </p:sp>
    </p:spTree>
    <p:extLst>
      <p:ext uri="{BB962C8B-B14F-4D97-AF65-F5344CB8AC3E}">
        <p14:creationId xmlns:p14="http://schemas.microsoft.com/office/powerpoint/2010/main" val="14739016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txBox="1">
            <a:spLocks/>
          </p:cNvSpPr>
          <p:nvPr/>
        </p:nvSpPr>
        <p:spPr bwMode="auto">
          <a:xfrm>
            <a:off x="7729626" y="814821"/>
            <a:ext cx="3389481" cy="593725"/>
          </a:xfrm>
          <a:prstGeom prst="rect">
            <a:avLst/>
          </a:prstGeom>
          <a:solidFill>
            <a:schemeClr val="bg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36000" tIns="0" rIns="0" bIns="0" numCol="1" anchor="ctr" anchorCtr="0" compatLnSpc="1">
            <a:prstTxWarp prst="textNoShape">
              <a:avLst/>
            </a:prstTxWarp>
            <a:normAutofit lnSpcReduction="10000"/>
          </a:bodyPr>
          <a:lstStyle/>
          <a:p>
            <a:pPr lvl="0" eaLnBrk="1" hangingPunct="1"/>
            <a:r>
              <a:rPr kumimoji="0" lang="ro-RO" sz="2100" b="1" i="0" u="sng" strike="noStrike" kern="1200" cap="none" spc="0" normalizeH="0" baseline="0" noProof="0" dirty="0" smtClean="0">
                <a:ln>
                  <a:noFill/>
                </a:ln>
                <a:solidFill>
                  <a:srgbClr val="565A5C"/>
                </a:solidFill>
                <a:effectLst/>
                <a:uLnTx/>
                <a:uFillTx/>
                <a:latin typeface="Arial"/>
                <a:ea typeface="+mj-ea"/>
                <a:cs typeface="Arial"/>
              </a:rPr>
              <a:t>RESURSE INDEXATE ÎN GEOPORTALUL C.E.</a:t>
            </a:r>
            <a:endParaRPr kumimoji="0" lang="en-US" altLang="ro-RO" sz="2100" b="1" i="0" u="none" strike="noStrike" kern="1200" cap="none" spc="0" normalizeH="0" baseline="0" noProof="0" dirty="0" smtClean="0">
              <a:ln>
                <a:noFill/>
              </a:ln>
              <a:solidFill>
                <a:srgbClr val="565A5C"/>
              </a:solidFill>
              <a:effectLst/>
              <a:uLnTx/>
              <a:uFillTx/>
              <a:latin typeface="Arial" panose="020B0604020202020204" pitchFamily="34" charset="0"/>
              <a:ea typeface="+mj-ea"/>
              <a:cs typeface="Arial" panose="020B0604020202020204" pitchFamily="34"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7340378" y="2293306"/>
            <a:ext cx="2457450" cy="2314575"/>
          </a:xfrm>
          <a:prstGeom prst="rect">
            <a:avLst/>
          </a:prstGeom>
        </p:spPr>
      </p:pic>
      <p:sp>
        <p:nvSpPr>
          <p:cNvPr id="9" name="TextBox 8"/>
          <p:cNvSpPr txBox="1"/>
          <p:nvPr/>
        </p:nvSpPr>
        <p:spPr>
          <a:xfrm>
            <a:off x="7325229" y="4730055"/>
            <a:ext cx="4521028" cy="1200329"/>
          </a:xfrm>
          <a:prstGeom prst="rect">
            <a:avLst/>
          </a:prstGeom>
          <a:noFill/>
        </p:spPr>
        <p:txBody>
          <a:bodyPr wrap="square" rtlCol="0">
            <a:spAutoFit/>
          </a:bodyPr>
          <a:lstStyle/>
          <a:p>
            <a:r>
              <a:rPr lang="en-US" sz="2400" dirty="0" smtClean="0"/>
              <a:t>7x7 </a:t>
            </a:r>
            <a:r>
              <a:rPr lang="en-US" sz="2400" dirty="0" smtClean="0"/>
              <a:t>pixel</a:t>
            </a:r>
            <a:r>
              <a:rPr lang="ro-RO" sz="2400" dirty="0" smtClean="0"/>
              <a:t>i</a:t>
            </a:r>
            <a:r>
              <a:rPr lang="en-US" sz="2400" dirty="0" smtClean="0"/>
              <a:t> </a:t>
            </a:r>
            <a:r>
              <a:rPr lang="en-US" sz="2400" dirty="0" smtClean="0"/>
              <a:t>= </a:t>
            </a:r>
          </a:p>
          <a:p>
            <a:r>
              <a:rPr lang="en-US" sz="2400" dirty="0" smtClean="0"/>
              <a:t>49 </a:t>
            </a:r>
            <a:r>
              <a:rPr lang="en-US" sz="2400" dirty="0" err="1" smtClean="0"/>
              <a:t>servic</a:t>
            </a:r>
            <a:r>
              <a:rPr lang="ro-RO" sz="2400" dirty="0" smtClean="0"/>
              <a:t>ii</a:t>
            </a:r>
            <a:r>
              <a:rPr lang="en-US" sz="2400" dirty="0" smtClean="0"/>
              <a:t> </a:t>
            </a:r>
            <a:r>
              <a:rPr lang="ro-RO" sz="2400" dirty="0" smtClean="0"/>
              <a:t>trec de validarea metadatelor în</a:t>
            </a:r>
            <a:r>
              <a:rPr lang="en-US" sz="2400" dirty="0" smtClean="0"/>
              <a:t> </a:t>
            </a:r>
            <a:r>
              <a:rPr lang="ro-RO" sz="2400" dirty="0" smtClean="0"/>
              <a:t>geoportalul CE </a:t>
            </a:r>
            <a:endParaRPr lang="en-US" sz="2400" dirty="0"/>
          </a:p>
        </p:txBody>
      </p:sp>
      <p:sp>
        <p:nvSpPr>
          <p:cNvPr id="12" name="TextBox 11"/>
          <p:cNvSpPr txBox="1"/>
          <p:nvPr/>
        </p:nvSpPr>
        <p:spPr>
          <a:xfrm>
            <a:off x="9902281" y="2166942"/>
            <a:ext cx="1370171" cy="1200329"/>
          </a:xfrm>
          <a:prstGeom prst="rect">
            <a:avLst/>
          </a:prstGeom>
          <a:noFill/>
        </p:spPr>
        <p:txBody>
          <a:bodyPr wrap="square" rtlCol="0">
            <a:spAutoFit/>
          </a:bodyPr>
          <a:lstStyle/>
          <a:p>
            <a:r>
              <a:rPr lang="en-US" sz="2400" dirty="0" smtClean="0"/>
              <a:t>WFS</a:t>
            </a:r>
            <a:r>
              <a:rPr lang="ro-RO" sz="2400" dirty="0" smtClean="0"/>
              <a:t>-uri valide</a:t>
            </a:r>
            <a:endParaRPr lang="en-US" sz="2400" dirty="0" smtClean="0"/>
          </a:p>
          <a:p>
            <a:r>
              <a:rPr lang="en-US" sz="2400" dirty="0" smtClean="0"/>
              <a:t>2 </a:t>
            </a:r>
            <a:r>
              <a:rPr lang="en-US" sz="2400" dirty="0" smtClean="0"/>
              <a:t>pixel</a:t>
            </a:r>
            <a:r>
              <a:rPr lang="ro-RO" sz="2400" dirty="0" smtClean="0"/>
              <a:t>i</a:t>
            </a:r>
            <a:endParaRPr lang="en-US" sz="2400" dirty="0"/>
          </a:p>
        </p:txBody>
      </p:sp>
      <p:sp>
        <p:nvSpPr>
          <p:cNvPr id="13" name="TextBox 12"/>
          <p:cNvSpPr txBox="1"/>
          <p:nvPr/>
        </p:nvSpPr>
        <p:spPr>
          <a:xfrm>
            <a:off x="8376840" y="3060463"/>
            <a:ext cx="1178685" cy="830997"/>
          </a:xfrm>
          <a:prstGeom prst="rect">
            <a:avLst/>
          </a:prstGeom>
          <a:noFill/>
        </p:spPr>
        <p:txBody>
          <a:bodyPr wrap="square" rtlCol="0">
            <a:spAutoFit/>
          </a:bodyPr>
          <a:lstStyle/>
          <a:p>
            <a:r>
              <a:rPr lang="en-US" sz="2400" dirty="0" smtClean="0"/>
              <a:t>ATOM</a:t>
            </a:r>
            <a:endParaRPr lang="ro-RO" sz="2400" dirty="0" smtClean="0"/>
          </a:p>
          <a:p>
            <a:r>
              <a:rPr lang="ro-RO" sz="2400" dirty="0" smtClean="0"/>
              <a:t>valide</a:t>
            </a:r>
            <a:endParaRPr lang="en-US" sz="2400" dirty="0"/>
          </a:p>
        </p:txBody>
      </p:sp>
      <p:sp>
        <p:nvSpPr>
          <p:cNvPr id="16" name="TextBox 15"/>
          <p:cNvSpPr txBox="1"/>
          <p:nvPr/>
        </p:nvSpPr>
        <p:spPr>
          <a:xfrm>
            <a:off x="7454475" y="4115372"/>
            <a:ext cx="2447806" cy="461665"/>
          </a:xfrm>
          <a:prstGeom prst="rect">
            <a:avLst/>
          </a:prstGeom>
          <a:noFill/>
        </p:spPr>
        <p:txBody>
          <a:bodyPr wrap="square" rtlCol="0">
            <a:spAutoFit/>
          </a:bodyPr>
          <a:lstStyle/>
          <a:p>
            <a:r>
              <a:rPr lang="en-US" sz="2400" dirty="0" smtClean="0"/>
              <a:t>WMS 1.3</a:t>
            </a:r>
            <a:r>
              <a:rPr lang="ro-RO" sz="2400" dirty="0" smtClean="0"/>
              <a:t> valide</a:t>
            </a:r>
            <a:endParaRPr lang="en-US" sz="2400"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344" y="284541"/>
            <a:ext cx="5953495" cy="5921826"/>
          </a:xfrm>
          <a:prstGeom prst="rect">
            <a:avLst/>
          </a:prstGeom>
        </p:spPr>
      </p:pic>
      <p:sp>
        <p:nvSpPr>
          <p:cNvPr id="17" name="TextBox 16"/>
          <p:cNvSpPr txBox="1"/>
          <p:nvPr/>
        </p:nvSpPr>
        <p:spPr>
          <a:xfrm>
            <a:off x="996285" y="5330219"/>
            <a:ext cx="5282975" cy="830997"/>
          </a:xfrm>
          <a:prstGeom prst="rect">
            <a:avLst/>
          </a:prstGeom>
          <a:noFill/>
        </p:spPr>
        <p:txBody>
          <a:bodyPr wrap="square" rtlCol="0">
            <a:spAutoFit/>
          </a:bodyPr>
          <a:lstStyle/>
          <a:p>
            <a:r>
              <a:rPr lang="ro-RO" sz="2400" dirty="0" smtClean="0">
                <a:solidFill>
                  <a:srgbClr val="FFFFFF"/>
                </a:solidFill>
              </a:rPr>
              <a:t>Toate </a:t>
            </a:r>
            <a:r>
              <a:rPr lang="ro-RO" sz="2400" dirty="0" smtClean="0">
                <a:solidFill>
                  <a:srgbClr val="FFFFFF"/>
                </a:solidFill>
              </a:rPr>
              <a:t>seturile și seriile de date</a:t>
            </a:r>
            <a:r>
              <a:rPr lang="en-US" sz="2400" dirty="0" smtClean="0">
                <a:solidFill>
                  <a:srgbClr val="FFFFFF"/>
                </a:solidFill>
              </a:rPr>
              <a:t>:</a:t>
            </a:r>
            <a:endParaRPr lang="en-US" sz="2400" dirty="0" smtClean="0">
              <a:solidFill>
                <a:srgbClr val="FFFFFF"/>
              </a:solidFill>
            </a:endParaRPr>
          </a:p>
          <a:p>
            <a:r>
              <a:rPr lang="en-US" sz="2400" dirty="0" smtClean="0">
                <a:solidFill>
                  <a:srgbClr val="FFFFFF"/>
                </a:solidFill>
              </a:rPr>
              <a:t>141803 ~ 377 x 377  </a:t>
            </a:r>
            <a:r>
              <a:rPr lang="en-US" sz="2400" dirty="0" smtClean="0">
                <a:solidFill>
                  <a:srgbClr val="FFFFFF"/>
                </a:solidFill>
              </a:rPr>
              <a:t>pixel</a:t>
            </a:r>
            <a:r>
              <a:rPr lang="ro-RO" sz="2400" dirty="0" smtClean="0">
                <a:solidFill>
                  <a:srgbClr val="FFFFFF"/>
                </a:solidFill>
              </a:rPr>
              <a:t>i</a:t>
            </a:r>
            <a:endParaRPr lang="en-US" sz="2400" dirty="0">
              <a:solidFill>
                <a:srgbClr val="FFFFFF"/>
              </a:solidFill>
            </a:endParaRPr>
          </a:p>
        </p:txBody>
      </p:sp>
      <p:sp>
        <p:nvSpPr>
          <p:cNvPr id="19" name="TextBox 18"/>
          <p:cNvSpPr txBox="1"/>
          <p:nvPr/>
        </p:nvSpPr>
        <p:spPr>
          <a:xfrm>
            <a:off x="4457979" y="1529346"/>
            <a:ext cx="2433850" cy="830997"/>
          </a:xfrm>
          <a:prstGeom prst="rect">
            <a:avLst/>
          </a:prstGeom>
          <a:noFill/>
        </p:spPr>
        <p:txBody>
          <a:bodyPr wrap="square" rtlCol="0">
            <a:spAutoFit/>
          </a:bodyPr>
          <a:lstStyle/>
          <a:p>
            <a:r>
              <a:rPr lang="ro-RO" sz="2400" dirty="0" smtClean="0"/>
              <a:t>S. vizualizare invalide</a:t>
            </a:r>
            <a:r>
              <a:rPr lang="en-US" sz="2400" dirty="0" smtClean="0"/>
              <a:t>.</a:t>
            </a:r>
            <a:endParaRPr lang="en-US" sz="2400" dirty="0"/>
          </a:p>
        </p:txBody>
      </p:sp>
      <p:sp>
        <p:nvSpPr>
          <p:cNvPr id="20" name="TextBox 19"/>
          <p:cNvSpPr txBox="1"/>
          <p:nvPr/>
        </p:nvSpPr>
        <p:spPr>
          <a:xfrm>
            <a:off x="4926297" y="405569"/>
            <a:ext cx="2433850" cy="1200329"/>
          </a:xfrm>
          <a:prstGeom prst="rect">
            <a:avLst/>
          </a:prstGeom>
          <a:noFill/>
        </p:spPr>
        <p:txBody>
          <a:bodyPr wrap="square" rtlCol="0">
            <a:spAutoFit/>
          </a:bodyPr>
          <a:lstStyle/>
          <a:p>
            <a:r>
              <a:rPr lang="ro-RO" sz="2400" dirty="0" smtClean="0"/>
              <a:t>Servicii de descărcare invalide</a:t>
            </a:r>
            <a:endParaRPr lang="en-US" sz="2400" dirty="0"/>
          </a:p>
        </p:txBody>
      </p:sp>
      <p:sp>
        <p:nvSpPr>
          <p:cNvPr id="23" name="Striped Right Arrow 22"/>
          <p:cNvSpPr/>
          <p:nvPr/>
        </p:nvSpPr>
        <p:spPr>
          <a:xfrm rot="3746740">
            <a:off x="6129814" y="1051065"/>
            <a:ext cx="1814973" cy="614797"/>
          </a:xfrm>
          <a:prstGeom prst="striped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TextBox 23"/>
          <p:cNvSpPr txBox="1"/>
          <p:nvPr/>
        </p:nvSpPr>
        <p:spPr>
          <a:xfrm>
            <a:off x="911951" y="4388968"/>
            <a:ext cx="5789099" cy="830997"/>
          </a:xfrm>
          <a:prstGeom prst="rect">
            <a:avLst/>
          </a:prstGeom>
          <a:noFill/>
        </p:spPr>
        <p:txBody>
          <a:bodyPr wrap="square" rtlCol="0">
            <a:spAutoFit/>
          </a:bodyPr>
          <a:lstStyle/>
          <a:p>
            <a:r>
              <a:rPr lang="ro-RO" sz="2400" dirty="0" smtClean="0">
                <a:solidFill>
                  <a:schemeClr val="bg2"/>
                </a:solidFill>
              </a:rPr>
              <a:t>Negru</a:t>
            </a:r>
            <a:r>
              <a:rPr lang="en-US" sz="2400" dirty="0" smtClean="0">
                <a:solidFill>
                  <a:schemeClr val="bg2"/>
                </a:solidFill>
              </a:rPr>
              <a:t>: </a:t>
            </a:r>
            <a:r>
              <a:rPr lang="ro-RO" sz="2400" dirty="0" smtClean="0">
                <a:solidFill>
                  <a:schemeClr val="bg2"/>
                </a:solidFill>
              </a:rPr>
              <a:t>seturi si serii de date fără servicii de vizualizare sau de descărcare </a:t>
            </a:r>
            <a:endParaRPr lang="en-US" sz="2400" dirty="0">
              <a:solidFill>
                <a:schemeClr val="bg2"/>
              </a:solidFill>
            </a:endParaRPr>
          </a:p>
        </p:txBody>
      </p:sp>
      <p:sp>
        <p:nvSpPr>
          <p:cNvPr id="25" name="Cloud Callout 24"/>
          <p:cNvSpPr/>
          <p:nvPr/>
        </p:nvSpPr>
        <p:spPr>
          <a:xfrm>
            <a:off x="757048" y="2840389"/>
            <a:ext cx="4355643" cy="1124354"/>
          </a:xfrm>
          <a:prstGeom prst="cloudCallout">
            <a:avLst>
              <a:gd name="adj1" fmla="val 45933"/>
              <a:gd name="adj2" fmla="val -195647"/>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Doar în urma testării </a:t>
            </a:r>
            <a:r>
              <a:rPr lang="en-US" b="1" dirty="0" err="1" smtClean="0">
                <a:ln w="0"/>
                <a:solidFill>
                  <a:schemeClr val="tx1"/>
                </a:solidFill>
                <a:effectLst>
                  <a:outerShdw blurRad="38100" dist="19050" dir="2700000" algn="tl" rotWithShape="0">
                    <a:schemeClr val="dk1">
                      <a:alpha val="40000"/>
                    </a:schemeClr>
                  </a:outerShdw>
                </a:effectLst>
              </a:rPr>
              <a:t>Metadat</a:t>
            </a:r>
            <a:r>
              <a:rPr lang="ro-RO" b="1" dirty="0" smtClean="0">
                <a:ln w="0"/>
                <a:solidFill>
                  <a:schemeClr val="tx1"/>
                </a:solidFill>
                <a:effectLst>
                  <a:outerShdw blurRad="38100" dist="19050" dir="2700000" algn="tl" rotWithShape="0">
                    <a:schemeClr val="dk1">
                      <a:alpha val="40000"/>
                    </a:schemeClr>
                  </a:outerShdw>
                </a:effectLst>
              </a:rPr>
              <a:t>elor </a:t>
            </a:r>
            <a:r>
              <a:rPr lang="en-US" b="1" dirty="0" smtClean="0">
                <a:ln w="0"/>
                <a:solidFill>
                  <a:schemeClr val="tx1"/>
                </a:solidFill>
                <a:effectLst>
                  <a:outerShdw blurRad="38100" dist="19050" dir="2700000" algn="tl" rotWithShape="0">
                    <a:schemeClr val="dk1">
                      <a:alpha val="40000"/>
                    </a:schemeClr>
                  </a:outerShdw>
                </a:effectLst>
              </a:rPr>
              <a:t>!!</a:t>
            </a:r>
            <a:endParaRPr lang="en-US" b="1" dirty="0" smtClean="0">
              <a:ln w="0"/>
              <a:solidFill>
                <a:schemeClr val="tx1"/>
              </a:solidFill>
              <a:effectLst>
                <a:outerShdw blurRad="38100" dist="19050" dir="2700000" algn="tl" rotWithShape="0">
                  <a:schemeClr val="dk1">
                    <a:alpha val="40000"/>
                  </a:schemeClr>
                </a:outerShdw>
              </a:effectLst>
            </a:endParaRPr>
          </a:p>
          <a:p>
            <a:pPr algn="ctr"/>
            <a:r>
              <a:rPr lang="ro-RO" b="1" dirty="0" smtClean="0">
                <a:ln w="0"/>
                <a:solidFill>
                  <a:schemeClr val="tx1"/>
                </a:solidFill>
                <a:effectLst>
                  <a:outerShdw blurRad="38100" dist="19050" dir="2700000" algn="tl" rotWithShape="0">
                    <a:schemeClr val="dk1">
                      <a:alpha val="40000"/>
                    </a:schemeClr>
                  </a:outerShdw>
                </a:effectLst>
              </a:rPr>
              <a:t>Fără a fi testate datele</a:t>
            </a:r>
            <a:r>
              <a:rPr lang="en-US" b="1" dirty="0" smtClean="0">
                <a:ln w="0"/>
                <a:solidFill>
                  <a:schemeClr val="tx1"/>
                </a:solidFill>
                <a:effectLst>
                  <a:outerShdw blurRad="38100" dist="19050" dir="2700000" algn="tl" rotWithShape="0">
                    <a:schemeClr val="dk1">
                      <a:alpha val="40000"/>
                    </a:schemeClr>
                  </a:outerShdw>
                </a:effectLst>
              </a:rPr>
              <a:t>!!</a:t>
            </a:r>
            <a:endParaRPr lang="en-US" b="1" dirty="0">
              <a:ln w="0"/>
              <a:solidFill>
                <a:schemeClr val="tx1"/>
              </a:solidFill>
              <a:effectLst>
                <a:outerShdw blurRad="38100" dist="19050" dir="2700000" algn="tl" rotWithShape="0">
                  <a:schemeClr val="dk1">
                    <a:alpha val="40000"/>
                  </a:schemeClr>
                </a:outerShdw>
              </a:effectLst>
            </a:endParaRPr>
          </a:p>
        </p:txBody>
      </p:sp>
      <p:sp>
        <p:nvSpPr>
          <p:cNvPr id="26" name="Oval 25"/>
          <p:cNvSpPr/>
          <p:nvPr/>
        </p:nvSpPr>
        <p:spPr>
          <a:xfrm>
            <a:off x="6279261" y="122830"/>
            <a:ext cx="421790" cy="436728"/>
          </a:xfrm>
          <a:prstGeom prst="ellipse">
            <a:avLst/>
          </a:prstGeom>
          <a:noFill/>
          <a:ln>
            <a:solidFill>
              <a:srgbClr val="E6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3304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476374" y="758825"/>
            <a:ext cx="9326097" cy="593725"/>
          </a:xfrm>
        </p:spPr>
        <p:txBody>
          <a:bodyPr>
            <a:normAutofit/>
          </a:bodyPr>
          <a:lstStyle/>
          <a:p>
            <a:pPr eaLnBrk="1" hangingPunct="1"/>
            <a:r>
              <a:rPr lang="ro-RO" altLang="ro-RO" dirty="0" smtClean="0">
                <a:latin typeface="Arial" panose="020B0604020202020204" pitchFamily="34" charset="0"/>
                <a:cs typeface="Arial" panose="020B0604020202020204" pitchFamily="34" charset="0"/>
              </a:rPr>
              <a:t>DE CE ATÂT DE MULTE SERVICII NU AU METADATE VALIDE</a:t>
            </a:r>
            <a:r>
              <a:rPr lang="en-US" altLang="ro-RO" dirty="0" smtClean="0">
                <a:latin typeface="Arial" panose="020B0604020202020204" pitchFamily="34" charset="0"/>
                <a:cs typeface="Arial" panose="020B0604020202020204" pitchFamily="34" charset="0"/>
              </a:rPr>
              <a:t>?</a:t>
            </a:r>
            <a:endParaRPr lang="en-US" altLang="ro-RO" dirty="0" smtClean="0">
              <a:latin typeface="Arial" panose="020B0604020202020204" pitchFamily="34" charset="0"/>
              <a:cs typeface="Arial" panose="020B0604020202020204" pitchFamily="34" charset="0"/>
            </a:endParaRPr>
          </a:p>
        </p:txBody>
      </p:sp>
      <p:sp>
        <p:nvSpPr>
          <p:cNvPr id="5" name="Rectangle 4"/>
          <p:cNvSpPr/>
          <p:nvPr/>
        </p:nvSpPr>
        <p:spPr>
          <a:xfrm>
            <a:off x="8449695" y="2534722"/>
            <a:ext cx="248786" cy="369332"/>
          </a:xfrm>
          <a:prstGeom prst="rect">
            <a:avLst/>
          </a:prstGeom>
        </p:spPr>
        <p:txBody>
          <a:bodyPr wrap="none">
            <a:spAutoFit/>
          </a:bodyPr>
          <a:lstStyle/>
          <a:p>
            <a:r>
              <a:rPr lang="en-US" dirty="0" smtClean="0"/>
              <a:t> </a:t>
            </a:r>
            <a:endParaRPr lang="en-US" dirty="0"/>
          </a:p>
        </p:txBody>
      </p:sp>
      <p:pic>
        <p:nvPicPr>
          <p:cNvPr id="2050" name="Picture 2"/>
          <p:cNvPicPr>
            <a:picLocks noChangeAspect="1" noChangeArrowheads="1"/>
          </p:cNvPicPr>
          <p:nvPr/>
        </p:nvPicPr>
        <p:blipFill>
          <a:blip r:embed="rId2"/>
          <a:srcRect/>
          <a:stretch>
            <a:fillRect/>
          </a:stretch>
        </p:blipFill>
        <p:spPr bwMode="auto">
          <a:xfrm>
            <a:off x="890079" y="2109469"/>
            <a:ext cx="4652726" cy="3094178"/>
          </a:xfrm>
          <a:prstGeom prst="rect">
            <a:avLst/>
          </a:prstGeom>
          <a:noFill/>
          <a:ln w="9525">
            <a:noFill/>
            <a:miter lim="800000"/>
            <a:headEnd/>
            <a:tailEnd/>
          </a:ln>
        </p:spPr>
      </p:pic>
      <p:pic>
        <p:nvPicPr>
          <p:cNvPr id="2051" name="Picture 3"/>
          <p:cNvPicPr>
            <a:picLocks noChangeAspect="1" noChangeArrowheads="1"/>
          </p:cNvPicPr>
          <p:nvPr/>
        </p:nvPicPr>
        <p:blipFill>
          <a:blip r:embed="rId3"/>
          <a:srcRect/>
          <a:stretch>
            <a:fillRect/>
          </a:stretch>
        </p:blipFill>
        <p:spPr bwMode="auto">
          <a:xfrm>
            <a:off x="6545179" y="2109469"/>
            <a:ext cx="4767512" cy="3094178"/>
          </a:xfrm>
          <a:prstGeom prst="rect">
            <a:avLst/>
          </a:prstGeom>
          <a:noFill/>
          <a:ln w="9525">
            <a:noFill/>
            <a:miter lim="800000"/>
            <a:headEnd/>
            <a:tailEnd/>
          </a:ln>
        </p:spPr>
      </p:pic>
      <p:sp>
        <p:nvSpPr>
          <p:cNvPr id="10" name="Rectangle 9"/>
          <p:cNvSpPr/>
          <p:nvPr/>
        </p:nvSpPr>
        <p:spPr>
          <a:xfrm>
            <a:off x="7531768" y="2743200"/>
            <a:ext cx="521369" cy="641684"/>
          </a:xfrm>
          <a:prstGeom prst="rect">
            <a:avLst/>
          </a:prstGeom>
          <a:noFill/>
          <a:ln w="25400" cmpd="sng">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Cloud Callout 6"/>
          <p:cNvSpPr/>
          <p:nvPr/>
        </p:nvSpPr>
        <p:spPr>
          <a:xfrm>
            <a:off x="3563796" y="5445457"/>
            <a:ext cx="4885899" cy="1306198"/>
          </a:xfrm>
          <a:prstGeom prst="cloudCallout">
            <a:avLst>
              <a:gd name="adj1" fmla="val 22367"/>
              <a:gd name="adj2" fmla="val -232278"/>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INSPIRE NU POATE EXISTA FĂRĂ METADATE VALIDE</a:t>
            </a:r>
            <a:endParaRPr lang="en-US" b="1" dirty="0">
              <a:ln w="0"/>
              <a:solidFill>
                <a:schemeClr val="tx1"/>
              </a:solidFill>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865108" y="4028367"/>
            <a:ext cx="4157267" cy="1949352"/>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429771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0966" y="766826"/>
            <a:ext cx="10571392" cy="593092"/>
          </a:xfrm>
        </p:spPr>
        <p:txBody>
          <a:bodyPr>
            <a:normAutofit/>
          </a:bodyPr>
          <a:lstStyle/>
          <a:p>
            <a:r>
              <a:rPr lang="ro-RO" dirty="0" smtClean="0"/>
              <a:t>PRINCIPALELE ERORI AFERENTE METADATELOR SERVICIILOR</a:t>
            </a:r>
            <a:endParaRPr lang="en-US" dirty="0"/>
          </a:p>
        </p:txBody>
      </p:sp>
      <p:sp>
        <p:nvSpPr>
          <p:cNvPr id="3" name="Content Placeholder 2"/>
          <p:cNvSpPr>
            <a:spLocks noGrp="1"/>
          </p:cNvSpPr>
          <p:nvPr>
            <p:ph idx="1"/>
          </p:nvPr>
        </p:nvSpPr>
        <p:spPr>
          <a:xfrm>
            <a:off x="960966" y="1600201"/>
            <a:ext cx="10666927" cy="4690169"/>
          </a:xfrm>
        </p:spPr>
        <p:txBody>
          <a:bodyPr>
            <a:normAutofit lnSpcReduction="10000"/>
          </a:bodyPr>
          <a:lstStyle/>
          <a:p>
            <a:r>
              <a:rPr lang="en-US" sz="2400" dirty="0" err="1">
                <a:hlinkClick r:id="rId2"/>
              </a:rPr>
              <a:t>error.geoportal.proxy.download.dataset.validation.failed</a:t>
            </a:r>
            <a:r>
              <a:rPr lang="en-US" sz="2400" dirty="0">
                <a:hlinkClick r:id="rId2"/>
              </a:rPr>
              <a:t>(714)</a:t>
            </a:r>
            <a:endParaRPr lang="en-US" sz="2400" dirty="0"/>
          </a:p>
          <a:p>
            <a:r>
              <a:rPr lang="en-US" sz="2400" dirty="0" err="1">
                <a:hlinkClick r:id="rId2"/>
              </a:rPr>
              <a:t>error.geoportal.proxy.metadata.element.downloaddatasets.missing</a:t>
            </a:r>
            <a:r>
              <a:rPr lang="en-US" sz="2400" dirty="0">
                <a:hlinkClick r:id="rId2"/>
              </a:rPr>
              <a:t>(603)</a:t>
            </a:r>
            <a:endParaRPr lang="en-US" sz="2400" dirty="0"/>
          </a:p>
          <a:p>
            <a:r>
              <a:rPr lang="en-US" sz="2400" dirty="0" err="1">
                <a:hlinkClick r:id="rId2"/>
              </a:rPr>
              <a:t>error.geoportal.proxy.service.download.coupledresource.notfound</a:t>
            </a:r>
            <a:r>
              <a:rPr lang="en-US" sz="2400" dirty="0">
                <a:hlinkClick r:id="rId2"/>
              </a:rPr>
              <a:t>(589)</a:t>
            </a:r>
            <a:endParaRPr lang="en-US" sz="2400" dirty="0"/>
          </a:p>
          <a:p>
            <a:r>
              <a:rPr lang="en-US" sz="2400" dirty="0">
                <a:hlinkClick r:id="rId2"/>
              </a:rPr>
              <a:t>error.geoportal.proxy.service.download.predefinedstoredqueries.missing(507)</a:t>
            </a:r>
            <a:endParaRPr lang="en-US" sz="2400" dirty="0"/>
          </a:p>
          <a:p>
            <a:r>
              <a:rPr lang="en-US" sz="2400" dirty="0" err="1">
                <a:hlinkClick r:id="rId2"/>
              </a:rPr>
              <a:t>error.geoportal.proxy.metadata.element.coupledresource.missing</a:t>
            </a:r>
            <a:r>
              <a:rPr lang="en-US" sz="2400" dirty="0">
                <a:hlinkClick r:id="rId2"/>
              </a:rPr>
              <a:t>(231</a:t>
            </a:r>
            <a:r>
              <a:rPr lang="en-US" sz="2400" dirty="0" smtClean="0">
                <a:hlinkClick r:id="rId2"/>
              </a:rPr>
              <a:t>)</a:t>
            </a:r>
            <a:endParaRPr lang="en-US" sz="2400" dirty="0" smtClean="0"/>
          </a:p>
          <a:p>
            <a:r>
              <a:rPr lang="en-US" sz="1800" dirty="0">
                <a:hlinkClick r:id="rId2"/>
              </a:rPr>
              <a:t>error.geoportal.proxy.metadata.element.responsibleorganisation.missing(149)</a:t>
            </a:r>
            <a:endParaRPr lang="en-US" sz="1800" dirty="0"/>
          </a:p>
          <a:p>
            <a:r>
              <a:rPr lang="en-US" sz="1800" dirty="0" err="1">
                <a:hlinkClick r:id="rId2"/>
              </a:rPr>
              <a:t>error.geoportal.metadata.service.coupledresource.invalid</a:t>
            </a:r>
            <a:r>
              <a:rPr lang="en-US" sz="1800" dirty="0">
                <a:hlinkClick r:id="rId2"/>
              </a:rPr>
              <a:t>(122)</a:t>
            </a:r>
            <a:endParaRPr lang="en-US" sz="1800" dirty="0"/>
          </a:p>
          <a:p>
            <a:r>
              <a:rPr lang="en-US" sz="1800" dirty="0">
                <a:hlinkClick r:id="rId2"/>
              </a:rPr>
              <a:t>error.geoportal.proxy.metadata.element.metadatapointofcontact.missing(115)</a:t>
            </a:r>
            <a:endParaRPr lang="en-US" sz="1800" dirty="0"/>
          </a:p>
          <a:p>
            <a:r>
              <a:rPr lang="en-US" sz="1800" dirty="0" err="1">
                <a:hlinkClick r:id="rId2"/>
              </a:rPr>
              <a:t>error.geoportal.proxy.metadata.element.resourcetype.missing</a:t>
            </a:r>
            <a:r>
              <a:rPr lang="en-US" sz="1800" dirty="0">
                <a:hlinkClick r:id="rId2"/>
              </a:rPr>
              <a:t>(113)</a:t>
            </a:r>
            <a:endParaRPr lang="en-US" sz="1800" dirty="0"/>
          </a:p>
          <a:p>
            <a:r>
              <a:rPr lang="en-US" sz="1800" dirty="0">
                <a:hlinkClick r:id="rId2"/>
              </a:rPr>
              <a:t>error.geoportal.proxy.metadata.element.spatialdataservicetype.missing(113)</a:t>
            </a:r>
            <a:endParaRPr lang="en-US" sz="1800" dirty="0"/>
          </a:p>
          <a:p>
            <a:r>
              <a:rPr lang="en-US" sz="1800" dirty="0" err="1">
                <a:hlinkClick r:id="rId2"/>
              </a:rPr>
              <a:t>error.geoportal.metadata.service.metadataurl.invalid</a:t>
            </a:r>
            <a:r>
              <a:rPr lang="en-US" sz="1800" dirty="0">
                <a:hlinkClick r:id="rId2"/>
              </a:rPr>
              <a:t>(113)</a:t>
            </a:r>
            <a:endParaRPr lang="en-US" sz="1800" dirty="0"/>
          </a:p>
          <a:p>
            <a:r>
              <a:rPr lang="en-US" sz="1800" dirty="0">
                <a:hlinkClick r:id="rId2"/>
              </a:rPr>
              <a:t>error.geoportal.proxy.metadata.element.temporalreference.missing(113)</a:t>
            </a:r>
            <a:endParaRPr lang="en-US" sz="1800" dirty="0"/>
          </a:p>
          <a:p>
            <a:r>
              <a:rPr lang="en-US" sz="1800" dirty="0" err="1">
                <a:hlinkClick r:id="rId2"/>
              </a:rPr>
              <a:t>error.geoportal.proxy.metadata.element.metadatadate.missing</a:t>
            </a:r>
            <a:r>
              <a:rPr lang="en-US" sz="1800" dirty="0">
                <a:hlinkClick r:id="rId2"/>
              </a:rPr>
              <a:t>(113)</a:t>
            </a:r>
            <a:endParaRPr lang="en-US" sz="1800" dirty="0"/>
          </a:p>
          <a:p>
            <a:endParaRPr lang="en-US" dirty="0"/>
          </a:p>
        </p:txBody>
      </p:sp>
    </p:spTree>
    <p:extLst>
      <p:ext uri="{BB962C8B-B14F-4D97-AF65-F5344CB8AC3E}">
        <p14:creationId xmlns:p14="http://schemas.microsoft.com/office/powerpoint/2010/main" val="13693761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86118" y="758825"/>
            <a:ext cx="10106999" cy="593725"/>
          </a:xfrm>
        </p:spPr>
        <p:txBody>
          <a:bodyPr>
            <a:normAutofit fontScale="90000"/>
          </a:bodyPr>
          <a:lstStyle/>
          <a:p>
            <a:pPr eaLnBrk="1" hangingPunct="1"/>
            <a:r>
              <a:rPr lang="ro-RO" altLang="ro-RO" dirty="0" smtClean="0">
                <a:latin typeface="Arial" panose="020B0604020202020204" pitchFamily="34" charset="0"/>
                <a:cs typeface="Arial" panose="020B0604020202020204" pitchFamily="34" charset="0"/>
              </a:rPr>
              <a:t>PROBLEMA 1</a:t>
            </a:r>
            <a:r>
              <a:rPr lang="en-US" altLang="ro-RO" dirty="0" smtClean="0">
                <a:latin typeface="Arial" panose="020B0604020202020204" pitchFamily="34" charset="0"/>
                <a:cs typeface="Arial" panose="020B0604020202020204" pitchFamily="34" charset="0"/>
              </a:rPr>
              <a:t>: </a:t>
            </a:r>
            <a:r>
              <a:rPr lang="ro-RO" altLang="ro-RO" dirty="0" smtClean="0">
                <a:latin typeface="Arial" panose="020B0604020202020204" pitchFamily="34" charset="0"/>
                <a:cs typeface="Arial" panose="020B0604020202020204" pitchFamily="34" charset="0"/>
              </a:rPr>
              <a:t>Resursele cuplate</a:t>
            </a:r>
            <a:r>
              <a:rPr lang="en-US" altLang="ro-RO" dirty="0" smtClean="0">
                <a:latin typeface="Arial" panose="020B0604020202020204" pitchFamily="34" charset="0"/>
                <a:cs typeface="Arial" panose="020B0604020202020204" pitchFamily="34" charset="0"/>
              </a:rPr>
              <a:t>: </a:t>
            </a:r>
            <a:r>
              <a:rPr lang="ro-RO" altLang="ro-RO" dirty="0" smtClean="0">
                <a:latin typeface="Arial" panose="020B0604020202020204" pitchFamily="34" charset="0"/>
                <a:cs typeface="Arial" panose="020B0604020202020204" pitchFamily="34" charset="0"/>
              </a:rPr>
              <a:t>Dataset MD, Service GetCapabilities MD, Service MD</a:t>
            </a:r>
            <a:endParaRPr lang="en-US" altLang="ro-RO" dirty="0" smtClean="0">
              <a:latin typeface="Arial" panose="020B0604020202020204" pitchFamily="34" charset="0"/>
              <a:cs typeface="Arial" panose="020B0604020202020204" pitchFamily="34" charset="0"/>
            </a:endParaRPr>
          </a:p>
        </p:txBody>
      </p:sp>
      <p:sp>
        <p:nvSpPr>
          <p:cNvPr id="8" name="TextBox 7"/>
          <p:cNvSpPr txBox="1"/>
          <p:nvPr/>
        </p:nvSpPr>
        <p:spPr>
          <a:xfrm>
            <a:off x="1797370" y="2294021"/>
            <a:ext cx="3108543" cy="1200329"/>
          </a:xfrm>
          <a:prstGeom prst="rect">
            <a:avLst/>
          </a:prstGeom>
          <a:noFill/>
          <a:ln w="25400">
            <a:solidFill>
              <a:schemeClr val="accent1"/>
            </a:solidFill>
          </a:ln>
        </p:spPr>
        <p:txBody>
          <a:bodyPr wrap="none" rtlCol="0">
            <a:spAutoFit/>
          </a:bodyPr>
          <a:lstStyle/>
          <a:p>
            <a:r>
              <a:rPr lang="ro-RO" b="1" dirty="0" smtClean="0"/>
              <a:t>Dataset MD</a:t>
            </a:r>
          </a:p>
          <a:p>
            <a:endParaRPr lang="ro-RO" dirty="0" smtClean="0"/>
          </a:p>
          <a:p>
            <a:r>
              <a:rPr lang="ro-RO" dirty="0" smtClean="0"/>
              <a:t>Service GetCapabilities URL</a:t>
            </a:r>
          </a:p>
          <a:p>
            <a:r>
              <a:rPr lang="ro-RO" dirty="0" smtClean="0">
                <a:solidFill>
                  <a:schemeClr val="bg1">
                    <a:lumMod val="50000"/>
                  </a:schemeClr>
                </a:solidFill>
              </a:rPr>
              <a:t>(Resource locator)</a:t>
            </a:r>
          </a:p>
        </p:txBody>
      </p:sp>
      <p:sp>
        <p:nvSpPr>
          <p:cNvPr id="9" name="TextBox 8"/>
          <p:cNvSpPr txBox="1"/>
          <p:nvPr/>
        </p:nvSpPr>
        <p:spPr>
          <a:xfrm>
            <a:off x="4609188" y="4165935"/>
            <a:ext cx="3150089" cy="2031325"/>
          </a:xfrm>
          <a:prstGeom prst="rect">
            <a:avLst/>
          </a:prstGeom>
          <a:noFill/>
          <a:ln w="25400">
            <a:solidFill>
              <a:schemeClr val="accent1"/>
            </a:solidFill>
          </a:ln>
        </p:spPr>
        <p:txBody>
          <a:bodyPr wrap="square" rtlCol="0">
            <a:spAutoFit/>
          </a:bodyPr>
          <a:lstStyle/>
          <a:p>
            <a:r>
              <a:rPr lang="ro-RO" b="1" dirty="0" smtClean="0"/>
              <a:t>Service GetCapabilities MD</a:t>
            </a:r>
          </a:p>
          <a:p>
            <a:endParaRPr lang="ro-RO" dirty="0" smtClean="0"/>
          </a:p>
          <a:p>
            <a:r>
              <a:rPr lang="ro-RO" dirty="0" smtClean="0"/>
              <a:t>Service MD URL </a:t>
            </a:r>
            <a:r>
              <a:rPr lang="ro-RO" dirty="0" smtClean="0">
                <a:solidFill>
                  <a:schemeClr val="bg1">
                    <a:lumMod val="50000"/>
                  </a:schemeClr>
                </a:solidFill>
              </a:rPr>
              <a:t>(Ext. Cap.)</a:t>
            </a:r>
          </a:p>
          <a:p>
            <a:endParaRPr lang="ro-RO" dirty="0" smtClean="0"/>
          </a:p>
          <a:p>
            <a:r>
              <a:rPr lang="ro-RO" dirty="0" smtClean="0"/>
              <a:t>Dataset MD URL </a:t>
            </a:r>
            <a:r>
              <a:rPr lang="ro-RO" dirty="0" smtClean="0">
                <a:solidFill>
                  <a:schemeClr val="bg1">
                    <a:lumMod val="50000"/>
                  </a:schemeClr>
                </a:solidFill>
              </a:rPr>
              <a:t>(Ext. Cap.)</a:t>
            </a:r>
          </a:p>
          <a:p>
            <a:endParaRPr lang="ro-RO" dirty="0" smtClean="0"/>
          </a:p>
          <a:p>
            <a:r>
              <a:rPr lang="ro-RO" i="1" dirty="0" smtClean="0"/>
              <a:t>Request/</a:t>
            </a:r>
            <a:r>
              <a:rPr lang="en-US" i="1" dirty="0" smtClean="0"/>
              <a:t>Operation</a:t>
            </a:r>
            <a:endParaRPr lang="en-US" i="1" dirty="0"/>
          </a:p>
        </p:txBody>
      </p:sp>
      <p:sp>
        <p:nvSpPr>
          <p:cNvPr id="7" name="TextBox 6"/>
          <p:cNvSpPr txBox="1"/>
          <p:nvPr/>
        </p:nvSpPr>
        <p:spPr>
          <a:xfrm>
            <a:off x="7413635" y="2294021"/>
            <a:ext cx="3108543" cy="1754326"/>
          </a:xfrm>
          <a:prstGeom prst="rect">
            <a:avLst/>
          </a:prstGeom>
          <a:noFill/>
          <a:ln w="25400">
            <a:solidFill>
              <a:schemeClr val="accent1"/>
            </a:solidFill>
          </a:ln>
        </p:spPr>
        <p:txBody>
          <a:bodyPr wrap="square" rtlCol="0">
            <a:spAutoFit/>
          </a:bodyPr>
          <a:lstStyle/>
          <a:p>
            <a:r>
              <a:rPr lang="ro-RO" b="1" dirty="0" smtClean="0"/>
              <a:t>Service MD</a:t>
            </a:r>
          </a:p>
          <a:p>
            <a:endParaRPr lang="ro-RO" dirty="0" smtClean="0"/>
          </a:p>
          <a:p>
            <a:r>
              <a:rPr lang="ro-RO" dirty="0" smtClean="0"/>
              <a:t>Service GetCapabilities URL</a:t>
            </a:r>
          </a:p>
          <a:p>
            <a:endParaRPr lang="ro-RO" dirty="0" smtClean="0"/>
          </a:p>
          <a:p>
            <a:r>
              <a:rPr lang="ro-RO" dirty="0" smtClean="0"/>
              <a:t>Dataset MD URL</a:t>
            </a:r>
          </a:p>
          <a:p>
            <a:r>
              <a:rPr lang="ro-RO" dirty="0" smtClean="0">
                <a:solidFill>
                  <a:schemeClr val="bg1">
                    <a:lumMod val="50000"/>
                  </a:schemeClr>
                </a:solidFill>
              </a:rPr>
              <a:t>(Coupled resource)</a:t>
            </a:r>
            <a:endParaRPr lang="en-US" dirty="0">
              <a:solidFill>
                <a:schemeClr val="bg1">
                  <a:lumMod val="50000"/>
                </a:schemeClr>
              </a:solidFill>
            </a:endParaRPr>
          </a:p>
        </p:txBody>
      </p:sp>
      <p:cxnSp>
        <p:nvCxnSpPr>
          <p:cNvPr id="11" name="Straight Arrow Connector 10"/>
          <p:cNvCxnSpPr>
            <a:endCxn id="9" idx="0"/>
          </p:cNvCxnSpPr>
          <p:nvPr/>
        </p:nvCxnSpPr>
        <p:spPr>
          <a:xfrm>
            <a:off x="4905912" y="3020059"/>
            <a:ext cx="1278321" cy="1145876"/>
          </a:xfrm>
          <a:prstGeom prst="bentConnector2">
            <a:avLst/>
          </a:prstGeom>
          <a:ln>
            <a:solidFill>
              <a:schemeClr val="tx2"/>
            </a:solidFill>
            <a:tailEnd type="arrow"/>
          </a:ln>
        </p:spPr>
        <p:style>
          <a:lnRef idx="2">
            <a:schemeClr val="accent1"/>
          </a:lnRef>
          <a:fillRef idx="0">
            <a:schemeClr val="accent1"/>
          </a:fillRef>
          <a:effectRef idx="1">
            <a:schemeClr val="accent1"/>
          </a:effectRef>
          <a:fontRef idx="minor">
            <a:schemeClr val="tx1"/>
          </a:fontRef>
        </p:style>
      </p:cxnSp>
      <p:cxnSp>
        <p:nvCxnSpPr>
          <p:cNvPr id="20" name="Straight Arrow Connector 10"/>
          <p:cNvCxnSpPr/>
          <p:nvPr/>
        </p:nvCxnSpPr>
        <p:spPr>
          <a:xfrm rot="5400000">
            <a:off x="8876387" y="2165683"/>
            <a:ext cx="256673" cy="3"/>
          </a:xfrm>
          <a:prstGeom prst="bentConnector3">
            <a:avLst>
              <a:gd name="adj1" fmla="val 50000"/>
            </a:avLst>
          </a:prstGeom>
          <a:ln>
            <a:solidFill>
              <a:schemeClr val="tx2"/>
            </a:solidFill>
            <a:tailEnd type="arrow"/>
          </a:ln>
        </p:spPr>
        <p:style>
          <a:lnRef idx="2">
            <a:schemeClr val="accent1"/>
          </a:lnRef>
          <a:fillRef idx="0">
            <a:schemeClr val="accent1"/>
          </a:fillRef>
          <a:effectRef idx="1">
            <a:schemeClr val="accent1"/>
          </a:effectRef>
          <a:fontRef idx="minor">
            <a:schemeClr val="tx1"/>
          </a:fontRef>
        </p:style>
      </p:cxnSp>
      <p:cxnSp>
        <p:nvCxnSpPr>
          <p:cNvPr id="38" name="Straight Arrow Connector 12"/>
          <p:cNvCxnSpPr/>
          <p:nvPr/>
        </p:nvCxnSpPr>
        <p:spPr>
          <a:xfrm rot="16200000" flipH="1">
            <a:off x="8609141" y="2432929"/>
            <a:ext cx="2879559" cy="2088391"/>
          </a:xfrm>
          <a:prstGeom prst="bentConnector3">
            <a:avLst>
              <a:gd name="adj1" fmla="val 139"/>
            </a:avLst>
          </a:prstGeom>
          <a:ln>
            <a:solidFill>
              <a:schemeClr val="tx2"/>
            </a:solidFill>
            <a:tailEnd type="none"/>
          </a:ln>
        </p:spPr>
        <p:style>
          <a:lnRef idx="2">
            <a:schemeClr val="accent1"/>
          </a:lnRef>
          <a:fillRef idx="0">
            <a:schemeClr val="accent1"/>
          </a:fillRef>
          <a:effectRef idx="1">
            <a:schemeClr val="accent1"/>
          </a:effectRef>
          <a:fontRef idx="minor">
            <a:schemeClr val="tx1"/>
          </a:fontRef>
        </p:style>
      </p:cxnSp>
      <p:cxnSp>
        <p:nvCxnSpPr>
          <p:cNvPr id="41" name="Straight Arrow Connector 10"/>
          <p:cNvCxnSpPr/>
          <p:nvPr/>
        </p:nvCxnSpPr>
        <p:spPr>
          <a:xfrm rot="10800000" flipV="1">
            <a:off x="3665626" y="2037348"/>
            <a:ext cx="3096122" cy="256674"/>
          </a:xfrm>
          <a:prstGeom prst="bentConnector3">
            <a:avLst>
              <a:gd name="adj1" fmla="val 100000"/>
            </a:avLst>
          </a:prstGeom>
          <a:ln>
            <a:solidFill>
              <a:schemeClr val="tx2"/>
            </a:solidFill>
            <a:tailEnd type="arrow"/>
          </a:ln>
        </p:spPr>
        <p:style>
          <a:lnRef idx="2">
            <a:schemeClr val="accent1"/>
          </a:lnRef>
          <a:fillRef idx="0">
            <a:schemeClr val="accent1"/>
          </a:fillRef>
          <a:effectRef idx="1">
            <a:schemeClr val="accent1"/>
          </a:effectRef>
          <a:fontRef idx="minor">
            <a:schemeClr val="tx1"/>
          </a:fontRef>
        </p:style>
      </p:cxnSp>
      <p:cxnSp>
        <p:nvCxnSpPr>
          <p:cNvPr id="53" name="Straight Arrow Connector 12"/>
          <p:cNvCxnSpPr/>
          <p:nvPr/>
        </p:nvCxnSpPr>
        <p:spPr>
          <a:xfrm rot="16200000" flipH="1">
            <a:off x="1251995" y="2137226"/>
            <a:ext cx="3457073" cy="3257314"/>
          </a:xfrm>
          <a:prstGeom prst="bentConnector3">
            <a:avLst>
              <a:gd name="adj1" fmla="val 99884"/>
            </a:avLst>
          </a:prstGeom>
          <a:ln>
            <a:solidFill>
              <a:schemeClr val="tx2"/>
            </a:solidFill>
            <a:tailEnd type="none"/>
          </a:ln>
        </p:spPr>
        <p:style>
          <a:lnRef idx="2">
            <a:schemeClr val="accent1"/>
          </a:lnRef>
          <a:fillRef idx="0">
            <a:schemeClr val="accent1"/>
          </a:fillRef>
          <a:effectRef idx="1">
            <a:schemeClr val="accent1"/>
          </a:effectRef>
          <a:fontRef idx="minor">
            <a:schemeClr val="tx1"/>
          </a:fontRef>
        </p:style>
      </p:cxnSp>
      <p:cxnSp>
        <p:nvCxnSpPr>
          <p:cNvPr id="66" name="Straight Arrow Connector 10"/>
          <p:cNvCxnSpPr/>
          <p:nvPr/>
        </p:nvCxnSpPr>
        <p:spPr>
          <a:xfrm>
            <a:off x="1351874" y="2037348"/>
            <a:ext cx="1852865" cy="256673"/>
          </a:xfrm>
          <a:prstGeom prst="bentConnector3">
            <a:avLst>
              <a:gd name="adj1" fmla="val 99784"/>
            </a:avLst>
          </a:prstGeom>
          <a:ln>
            <a:solidFill>
              <a:schemeClr val="tx2"/>
            </a:solidFill>
            <a:tailEnd type="arrow"/>
          </a:ln>
        </p:spPr>
        <p:style>
          <a:lnRef idx="2">
            <a:schemeClr val="accent1"/>
          </a:lnRef>
          <a:fillRef idx="0">
            <a:schemeClr val="accent1"/>
          </a:fillRef>
          <a:effectRef idx="1">
            <a:schemeClr val="accent1"/>
          </a:effectRef>
          <a:fontRef idx="minor">
            <a:schemeClr val="tx1"/>
          </a:fontRef>
        </p:style>
      </p:cxnSp>
      <p:cxnSp>
        <p:nvCxnSpPr>
          <p:cNvPr id="113" name="Straight Arrow Connector 12"/>
          <p:cNvCxnSpPr/>
          <p:nvPr/>
        </p:nvCxnSpPr>
        <p:spPr>
          <a:xfrm rot="10800000" flipV="1">
            <a:off x="7759278" y="4929604"/>
            <a:ext cx="3333839" cy="2"/>
          </a:xfrm>
          <a:prstGeom prst="bentConnector3">
            <a:avLst>
              <a:gd name="adj1" fmla="val 50000"/>
            </a:avLst>
          </a:prstGeom>
          <a:ln>
            <a:solidFill>
              <a:schemeClr val="tx2"/>
            </a:solidFill>
            <a:tailEnd type="none"/>
          </a:ln>
        </p:spPr>
        <p:style>
          <a:lnRef idx="2">
            <a:schemeClr val="accent1"/>
          </a:lnRef>
          <a:fillRef idx="0">
            <a:schemeClr val="accent1"/>
          </a:fillRef>
          <a:effectRef idx="1">
            <a:schemeClr val="accent1"/>
          </a:effectRef>
          <a:fontRef idx="minor">
            <a:schemeClr val="tx1"/>
          </a:fontRef>
        </p:style>
      </p:cxnSp>
      <p:cxnSp>
        <p:nvCxnSpPr>
          <p:cNvPr id="133" name="Straight Arrow Connector 12"/>
          <p:cNvCxnSpPr/>
          <p:nvPr/>
        </p:nvCxnSpPr>
        <p:spPr>
          <a:xfrm rot="16200000" flipH="1">
            <a:off x="6321683" y="2477416"/>
            <a:ext cx="1532017" cy="651883"/>
          </a:xfrm>
          <a:prstGeom prst="bentConnector3">
            <a:avLst>
              <a:gd name="adj1" fmla="val 99738"/>
            </a:avLst>
          </a:prstGeom>
          <a:ln>
            <a:solidFill>
              <a:schemeClr val="tx2"/>
            </a:solidFill>
            <a:tailEnd type="none"/>
          </a:ln>
        </p:spPr>
        <p:style>
          <a:lnRef idx="2">
            <a:schemeClr val="accent1"/>
          </a:lnRef>
          <a:fillRef idx="0">
            <a:schemeClr val="accent1"/>
          </a:fillRef>
          <a:effectRef idx="1">
            <a:schemeClr val="accent1"/>
          </a:effectRef>
          <a:fontRef idx="minor">
            <a:schemeClr val="tx1"/>
          </a:fontRef>
        </p:style>
      </p:cxnSp>
      <p:cxnSp>
        <p:nvCxnSpPr>
          <p:cNvPr id="168" name="Straight Connector 167"/>
          <p:cNvCxnSpPr/>
          <p:nvPr/>
        </p:nvCxnSpPr>
        <p:spPr>
          <a:xfrm>
            <a:off x="1797370" y="2622884"/>
            <a:ext cx="3108543"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69" name="Straight Connector 168"/>
          <p:cNvCxnSpPr/>
          <p:nvPr/>
        </p:nvCxnSpPr>
        <p:spPr>
          <a:xfrm>
            <a:off x="7413635" y="2622884"/>
            <a:ext cx="3108543"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70" name="Straight Connector 169"/>
          <p:cNvCxnSpPr/>
          <p:nvPr/>
        </p:nvCxnSpPr>
        <p:spPr>
          <a:xfrm>
            <a:off x="4609188" y="4531895"/>
            <a:ext cx="3150089"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9" name="Cloud Callout 18"/>
          <p:cNvSpPr/>
          <p:nvPr/>
        </p:nvSpPr>
        <p:spPr>
          <a:xfrm>
            <a:off x="0" y="1828800"/>
            <a:ext cx="5882185" cy="2523236"/>
          </a:xfrm>
          <a:prstGeom prst="cloudCallout">
            <a:avLst>
              <a:gd name="adj1" fmla="val 79769"/>
              <a:gd name="adj2" fmla="val 90018"/>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Nu este adevărat</a:t>
            </a:r>
            <a:r>
              <a:rPr lang="en-US" b="1" dirty="0" smtClean="0">
                <a:ln w="0"/>
                <a:solidFill>
                  <a:schemeClr val="tx1"/>
                </a:solidFill>
                <a:effectLst>
                  <a:outerShdw blurRad="38100" dist="19050" dir="2700000" algn="tl" rotWithShape="0">
                    <a:schemeClr val="dk1">
                      <a:alpha val="40000"/>
                    </a:schemeClr>
                  </a:outerShdw>
                </a:effectLst>
              </a:rPr>
              <a:t>. </a:t>
            </a:r>
            <a:r>
              <a:rPr lang="ro-RO" b="1" dirty="0" smtClean="0">
                <a:ln w="0"/>
                <a:solidFill>
                  <a:schemeClr val="tx1"/>
                </a:solidFill>
                <a:effectLst>
                  <a:outerShdw blurRad="38100" dist="19050" dir="2700000" algn="tl" rotWithShape="0">
                    <a:schemeClr val="dk1">
                      <a:alpha val="40000"/>
                    </a:schemeClr>
                  </a:outerShdw>
                </a:effectLst>
              </a:rPr>
              <a:t>Editorul de metatade al CE nu crează fișiere de metadate conforme cu regulile de implementare </a:t>
            </a:r>
            <a:endParaRPr lang="en-US" b="1" dirty="0">
              <a:ln w="0"/>
              <a:solidFill>
                <a:schemeClr val="tx1"/>
              </a:solidFill>
              <a:effectLst>
                <a:outerShdw blurRad="38100" dist="19050" dir="2700000" algn="tl" rotWithShape="0">
                  <a:schemeClr val="dk1">
                    <a:alpha val="40000"/>
                  </a:schemeClr>
                </a:outerShdw>
              </a:effectLst>
            </a:endParaRPr>
          </a:p>
          <a:p>
            <a:pPr algn="ctr"/>
            <a:r>
              <a:rPr lang="en-US" b="1" dirty="0" smtClean="0">
                <a:ln w="0"/>
                <a:solidFill>
                  <a:schemeClr val="tx1"/>
                </a:solidFill>
                <a:effectLst>
                  <a:outerShdw blurRad="38100" dist="19050" dir="2700000" algn="tl" rotWithShape="0">
                    <a:schemeClr val="dk1">
                      <a:alpha val="40000"/>
                    </a:schemeClr>
                  </a:outerShdw>
                </a:effectLst>
              </a:rPr>
              <a:t>(</a:t>
            </a:r>
            <a:r>
              <a:rPr lang="en-US" b="1" dirty="0" err="1" smtClean="0">
                <a:ln w="0"/>
                <a:solidFill>
                  <a:schemeClr val="tx1"/>
                </a:solidFill>
                <a:effectLst>
                  <a:outerShdw blurRad="38100" dist="19050" dir="2700000" algn="tl" rotWithShape="0">
                    <a:schemeClr val="dk1">
                      <a:alpha val="40000"/>
                    </a:schemeClr>
                  </a:outerShdw>
                </a:effectLst>
              </a:rPr>
              <a:t>encod</a:t>
            </a:r>
            <a:r>
              <a:rPr lang="ro-RO" b="1" dirty="0" smtClean="0">
                <a:ln w="0"/>
                <a:solidFill>
                  <a:schemeClr val="tx1"/>
                </a:solidFill>
                <a:effectLst>
                  <a:outerShdw blurRad="38100" dist="19050" dir="2700000" algn="tl" rotWithShape="0">
                    <a:schemeClr val="dk1">
                      <a:alpha val="40000"/>
                    </a:schemeClr>
                  </a:outerShdw>
                </a:effectLst>
              </a:rPr>
              <a:t>ează greșit Resursele cuplate</a:t>
            </a:r>
            <a:r>
              <a:rPr lang="en-US" b="1" dirty="0" smtClean="0">
                <a:ln w="0"/>
                <a:solidFill>
                  <a:schemeClr val="tx1"/>
                </a:solidFill>
                <a:effectLst>
                  <a:outerShdw blurRad="38100" dist="19050" dir="2700000" algn="tl" rotWithShape="0">
                    <a:schemeClr val="dk1">
                      <a:alpha val="40000"/>
                    </a:schemeClr>
                  </a:outerShdw>
                </a:effectLst>
              </a:rPr>
              <a:t>)</a:t>
            </a:r>
            <a:endParaRPr lang="en-US" b="1" dirty="0">
              <a:ln w="0"/>
              <a:solidFill>
                <a:schemeClr val="tx1"/>
              </a:solidFill>
              <a:effectLst>
                <a:outerShdw blurRad="38100" dist="19050" dir="2700000" algn="tl" rotWithShape="0">
                  <a:schemeClr val="dk1">
                    <a:alpha val="40000"/>
                  </a:schemeClr>
                </a:outerShdw>
              </a:effectLst>
            </a:endParaRPr>
          </a:p>
        </p:txBody>
      </p:sp>
      <p:sp>
        <p:nvSpPr>
          <p:cNvPr id="21" name="Rectangle 20"/>
          <p:cNvSpPr/>
          <p:nvPr/>
        </p:nvSpPr>
        <p:spPr>
          <a:xfrm>
            <a:off x="7222123" y="4558353"/>
            <a:ext cx="2085650" cy="368489"/>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43512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8419"/>
            <a:ext cx="10740788" cy="6041693"/>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b="49055"/>
          <a:stretch/>
        </p:blipFill>
        <p:spPr>
          <a:xfrm>
            <a:off x="6614615" y="1586978"/>
            <a:ext cx="12192000" cy="3493827"/>
          </a:xfrm>
          <a:prstGeom prst="rect">
            <a:avLst/>
          </a:prstGeom>
        </p:spPr>
      </p:pic>
      <p:sp>
        <p:nvSpPr>
          <p:cNvPr id="6" name="Oval Callout 5"/>
          <p:cNvSpPr/>
          <p:nvPr/>
        </p:nvSpPr>
        <p:spPr>
          <a:xfrm>
            <a:off x="2797791" y="4385908"/>
            <a:ext cx="3057099" cy="674426"/>
          </a:xfrm>
          <a:prstGeom prst="wedgeEllipseCallout">
            <a:avLst>
              <a:gd name="adj1" fmla="val -66815"/>
              <a:gd name="adj2" fmla="val -14397"/>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n w="0"/>
                <a:solidFill>
                  <a:schemeClr val="tx1"/>
                </a:solidFill>
                <a:effectLst>
                  <a:outerShdw blurRad="38100" dist="19050" dir="2700000" algn="tl" rotWithShape="0">
                    <a:schemeClr val="dk1">
                      <a:alpha val="40000"/>
                    </a:schemeClr>
                  </a:outerShdw>
                </a:effectLst>
              </a:rPr>
              <a:t>1 </a:t>
            </a:r>
            <a:r>
              <a:rPr lang="ro-RO" b="1" dirty="0" smtClean="0">
                <a:ln w="0"/>
                <a:solidFill>
                  <a:schemeClr val="tx1"/>
                </a:solidFill>
                <a:effectLst>
                  <a:outerShdw blurRad="38100" dist="19050" dir="2700000" algn="tl" rotWithShape="0">
                    <a:schemeClr val="dk1">
                      <a:alpha val="40000"/>
                    </a:schemeClr>
                  </a:outerShdw>
                </a:effectLst>
              </a:rPr>
              <a:t>câmp în </a:t>
            </a:r>
            <a:r>
              <a:rPr lang="en-US" b="1" dirty="0" smtClean="0">
                <a:ln w="0"/>
                <a:solidFill>
                  <a:schemeClr val="tx1"/>
                </a:solidFill>
                <a:effectLst>
                  <a:outerShdw blurRad="38100" dist="19050" dir="2700000" algn="tl" rotWithShape="0">
                    <a:schemeClr val="dk1">
                      <a:alpha val="40000"/>
                    </a:schemeClr>
                  </a:outerShdw>
                </a:effectLst>
              </a:rPr>
              <a:t>editor</a:t>
            </a:r>
            <a:endParaRPr lang="en-US" b="1" dirty="0">
              <a:ln w="0"/>
              <a:solidFill>
                <a:schemeClr val="tx1"/>
              </a:solidFill>
              <a:effectLst>
                <a:outerShdw blurRad="38100" dist="19050" dir="2700000" algn="tl" rotWithShape="0">
                  <a:schemeClr val="dk1">
                    <a:alpha val="40000"/>
                  </a:schemeClr>
                </a:outerShdw>
              </a:effectLst>
            </a:endParaRPr>
          </a:p>
        </p:txBody>
      </p:sp>
      <p:sp>
        <p:nvSpPr>
          <p:cNvPr id="7" name="Oval Callout 6"/>
          <p:cNvSpPr/>
          <p:nvPr/>
        </p:nvSpPr>
        <p:spPr>
          <a:xfrm>
            <a:off x="3022980" y="1282890"/>
            <a:ext cx="3057099" cy="1305566"/>
          </a:xfrm>
          <a:prstGeom prst="wedgeEllipseCallout">
            <a:avLst>
              <a:gd name="adj1" fmla="val -3869"/>
              <a:gd name="adj2" fmla="val 115226"/>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2</a:t>
            </a:r>
            <a:r>
              <a:rPr lang="en-US" b="1" dirty="0" smtClean="0">
                <a:ln w="0"/>
                <a:solidFill>
                  <a:schemeClr val="tx1"/>
                </a:solidFill>
                <a:effectLst>
                  <a:outerShdw blurRad="38100" dist="19050" dir="2700000" algn="tl" rotWithShape="0">
                    <a:schemeClr val="dk1">
                      <a:alpha val="40000"/>
                    </a:schemeClr>
                  </a:outerShdw>
                </a:effectLst>
              </a:rPr>
              <a:t> </a:t>
            </a:r>
            <a:r>
              <a:rPr lang="ro-RO" b="1" dirty="0" smtClean="0">
                <a:ln w="0"/>
                <a:solidFill>
                  <a:schemeClr val="tx1"/>
                </a:solidFill>
                <a:effectLst>
                  <a:outerShdw blurRad="38100" dist="19050" dir="2700000" algn="tl" rotWithShape="0">
                    <a:schemeClr val="dk1">
                      <a:alpha val="40000"/>
                    </a:schemeClr>
                  </a:outerShdw>
                </a:effectLst>
              </a:rPr>
              <a:t>câmpuri în Ghidul Tehnic</a:t>
            </a:r>
            <a:endParaRPr lang="en-US" b="1" dirty="0">
              <a:ln w="0"/>
              <a:solidFill>
                <a:schemeClr val="tx1"/>
              </a:solidFill>
              <a:effectLst>
                <a:outerShdw blurRad="38100" dist="19050" dir="2700000" algn="tl" rotWithShape="0">
                  <a:schemeClr val="dk1">
                    <a:alpha val="40000"/>
                  </a:schemeClr>
                </a:outerShdw>
              </a:effectLst>
            </a:endParaRPr>
          </a:p>
        </p:txBody>
      </p:sp>
      <p:sp>
        <p:nvSpPr>
          <p:cNvPr id="8" name="Oval Callout 7"/>
          <p:cNvSpPr/>
          <p:nvPr/>
        </p:nvSpPr>
        <p:spPr>
          <a:xfrm>
            <a:off x="9479507" y="2135164"/>
            <a:ext cx="3602011" cy="1305566"/>
          </a:xfrm>
          <a:prstGeom prst="wedgeEllipseCallout">
            <a:avLst>
              <a:gd name="adj1" fmla="val -58333"/>
              <a:gd name="adj2" fmla="val 57732"/>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Funcționează doar cu 2 elemente</a:t>
            </a:r>
            <a:endParaRPr lang="en-US" b="1" dirty="0">
              <a:ln w="0"/>
              <a:solidFill>
                <a:schemeClr val="tx1"/>
              </a:solidFill>
              <a:effectLst>
                <a:outerShdw blurRad="38100" dist="19050" dir="2700000" algn="tl" rotWithShape="0">
                  <a:schemeClr val="dk1">
                    <a:alpha val="40000"/>
                  </a:schemeClr>
                </a:outerShdw>
              </a:effectLst>
            </a:endParaRPr>
          </a:p>
        </p:txBody>
      </p:sp>
      <p:sp>
        <p:nvSpPr>
          <p:cNvPr id="9" name="Rectangle 8"/>
          <p:cNvSpPr/>
          <p:nvPr/>
        </p:nvSpPr>
        <p:spPr>
          <a:xfrm>
            <a:off x="8335643" y="3477195"/>
            <a:ext cx="1810512" cy="310896"/>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ectangle 9"/>
          <p:cNvSpPr/>
          <p:nvPr/>
        </p:nvSpPr>
        <p:spPr>
          <a:xfrm>
            <a:off x="2598375" y="3264092"/>
            <a:ext cx="3747834" cy="611871"/>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545046" y="4233553"/>
            <a:ext cx="1810512" cy="310896"/>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8335643" y="3795507"/>
            <a:ext cx="1810512" cy="310896"/>
          </a:xfrm>
          <a:prstGeom prst="rect">
            <a:avLst/>
          </a:prstGeom>
          <a:noFill/>
          <a:ln w="28575">
            <a:solidFill>
              <a:schemeClr val="tx2"/>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38120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476374" y="758825"/>
            <a:ext cx="5112685" cy="593725"/>
          </a:xfrm>
        </p:spPr>
        <p:txBody>
          <a:bodyPr>
            <a:normAutofit/>
          </a:bodyPr>
          <a:lstStyle/>
          <a:p>
            <a:pPr eaLnBrk="1" hangingPunct="1"/>
            <a:r>
              <a:rPr lang="ro-RO" altLang="ro-RO" dirty="0" smtClean="0">
                <a:latin typeface="Arial" panose="020B0604020202020204" pitchFamily="34" charset="0"/>
                <a:cs typeface="Arial" panose="020B0604020202020204" pitchFamily="34" charset="0"/>
              </a:rPr>
              <a:t>Problema 2</a:t>
            </a:r>
            <a:r>
              <a:rPr lang="en-US" altLang="ro-RO" dirty="0" smtClean="0">
                <a:latin typeface="Arial" panose="020B0604020202020204" pitchFamily="34" charset="0"/>
                <a:cs typeface="Arial" panose="020B0604020202020204" pitchFamily="34" charset="0"/>
              </a:rPr>
              <a:t>: </a:t>
            </a:r>
            <a:r>
              <a:rPr lang="ro-RO" altLang="ro-RO" dirty="0" smtClean="0">
                <a:latin typeface="Arial" panose="020B0604020202020204" pitchFamily="34" charset="0"/>
                <a:cs typeface="Arial" panose="020B0604020202020204" pitchFamily="34" charset="0"/>
              </a:rPr>
              <a:t>Lipsesc ”</a:t>
            </a:r>
            <a:r>
              <a:rPr lang="en-US" altLang="ro-RO" dirty="0" smtClean="0">
                <a:latin typeface="Arial" panose="020B0604020202020204" pitchFamily="34" charset="0"/>
                <a:cs typeface="Arial" panose="020B0604020202020204" pitchFamily="34" charset="0"/>
              </a:rPr>
              <a:t>Stored Queries</a:t>
            </a:r>
            <a:r>
              <a:rPr lang="ro-RO" altLang="ro-RO" dirty="0" smtClean="0">
                <a:latin typeface="Arial" panose="020B0604020202020204" pitchFamily="34" charset="0"/>
                <a:cs typeface="Arial" panose="020B0604020202020204" pitchFamily="34" charset="0"/>
              </a:rPr>
              <a:t>”</a:t>
            </a:r>
            <a:endParaRPr lang="en-US" altLang="ro-RO" dirty="0" smtClean="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580" y="1352550"/>
            <a:ext cx="11036996" cy="6208310"/>
          </a:xfrm>
          <a:prstGeom prst="rect">
            <a:avLst/>
          </a:prstGeom>
        </p:spPr>
      </p:pic>
    </p:spTree>
    <p:extLst>
      <p:ext uri="{BB962C8B-B14F-4D97-AF65-F5344CB8AC3E}">
        <p14:creationId xmlns:p14="http://schemas.microsoft.com/office/powerpoint/2010/main" val="33478275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2732" y="766826"/>
            <a:ext cx="10505978" cy="593092"/>
          </a:xfrm>
        </p:spPr>
        <p:txBody>
          <a:bodyPr>
            <a:normAutofit fontScale="90000"/>
          </a:bodyPr>
          <a:lstStyle/>
          <a:p>
            <a:r>
              <a:rPr lang="ro-RO" dirty="0" smtClean="0"/>
              <a:t>VALIDAREA DATELOR PENTRU CELE 20 de SERVICII CARE TREC DE VALIDATORUL CE</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898635" y="1903176"/>
            <a:ext cx="2457450" cy="2314575"/>
          </a:xfrm>
          <a:prstGeom prst="rect">
            <a:avLst/>
          </a:prstGeom>
        </p:spPr>
      </p:pic>
      <p:sp>
        <p:nvSpPr>
          <p:cNvPr id="5" name="TextBox 4"/>
          <p:cNvSpPr txBox="1"/>
          <p:nvPr/>
        </p:nvSpPr>
        <p:spPr>
          <a:xfrm>
            <a:off x="883486" y="4339925"/>
            <a:ext cx="4521028" cy="1200329"/>
          </a:xfrm>
          <a:prstGeom prst="rect">
            <a:avLst/>
          </a:prstGeom>
          <a:noFill/>
        </p:spPr>
        <p:txBody>
          <a:bodyPr wrap="square" rtlCol="0">
            <a:spAutoFit/>
          </a:bodyPr>
          <a:lstStyle/>
          <a:p>
            <a:r>
              <a:rPr lang="en-US" sz="2400" dirty="0" smtClean="0"/>
              <a:t>7x7 </a:t>
            </a:r>
            <a:r>
              <a:rPr lang="en-US" sz="2400" dirty="0" smtClean="0"/>
              <a:t>pixel</a:t>
            </a:r>
            <a:r>
              <a:rPr lang="ro-RO" sz="2400" dirty="0" smtClean="0"/>
              <a:t>i</a:t>
            </a:r>
            <a:r>
              <a:rPr lang="en-US" sz="2400" dirty="0" smtClean="0"/>
              <a:t> </a:t>
            </a:r>
            <a:r>
              <a:rPr lang="en-US" sz="2400" dirty="0" smtClean="0"/>
              <a:t>= </a:t>
            </a:r>
          </a:p>
          <a:p>
            <a:r>
              <a:rPr lang="en-US" sz="2400" dirty="0" smtClean="0"/>
              <a:t>49 </a:t>
            </a:r>
            <a:r>
              <a:rPr lang="ro-RO" sz="2400" dirty="0" smtClean="0"/>
              <a:t>servicii trec de validarea CE (metadate)</a:t>
            </a:r>
            <a:endParaRPr lang="en-US" sz="2400" dirty="0"/>
          </a:p>
        </p:txBody>
      </p:sp>
      <p:sp>
        <p:nvSpPr>
          <p:cNvPr id="6" name="TextBox 5"/>
          <p:cNvSpPr txBox="1"/>
          <p:nvPr/>
        </p:nvSpPr>
        <p:spPr>
          <a:xfrm>
            <a:off x="3393721" y="1776812"/>
            <a:ext cx="1370171" cy="1200329"/>
          </a:xfrm>
          <a:prstGeom prst="rect">
            <a:avLst/>
          </a:prstGeom>
          <a:noFill/>
        </p:spPr>
        <p:txBody>
          <a:bodyPr wrap="square" rtlCol="0">
            <a:spAutoFit/>
          </a:bodyPr>
          <a:lstStyle/>
          <a:p>
            <a:r>
              <a:rPr lang="en-US" sz="2400" dirty="0" smtClean="0"/>
              <a:t>WFS</a:t>
            </a:r>
            <a:r>
              <a:rPr lang="ro-RO" sz="2400" dirty="0" smtClean="0"/>
              <a:t>-uri valide</a:t>
            </a:r>
            <a:r>
              <a:rPr lang="en-US" sz="2400" dirty="0" smtClean="0"/>
              <a:t> </a:t>
            </a:r>
            <a:endParaRPr lang="en-US" sz="2400" dirty="0" smtClean="0"/>
          </a:p>
          <a:p>
            <a:r>
              <a:rPr lang="en-US" sz="2400" dirty="0" smtClean="0"/>
              <a:t>2 </a:t>
            </a:r>
            <a:r>
              <a:rPr lang="en-US" sz="2400" dirty="0" smtClean="0"/>
              <a:t>pixel</a:t>
            </a:r>
            <a:r>
              <a:rPr lang="ro-RO" sz="2400" dirty="0" smtClean="0"/>
              <a:t>i</a:t>
            </a:r>
            <a:endParaRPr lang="en-US" sz="2400" dirty="0"/>
          </a:p>
        </p:txBody>
      </p:sp>
      <p:sp>
        <p:nvSpPr>
          <p:cNvPr id="7" name="TextBox 6"/>
          <p:cNvSpPr txBox="1"/>
          <p:nvPr/>
        </p:nvSpPr>
        <p:spPr>
          <a:xfrm>
            <a:off x="1924479" y="2289003"/>
            <a:ext cx="1178685" cy="1200329"/>
          </a:xfrm>
          <a:prstGeom prst="rect">
            <a:avLst/>
          </a:prstGeom>
          <a:noFill/>
        </p:spPr>
        <p:txBody>
          <a:bodyPr wrap="square" rtlCol="0">
            <a:spAutoFit/>
          </a:bodyPr>
          <a:lstStyle/>
          <a:p>
            <a:r>
              <a:rPr lang="en-US" sz="2400" dirty="0" smtClean="0"/>
              <a:t>18</a:t>
            </a:r>
          </a:p>
          <a:p>
            <a:r>
              <a:rPr lang="en-US" sz="2400" dirty="0" smtClean="0"/>
              <a:t>ATOM</a:t>
            </a:r>
            <a:r>
              <a:rPr lang="ro-RO" sz="2400" dirty="0" smtClean="0"/>
              <a:t>valide</a:t>
            </a:r>
            <a:endParaRPr lang="en-US" sz="2400" dirty="0"/>
          </a:p>
        </p:txBody>
      </p:sp>
      <p:sp>
        <p:nvSpPr>
          <p:cNvPr id="8" name="TextBox 7"/>
          <p:cNvSpPr txBox="1"/>
          <p:nvPr/>
        </p:nvSpPr>
        <p:spPr>
          <a:xfrm>
            <a:off x="1012732" y="3725242"/>
            <a:ext cx="2546256" cy="461665"/>
          </a:xfrm>
          <a:prstGeom prst="rect">
            <a:avLst/>
          </a:prstGeom>
          <a:noFill/>
        </p:spPr>
        <p:txBody>
          <a:bodyPr wrap="square" rtlCol="0">
            <a:spAutoFit/>
          </a:bodyPr>
          <a:lstStyle/>
          <a:p>
            <a:r>
              <a:rPr lang="en-US" sz="2400" dirty="0" smtClean="0"/>
              <a:t>WMS 1.3</a:t>
            </a:r>
            <a:r>
              <a:rPr lang="ro-RO" sz="2400" dirty="0" smtClean="0"/>
              <a:t> valide</a:t>
            </a:r>
            <a:endParaRPr lang="en-US" sz="2400" dirty="0"/>
          </a:p>
        </p:txBody>
      </p:sp>
      <p:sp>
        <p:nvSpPr>
          <p:cNvPr id="9" name="Cloud Callout 8"/>
          <p:cNvSpPr/>
          <p:nvPr/>
        </p:nvSpPr>
        <p:spPr>
          <a:xfrm>
            <a:off x="5882899" y="1624084"/>
            <a:ext cx="5362855" cy="4785860"/>
          </a:xfrm>
          <a:prstGeom prst="cloudCallout">
            <a:avLst>
              <a:gd name="adj1" fmla="val -100223"/>
              <a:gd name="adj2" fmla="val -16601"/>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Acum validatorul CE testează doar conformitatea Metadatelor </a:t>
            </a:r>
            <a:r>
              <a:rPr lang="en-US" b="1" dirty="0" smtClean="0">
                <a:ln w="0"/>
                <a:solidFill>
                  <a:schemeClr val="tx1"/>
                </a:solidFill>
                <a:effectLst>
                  <a:outerShdw blurRad="38100" dist="19050" dir="2700000" algn="tl" rotWithShape="0">
                    <a:schemeClr val="dk1">
                      <a:alpha val="40000"/>
                    </a:schemeClr>
                  </a:outerShdw>
                </a:effectLst>
              </a:rPr>
              <a:t>!!</a:t>
            </a:r>
            <a:endParaRPr lang="en-US" b="1" dirty="0" smtClean="0">
              <a:ln w="0"/>
              <a:solidFill>
                <a:schemeClr val="tx1"/>
              </a:solidFill>
              <a:effectLst>
                <a:outerShdw blurRad="38100" dist="19050" dir="2700000" algn="tl" rotWithShape="0">
                  <a:schemeClr val="dk1">
                    <a:alpha val="40000"/>
                  </a:schemeClr>
                </a:outerShdw>
              </a:effectLst>
            </a:endParaRPr>
          </a:p>
          <a:p>
            <a:pPr algn="ctr"/>
            <a:r>
              <a:rPr lang="ro-RO" b="1" dirty="0" smtClean="0">
                <a:ln w="0"/>
                <a:solidFill>
                  <a:schemeClr val="tx1"/>
                </a:solidFill>
                <a:effectLst>
                  <a:outerShdw blurRad="38100" dist="19050" dir="2700000" algn="tl" rotWithShape="0">
                    <a:schemeClr val="dk1">
                      <a:alpha val="40000"/>
                    </a:schemeClr>
                  </a:outerShdw>
                </a:effectLst>
              </a:rPr>
              <a:t>Nu testează încă datele </a:t>
            </a:r>
            <a:r>
              <a:rPr lang="en-US" b="1" dirty="0" smtClean="0">
                <a:ln w="0"/>
                <a:solidFill>
                  <a:schemeClr val="tx1"/>
                </a:solidFill>
                <a:effectLst>
                  <a:outerShdw blurRad="38100" dist="19050" dir="2700000" algn="tl" rotWithShape="0">
                    <a:schemeClr val="dk1">
                      <a:alpha val="40000"/>
                    </a:schemeClr>
                  </a:outerShdw>
                </a:effectLst>
              </a:rPr>
              <a:t>!!</a:t>
            </a:r>
            <a:endParaRPr lang="en-US" b="1" dirty="0" smtClean="0">
              <a:ln w="0"/>
              <a:solidFill>
                <a:schemeClr val="tx1"/>
              </a:solidFill>
              <a:effectLst>
                <a:outerShdw blurRad="38100" dist="19050" dir="2700000" algn="tl" rotWithShape="0">
                  <a:schemeClr val="dk1">
                    <a:alpha val="40000"/>
                  </a:schemeClr>
                </a:outerShdw>
              </a:effectLst>
            </a:endParaRPr>
          </a:p>
          <a:p>
            <a:pPr algn="ctr"/>
            <a:endParaRPr lang="en-US" b="1" dirty="0" smtClean="0">
              <a:ln w="0"/>
              <a:solidFill>
                <a:schemeClr val="tx1"/>
              </a:solidFill>
              <a:effectLst>
                <a:outerShdw blurRad="38100" dist="19050" dir="2700000" algn="tl" rotWithShape="0">
                  <a:schemeClr val="dk1">
                    <a:alpha val="40000"/>
                  </a:schemeClr>
                </a:outerShdw>
              </a:effectLst>
            </a:endParaRPr>
          </a:p>
          <a:p>
            <a:pPr algn="ctr"/>
            <a:r>
              <a:rPr lang="ro-RO" b="1" dirty="0" smtClean="0">
                <a:ln w="0"/>
                <a:solidFill>
                  <a:schemeClr val="tx1"/>
                </a:solidFill>
                <a:effectLst>
                  <a:outerShdw blurRad="38100" dist="19050" dir="2700000" algn="tl" rotWithShape="0">
                    <a:schemeClr val="dk1">
                      <a:alpha val="40000"/>
                    </a:schemeClr>
                  </a:outerShdw>
                </a:effectLst>
              </a:rPr>
              <a:t>Am testat datele aferente serviciilor </a:t>
            </a:r>
            <a:r>
              <a:rPr lang="en-US" b="1" dirty="0" smtClean="0">
                <a:ln w="0"/>
                <a:solidFill>
                  <a:schemeClr val="tx1"/>
                </a:solidFill>
                <a:effectLst>
                  <a:outerShdw blurRad="38100" dist="19050" dir="2700000" algn="tl" rotWithShape="0">
                    <a:schemeClr val="dk1">
                      <a:alpha val="40000"/>
                    </a:schemeClr>
                  </a:outerShdw>
                </a:effectLst>
              </a:rPr>
              <a:t>:</a:t>
            </a:r>
            <a:endParaRPr lang="en-US" b="1" dirty="0" smtClean="0">
              <a:ln w="0"/>
              <a:solidFill>
                <a:schemeClr val="tx1"/>
              </a:solidFill>
              <a:effectLst>
                <a:outerShdw blurRad="38100" dist="19050" dir="2700000" algn="tl" rotWithShape="0">
                  <a:schemeClr val="dk1">
                    <a:alpha val="40000"/>
                  </a:schemeClr>
                </a:outerShdw>
              </a:effectLst>
            </a:endParaRPr>
          </a:p>
          <a:p>
            <a:pPr algn="ctr"/>
            <a:endParaRPr lang="en-US" b="1" dirty="0">
              <a:ln w="0"/>
              <a:solidFill>
                <a:schemeClr val="tx1"/>
              </a:solidFill>
              <a:effectLst>
                <a:outerShdw blurRad="38100" dist="19050" dir="2700000" algn="tl" rotWithShape="0">
                  <a:schemeClr val="dk1">
                    <a:alpha val="40000"/>
                  </a:schemeClr>
                </a:outerShdw>
              </a:effectLst>
            </a:endParaRPr>
          </a:p>
          <a:p>
            <a:pPr algn="ctr"/>
            <a:r>
              <a:rPr lang="en-US" b="1" dirty="0" smtClean="0">
                <a:ln w="0"/>
                <a:solidFill>
                  <a:schemeClr val="tx1"/>
                </a:solidFill>
                <a:effectLst>
                  <a:outerShdw blurRad="38100" dist="19050" dir="2700000" algn="tl" rotWithShape="0">
                    <a:schemeClr val="dk1">
                      <a:alpha val="40000"/>
                    </a:schemeClr>
                  </a:outerShdw>
                </a:effectLst>
              </a:rPr>
              <a:t>16 ATOM </a:t>
            </a:r>
            <a:r>
              <a:rPr lang="ro-RO" b="1" dirty="0" smtClean="0">
                <a:ln w="0"/>
                <a:solidFill>
                  <a:schemeClr val="tx1"/>
                </a:solidFill>
                <a:effectLst>
                  <a:outerShdw blurRad="38100" dist="19050" dir="2700000" algn="tl" rotWithShape="0">
                    <a:schemeClr val="dk1">
                      <a:alpha val="40000"/>
                    </a:schemeClr>
                  </a:outerShdw>
                </a:effectLst>
              </a:rPr>
              <a:t>din </a:t>
            </a:r>
            <a:r>
              <a:rPr lang="en-US" b="1" dirty="0" smtClean="0">
                <a:ln w="0"/>
                <a:solidFill>
                  <a:schemeClr val="tx1"/>
                </a:solidFill>
                <a:effectLst>
                  <a:outerShdw blurRad="38100" dist="19050" dir="2700000" algn="tl" rotWithShape="0">
                    <a:schemeClr val="dk1">
                      <a:alpha val="40000"/>
                    </a:schemeClr>
                  </a:outerShdw>
                </a:effectLst>
              </a:rPr>
              <a:t>CY</a:t>
            </a:r>
            <a:endParaRPr lang="en-US" b="1" dirty="0" smtClean="0">
              <a:ln w="0"/>
              <a:solidFill>
                <a:schemeClr val="tx1"/>
              </a:solidFill>
              <a:effectLst>
                <a:outerShdw blurRad="38100" dist="19050" dir="2700000" algn="tl" rotWithShape="0">
                  <a:schemeClr val="dk1">
                    <a:alpha val="40000"/>
                  </a:schemeClr>
                </a:outerShdw>
              </a:effectLst>
            </a:endParaRPr>
          </a:p>
          <a:p>
            <a:pPr algn="ctr"/>
            <a:r>
              <a:rPr lang="en-US" b="1" dirty="0" smtClean="0">
                <a:ln w="0"/>
                <a:solidFill>
                  <a:schemeClr val="tx1"/>
                </a:solidFill>
                <a:effectLst>
                  <a:outerShdw blurRad="38100" dist="19050" dir="2700000" algn="tl" rotWithShape="0">
                    <a:schemeClr val="dk1">
                      <a:alpha val="40000"/>
                    </a:schemeClr>
                  </a:outerShdw>
                </a:effectLst>
              </a:rPr>
              <a:t>2 ATOM </a:t>
            </a:r>
            <a:r>
              <a:rPr lang="ro-RO" b="1" dirty="0" smtClean="0">
                <a:ln w="0"/>
                <a:solidFill>
                  <a:schemeClr val="tx1"/>
                </a:solidFill>
                <a:effectLst>
                  <a:outerShdw blurRad="38100" dist="19050" dir="2700000" algn="tl" rotWithShape="0">
                    <a:schemeClr val="dk1">
                      <a:alpha val="40000"/>
                    </a:schemeClr>
                  </a:outerShdw>
                </a:effectLst>
              </a:rPr>
              <a:t>din </a:t>
            </a:r>
            <a:r>
              <a:rPr lang="en-US" b="1" dirty="0" smtClean="0">
                <a:ln w="0"/>
                <a:solidFill>
                  <a:schemeClr val="tx1"/>
                </a:solidFill>
                <a:effectLst>
                  <a:outerShdw blurRad="38100" dist="19050" dir="2700000" algn="tl" rotWithShape="0">
                    <a:schemeClr val="dk1">
                      <a:alpha val="40000"/>
                    </a:schemeClr>
                  </a:outerShdw>
                </a:effectLst>
              </a:rPr>
              <a:t>AT</a:t>
            </a:r>
            <a:endParaRPr lang="en-US" b="1" dirty="0" smtClean="0">
              <a:ln w="0"/>
              <a:solidFill>
                <a:schemeClr val="tx1"/>
              </a:solidFill>
              <a:effectLst>
                <a:outerShdw blurRad="38100" dist="19050" dir="2700000" algn="tl" rotWithShape="0">
                  <a:schemeClr val="dk1">
                    <a:alpha val="40000"/>
                  </a:schemeClr>
                </a:outerShdw>
              </a:effectLst>
            </a:endParaRPr>
          </a:p>
          <a:p>
            <a:pPr algn="ctr"/>
            <a:r>
              <a:rPr lang="en-US" b="1" dirty="0" smtClean="0">
                <a:ln w="0"/>
                <a:solidFill>
                  <a:schemeClr val="tx1"/>
                </a:solidFill>
                <a:effectLst>
                  <a:outerShdw blurRad="38100" dist="19050" dir="2700000" algn="tl" rotWithShape="0">
                    <a:schemeClr val="dk1">
                      <a:alpha val="40000"/>
                    </a:schemeClr>
                  </a:outerShdw>
                </a:effectLst>
              </a:rPr>
              <a:t>1 WFS </a:t>
            </a:r>
            <a:r>
              <a:rPr lang="ro-RO" b="1" dirty="0" smtClean="0">
                <a:ln w="0"/>
                <a:solidFill>
                  <a:schemeClr val="tx1"/>
                </a:solidFill>
                <a:effectLst>
                  <a:outerShdw blurRad="38100" dist="19050" dir="2700000" algn="tl" rotWithShape="0">
                    <a:schemeClr val="dk1">
                      <a:alpha val="40000"/>
                    </a:schemeClr>
                  </a:outerShdw>
                </a:effectLst>
              </a:rPr>
              <a:t>din </a:t>
            </a:r>
            <a:r>
              <a:rPr lang="en-US" b="1" dirty="0" smtClean="0">
                <a:ln w="0"/>
                <a:solidFill>
                  <a:schemeClr val="tx1"/>
                </a:solidFill>
                <a:effectLst>
                  <a:outerShdw blurRad="38100" dist="19050" dir="2700000" algn="tl" rotWithShape="0">
                    <a:schemeClr val="dk1">
                      <a:alpha val="40000"/>
                    </a:schemeClr>
                  </a:outerShdw>
                </a:effectLst>
              </a:rPr>
              <a:t>CY</a:t>
            </a:r>
            <a:endParaRPr lang="en-US" b="1" dirty="0" smtClean="0">
              <a:ln w="0"/>
              <a:solidFill>
                <a:schemeClr val="tx1"/>
              </a:solidFill>
              <a:effectLst>
                <a:outerShdw blurRad="38100" dist="19050" dir="2700000" algn="tl" rotWithShape="0">
                  <a:schemeClr val="dk1">
                    <a:alpha val="40000"/>
                  </a:schemeClr>
                </a:outerShdw>
              </a:effectLst>
            </a:endParaRPr>
          </a:p>
          <a:p>
            <a:pPr algn="ctr"/>
            <a:r>
              <a:rPr lang="en-US" b="1" dirty="0" smtClean="0">
                <a:ln w="0"/>
                <a:solidFill>
                  <a:schemeClr val="tx1"/>
                </a:solidFill>
                <a:effectLst>
                  <a:outerShdw blurRad="38100" dist="19050" dir="2700000" algn="tl" rotWithShape="0">
                    <a:schemeClr val="dk1">
                      <a:alpha val="40000"/>
                    </a:schemeClr>
                  </a:outerShdw>
                </a:effectLst>
              </a:rPr>
              <a:t>1 WFS </a:t>
            </a:r>
            <a:r>
              <a:rPr lang="ro-RO" b="1" dirty="0" smtClean="0">
                <a:ln w="0"/>
                <a:solidFill>
                  <a:schemeClr val="tx1"/>
                </a:solidFill>
                <a:effectLst>
                  <a:outerShdw blurRad="38100" dist="19050" dir="2700000" algn="tl" rotWithShape="0">
                    <a:schemeClr val="dk1">
                      <a:alpha val="40000"/>
                    </a:schemeClr>
                  </a:outerShdw>
                </a:effectLst>
              </a:rPr>
              <a:t>din </a:t>
            </a:r>
            <a:r>
              <a:rPr lang="en-US" b="1" dirty="0" smtClean="0">
                <a:ln w="0"/>
                <a:solidFill>
                  <a:schemeClr val="tx1"/>
                </a:solidFill>
                <a:effectLst>
                  <a:outerShdw blurRad="38100" dist="19050" dir="2700000" algn="tl" rotWithShape="0">
                    <a:schemeClr val="dk1">
                      <a:alpha val="40000"/>
                    </a:schemeClr>
                  </a:outerShdw>
                </a:effectLst>
              </a:rPr>
              <a:t>RO</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0810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910" y="1756560"/>
            <a:ext cx="10393225" cy="4382112"/>
          </a:xfrm>
          <a:prstGeom prst="rect">
            <a:avLst/>
          </a:prstGeom>
        </p:spPr>
      </p:pic>
      <p:sp>
        <p:nvSpPr>
          <p:cNvPr id="5" name="Title 1"/>
          <p:cNvSpPr>
            <a:spLocks noGrp="1"/>
          </p:cNvSpPr>
          <p:nvPr>
            <p:ph type="title"/>
          </p:nvPr>
        </p:nvSpPr>
        <p:spPr>
          <a:xfrm>
            <a:off x="1012732" y="766826"/>
            <a:ext cx="10505978" cy="593092"/>
          </a:xfrm>
        </p:spPr>
        <p:txBody>
          <a:bodyPr>
            <a:normAutofit/>
          </a:bodyPr>
          <a:lstStyle/>
          <a:p>
            <a:r>
              <a:rPr lang="en-US" dirty="0" smtClean="0"/>
              <a:t>16 </a:t>
            </a:r>
            <a:r>
              <a:rPr lang="en-US" dirty="0" smtClean="0"/>
              <a:t>ATOM </a:t>
            </a:r>
            <a:r>
              <a:rPr lang="ro-RO" dirty="0" smtClean="0"/>
              <a:t>din CIPRU </a:t>
            </a:r>
            <a:r>
              <a:rPr lang="en-US" dirty="0" smtClean="0"/>
              <a:t>: </a:t>
            </a:r>
            <a:r>
              <a:rPr lang="en-US" dirty="0" smtClean="0"/>
              <a:t>GML 3.2. </a:t>
            </a:r>
            <a:r>
              <a:rPr lang="en-US" dirty="0" smtClean="0"/>
              <a:t>OGC </a:t>
            </a:r>
            <a:r>
              <a:rPr lang="en-US" dirty="0"/>
              <a:t>TEAM </a:t>
            </a:r>
            <a:r>
              <a:rPr lang="en-US" dirty="0" smtClean="0"/>
              <a:t>ENGINE </a:t>
            </a:r>
            <a:r>
              <a:rPr lang="en-US" dirty="0" smtClean="0"/>
              <a:t>TEST</a:t>
            </a:r>
            <a:r>
              <a:rPr lang="ro-RO" dirty="0" smtClean="0"/>
              <a:t> - FAIL</a:t>
            </a:r>
            <a:endParaRPr lang="en-US" dirty="0"/>
          </a:p>
        </p:txBody>
      </p:sp>
      <p:sp>
        <p:nvSpPr>
          <p:cNvPr id="6" name="Up Arrow 5"/>
          <p:cNvSpPr/>
          <p:nvPr/>
        </p:nvSpPr>
        <p:spPr>
          <a:xfrm>
            <a:off x="9260006" y="4740630"/>
            <a:ext cx="341194" cy="614150"/>
          </a:xfrm>
          <a:prstGeom prst="upArrow">
            <a:avLst/>
          </a:prstGeom>
          <a:solidFill>
            <a:srgbClr val="0070C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0388" y="1663381"/>
            <a:ext cx="6375400" cy="1758950"/>
          </a:xfrm>
          <a:prstGeom prst="rect">
            <a:avLst/>
          </a:prstGeom>
        </p:spPr>
      </p:pic>
    </p:spTree>
    <p:extLst>
      <p:ext uri="{BB962C8B-B14F-4D97-AF65-F5344CB8AC3E}">
        <p14:creationId xmlns:p14="http://schemas.microsoft.com/office/powerpoint/2010/main" val="27394523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2497" y="2401881"/>
            <a:ext cx="10050278" cy="2791215"/>
          </a:xfrm>
          <a:prstGeom prst="rect">
            <a:avLst/>
          </a:prstGeom>
        </p:spPr>
      </p:pic>
      <p:sp>
        <p:nvSpPr>
          <p:cNvPr id="3" name="Title 1"/>
          <p:cNvSpPr>
            <a:spLocks noGrp="1"/>
          </p:cNvSpPr>
          <p:nvPr>
            <p:ph type="title"/>
          </p:nvPr>
        </p:nvSpPr>
        <p:spPr>
          <a:xfrm>
            <a:off x="1012732" y="766826"/>
            <a:ext cx="10505978" cy="593092"/>
          </a:xfrm>
        </p:spPr>
        <p:txBody>
          <a:bodyPr>
            <a:normAutofit/>
          </a:bodyPr>
          <a:lstStyle/>
          <a:p>
            <a:r>
              <a:rPr lang="en-US" dirty="0" smtClean="0"/>
              <a:t>2 </a:t>
            </a:r>
            <a:r>
              <a:rPr lang="en-US" dirty="0" smtClean="0"/>
              <a:t>ATOMS </a:t>
            </a:r>
            <a:r>
              <a:rPr lang="ro-RO" dirty="0" smtClean="0"/>
              <a:t>DIN AUSTRIA </a:t>
            </a:r>
            <a:r>
              <a:rPr lang="en-US" dirty="0" smtClean="0"/>
              <a:t>: </a:t>
            </a:r>
            <a:r>
              <a:rPr lang="ro-RO" dirty="0" smtClean="0"/>
              <a:t>SUNT </a:t>
            </a:r>
            <a:r>
              <a:rPr lang="en-US" dirty="0" smtClean="0"/>
              <a:t>SHAPEFILE </a:t>
            </a:r>
            <a:r>
              <a:rPr lang="ro-RO" dirty="0" smtClean="0"/>
              <a:t>ȘI </a:t>
            </a:r>
            <a:r>
              <a:rPr lang="en-US" dirty="0" smtClean="0"/>
              <a:t>TIFF</a:t>
            </a:r>
            <a:r>
              <a:rPr lang="en-US" dirty="0" smtClean="0"/>
              <a:t>, </a:t>
            </a:r>
            <a:r>
              <a:rPr lang="ro-RO" dirty="0" smtClean="0"/>
              <a:t>NU </a:t>
            </a:r>
            <a:r>
              <a:rPr lang="en-US" dirty="0" smtClean="0"/>
              <a:t>GML </a:t>
            </a:r>
            <a:r>
              <a:rPr lang="en-US" dirty="0" smtClean="0"/>
              <a:t>3.2.</a:t>
            </a:r>
            <a:endParaRPr lang="en-US" dirty="0"/>
          </a:p>
        </p:txBody>
      </p:sp>
      <p:sp>
        <p:nvSpPr>
          <p:cNvPr id="4" name="Cloud Callout 3"/>
          <p:cNvSpPr/>
          <p:nvPr/>
        </p:nvSpPr>
        <p:spPr>
          <a:xfrm>
            <a:off x="6720840" y="1750552"/>
            <a:ext cx="4885899" cy="1124354"/>
          </a:xfrm>
          <a:prstGeom prst="cloudCallout">
            <a:avLst>
              <a:gd name="adj1" fmla="val 2865"/>
              <a:gd name="adj2" fmla="val 135109"/>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n w="0"/>
                <a:solidFill>
                  <a:schemeClr val="tx1"/>
                </a:solidFill>
                <a:effectLst>
                  <a:outerShdw blurRad="38100" dist="19050" dir="2700000" algn="tl" rotWithShape="0">
                    <a:schemeClr val="dk1">
                      <a:alpha val="40000"/>
                    </a:schemeClr>
                  </a:outerShdw>
                </a:effectLst>
              </a:rPr>
              <a:t>ESRI SHAPEFILE </a:t>
            </a:r>
            <a:r>
              <a:rPr lang="ro-RO" b="1" dirty="0" smtClean="0">
                <a:ln w="0"/>
                <a:solidFill>
                  <a:schemeClr val="tx1"/>
                </a:solidFill>
                <a:effectLst>
                  <a:outerShdw blurRad="38100" dist="19050" dir="2700000" algn="tl" rotWithShape="0">
                    <a:schemeClr val="dk1">
                      <a:alpha val="40000"/>
                    </a:schemeClr>
                  </a:outerShdw>
                </a:effectLst>
              </a:rPr>
              <a:t>ÎN LOC DE </a:t>
            </a:r>
            <a:r>
              <a:rPr lang="en-US" b="1" dirty="0" smtClean="0">
                <a:ln w="0"/>
                <a:solidFill>
                  <a:schemeClr val="tx1"/>
                </a:solidFill>
                <a:effectLst>
                  <a:outerShdw blurRad="38100" dist="19050" dir="2700000" algn="tl" rotWithShape="0">
                    <a:schemeClr val="dk1">
                      <a:alpha val="40000"/>
                    </a:schemeClr>
                  </a:outerShdw>
                </a:effectLst>
              </a:rPr>
              <a:t>GML </a:t>
            </a:r>
            <a:r>
              <a:rPr lang="en-US" b="1" dirty="0" smtClean="0">
                <a:ln w="0"/>
                <a:solidFill>
                  <a:schemeClr val="tx1"/>
                </a:solidFill>
                <a:effectLst>
                  <a:outerShdw blurRad="38100" dist="19050" dir="2700000" algn="tl" rotWithShape="0">
                    <a:schemeClr val="dk1">
                      <a:alpha val="40000"/>
                    </a:schemeClr>
                  </a:outerShdw>
                </a:effectLst>
              </a:rPr>
              <a:t>3.2</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316632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04281" y="1622946"/>
            <a:ext cx="10401300" cy="4267200"/>
          </a:xfrm>
          <a:prstGeom prst="rect">
            <a:avLst/>
          </a:prstGeom>
        </p:spPr>
      </p:pic>
      <p:sp>
        <p:nvSpPr>
          <p:cNvPr id="3" name="Up Arrow 2"/>
          <p:cNvSpPr/>
          <p:nvPr/>
        </p:nvSpPr>
        <p:spPr>
          <a:xfrm>
            <a:off x="9232710" y="5931090"/>
            <a:ext cx="341194" cy="614150"/>
          </a:xfrm>
          <a:prstGeom prst="upArrow">
            <a:avLst/>
          </a:prstGeom>
          <a:solidFill>
            <a:srgbClr val="0070C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itle 1"/>
          <p:cNvSpPr>
            <a:spLocks noGrp="1"/>
          </p:cNvSpPr>
          <p:nvPr>
            <p:ph type="title"/>
          </p:nvPr>
        </p:nvSpPr>
        <p:spPr>
          <a:xfrm>
            <a:off x="1012732" y="766826"/>
            <a:ext cx="10505978" cy="593092"/>
          </a:xfrm>
        </p:spPr>
        <p:txBody>
          <a:bodyPr>
            <a:normAutofit/>
          </a:bodyPr>
          <a:lstStyle/>
          <a:p>
            <a:r>
              <a:rPr lang="en-US" dirty="0" smtClean="0"/>
              <a:t>1 </a:t>
            </a:r>
            <a:r>
              <a:rPr lang="en-US" dirty="0" smtClean="0"/>
              <a:t>WFS 2.0</a:t>
            </a:r>
            <a:r>
              <a:rPr lang="ro-RO" dirty="0" smtClean="0"/>
              <a:t> DIN CIPRU :</a:t>
            </a:r>
            <a:r>
              <a:rPr lang="en-US" dirty="0" smtClean="0"/>
              <a:t> OGC </a:t>
            </a:r>
            <a:r>
              <a:rPr lang="en-US" dirty="0"/>
              <a:t>TEAM </a:t>
            </a:r>
            <a:r>
              <a:rPr lang="en-US" dirty="0" smtClean="0"/>
              <a:t>ENGINE </a:t>
            </a:r>
            <a:r>
              <a:rPr lang="en-US" dirty="0" smtClean="0"/>
              <a:t>TEST</a:t>
            </a:r>
            <a:r>
              <a:rPr lang="ro-RO" dirty="0" smtClean="0"/>
              <a:t> - FAIL</a:t>
            </a:r>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5010" y="1400862"/>
            <a:ext cx="6375400" cy="1758950"/>
          </a:xfrm>
          <a:prstGeom prst="rect">
            <a:avLst/>
          </a:prstGeom>
        </p:spPr>
      </p:pic>
    </p:spTree>
    <p:extLst>
      <p:ext uri="{BB962C8B-B14F-4D97-AF65-F5344CB8AC3E}">
        <p14:creationId xmlns:p14="http://schemas.microsoft.com/office/powerpoint/2010/main" val="35911000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597" y="1720749"/>
            <a:ext cx="10964805" cy="4153480"/>
          </a:xfrm>
          <a:prstGeom prst="rect">
            <a:avLst/>
          </a:prstGeom>
        </p:spPr>
      </p:pic>
      <p:sp>
        <p:nvSpPr>
          <p:cNvPr id="3" name="Title 1"/>
          <p:cNvSpPr>
            <a:spLocks noGrp="1"/>
          </p:cNvSpPr>
          <p:nvPr>
            <p:ph type="title"/>
          </p:nvPr>
        </p:nvSpPr>
        <p:spPr>
          <a:xfrm>
            <a:off x="1012732" y="766826"/>
            <a:ext cx="10505978" cy="593092"/>
          </a:xfrm>
        </p:spPr>
        <p:txBody>
          <a:bodyPr>
            <a:normAutofit/>
          </a:bodyPr>
          <a:lstStyle/>
          <a:p>
            <a:r>
              <a:rPr lang="en-US" dirty="0" smtClean="0"/>
              <a:t>1 </a:t>
            </a:r>
            <a:r>
              <a:rPr lang="en-US" dirty="0" smtClean="0"/>
              <a:t>WFS </a:t>
            </a:r>
            <a:r>
              <a:rPr lang="ro-RO" dirty="0" smtClean="0"/>
              <a:t>DIN ROMÂNIA </a:t>
            </a:r>
            <a:r>
              <a:rPr lang="en-US" dirty="0" smtClean="0"/>
              <a:t>TEST</a:t>
            </a:r>
            <a:r>
              <a:rPr lang="ro-RO" dirty="0" smtClean="0"/>
              <a:t>AT CU E</a:t>
            </a:r>
            <a:r>
              <a:rPr lang="en-US" dirty="0" smtClean="0"/>
              <a:t>NV </a:t>
            </a:r>
            <a:r>
              <a:rPr lang="en-US" dirty="0" smtClean="0"/>
              <a:t>PLUS </a:t>
            </a:r>
            <a:r>
              <a:rPr lang="en-US" dirty="0" smtClean="0"/>
              <a:t>(Protected </a:t>
            </a:r>
            <a:r>
              <a:rPr lang="en-US" dirty="0" smtClean="0"/>
              <a:t>Sites XSD </a:t>
            </a:r>
            <a:r>
              <a:rPr lang="ro-RO" dirty="0" smtClean="0"/>
              <a:t>ver. </a:t>
            </a:r>
            <a:r>
              <a:rPr lang="en-US" dirty="0" smtClean="0"/>
              <a:t>4</a:t>
            </a:r>
            <a:r>
              <a:rPr lang="en-US" dirty="0" smtClean="0"/>
              <a:t>)</a:t>
            </a:r>
            <a:endParaRPr lang="en-US" dirty="0"/>
          </a:p>
        </p:txBody>
      </p:sp>
      <p:sp>
        <p:nvSpPr>
          <p:cNvPr id="4" name="Up Arrow 3"/>
          <p:cNvSpPr/>
          <p:nvPr/>
        </p:nvSpPr>
        <p:spPr>
          <a:xfrm>
            <a:off x="5397690" y="5927985"/>
            <a:ext cx="341194" cy="614150"/>
          </a:xfrm>
          <a:prstGeom prst="upArrow">
            <a:avLst/>
          </a:prstGeom>
          <a:solidFill>
            <a:srgbClr val="0070C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28586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5116" y="1583144"/>
            <a:ext cx="5217118" cy="5189366"/>
          </a:xfrm>
          <a:prstGeom prst="rect">
            <a:avLst/>
          </a:prstGeom>
        </p:spPr>
      </p:pic>
      <p:sp>
        <p:nvSpPr>
          <p:cNvPr id="3" name="Title 1"/>
          <p:cNvSpPr>
            <a:spLocks noGrp="1"/>
          </p:cNvSpPr>
          <p:nvPr>
            <p:ph type="title"/>
          </p:nvPr>
        </p:nvSpPr>
        <p:spPr>
          <a:xfrm>
            <a:off x="1012732" y="766826"/>
            <a:ext cx="10505978" cy="593092"/>
          </a:xfrm>
        </p:spPr>
        <p:txBody>
          <a:bodyPr>
            <a:normAutofit/>
          </a:bodyPr>
          <a:lstStyle/>
          <a:p>
            <a:r>
              <a:rPr lang="ro-RO" dirty="0" smtClean="0"/>
              <a:t>VEDEȚI PIXELUL VERDE </a:t>
            </a:r>
            <a:r>
              <a:rPr lang="en-US" dirty="0" smtClean="0"/>
              <a:t>?</a:t>
            </a:r>
            <a:endParaRPr lang="en-US" dirty="0"/>
          </a:p>
        </p:txBody>
      </p:sp>
      <p:sp>
        <p:nvSpPr>
          <p:cNvPr id="4" name="TextBox 3"/>
          <p:cNvSpPr txBox="1"/>
          <p:nvPr/>
        </p:nvSpPr>
        <p:spPr>
          <a:xfrm>
            <a:off x="859809" y="2115403"/>
            <a:ext cx="5104263" cy="2308324"/>
          </a:xfrm>
          <a:prstGeom prst="rect">
            <a:avLst/>
          </a:prstGeom>
          <a:noFill/>
        </p:spPr>
        <p:txBody>
          <a:bodyPr wrap="square" rtlCol="0">
            <a:spAutoFit/>
          </a:bodyPr>
          <a:lstStyle/>
          <a:p>
            <a:r>
              <a:rPr lang="ro-RO" b="1" dirty="0" smtClean="0">
                <a:solidFill>
                  <a:schemeClr val="tx2"/>
                </a:solidFill>
              </a:rPr>
              <a:t>SETUL DE DATE </a:t>
            </a:r>
            <a:r>
              <a:rPr lang="ro-RO" b="1" dirty="0"/>
              <a:t>AFERENT ARIILOR NATURALE PROTEJATE DIN ROMÂNIA </a:t>
            </a:r>
            <a:r>
              <a:rPr lang="ro-RO" b="1" dirty="0" smtClean="0"/>
              <a:t>ACCESIBIL PRIN </a:t>
            </a:r>
            <a:r>
              <a:rPr lang="en-US" b="1" dirty="0" smtClean="0"/>
              <a:t>WFS </a:t>
            </a:r>
            <a:r>
              <a:rPr lang="en-US" b="1" dirty="0" smtClean="0"/>
              <a:t>2.0 </a:t>
            </a:r>
            <a:r>
              <a:rPr lang="ro-RO" b="1" dirty="0" smtClean="0"/>
              <a:t>CONȚINE ACUM</a:t>
            </a:r>
            <a:r>
              <a:rPr lang="en-US" b="1" dirty="0" smtClean="0"/>
              <a:t>:</a:t>
            </a:r>
            <a:endParaRPr lang="en-US" b="1" dirty="0" smtClean="0"/>
          </a:p>
          <a:p>
            <a:endParaRPr lang="en-US" dirty="0" smtClean="0"/>
          </a:p>
          <a:p>
            <a:pPr marL="285750" indent="-285750">
              <a:buFontTx/>
              <a:buChar char="-"/>
            </a:pPr>
            <a:r>
              <a:rPr lang="en-US" b="1" dirty="0" smtClean="0"/>
              <a:t>Protected Sites </a:t>
            </a:r>
            <a:r>
              <a:rPr lang="en-US" dirty="0" smtClean="0"/>
              <a:t>(</a:t>
            </a:r>
            <a:r>
              <a:rPr lang="ro-RO" dirty="0" smtClean="0"/>
              <a:t>doar cele naturale</a:t>
            </a:r>
            <a:r>
              <a:rPr lang="en-US" dirty="0" smtClean="0"/>
              <a:t>)</a:t>
            </a:r>
            <a:endParaRPr lang="en-US" dirty="0" smtClean="0"/>
          </a:p>
          <a:p>
            <a:pPr marL="285750" indent="-285750">
              <a:buFontTx/>
              <a:buChar char="-"/>
            </a:pPr>
            <a:r>
              <a:rPr lang="en-US" b="1" dirty="0" smtClean="0"/>
              <a:t>Administrative Units </a:t>
            </a:r>
            <a:r>
              <a:rPr lang="en-US" dirty="0" smtClean="0"/>
              <a:t>(</a:t>
            </a:r>
            <a:r>
              <a:rPr lang="ro-RO" dirty="0" smtClean="0"/>
              <a:t>î</a:t>
            </a:r>
            <a:r>
              <a:rPr lang="en-US" dirty="0" smtClean="0"/>
              <a:t>n </a:t>
            </a:r>
            <a:r>
              <a:rPr lang="en-US" dirty="0" err="1" smtClean="0"/>
              <a:t>topolog</a:t>
            </a:r>
            <a:r>
              <a:rPr lang="ro-RO" dirty="0" smtClean="0"/>
              <a:t>ie</a:t>
            </a:r>
            <a:r>
              <a:rPr lang="en-US" dirty="0" smtClean="0"/>
              <a:t> </a:t>
            </a:r>
            <a:r>
              <a:rPr lang="ro-RO" dirty="0" smtClean="0"/>
              <a:t>cu </a:t>
            </a:r>
            <a:r>
              <a:rPr lang="en-US" dirty="0" smtClean="0"/>
              <a:t>PS</a:t>
            </a:r>
            <a:r>
              <a:rPr lang="en-US" dirty="0" smtClean="0"/>
              <a:t>)</a:t>
            </a:r>
          </a:p>
          <a:p>
            <a:pPr marL="285750" indent="-285750">
              <a:buFontTx/>
              <a:buChar char="-"/>
            </a:pPr>
            <a:r>
              <a:rPr lang="en-US" b="1" dirty="0" smtClean="0"/>
              <a:t>Biogeographical Regions </a:t>
            </a:r>
            <a:r>
              <a:rPr lang="en-US" dirty="0" smtClean="0"/>
              <a:t>(</a:t>
            </a:r>
            <a:r>
              <a:rPr lang="en-US" dirty="0" err="1" smtClean="0"/>
              <a:t>topolog</a:t>
            </a:r>
            <a:r>
              <a:rPr lang="ro-RO" dirty="0" smtClean="0"/>
              <a:t>ie cu</a:t>
            </a:r>
            <a:r>
              <a:rPr lang="en-US" dirty="0" smtClean="0"/>
              <a:t> PS</a:t>
            </a:r>
            <a:r>
              <a:rPr lang="en-US" dirty="0" smtClean="0"/>
              <a:t>)</a:t>
            </a:r>
          </a:p>
          <a:p>
            <a:pPr marL="285750" indent="-285750">
              <a:buFontTx/>
              <a:buChar char="-"/>
            </a:pPr>
            <a:r>
              <a:rPr lang="en-US" b="1" dirty="0" smtClean="0"/>
              <a:t>Named Places </a:t>
            </a:r>
            <a:r>
              <a:rPr lang="en-US" dirty="0" smtClean="0"/>
              <a:t>(</a:t>
            </a:r>
            <a:r>
              <a:rPr lang="ro-RO" dirty="0" smtClean="0"/>
              <a:t>pentru </a:t>
            </a:r>
            <a:r>
              <a:rPr lang="en-US" dirty="0" smtClean="0"/>
              <a:t>Protected </a:t>
            </a:r>
            <a:r>
              <a:rPr lang="en-US" dirty="0" smtClean="0"/>
              <a:t>Sites)</a:t>
            </a:r>
            <a:endParaRPr lang="en-US" dirty="0"/>
          </a:p>
        </p:txBody>
      </p:sp>
      <p:sp>
        <p:nvSpPr>
          <p:cNvPr id="5" name="Cloud Callout 4"/>
          <p:cNvSpPr/>
          <p:nvPr/>
        </p:nvSpPr>
        <p:spPr>
          <a:xfrm>
            <a:off x="859809" y="4489704"/>
            <a:ext cx="4428426" cy="1572768"/>
          </a:xfrm>
          <a:prstGeom prst="cloudCallout">
            <a:avLst>
              <a:gd name="adj1" fmla="val 63689"/>
              <a:gd name="adj2" fmla="val -21852"/>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n w="0"/>
                <a:solidFill>
                  <a:schemeClr val="tx1"/>
                </a:solidFill>
                <a:effectLst>
                  <a:outerShdw blurRad="38100" dist="19050" dir="2700000" algn="tl" rotWithShape="0">
                    <a:schemeClr val="dk1">
                      <a:alpha val="40000"/>
                    </a:schemeClr>
                  </a:outerShdw>
                </a:effectLst>
              </a:rPr>
              <a:t>ATOM ? </a:t>
            </a:r>
            <a:r>
              <a:rPr lang="ro-RO" b="1" dirty="0" smtClean="0">
                <a:ln w="0"/>
                <a:solidFill>
                  <a:schemeClr val="tx1"/>
                </a:solidFill>
                <a:effectLst>
                  <a:outerShdw blurRad="38100" dist="19050" dir="2700000" algn="tl" rotWithShape="0">
                    <a:schemeClr val="dk1">
                      <a:alpha val="40000"/>
                    </a:schemeClr>
                  </a:outerShdw>
                </a:effectLst>
              </a:rPr>
              <a:t>ÎN NICI UN CAZ</a:t>
            </a:r>
            <a:endParaRPr lang="en-US" b="1" dirty="0" smtClean="0">
              <a:ln w="0"/>
              <a:solidFill>
                <a:schemeClr val="tx1"/>
              </a:solidFill>
              <a:effectLst>
                <a:outerShdw blurRad="38100" dist="19050" dir="2700000" algn="tl" rotWithShape="0">
                  <a:schemeClr val="dk1">
                    <a:alpha val="40000"/>
                  </a:schemeClr>
                </a:outerShdw>
              </a:effectLst>
            </a:endParaRPr>
          </a:p>
          <a:p>
            <a:pPr algn="ctr"/>
            <a:r>
              <a:rPr lang="ro-RO" b="1" dirty="0" smtClean="0">
                <a:ln w="0"/>
                <a:solidFill>
                  <a:schemeClr val="tx1"/>
                </a:solidFill>
                <a:effectLst>
                  <a:outerShdw blurRad="38100" dist="19050" dir="2700000" algn="tl" rotWithShape="0">
                    <a:schemeClr val="dk1">
                      <a:alpha val="40000"/>
                    </a:schemeClr>
                  </a:outerShdw>
                </a:effectLst>
              </a:rPr>
              <a:t>DOAR </a:t>
            </a:r>
            <a:r>
              <a:rPr lang="en-US" b="1" dirty="0" smtClean="0">
                <a:ln w="0"/>
                <a:solidFill>
                  <a:schemeClr val="tx1"/>
                </a:solidFill>
                <a:effectLst>
                  <a:outerShdw blurRad="38100" dist="19050" dir="2700000" algn="tl" rotWithShape="0">
                    <a:schemeClr val="dk1">
                      <a:alpha val="40000"/>
                    </a:schemeClr>
                  </a:outerShdw>
                </a:effectLst>
              </a:rPr>
              <a:t>WFS </a:t>
            </a:r>
            <a:r>
              <a:rPr lang="ro-RO" b="1" dirty="0" smtClean="0">
                <a:ln w="0"/>
                <a:solidFill>
                  <a:schemeClr val="tx1"/>
                </a:solidFill>
                <a:effectLst>
                  <a:outerShdw blurRad="38100" dist="19050" dir="2700000" algn="tl" rotWithShape="0">
                    <a:schemeClr val="dk1">
                      <a:alpha val="40000"/>
                    </a:schemeClr>
                  </a:outerShdw>
                </a:effectLst>
              </a:rPr>
              <a:t>PERMITE INTERACȚIUNEA </a:t>
            </a:r>
            <a:r>
              <a:rPr lang="en-US" b="1" dirty="0" smtClean="0">
                <a:ln w="0"/>
                <a:solidFill>
                  <a:schemeClr val="tx1"/>
                </a:solidFill>
                <a:effectLst>
                  <a:outerShdw blurRad="38100" dist="19050" dir="2700000" algn="tl" rotWithShape="0">
                    <a:schemeClr val="dk1">
                      <a:alpha val="40000"/>
                    </a:schemeClr>
                  </a:outerShdw>
                </a:effectLst>
              </a:rPr>
              <a:t>MACHINE </a:t>
            </a:r>
            <a:r>
              <a:rPr lang="en-US" b="1" dirty="0" smtClean="0">
                <a:ln w="0"/>
                <a:solidFill>
                  <a:schemeClr val="tx1"/>
                </a:solidFill>
                <a:effectLst>
                  <a:outerShdw blurRad="38100" dist="19050" dir="2700000" algn="tl" rotWithShape="0">
                    <a:schemeClr val="dk1">
                      <a:alpha val="40000"/>
                    </a:schemeClr>
                  </a:outerShdw>
                </a:effectLst>
              </a:rPr>
              <a:t>TO </a:t>
            </a:r>
            <a:r>
              <a:rPr lang="en-US" b="1" dirty="0" smtClean="0">
                <a:ln w="0"/>
                <a:solidFill>
                  <a:schemeClr val="tx1"/>
                </a:solidFill>
                <a:effectLst>
                  <a:outerShdw blurRad="38100" dist="19050" dir="2700000" algn="tl" rotWithShape="0">
                    <a:schemeClr val="dk1">
                      <a:alpha val="40000"/>
                    </a:schemeClr>
                  </a:outerShdw>
                </a:effectLst>
              </a:rPr>
              <a:t>MACHINE</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43663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1289" y="769377"/>
            <a:ext cx="3776199" cy="593092"/>
          </a:xfrm>
        </p:spPr>
        <p:txBody>
          <a:bodyPr>
            <a:normAutofit/>
          </a:bodyPr>
          <a:lstStyle/>
          <a:p>
            <a:r>
              <a:rPr lang="ro-RO" dirty="0" smtClean="0"/>
              <a:t>Accesarea </a:t>
            </a:r>
            <a:r>
              <a:rPr lang="en-US" dirty="0" smtClean="0"/>
              <a:t>WFS </a:t>
            </a:r>
            <a:r>
              <a:rPr lang="ro-RO" dirty="0" smtClean="0"/>
              <a:t>cu </a:t>
            </a:r>
            <a:r>
              <a:rPr lang="en-US" dirty="0" smtClean="0"/>
              <a:t>QGIS</a:t>
            </a:r>
            <a:endParaRPr lang="ro-RO"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8871" y="1501770"/>
            <a:ext cx="7476431" cy="486105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1152" y="2716061"/>
            <a:ext cx="5950848" cy="3646759"/>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029" y="1501770"/>
            <a:ext cx="3443725" cy="4735942"/>
          </a:xfrm>
          <a:prstGeom prst="rect">
            <a:avLst/>
          </a:prstGeom>
        </p:spPr>
      </p:pic>
      <p:sp>
        <p:nvSpPr>
          <p:cNvPr id="8" name="Cloud Callout 7"/>
          <p:cNvSpPr/>
          <p:nvPr/>
        </p:nvSpPr>
        <p:spPr>
          <a:xfrm>
            <a:off x="7744967" y="536148"/>
            <a:ext cx="3602081" cy="1572768"/>
          </a:xfrm>
          <a:prstGeom prst="cloudCallout">
            <a:avLst>
              <a:gd name="adj1" fmla="val -11956"/>
              <a:gd name="adj2" fmla="val 83961"/>
            </a:avLst>
          </a:prstGeom>
          <a:solidFill>
            <a:srgbClr val="00B0F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o-RO" b="1" dirty="0" smtClean="0">
                <a:ln w="0"/>
                <a:solidFill>
                  <a:schemeClr val="tx1"/>
                </a:solidFill>
                <a:effectLst>
                  <a:outerShdw blurRad="38100" dist="19050" dir="2700000" algn="tl" rotWithShape="0">
                    <a:schemeClr val="dk1">
                      <a:alpha val="40000"/>
                    </a:schemeClr>
                  </a:outerShdw>
                </a:effectLst>
              </a:rPr>
              <a:t>Realizat pe baza schemelor </a:t>
            </a:r>
            <a:r>
              <a:rPr lang="en-US" b="1" dirty="0" smtClean="0">
                <a:ln w="0"/>
                <a:solidFill>
                  <a:schemeClr val="tx1"/>
                </a:solidFill>
                <a:effectLst>
                  <a:outerShdw blurRad="38100" dist="19050" dir="2700000" algn="tl" rotWithShape="0">
                    <a:schemeClr val="dk1">
                      <a:alpha val="40000"/>
                    </a:schemeClr>
                  </a:outerShdw>
                </a:effectLst>
              </a:rPr>
              <a:t>XSD </a:t>
            </a:r>
            <a:r>
              <a:rPr lang="en-US" b="1" dirty="0" err="1" smtClean="0">
                <a:ln w="0"/>
                <a:solidFill>
                  <a:schemeClr val="tx1"/>
                </a:solidFill>
                <a:effectLst>
                  <a:outerShdw blurRad="38100" dist="19050" dir="2700000" algn="tl" rotWithShape="0">
                    <a:schemeClr val="dk1">
                      <a:alpha val="40000"/>
                    </a:schemeClr>
                  </a:outerShdw>
                </a:effectLst>
              </a:rPr>
              <a:t>vers</a:t>
            </a:r>
            <a:r>
              <a:rPr lang="ro-RO" b="1" dirty="0" smtClean="0">
                <a:ln w="0"/>
                <a:solidFill>
                  <a:schemeClr val="tx1"/>
                </a:solidFill>
                <a:effectLst>
                  <a:outerShdw blurRad="38100" dist="19050" dir="2700000" algn="tl" rotWithShape="0">
                    <a:schemeClr val="dk1">
                      <a:alpha val="40000"/>
                    </a:schemeClr>
                  </a:outerShdw>
                </a:effectLst>
              </a:rPr>
              <a:t>.</a:t>
            </a:r>
            <a:r>
              <a:rPr lang="en-US" b="1" dirty="0" smtClean="0">
                <a:ln w="0"/>
                <a:solidFill>
                  <a:schemeClr val="tx1"/>
                </a:solidFill>
                <a:effectLst>
                  <a:outerShdw blurRad="38100" dist="19050" dir="2700000" algn="tl" rotWithShape="0">
                    <a:schemeClr val="dk1">
                      <a:alpha val="40000"/>
                    </a:schemeClr>
                  </a:outerShdw>
                </a:effectLst>
              </a:rPr>
              <a:t> </a:t>
            </a:r>
            <a:r>
              <a:rPr lang="en-US" b="1" dirty="0" smtClean="0">
                <a:ln w="0"/>
                <a:solidFill>
                  <a:schemeClr val="tx1"/>
                </a:solidFill>
                <a:effectLst>
                  <a:outerShdw blurRad="38100" dist="19050" dir="2700000" algn="tl" rotWithShape="0">
                    <a:schemeClr val="dk1">
                      <a:alpha val="40000"/>
                    </a:schemeClr>
                  </a:outerShdw>
                </a:effectLst>
              </a:rPr>
              <a:t>3.0 </a:t>
            </a:r>
            <a:r>
              <a:rPr lang="ro-RO" b="1" dirty="0" smtClean="0">
                <a:ln w="0"/>
                <a:solidFill>
                  <a:schemeClr val="tx1"/>
                </a:solidFill>
                <a:effectLst>
                  <a:outerShdw blurRad="38100" dist="19050" dir="2700000" algn="tl" rotWithShape="0">
                    <a:schemeClr val="dk1">
                      <a:alpha val="40000"/>
                    </a:schemeClr>
                  </a:outerShdw>
                </a:effectLst>
              </a:rPr>
              <a:t>și </a:t>
            </a:r>
            <a:r>
              <a:rPr lang="en-US" b="1" dirty="0" smtClean="0">
                <a:ln w="0"/>
                <a:solidFill>
                  <a:schemeClr val="tx1"/>
                </a:solidFill>
                <a:effectLst>
                  <a:outerShdw blurRad="38100" dist="19050" dir="2700000" algn="tl" rotWithShape="0">
                    <a:schemeClr val="dk1">
                      <a:alpha val="40000"/>
                    </a:schemeClr>
                  </a:outerShdw>
                </a:effectLst>
              </a:rPr>
              <a:t>4.0</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68511605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798" y="766826"/>
            <a:ext cx="8524285" cy="593092"/>
          </a:xfrm>
        </p:spPr>
        <p:txBody>
          <a:bodyPr>
            <a:normAutofit/>
          </a:bodyPr>
          <a:lstStyle/>
          <a:p>
            <a:r>
              <a:rPr lang="en-US" dirty="0" err="1" smtClean="0"/>
              <a:t>Acces</a:t>
            </a:r>
            <a:r>
              <a:rPr lang="ro-RO" dirty="0" smtClean="0"/>
              <a:t>area WFS</a:t>
            </a:r>
            <a:r>
              <a:rPr lang="en-US" dirty="0" smtClean="0"/>
              <a:t> </a:t>
            </a:r>
            <a:r>
              <a:rPr lang="ro-RO" dirty="0" smtClean="0"/>
              <a:t>prin cereri </a:t>
            </a:r>
            <a:r>
              <a:rPr lang="en-US" dirty="0" smtClean="0"/>
              <a:t>KVP (</a:t>
            </a:r>
            <a:r>
              <a:rPr lang="ro-RO" dirty="0" smtClean="0"/>
              <a:t>în </a:t>
            </a:r>
            <a:r>
              <a:rPr lang="en-US" dirty="0" smtClean="0"/>
              <a:t>browser</a:t>
            </a:r>
            <a:r>
              <a:rPr lang="en-US" dirty="0" smtClean="0"/>
              <a:t>)</a:t>
            </a:r>
            <a:endParaRPr lang="en-US" dirty="0"/>
          </a:p>
        </p:txBody>
      </p:sp>
      <p:sp>
        <p:nvSpPr>
          <p:cNvPr id="4" name="TextBox 3"/>
          <p:cNvSpPr txBox="1"/>
          <p:nvPr/>
        </p:nvSpPr>
        <p:spPr>
          <a:xfrm>
            <a:off x="786063" y="1589583"/>
            <a:ext cx="5686926" cy="1200329"/>
          </a:xfrm>
          <a:prstGeom prst="rect">
            <a:avLst/>
          </a:prstGeom>
          <a:noFill/>
        </p:spPr>
        <p:txBody>
          <a:bodyPr wrap="square" rtlCol="0">
            <a:spAutoFit/>
          </a:bodyPr>
          <a:lstStyle/>
          <a:p>
            <a:r>
              <a:rPr lang="en-US" dirty="0" smtClean="0"/>
              <a:t>http://inspire.biodiversity.ro/WFS/RO_ENV_PS/wfs?</a:t>
            </a:r>
            <a:endParaRPr lang="ro-RO" dirty="0" smtClean="0"/>
          </a:p>
          <a:p>
            <a:r>
              <a:rPr lang="ro-RO" dirty="0" smtClean="0"/>
              <a:t>service</a:t>
            </a:r>
            <a:r>
              <a:rPr lang="en-US" dirty="0" smtClean="0"/>
              <a:t>=WFS&amp;</a:t>
            </a:r>
            <a:endParaRPr lang="ro-RO" dirty="0" smtClean="0"/>
          </a:p>
          <a:p>
            <a:r>
              <a:rPr lang="ro-RO" dirty="0" smtClean="0"/>
              <a:t>version</a:t>
            </a:r>
            <a:r>
              <a:rPr lang="en-US" dirty="0" smtClean="0"/>
              <a:t>=2.0.0&amp;</a:t>
            </a:r>
            <a:endParaRPr lang="ro-RO" dirty="0" smtClean="0"/>
          </a:p>
          <a:p>
            <a:r>
              <a:rPr lang="ro-RO" dirty="0" smtClean="0">
                <a:solidFill>
                  <a:srgbClr val="FF0000"/>
                </a:solidFill>
              </a:rPr>
              <a:t>request</a:t>
            </a:r>
            <a:r>
              <a:rPr lang="en-US" dirty="0" smtClean="0">
                <a:solidFill>
                  <a:srgbClr val="FF0000"/>
                </a:solidFill>
              </a:rPr>
              <a:t>=</a:t>
            </a:r>
            <a:r>
              <a:rPr lang="ro-RO" dirty="0" smtClean="0">
                <a:solidFill>
                  <a:srgbClr val="FF0000"/>
                </a:solidFill>
              </a:rPr>
              <a:t>GetCapabilities</a:t>
            </a:r>
          </a:p>
        </p:txBody>
      </p:sp>
      <p:sp>
        <p:nvSpPr>
          <p:cNvPr id="5" name="TextBox 4"/>
          <p:cNvSpPr txBox="1"/>
          <p:nvPr/>
        </p:nvSpPr>
        <p:spPr>
          <a:xfrm>
            <a:off x="4349098" y="2685472"/>
            <a:ext cx="5476692" cy="1754326"/>
          </a:xfrm>
          <a:prstGeom prst="rect">
            <a:avLst/>
          </a:prstGeom>
          <a:noFill/>
        </p:spPr>
        <p:txBody>
          <a:bodyPr wrap="square" rtlCol="0">
            <a:spAutoFit/>
          </a:bodyPr>
          <a:lstStyle/>
          <a:p>
            <a:r>
              <a:rPr lang="en-US" dirty="0" smtClean="0"/>
              <a:t>http://inspire.biodiversity.ro/WFS/RO_ENV_PS/wfs?</a:t>
            </a:r>
            <a:endParaRPr lang="ro-RO" dirty="0" smtClean="0"/>
          </a:p>
          <a:p>
            <a:r>
              <a:rPr lang="ro-RO" dirty="0" smtClean="0"/>
              <a:t>service</a:t>
            </a:r>
            <a:r>
              <a:rPr lang="en-US" dirty="0" smtClean="0"/>
              <a:t>=WFS&amp;</a:t>
            </a:r>
            <a:endParaRPr lang="ro-RO" dirty="0" smtClean="0"/>
          </a:p>
          <a:p>
            <a:r>
              <a:rPr lang="ro-RO" dirty="0" smtClean="0"/>
              <a:t>version</a:t>
            </a:r>
            <a:r>
              <a:rPr lang="en-US" dirty="0" smtClean="0"/>
              <a:t>=2.0.0&amp;</a:t>
            </a:r>
            <a:endParaRPr lang="ro-RO" dirty="0" smtClean="0"/>
          </a:p>
          <a:p>
            <a:r>
              <a:rPr lang="ro-RO" dirty="0" smtClean="0">
                <a:solidFill>
                  <a:srgbClr val="FF0000"/>
                </a:solidFill>
              </a:rPr>
              <a:t>request</a:t>
            </a:r>
            <a:r>
              <a:rPr lang="en-US" dirty="0" smtClean="0">
                <a:solidFill>
                  <a:srgbClr val="FF0000"/>
                </a:solidFill>
              </a:rPr>
              <a:t>=</a:t>
            </a:r>
            <a:r>
              <a:rPr lang="ro-RO" dirty="0" smtClean="0">
                <a:solidFill>
                  <a:srgbClr val="FF0000"/>
                </a:solidFill>
              </a:rPr>
              <a:t>GetFeature</a:t>
            </a:r>
            <a:r>
              <a:rPr lang="en-US" dirty="0" smtClean="0">
                <a:solidFill>
                  <a:srgbClr val="FF0000"/>
                </a:solidFill>
              </a:rPr>
              <a:t>&amp;</a:t>
            </a:r>
            <a:endParaRPr lang="ro-RO" dirty="0" smtClean="0">
              <a:solidFill>
                <a:srgbClr val="FF0000"/>
              </a:solidFill>
            </a:endParaRPr>
          </a:p>
          <a:p>
            <a:r>
              <a:rPr lang="ro-RO" dirty="0" smtClean="0">
                <a:solidFill>
                  <a:srgbClr val="FF0000"/>
                </a:solidFill>
              </a:rPr>
              <a:t>typeName</a:t>
            </a:r>
            <a:r>
              <a:rPr lang="en-US" dirty="0" smtClean="0">
                <a:solidFill>
                  <a:srgbClr val="FF0000"/>
                </a:solidFill>
              </a:rPr>
              <a:t>=</a:t>
            </a:r>
            <a:r>
              <a:rPr lang="ro-RO" dirty="0" smtClean="0">
                <a:solidFill>
                  <a:srgbClr val="FF0000"/>
                </a:solidFill>
              </a:rPr>
              <a:t>ps:ProtectedSite</a:t>
            </a:r>
            <a:r>
              <a:rPr lang="en-US" dirty="0" smtClean="0">
                <a:solidFill>
                  <a:srgbClr val="FF0000"/>
                </a:solidFill>
              </a:rPr>
              <a:t>&amp;</a:t>
            </a:r>
            <a:endParaRPr lang="ro-RO" dirty="0" smtClean="0">
              <a:solidFill>
                <a:srgbClr val="FF0000"/>
              </a:solidFill>
            </a:endParaRPr>
          </a:p>
          <a:p>
            <a:r>
              <a:rPr lang="ro-RO" dirty="0" smtClean="0">
                <a:solidFill>
                  <a:srgbClr val="FF0000"/>
                </a:solidFill>
              </a:rPr>
              <a:t>count=5</a:t>
            </a:r>
          </a:p>
        </p:txBody>
      </p:sp>
      <p:sp>
        <p:nvSpPr>
          <p:cNvPr id="8" name="TextBox 7"/>
          <p:cNvSpPr txBox="1"/>
          <p:nvPr/>
        </p:nvSpPr>
        <p:spPr>
          <a:xfrm>
            <a:off x="6120062" y="4439798"/>
            <a:ext cx="5476692" cy="2031325"/>
          </a:xfrm>
          <a:prstGeom prst="rect">
            <a:avLst/>
          </a:prstGeom>
          <a:noFill/>
        </p:spPr>
        <p:txBody>
          <a:bodyPr wrap="square" rtlCol="0">
            <a:spAutoFit/>
          </a:bodyPr>
          <a:lstStyle/>
          <a:p>
            <a:r>
              <a:rPr lang="en-US" dirty="0" smtClean="0"/>
              <a:t>http://inspire.biodiversity.ro/WFS/RO_ENV_PS/wfs?</a:t>
            </a:r>
            <a:endParaRPr lang="ro-RO" dirty="0" smtClean="0"/>
          </a:p>
          <a:p>
            <a:r>
              <a:rPr lang="ro-RO" dirty="0" smtClean="0"/>
              <a:t>service</a:t>
            </a:r>
            <a:r>
              <a:rPr lang="en-US" dirty="0" smtClean="0"/>
              <a:t>=WFS&amp;</a:t>
            </a:r>
            <a:endParaRPr lang="ro-RO" dirty="0" smtClean="0"/>
          </a:p>
          <a:p>
            <a:r>
              <a:rPr lang="ro-RO" dirty="0" smtClean="0"/>
              <a:t>version</a:t>
            </a:r>
            <a:r>
              <a:rPr lang="en-US" dirty="0" smtClean="0"/>
              <a:t>=2.0.0&amp;</a:t>
            </a:r>
            <a:endParaRPr lang="ro-RO" dirty="0" smtClean="0"/>
          </a:p>
          <a:p>
            <a:r>
              <a:rPr lang="ro-RO" dirty="0" smtClean="0">
                <a:solidFill>
                  <a:srgbClr val="FF0000"/>
                </a:solidFill>
              </a:rPr>
              <a:t>request</a:t>
            </a:r>
            <a:r>
              <a:rPr lang="en-US" dirty="0" smtClean="0">
                <a:solidFill>
                  <a:srgbClr val="FF0000"/>
                </a:solidFill>
              </a:rPr>
              <a:t>=</a:t>
            </a:r>
            <a:r>
              <a:rPr lang="ro-RO" dirty="0" smtClean="0">
                <a:solidFill>
                  <a:srgbClr val="FF0000"/>
                </a:solidFill>
              </a:rPr>
              <a:t>GetFeature</a:t>
            </a:r>
            <a:r>
              <a:rPr lang="en-US" dirty="0" smtClean="0">
                <a:solidFill>
                  <a:srgbClr val="FF0000"/>
                </a:solidFill>
              </a:rPr>
              <a:t>&amp;</a:t>
            </a:r>
            <a:endParaRPr lang="ro-RO" dirty="0" smtClean="0">
              <a:solidFill>
                <a:srgbClr val="FF0000"/>
              </a:solidFill>
            </a:endParaRPr>
          </a:p>
          <a:p>
            <a:r>
              <a:rPr lang="ro-RO" dirty="0" smtClean="0">
                <a:solidFill>
                  <a:srgbClr val="FF0000"/>
                </a:solidFill>
              </a:rPr>
              <a:t>typeName</a:t>
            </a:r>
            <a:r>
              <a:rPr lang="en-US" dirty="0" smtClean="0">
                <a:solidFill>
                  <a:srgbClr val="FF0000"/>
                </a:solidFill>
              </a:rPr>
              <a:t>=</a:t>
            </a:r>
            <a:r>
              <a:rPr lang="ro-RO" dirty="0" smtClean="0">
                <a:solidFill>
                  <a:srgbClr val="FF0000"/>
                </a:solidFill>
              </a:rPr>
              <a:t>ps:ProtectedSite</a:t>
            </a:r>
            <a:r>
              <a:rPr lang="en-US" dirty="0" smtClean="0">
                <a:solidFill>
                  <a:srgbClr val="FF0000"/>
                </a:solidFill>
              </a:rPr>
              <a:t>&amp;</a:t>
            </a:r>
            <a:endParaRPr lang="ro-RO" dirty="0" smtClean="0">
              <a:solidFill>
                <a:srgbClr val="FF0000"/>
              </a:solidFill>
            </a:endParaRPr>
          </a:p>
          <a:p>
            <a:r>
              <a:rPr lang="ro-RO" dirty="0" smtClean="0">
                <a:solidFill>
                  <a:srgbClr val="FF0000"/>
                </a:solidFill>
              </a:rPr>
              <a:t>featureId=RONPA0022</a:t>
            </a:r>
            <a:r>
              <a:rPr lang="en-US" dirty="0" smtClean="0">
                <a:solidFill>
                  <a:srgbClr val="FF0000"/>
                </a:solidFill>
              </a:rPr>
              <a:t>&amp;</a:t>
            </a:r>
            <a:endParaRPr lang="ro-RO" dirty="0" smtClean="0">
              <a:solidFill>
                <a:srgbClr val="FF0000"/>
              </a:solidFill>
            </a:endParaRPr>
          </a:p>
          <a:p>
            <a:r>
              <a:rPr lang="ro-RO" dirty="0" smtClean="0">
                <a:solidFill>
                  <a:srgbClr val="0070C0"/>
                </a:solidFill>
              </a:rPr>
              <a:t>srsName=4326</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86064" y="641684"/>
            <a:ext cx="10635915" cy="10106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extBox 4"/>
          <p:cNvSpPr txBox="1"/>
          <p:nvPr/>
        </p:nvSpPr>
        <p:spPr>
          <a:xfrm>
            <a:off x="2863516" y="1976190"/>
            <a:ext cx="6833922" cy="2031325"/>
          </a:xfrm>
          <a:prstGeom prst="rect">
            <a:avLst/>
          </a:prstGeom>
          <a:noFill/>
        </p:spPr>
        <p:txBody>
          <a:bodyPr wrap="none" rtlCol="0">
            <a:spAutoFit/>
          </a:bodyPr>
          <a:lstStyle/>
          <a:p>
            <a:r>
              <a:rPr lang="en-US" dirty="0" smtClean="0"/>
              <a:t>http://inspire.biodiversity.ro/WFS/RO_ENV_PS/wfs?</a:t>
            </a:r>
            <a:endParaRPr lang="ro-RO" dirty="0" smtClean="0"/>
          </a:p>
          <a:p>
            <a:r>
              <a:rPr lang="ro-RO" dirty="0" smtClean="0"/>
              <a:t>service</a:t>
            </a:r>
            <a:r>
              <a:rPr lang="en-US" dirty="0" smtClean="0"/>
              <a:t>=WFS&amp;</a:t>
            </a:r>
            <a:endParaRPr lang="ro-RO" dirty="0" smtClean="0"/>
          </a:p>
          <a:p>
            <a:r>
              <a:rPr lang="ro-RO" dirty="0" smtClean="0"/>
              <a:t>version</a:t>
            </a:r>
            <a:r>
              <a:rPr lang="en-US" dirty="0" smtClean="0"/>
              <a:t>=2.0.0&amp;</a:t>
            </a:r>
            <a:endParaRPr lang="ro-RO" dirty="0" smtClean="0"/>
          </a:p>
          <a:p>
            <a:r>
              <a:rPr lang="ro-RO" dirty="0" smtClean="0">
                <a:solidFill>
                  <a:srgbClr val="FF0000"/>
                </a:solidFill>
              </a:rPr>
              <a:t>request=</a:t>
            </a:r>
            <a:r>
              <a:rPr lang="en-US" dirty="0" err="1" smtClean="0">
                <a:solidFill>
                  <a:srgbClr val="FF0000"/>
                </a:solidFill>
              </a:rPr>
              <a:t>GetPropertyValue</a:t>
            </a:r>
            <a:r>
              <a:rPr lang="en-US" dirty="0" smtClean="0">
                <a:solidFill>
                  <a:srgbClr val="FF0000"/>
                </a:solidFill>
              </a:rPr>
              <a:t>&amp;</a:t>
            </a:r>
            <a:endParaRPr lang="ro-RO" dirty="0" smtClean="0">
              <a:solidFill>
                <a:srgbClr val="FF0000"/>
              </a:solidFill>
            </a:endParaRPr>
          </a:p>
          <a:p>
            <a:r>
              <a:rPr lang="ro-RO" dirty="0" smtClean="0">
                <a:solidFill>
                  <a:srgbClr val="FF0000"/>
                </a:solidFill>
              </a:rPr>
              <a:t>valueReference</a:t>
            </a:r>
            <a:r>
              <a:rPr lang="en-US" dirty="0" smtClean="0">
                <a:solidFill>
                  <a:srgbClr val="FF0000"/>
                </a:solidFill>
              </a:rPr>
              <a:t>=//</a:t>
            </a:r>
            <a:r>
              <a:rPr lang="en-US" dirty="0" err="1" smtClean="0">
                <a:solidFill>
                  <a:srgbClr val="FF0000"/>
                </a:solidFill>
              </a:rPr>
              <a:t>gn:pronunciationSoundLink</a:t>
            </a:r>
            <a:r>
              <a:rPr lang="en-US" dirty="0" smtClean="0">
                <a:solidFill>
                  <a:srgbClr val="FF0000"/>
                </a:solidFill>
              </a:rPr>
              <a:t>&amp;</a:t>
            </a:r>
            <a:endParaRPr lang="ro-RO" dirty="0" smtClean="0">
              <a:solidFill>
                <a:srgbClr val="FF0000"/>
              </a:solidFill>
            </a:endParaRPr>
          </a:p>
          <a:p>
            <a:r>
              <a:rPr lang="ro-RO" dirty="0" smtClean="0">
                <a:solidFill>
                  <a:srgbClr val="FF0000"/>
                </a:solidFill>
              </a:rPr>
              <a:t>stored</a:t>
            </a:r>
            <a:r>
              <a:rPr lang="en-US" dirty="0" smtClean="0">
                <a:solidFill>
                  <a:srgbClr val="FF0000"/>
                </a:solidFill>
              </a:rPr>
              <a:t>Q</a:t>
            </a:r>
            <a:r>
              <a:rPr lang="ro-RO" dirty="0" smtClean="0">
                <a:solidFill>
                  <a:srgbClr val="FF0000"/>
                </a:solidFill>
              </a:rPr>
              <a:t>uery</a:t>
            </a:r>
            <a:r>
              <a:rPr lang="en-US" dirty="0" smtClean="0">
                <a:solidFill>
                  <a:srgbClr val="FF0000"/>
                </a:solidFill>
              </a:rPr>
              <a:t>_ID=</a:t>
            </a:r>
            <a:r>
              <a:rPr lang="en-US" dirty="0" err="1" smtClean="0">
                <a:solidFill>
                  <a:srgbClr val="FF0000"/>
                </a:solidFill>
              </a:rPr>
              <a:t>urn:ogc:def:query:OGC</a:t>
            </a:r>
            <a:r>
              <a:rPr lang="en-US" dirty="0" smtClean="0">
                <a:solidFill>
                  <a:srgbClr val="FF0000"/>
                </a:solidFill>
              </a:rPr>
              <a:t>-WFS::</a:t>
            </a:r>
            <a:r>
              <a:rPr lang="en-US" dirty="0" err="1" smtClean="0">
                <a:solidFill>
                  <a:srgbClr val="FF0000"/>
                </a:solidFill>
              </a:rPr>
              <a:t>GetFeatureById</a:t>
            </a:r>
            <a:r>
              <a:rPr lang="en-US" dirty="0" smtClean="0">
                <a:solidFill>
                  <a:srgbClr val="FF0000"/>
                </a:solidFill>
              </a:rPr>
              <a:t>&amp;</a:t>
            </a:r>
            <a:endParaRPr lang="ro-RO" dirty="0" smtClean="0">
              <a:solidFill>
                <a:srgbClr val="FF0000"/>
              </a:solidFill>
            </a:endParaRPr>
          </a:p>
          <a:p>
            <a:r>
              <a:rPr lang="en-US" dirty="0" smtClean="0">
                <a:solidFill>
                  <a:srgbClr val="FF0000"/>
                </a:solidFill>
              </a:rPr>
              <a:t>id=ROSCI0201</a:t>
            </a:r>
            <a:endParaRPr lang="ro-RO" dirty="0" smtClean="0">
              <a:solidFill>
                <a:srgbClr val="FF0000"/>
              </a:solidFill>
            </a:endParaRPr>
          </a:p>
        </p:txBody>
      </p:sp>
      <p:sp>
        <p:nvSpPr>
          <p:cNvPr id="6" name="TextBox 5"/>
          <p:cNvSpPr txBox="1"/>
          <p:nvPr/>
        </p:nvSpPr>
        <p:spPr>
          <a:xfrm>
            <a:off x="1106906" y="425116"/>
            <a:ext cx="7705956" cy="1477328"/>
          </a:xfrm>
          <a:prstGeom prst="rect">
            <a:avLst/>
          </a:prstGeom>
          <a:noFill/>
        </p:spPr>
        <p:txBody>
          <a:bodyPr wrap="none" rtlCol="0">
            <a:spAutoFit/>
          </a:bodyPr>
          <a:lstStyle/>
          <a:p>
            <a:r>
              <a:rPr lang="en-US" dirty="0" smtClean="0"/>
              <a:t>http://inspire.biodiversity.ro/WFS/RO_ENV_PS/wfs?</a:t>
            </a:r>
            <a:endParaRPr lang="ro-RO" dirty="0" smtClean="0"/>
          </a:p>
          <a:p>
            <a:r>
              <a:rPr lang="ro-RO" dirty="0" smtClean="0"/>
              <a:t>service</a:t>
            </a:r>
            <a:r>
              <a:rPr lang="en-US" dirty="0" smtClean="0"/>
              <a:t>=WFS&amp;</a:t>
            </a:r>
            <a:endParaRPr lang="ro-RO" dirty="0" smtClean="0"/>
          </a:p>
          <a:p>
            <a:r>
              <a:rPr lang="ro-RO" dirty="0" smtClean="0"/>
              <a:t>version</a:t>
            </a:r>
            <a:r>
              <a:rPr lang="en-US" dirty="0" smtClean="0"/>
              <a:t>=2.0.0&amp;</a:t>
            </a:r>
            <a:endParaRPr lang="ro-RO" dirty="0" smtClean="0"/>
          </a:p>
          <a:p>
            <a:r>
              <a:rPr lang="ro-RO" dirty="0" smtClean="0">
                <a:solidFill>
                  <a:srgbClr val="FF0000"/>
                </a:solidFill>
              </a:rPr>
              <a:t>request</a:t>
            </a:r>
            <a:r>
              <a:rPr lang="en-US" dirty="0" smtClean="0">
                <a:solidFill>
                  <a:srgbClr val="FF0000"/>
                </a:solidFill>
              </a:rPr>
              <a:t>=</a:t>
            </a:r>
            <a:r>
              <a:rPr lang="en-US" dirty="0" err="1" smtClean="0">
                <a:solidFill>
                  <a:srgbClr val="FF0000"/>
                </a:solidFill>
              </a:rPr>
              <a:t>ListStoredQueries</a:t>
            </a:r>
            <a:r>
              <a:rPr lang="ro-RO" dirty="0" smtClean="0">
                <a:solidFill>
                  <a:srgbClr val="FF0000"/>
                </a:solidFill>
              </a:rPr>
              <a:t>				request =DescribeStoredQueries</a:t>
            </a:r>
            <a:endParaRPr lang="en-US" dirty="0" smtClean="0"/>
          </a:p>
          <a:p>
            <a:endParaRPr lang="ro-RO" dirty="0" smtClean="0">
              <a:solidFill>
                <a:srgbClr val="FF0000"/>
              </a:solidFill>
            </a:endParaRPr>
          </a:p>
        </p:txBody>
      </p:sp>
      <p:sp>
        <p:nvSpPr>
          <p:cNvPr id="9" name="TextBox 8"/>
          <p:cNvSpPr txBox="1"/>
          <p:nvPr/>
        </p:nvSpPr>
        <p:spPr>
          <a:xfrm>
            <a:off x="5775173" y="4235116"/>
            <a:ext cx="5476692" cy="2031325"/>
          </a:xfrm>
          <a:prstGeom prst="rect">
            <a:avLst/>
          </a:prstGeom>
          <a:noFill/>
        </p:spPr>
        <p:txBody>
          <a:bodyPr wrap="none" rtlCol="0">
            <a:spAutoFit/>
          </a:bodyPr>
          <a:lstStyle/>
          <a:p>
            <a:r>
              <a:rPr lang="en-US" dirty="0" smtClean="0"/>
              <a:t>http://inspire.biodiversity.ro/WFS/RO_ENV_PS/wfs?</a:t>
            </a:r>
            <a:endParaRPr lang="ro-RO" dirty="0" smtClean="0"/>
          </a:p>
          <a:p>
            <a:r>
              <a:rPr lang="ro-RO" dirty="0" smtClean="0"/>
              <a:t>service</a:t>
            </a:r>
            <a:r>
              <a:rPr lang="en-US" dirty="0" smtClean="0"/>
              <a:t>=WFS&amp;</a:t>
            </a:r>
            <a:endParaRPr lang="ro-RO" dirty="0" smtClean="0"/>
          </a:p>
          <a:p>
            <a:r>
              <a:rPr lang="ro-RO" dirty="0" smtClean="0"/>
              <a:t>version</a:t>
            </a:r>
            <a:r>
              <a:rPr lang="en-US" dirty="0" smtClean="0"/>
              <a:t>=2.0.0&amp;</a:t>
            </a:r>
            <a:endParaRPr lang="ro-RO" dirty="0" smtClean="0"/>
          </a:p>
          <a:p>
            <a:r>
              <a:rPr lang="ro-RO" dirty="0" smtClean="0">
                <a:solidFill>
                  <a:srgbClr val="FF0000"/>
                </a:solidFill>
              </a:rPr>
              <a:t>request=</a:t>
            </a:r>
            <a:r>
              <a:rPr lang="en-US" dirty="0" err="1" smtClean="0">
                <a:solidFill>
                  <a:srgbClr val="FF0000"/>
                </a:solidFill>
              </a:rPr>
              <a:t>GetPropertyValue</a:t>
            </a:r>
            <a:r>
              <a:rPr lang="en-US" dirty="0" smtClean="0">
                <a:solidFill>
                  <a:srgbClr val="FF0000"/>
                </a:solidFill>
              </a:rPr>
              <a:t>&amp;</a:t>
            </a:r>
            <a:endParaRPr lang="ro-RO" dirty="0" smtClean="0">
              <a:solidFill>
                <a:srgbClr val="FF0000"/>
              </a:solidFill>
            </a:endParaRPr>
          </a:p>
          <a:p>
            <a:r>
              <a:rPr lang="ro-RO" dirty="0" smtClean="0">
                <a:solidFill>
                  <a:srgbClr val="FF0000"/>
                </a:solidFill>
              </a:rPr>
              <a:t>valueReference</a:t>
            </a:r>
            <a:r>
              <a:rPr lang="en-US" dirty="0" smtClean="0">
                <a:solidFill>
                  <a:srgbClr val="FF0000"/>
                </a:solidFill>
              </a:rPr>
              <a:t>=//</a:t>
            </a:r>
            <a:r>
              <a:rPr lang="en-US" dirty="0" err="1" smtClean="0">
                <a:solidFill>
                  <a:srgbClr val="FF0000"/>
                </a:solidFill>
              </a:rPr>
              <a:t>gn</a:t>
            </a:r>
            <a:r>
              <a:rPr lang="en-US" dirty="0" smtClean="0">
                <a:solidFill>
                  <a:srgbClr val="FF0000"/>
                </a:solidFill>
              </a:rPr>
              <a:t>:</a:t>
            </a:r>
            <a:r>
              <a:rPr lang="ro-RO" dirty="0" smtClean="0">
                <a:solidFill>
                  <a:srgbClr val="FF0000"/>
                </a:solidFill>
              </a:rPr>
              <a:t>text</a:t>
            </a:r>
            <a:r>
              <a:rPr lang="en-US" dirty="0" smtClean="0">
                <a:solidFill>
                  <a:srgbClr val="FF0000"/>
                </a:solidFill>
              </a:rPr>
              <a:t>&amp;</a:t>
            </a:r>
            <a:endParaRPr lang="ro-RO" dirty="0" smtClean="0">
              <a:solidFill>
                <a:srgbClr val="FF0000"/>
              </a:solidFill>
            </a:endParaRPr>
          </a:p>
          <a:p>
            <a:r>
              <a:rPr lang="ro-RO" dirty="0" smtClean="0">
                <a:solidFill>
                  <a:srgbClr val="FF0000"/>
                </a:solidFill>
              </a:rPr>
              <a:t>typeName=ps:ProtectedSite</a:t>
            </a:r>
            <a:r>
              <a:rPr lang="en-US" dirty="0" smtClean="0">
                <a:solidFill>
                  <a:srgbClr val="FF0000"/>
                </a:solidFill>
              </a:rPr>
              <a:t>&amp;</a:t>
            </a:r>
            <a:endParaRPr lang="ro-RO" dirty="0" smtClean="0">
              <a:solidFill>
                <a:srgbClr val="FF0000"/>
              </a:solidFill>
            </a:endParaRPr>
          </a:p>
          <a:p>
            <a:r>
              <a:rPr lang="ro-RO" dirty="0" smtClean="0">
                <a:solidFill>
                  <a:srgbClr val="0070C0"/>
                </a:solidFill>
              </a:rPr>
              <a:t>count=6</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163053" y="1997245"/>
            <a:ext cx="9326271" cy="2585323"/>
          </a:xfrm>
          <a:prstGeom prst="rect">
            <a:avLst/>
          </a:prstGeom>
          <a:noFill/>
        </p:spPr>
        <p:txBody>
          <a:bodyPr wrap="none" rtlCol="0">
            <a:spAutoFit/>
          </a:bodyPr>
          <a:lstStyle/>
          <a:p>
            <a:r>
              <a:rPr lang="en-US" dirty="0" smtClean="0"/>
              <a:t>http://inspire.biodiversity.ro/WFS/RO_ENV_PS/wfs?</a:t>
            </a:r>
            <a:endParaRPr lang="ro-RO" dirty="0" smtClean="0"/>
          </a:p>
          <a:p>
            <a:r>
              <a:rPr lang="en-US" dirty="0" smtClean="0"/>
              <a:t>service=WFS&amp;</a:t>
            </a:r>
            <a:endParaRPr lang="ro-RO" dirty="0" smtClean="0"/>
          </a:p>
          <a:p>
            <a:r>
              <a:rPr lang="en-US" dirty="0" smtClean="0"/>
              <a:t>version=2.0.0&amp;</a:t>
            </a:r>
            <a:endParaRPr lang="ro-RO" dirty="0" smtClean="0"/>
          </a:p>
          <a:p>
            <a:r>
              <a:rPr lang="en-US" dirty="0" smtClean="0"/>
              <a:t>request=</a:t>
            </a:r>
            <a:r>
              <a:rPr lang="en-US" dirty="0" err="1" smtClean="0"/>
              <a:t>GetFeature</a:t>
            </a:r>
            <a:r>
              <a:rPr lang="en-US" dirty="0" smtClean="0"/>
              <a:t>&amp;</a:t>
            </a:r>
            <a:endParaRPr lang="ro-RO" dirty="0" smtClean="0"/>
          </a:p>
          <a:p>
            <a:r>
              <a:rPr lang="en-US" dirty="0" smtClean="0"/>
              <a:t>STOREDQUERY_ID=</a:t>
            </a:r>
            <a:r>
              <a:rPr lang="en-US" dirty="0" smtClean="0">
                <a:solidFill>
                  <a:srgbClr val="0070C0"/>
                </a:solidFill>
              </a:rPr>
              <a:t>http://inspire.ec.europa.eu/operation/download/GetSpatialDataSet</a:t>
            </a:r>
            <a:r>
              <a:rPr lang="en-US" dirty="0" smtClean="0"/>
              <a:t>&amp;</a:t>
            </a:r>
            <a:endParaRPr lang="ro-RO" dirty="0" smtClean="0"/>
          </a:p>
          <a:p>
            <a:r>
              <a:rPr lang="en-US" dirty="0" smtClean="0"/>
              <a:t>Language=</a:t>
            </a:r>
            <a:r>
              <a:rPr lang="en-US" dirty="0" smtClean="0">
                <a:solidFill>
                  <a:srgbClr val="FF0000"/>
                </a:solidFill>
              </a:rPr>
              <a:t>rum</a:t>
            </a:r>
            <a:r>
              <a:rPr lang="en-US" dirty="0" smtClean="0"/>
              <a:t>&amp;</a:t>
            </a:r>
            <a:endParaRPr lang="ro-RO" dirty="0" smtClean="0"/>
          </a:p>
          <a:p>
            <a:r>
              <a:rPr lang="en-US" dirty="0" err="1" smtClean="0"/>
              <a:t>DataSetIdCode</a:t>
            </a:r>
            <a:r>
              <a:rPr lang="en-US" dirty="0" smtClean="0"/>
              <a:t>=</a:t>
            </a:r>
            <a:r>
              <a:rPr lang="en-US" dirty="0" err="1" smtClean="0">
                <a:solidFill>
                  <a:srgbClr val="FF0000"/>
                </a:solidFill>
              </a:rPr>
              <a:t>PS.AriiProtejate</a:t>
            </a:r>
            <a:r>
              <a:rPr lang="en-US" dirty="0" smtClean="0"/>
              <a:t> &amp;</a:t>
            </a:r>
            <a:endParaRPr lang="ro-RO" dirty="0" smtClean="0">
              <a:solidFill>
                <a:srgbClr val="FF0000"/>
              </a:solidFill>
            </a:endParaRPr>
          </a:p>
          <a:p>
            <a:r>
              <a:rPr lang="en-US" dirty="0" err="1" smtClean="0"/>
              <a:t>DataSetIdNamespace</a:t>
            </a:r>
            <a:r>
              <a:rPr lang="en-US" dirty="0" smtClean="0"/>
              <a:t>=</a:t>
            </a:r>
            <a:r>
              <a:rPr lang="en-US" dirty="0" smtClean="0">
                <a:solidFill>
                  <a:srgbClr val="FF0000"/>
                </a:solidFill>
              </a:rPr>
              <a:t>RO.ENV</a:t>
            </a:r>
            <a:r>
              <a:rPr lang="en-US" dirty="0" smtClean="0"/>
              <a:t>&amp;</a:t>
            </a:r>
            <a:endParaRPr lang="ro-RO" dirty="0" smtClean="0"/>
          </a:p>
          <a:p>
            <a:r>
              <a:rPr lang="en-US" dirty="0" smtClean="0"/>
              <a:t>CRS=</a:t>
            </a:r>
            <a:r>
              <a:rPr lang="en-US" dirty="0" smtClean="0">
                <a:solidFill>
                  <a:schemeClr val="accent4">
                    <a:lumMod val="75000"/>
                  </a:schemeClr>
                </a:solidFill>
              </a:rPr>
              <a:t>http://www.opengis.net/def/crs/EPSG/0/3035</a:t>
            </a:r>
            <a:endParaRPr lang="en-US" dirty="0">
              <a:solidFill>
                <a:schemeClr val="accent4">
                  <a:lumMod val="75000"/>
                </a:schemeClr>
              </a:solidFill>
            </a:endParaRPr>
          </a:p>
        </p:txBody>
      </p:sp>
      <p:sp>
        <p:nvSpPr>
          <p:cNvPr id="12" name="Left Brace 11"/>
          <p:cNvSpPr/>
          <p:nvPr/>
        </p:nvSpPr>
        <p:spPr>
          <a:xfrm flipH="1">
            <a:off x="6553200" y="3524198"/>
            <a:ext cx="271270" cy="558521"/>
          </a:xfrm>
          <a:prstGeom prst="leftBrac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3" name="Left Brace 12"/>
          <p:cNvSpPr/>
          <p:nvPr/>
        </p:nvSpPr>
        <p:spPr>
          <a:xfrm flipH="1">
            <a:off x="6569965" y="4291266"/>
            <a:ext cx="271270" cy="152400"/>
          </a:xfrm>
          <a:prstGeom prst="leftBrac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4" name="Title 1"/>
          <p:cNvSpPr>
            <a:spLocks noGrp="1"/>
          </p:cNvSpPr>
          <p:nvPr>
            <p:ph type="title"/>
          </p:nvPr>
        </p:nvSpPr>
        <p:spPr>
          <a:xfrm>
            <a:off x="1413798" y="766826"/>
            <a:ext cx="8524285" cy="593092"/>
          </a:xfrm>
        </p:spPr>
        <p:txBody>
          <a:bodyPr>
            <a:normAutofit/>
          </a:bodyPr>
          <a:lstStyle/>
          <a:p>
            <a:r>
              <a:rPr lang="ro-RO" dirty="0" smtClean="0"/>
              <a:t>Cererea pentru descărcarea întregului set de date</a:t>
            </a:r>
            <a:endParaRPr lang="en-US" dirty="0"/>
          </a:p>
        </p:txBody>
      </p:sp>
      <p:sp>
        <p:nvSpPr>
          <p:cNvPr id="15" name="TextBox 14"/>
          <p:cNvSpPr txBox="1"/>
          <p:nvPr/>
        </p:nvSpPr>
        <p:spPr>
          <a:xfrm>
            <a:off x="6922170" y="3476493"/>
            <a:ext cx="3294440" cy="646331"/>
          </a:xfrm>
          <a:prstGeom prst="rect">
            <a:avLst/>
          </a:prstGeom>
          <a:noFill/>
        </p:spPr>
        <p:txBody>
          <a:bodyPr wrap="square" rtlCol="0">
            <a:spAutoFit/>
          </a:bodyPr>
          <a:lstStyle/>
          <a:p>
            <a:r>
              <a:rPr lang="ro-RO" dirty="0" smtClean="0">
                <a:solidFill>
                  <a:schemeClr val="accent6">
                    <a:lumMod val="75000"/>
                  </a:schemeClr>
                </a:solidFill>
              </a:rPr>
              <a:t>WFS GetCapabilities MD</a:t>
            </a:r>
          </a:p>
          <a:p>
            <a:r>
              <a:rPr lang="ro-RO" dirty="0" smtClean="0">
                <a:solidFill>
                  <a:schemeClr val="accent6">
                    <a:lumMod val="75000"/>
                  </a:schemeClr>
                </a:solidFill>
              </a:rPr>
              <a:t>Extended Capabilities</a:t>
            </a:r>
            <a:endParaRPr lang="en-US" dirty="0">
              <a:solidFill>
                <a:schemeClr val="accent6">
                  <a:lumMod val="75000"/>
                </a:schemeClr>
              </a:solidFill>
            </a:endParaRPr>
          </a:p>
        </p:txBody>
      </p:sp>
      <p:sp>
        <p:nvSpPr>
          <p:cNvPr id="17" name="TextBox 16"/>
          <p:cNvSpPr txBox="1"/>
          <p:nvPr/>
        </p:nvSpPr>
        <p:spPr>
          <a:xfrm>
            <a:off x="6930190" y="4205215"/>
            <a:ext cx="4315325" cy="369332"/>
          </a:xfrm>
          <a:prstGeom prst="rect">
            <a:avLst/>
          </a:prstGeom>
          <a:noFill/>
        </p:spPr>
        <p:txBody>
          <a:bodyPr wrap="square" rtlCol="0">
            <a:spAutoFit/>
          </a:bodyPr>
          <a:lstStyle/>
          <a:p>
            <a:r>
              <a:rPr lang="ro-RO" dirty="0" smtClean="0">
                <a:solidFill>
                  <a:schemeClr val="accent6">
                    <a:lumMod val="75000"/>
                  </a:schemeClr>
                </a:solidFill>
              </a:rPr>
              <a:t>WFS GetCapabilities MD, Default CRS</a:t>
            </a:r>
          </a:p>
        </p:txBody>
      </p:sp>
      <p:sp>
        <p:nvSpPr>
          <p:cNvPr id="18" name="TextBox 17"/>
          <p:cNvSpPr txBox="1"/>
          <p:nvPr/>
        </p:nvSpPr>
        <p:spPr>
          <a:xfrm>
            <a:off x="6553200" y="2452485"/>
            <a:ext cx="3906253" cy="646331"/>
          </a:xfrm>
          <a:prstGeom prst="rect">
            <a:avLst/>
          </a:prstGeom>
          <a:noFill/>
        </p:spPr>
        <p:txBody>
          <a:bodyPr wrap="square" rtlCol="0">
            <a:spAutoFit/>
          </a:bodyPr>
          <a:lstStyle/>
          <a:p>
            <a:r>
              <a:rPr lang="ro-RO" dirty="0" smtClean="0">
                <a:solidFill>
                  <a:schemeClr val="accent6">
                    <a:lumMod val="75000"/>
                  </a:schemeClr>
                </a:solidFill>
              </a:rPr>
              <a:t>RECOM. 13 - </a:t>
            </a:r>
            <a:r>
              <a:rPr lang="en-US" dirty="0" smtClean="0">
                <a:solidFill>
                  <a:schemeClr val="accent6">
                    <a:lumMod val="75000"/>
                  </a:schemeClr>
                </a:solidFill>
              </a:rPr>
              <a:t>Technical Guidance </a:t>
            </a:r>
            <a:endParaRPr lang="ro-RO" dirty="0" smtClean="0">
              <a:solidFill>
                <a:schemeClr val="accent6">
                  <a:lumMod val="75000"/>
                </a:schemeClr>
              </a:solidFill>
            </a:endParaRPr>
          </a:p>
          <a:p>
            <a:r>
              <a:rPr lang="en-US" dirty="0" smtClean="0">
                <a:solidFill>
                  <a:schemeClr val="accent6">
                    <a:lumMod val="75000"/>
                  </a:schemeClr>
                </a:solidFill>
              </a:rPr>
              <a:t>for INSPIRE Download Services 3.1 </a:t>
            </a:r>
            <a:endParaRPr lang="en-US" dirty="0">
              <a:solidFill>
                <a:schemeClr val="accent6">
                  <a:lumMod val="75000"/>
                </a:schemeClr>
              </a:solidFill>
            </a:endParaRPr>
          </a:p>
        </p:txBody>
      </p:sp>
      <p:sp>
        <p:nvSpPr>
          <p:cNvPr id="19" name="Left Brace 18"/>
          <p:cNvSpPr/>
          <p:nvPr/>
        </p:nvSpPr>
        <p:spPr>
          <a:xfrm>
            <a:off x="832744" y="3476493"/>
            <a:ext cx="330309" cy="967173"/>
          </a:xfrm>
          <a:prstGeom prst="leftBrac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0" name="TextBox 19"/>
          <p:cNvSpPr txBox="1"/>
          <p:nvPr/>
        </p:nvSpPr>
        <p:spPr>
          <a:xfrm>
            <a:off x="832744" y="4727777"/>
            <a:ext cx="9272336" cy="369332"/>
          </a:xfrm>
          <a:prstGeom prst="rect">
            <a:avLst/>
          </a:prstGeom>
          <a:noFill/>
        </p:spPr>
        <p:txBody>
          <a:bodyPr wrap="square" rtlCol="0">
            <a:spAutoFit/>
          </a:bodyPr>
          <a:lstStyle/>
          <a:p>
            <a:r>
              <a:rPr lang="en-US" dirty="0" smtClean="0">
                <a:solidFill>
                  <a:schemeClr val="accent6">
                    <a:lumMod val="75000"/>
                  </a:schemeClr>
                </a:solidFill>
              </a:rPr>
              <a:t>Requirement</a:t>
            </a:r>
            <a:r>
              <a:rPr lang="ro-RO" dirty="0" smtClean="0">
                <a:solidFill>
                  <a:schemeClr val="accent6">
                    <a:lumMod val="75000"/>
                  </a:schemeClr>
                </a:solidFill>
              </a:rPr>
              <a:t>  51 - </a:t>
            </a:r>
            <a:r>
              <a:rPr lang="en-US" dirty="0" smtClean="0">
                <a:solidFill>
                  <a:schemeClr val="accent6">
                    <a:lumMod val="75000"/>
                  </a:schemeClr>
                </a:solidFill>
              </a:rPr>
              <a:t>Technical Guidance for INSPIRE Download Services 3.1 </a:t>
            </a:r>
            <a:endParaRPr lang="en-US" dirty="0">
              <a:solidFill>
                <a:schemeClr val="accent6">
                  <a:lumMod val="75000"/>
                </a:schemeClr>
              </a:solidFill>
            </a:endParaRPr>
          </a:p>
        </p:txBody>
      </p:sp>
      <p:cxnSp>
        <p:nvCxnSpPr>
          <p:cNvPr id="22" name="Straight Arrow Connector 21"/>
          <p:cNvCxnSpPr>
            <a:endCxn id="18" idx="1"/>
          </p:cNvCxnSpPr>
          <p:nvPr/>
        </p:nvCxnSpPr>
        <p:spPr>
          <a:xfrm flipV="1">
            <a:off x="5999747" y="2775651"/>
            <a:ext cx="553453" cy="32316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p:nvPr/>
        </p:nvCxnSpPr>
        <p:spPr>
          <a:xfrm>
            <a:off x="768576" y="3960080"/>
            <a:ext cx="0" cy="95236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 y="1761818"/>
            <a:ext cx="12191999" cy="6617196"/>
          </a:xfrm>
          <a:prstGeom prst="rect">
            <a:avLst/>
          </a:prstGeom>
        </p:spPr>
        <p:txBody>
          <a:bodyPr wrap="square">
            <a:spAutoFit/>
          </a:bodyPr>
          <a:lstStyle/>
          <a:p>
            <a:r>
              <a:rPr lang="ro-RO" altLang="ro-RO" sz="3400" dirty="0" smtClean="0">
                <a:solidFill>
                  <a:schemeClr val="bg1"/>
                </a:solidFill>
              </a:rPr>
              <a:t>Implementarea </a:t>
            </a:r>
            <a:r>
              <a:rPr lang="en-US" altLang="ro-RO" sz="3400" dirty="0" smtClean="0">
                <a:solidFill>
                  <a:schemeClr val="bg1"/>
                </a:solidFill>
              </a:rPr>
              <a:t>INSPIRE</a:t>
            </a:r>
            <a:r>
              <a:rPr lang="ro-RO" altLang="ro-RO" sz="3400" dirty="0" smtClean="0">
                <a:solidFill>
                  <a:schemeClr val="bg1"/>
                </a:solidFill>
              </a:rPr>
              <a:t> </a:t>
            </a:r>
            <a:r>
              <a:rPr lang="en-US" altLang="ro-RO" sz="3400" dirty="0" smtClean="0">
                <a:solidFill>
                  <a:schemeClr val="bg1"/>
                </a:solidFill>
              </a:rPr>
              <a:t>...</a:t>
            </a:r>
            <a:endParaRPr lang="en-US" altLang="ro-RO" sz="3400" dirty="0" smtClean="0">
              <a:solidFill>
                <a:schemeClr val="bg1"/>
              </a:solidFill>
            </a:endParaRPr>
          </a:p>
          <a:p>
            <a:r>
              <a:rPr lang="ro-RO" altLang="ro-RO" sz="3400" dirty="0" smtClean="0">
                <a:solidFill>
                  <a:schemeClr val="bg1"/>
                </a:solidFill>
              </a:rPr>
              <a:t>Acum știm</a:t>
            </a:r>
            <a:r>
              <a:rPr lang="en-US" altLang="ro-RO" sz="3400" dirty="0" smtClean="0">
                <a:solidFill>
                  <a:schemeClr val="bg1"/>
                </a:solidFill>
              </a:rPr>
              <a:t>: </a:t>
            </a:r>
            <a:r>
              <a:rPr lang="ro-RO" altLang="ro-RO" sz="3400" dirty="0" smtClean="0">
                <a:solidFill>
                  <a:schemeClr val="bg1"/>
                </a:solidFill>
              </a:rPr>
              <a:t>este posibilă</a:t>
            </a:r>
            <a:r>
              <a:rPr lang="en-US" altLang="ro-RO" sz="3400" dirty="0" smtClean="0">
                <a:solidFill>
                  <a:schemeClr val="bg1"/>
                </a:solidFill>
              </a:rPr>
              <a:t>. </a:t>
            </a:r>
            <a:r>
              <a:rPr lang="ro-RO" altLang="ro-RO" sz="3400" dirty="0" smtClean="0">
                <a:solidFill>
                  <a:schemeClr val="bg1"/>
                </a:solidFill>
              </a:rPr>
              <a:t>Acum este dificilă</a:t>
            </a:r>
            <a:r>
              <a:rPr lang="en-US" altLang="ro-RO" sz="3400" dirty="0" smtClean="0">
                <a:solidFill>
                  <a:schemeClr val="bg1"/>
                </a:solidFill>
              </a:rPr>
              <a:t>. </a:t>
            </a:r>
            <a:endParaRPr lang="en-US" altLang="ro-RO" sz="3400" dirty="0" smtClean="0">
              <a:solidFill>
                <a:schemeClr val="bg1"/>
              </a:solidFill>
            </a:endParaRPr>
          </a:p>
          <a:p>
            <a:endParaRPr lang="en-US" altLang="ro-RO" sz="3400" dirty="0" smtClean="0">
              <a:solidFill>
                <a:schemeClr val="bg1"/>
              </a:solidFill>
            </a:endParaRPr>
          </a:p>
          <a:p>
            <a:r>
              <a:rPr lang="ro-RO" altLang="ro-RO" sz="3400" dirty="0" smtClean="0">
                <a:solidFill>
                  <a:schemeClr val="bg1"/>
                </a:solidFill>
              </a:rPr>
              <a:t>Necesită</a:t>
            </a:r>
            <a:r>
              <a:rPr lang="en-US" altLang="ro-RO" sz="3400" dirty="0" smtClean="0">
                <a:solidFill>
                  <a:schemeClr val="bg1"/>
                </a:solidFill>
              </a:rPr>
              <a:t>:</a:t>
            </a:r>
            <a:endParaRPr lang="en-US" altLang="ro-RO" sz="3400" dirty="0" smtClean="0">
              <a:solidFill>
                <a:schemeClr val="bg1"/>
              </a:solidFill>
            </a:endParaRPr>
          </a:p>
          <a:p>
            <a:pPr marL="457200" indent="-457200">
              <a:buFont typeface="Arial" panose="020B0604020202020204" pitchFamily="34" charset="0"/>
              <a:buChar char="•"/>
            </a:pPr>
            <a:r>
              <a:rPr lang="ro-RO" altLang="ro-RO" sz="3400" dirty="0">
                <a:solidFill>
                  <a:schemeClr val="bg1"/>
                </a:solidFill>
              </a:rPr>
              <a:t>c</a:t>
            </a:r>
            <a:r>
              <a:rPr lang="ro-RO" altLang="ro-RO" sz="3400" dirty="0" smtClean="0">
                <a:solidFill>
                  <a:schemeClr val="bg1"/>
                </a:solidFill>
              </a:rPr>
              <a:t>ombinarea mai multor tehnologii</a:t>
            </a:r>
            <a:endParaRPr lang="en-US" altLang="ro-RO" sz="3400" dirty="0" smtClean="0">
              <a:solidFill>
                <a:schemeClr val="bg1"/>
              </a:solidFill>
            </a:endParaRPr>
          </a:p>
          <a:p>
            <a:pPr marL="457200" indent="-457200">
              <a:buFont typeface="Arial" panose="020B0604020202020204" pitchFamily="34" charset="0"/>
              <a:buChar char="•"/>
            </a:pPr>
            <a:r>
              <a:rPr lang="ro-RO" altLang="ro-RO" sz="3400" dirty="0">
                <a:solidFill>
                  <a:schemeClr val="bg1"/>
                </a:solidFill>
              </a:rPr>
              <a:t>o</a:t>
            </a:r>
            <a:r>
              <a:rPr lang="ro-RO" altLang="ro-RO" sz="3400" dirty="0" smtClean="0">
                <a:solidFill>
                  <a:schemeClr val="bg1"/>
                </a:solidFill>
              </a:rPr>
              <a:t> echipă extrem de ambițioasă</a:t>
            </a:r>
          </a:p>
          <a:p>
            <a:pPr marL="457200" indent="-457200">
              <a:buFont typeface="Arial" panose="020B0604020202020204" pitchFamily="34" charset="0"/>
              <a:buChar char="•"/>
            </a:pPr>
            <a:endParaRPr lang="ro-RO" altLang="ro-RO" sz="3400" dirty="0">
              <a:solidFill>
                <a:schemeClr val="bg1"/>
              </a:solidFill>
            </a:endParaRPr>
          </a:p>
          <a:p>
            <a:pPr marL="457200" indent="-457200">
              <a:buFont typeface="Arial" panose="020B0604020202020204" pitchFamily="34" charset="0"/>
              <a:buChar char="•"/>
            </a:pPr>
            <a:endParaRPr lang="en-US" altLang="ro-RO" sz="3400" dirty="0" smtClean="0">
              <a:solidFill>
                <a:schemeClr val="bg1"/>
              </a:solidFill>
            </a:endParaRPr>
          </a:p>
          <a:p>
            <a:r>
              <a:rPr lang="en-US" altLang="ro-RO" sz="3400" dirty="0" smtClean="0">
                <a:solidFill>
                  <a:schemeClr val="bg1"/>
                </a:solidFill>
              </a:rPr>
              <a:t>Once someone did a step, others can more easily follow.</a:t>
            </a:r>
            <a:endParaRPr lang="en-US" altLang="ro-RO" sz="3400" dirty="0">
              <a:solidFill>
                <a:schemeClr val="bg1"/>
              </a:solidFill>
            </a:endParaRPr>
          </a:p>
          <a:p>
            <a:endParaRPr lang="en-US" altLang="ro-RO" sz="3400" dirty="0" smtClean="0">
              <a:solidFill>
                <a:schemeClr val="bg1"/>
              </a:solidFill>
            </a:endParaRPr>
          </a:p>
          <a:p>
            <a:endParaRPr lang="en-US" altLang="ro-RO" sz="2000" dirty="0" smtClean="0">
              <a:solidFill>
                <a:schemeClr val="bg1"/>
              </a:solidFill>
            </a:endParaRPr>
          </a:p>
          <a:p>
            <a:endParaRPr lang="en-US" altLang="ro-RO" sz="1600" dirty="0" smtClean="0">
              <a:solidFill>
                <a:schemeClr val="bg1"/>
              </a:solidFill>
            </a:endParaRPr>
          </a:p>
          <a:p>
            <a:endParaRPr lang="en-US" altLang="ro-RO" sz="4800" dirty="0">
              <a:solidFill>
                <a:schemeClr val="bg1"/>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7160" y="1902384"/>
            <a:ext cx="12054840" cy="1754326"/>
          </a:xfrm>
          <a:prstGeom prst="rect">
            <a:avLst/>
          </a:prstGeom>
        </p:spPr>
        <p:txBody>
          <a:bodyPr wrap="square">
            <a:spAutoFit/>
          </a:bodyPr>
          <a:lstStyle/>
          <a:p>
            <a:r>
              <a:rPr lang="ro-RO" sz="5400" dirty="0" smtClean="0">
                <a:solidFill>
                  <a:schemeClr val="bg1"/>
                </a:solidFill>
              </a:rPr>
              <a:t>Dar poate </a:t>
            </a:r>
            <a:r>
              <a:rPr lang="ro-RO" sz="5400" dirty="0">
                <a:solidFill>
                  <a:schemeClr val="bg1"/>
                </a:solidFill>
              </a:rPr>
              <a:t>fi utilizat Geoserver pentru implementarea directivei </a:t>
            </a:r>
            <a:r>
              <a:rPr lang="ro-RO" sz="5400" dirty="0" smtClean="0">
                <a:solidFill>
                  <a:schemeClr val="bg1"/>
                </a:solidFill>
              </a:rPr>
              <a:t>INSPIRE ?</a:t>
            </a:r>
          </a:p>
        </p:txBody>
      </p:sp>
      <p:sp>
        <p:nvSpPr>
          <p:cNvPr id="3" name="TextBox 2"/>
          <p:cNvSpPr txBox="1"/>
          <p:nvPr/>
        </p:nvSpPr>
        <p:spPr>
          <a:xfrm>
            <a:off x="8405386" y="0"/>
            <a:ext cx="2919389" cy="1569660"/>
          </a:xfrm>
          <a:prstGeom prst="rect">
            <a:avLst/>
          </a:prstGeom>
          <a:noFill/>
        </p:spPr>
        <p:txBody>
          <a:bodyPr wrap="none" rtlCol="0">
            <a:spAutoFit/>
          </a:bodyPr>
          <a:lstStyle/>
          <a:p>
            <a:r>
              <a:rPr lang="ro-RO" altLang="ro-RO" sz="9600" b="1" dirty="0" smtClean="0">
                <a:solidFill>
                  <a:srgbClr val="FF0000"/>
                </a:solidFill>
                <a:ea typeface="+mj-ea"/>
              </a:rPr>
              <a:t>W</a:t>
            </a:r>
            <a:r>
              <a:rPr lang="en-US" altLang="ro-RO" sz="9600" b="1" dirty="0" smtClean="0">
                <a:solidFill>
                  <a:srgbClr val="FF0000"/>
                </a:solidFill>
                <a:ea typeface="+mj-ea"/>
              </a:rPr>
              <a:t>FS</a:t>
            </a:r>
          </a:p>
        </p:txBody>
      </p:sp>
    </p:spTree>
    <p:extLst>
      <p:ext uri="{BB962C8B-B14F-4D97-AF65-F5344CB8AC3E}">
        <p14:creationId xmlns:p14="http://schemas.microsoft.com/office/powerpoint/2010/main" val="285603558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1413798" y="766826"/>
            <a:ext cx="8524285" cy="593092"/>
          </a:xfrm>
        </p:spPr>
        <p:txBody>
          <a:bodyPr>
            <a:normAutofit/>
          </a:bodyPr>
          <a:lstStyle/>
          <a:p>
            <a:r>
              <a:rPr lang="ro-RO" dirty="0" smtClean="0"/>
              <a:t>PROBLEME DESCOPERITE CU GEOSERVER</a:t>
            </a:r>
            <a:endParaRPr lang="en-US" dirty="0"/>
          </a:p>
        </p:txBody>
      </p:sp>
      <p:sp>
        <p:nvSpPr>
          <p:cNvPr id="2" name="Rectangle 1"/>
          <p:cNvSpPr/>
          <p:nvPr/>
        </p:nvSpPr>
        <p:spPr>
          <a:xfrm>
            <a:off x="788893" y="1704218"/>
            <a:ext cx="9914965" cy="3970318"/>
          </a:xfrm>
          <a:prstGeom prst="rect">
            <a:avLst/>
          </a:prstGeom>
        </p:spPr>
        <p:txBody>
          <a:bodyPr wrap="square">
            <a:spAutoFit/>
          </a:bodyPr>
          <a:lstStyle/>
          <a:p>
            <a:r>
              <a:rPr lang="ro-RO" dirty="0"/>
              <a:t>PROBLEMA </a:t>
            </a:r>
            <a:r>
              <a:rPr lang="ro-RO" dirty="0" smtClean="0"/>
              <a:t>1: NU PERMITE MAI MULTE ENDPOINT-URI</a:t>
            </a:r>
            <a:endParaRPr lang="ro-RO" dirty="0"/>
          </a:p>
          <a:p>
            <a:endParaRPr lang="ro-RO" dirty="0" smtClean="0">
              <a:solidFill>
                <a:srgbClr val="333333"/>
              </a:solidFill>
              <a:latin typeface="Helvetica Neue"/>
            </a:endParaRPr>
          </a:p>
          <a:p>
            <a:r>
              <a:rPr lang="ro-RO" dirty="0" smtClean="0">
                <a:solidFill>
                  <a:srgbClr val="333333"/>
                </a:solidFill>
                <a:latin typeface="Helvetica Neue"/>
              </a:rPr>
              <a:t>Nu îndeplinește </a:t>
            </a:r>
            <a:r>
              <a:rPr lang="ro-RO" b="1" dirty="0" smtClean="0">
                <a:solidFill>
                  <a:srgbClr val="FF0000"/>
                </a:solidFill>
                <a:latin typeface="inherit"/>
              </a:rPr>
              <a:t>Cerința </a:t>
            </a:r>
            <a:r>
              <a:rPr lang="en-US" b="1" dirty="0" smtClean="0">
                <a:solidFill>
                  <a:srgbClr val="FF0000"/>
                </a:solidFill>
                <a:latin typeface="inherit"/>
              </a:rPr>
              <a:t>52</a:t>
            </a:r>
            <a:r>
              <a:rPr lang="ro-RO" b="1" dirty="0" smtClean="0">
                <a:solidFill>
                  <a:srgbClr val="FF0000"/>
                </a:solidFill>
                <a:latin typeface="inherit"/>
              </a:rPr>
              <a:t> (IR Download)</a:t>
            </a:r>
            <a:r>
              <a:rPr lang="en-US" dirty="0">
                <a:solidFill>
                  <a:srgbClr val="333333"/>
                </a:solidFill>
                <a:latin typeface="Helvetica Neue"/>
              </a:rPr>
              <a:t> ”A separate WFS endpoint shall be provided for each INSPIRE dataset thus providing one dataset per </a:t>
            </a:r>
            <a:r>
              <a:rPr lang="en-US" dirty="0" err="1">
                <a:solidFill>
                  <a:srgbClr val="333333"/>
                </a:solidFill>
                <a:latin typeface="Helvetica Neue"/>
              </a:rPr>
              <a:t>GetCapabilities</a:t>
            </a:r>
            <a:r>
              <a:rPr lang="en-US" dirty="0">
                <a:solidFill>
                  <a:srgbClr val="333333"/>
                </a:solidFill>
                <a:latin typeface="Helvetica Neue"/>
              </a:rPr>
              <a:t> response</a:t>
            </a:r>
            <a:r>
              <a:rPr lang="en-US" dirty="0" smtClean="0">
                <a:solidFill>
                  <a:srgbClr val="333333"/>
                </a:solidFill>
                <a:latin typeface="Helvetica Neue"/>
              </a:rPr>
              <a:t>.”</a:t>
            </a:r>
            <a:endParaRPr lang="ro-RO" dirty="0" smtClean="0">
              <a:solidFill>
                <a:srgbClr val="333333"/>
              </a:solidFill>
              <a:latin typeface="Helvetica Neue"/>
            </a:endParaRPr>
          </a:p>
          <a:p>
            <a:endParaRPr lang="ro-RO" dirty="0">
              <a:solidFill>
                <a:srgbClr val="333333"/>
              </a:solidFill>
              <a:latin typeface="Helvetica Neue"/>
            </a:endParaRPr>
          </a:p>
          <a:p>
            <a:r>
              <a:rPr lang="ro-RO" dirty="0" smtClean="0"/>
              <a:t>În primul rând </a:t>
            </a:r>
            <a:r>
              <a:rPr lang="en-US" dirty="0" err="1" smtClean="0"/>
              <a:t>Geoserver</a:t>
            </a:r>
            <a:r>
              <a:rPr lang="en-US" dirty="0" smtClean="0"/>
              <a:t> </a:t>
            </a:r>
            <a:r>
              <a:rPr lang="ro-RO" dirty="0" smtClean="0"/>
              <a:t>nu poate oferi servicii </a:t>
            </a:r>
            <a:r>
              <a:rPr lang="en-US" dirty="0" smtClean="0"/>
              <a:t>WFS </a:t>
            </a:r>
            <a:r>
              <a:rPr lang="ro-RO" dirty="0" smtClean="0"/>
              <a:t>la mai multe </a:t>
            </a:r>
            <a:r>
              <a:rPr lang="en-US" dirty="0" smtClean="0"/>
              <a:t>endpoint</a:t>
            </a:r>
            <a:r>
              <a:rPr lang="ro-RO" dirty="0" smtClean="0"/>
              <a:t>-uri, decât dacă este instalat de mai multe ori (dificil de administrat, necesită resurse și deci există limitări).</a:t>
            </a:r>
          </a:p>
          <a:p>
            <a:endParaRPr lang="ro-RO" dirty="0"/>
          </a:p>
          <a:p>
            <a:r>
              <a:rPr lang="ro-RO" dirty="0" smtClean="0"/>
              <a:t>Un work around este să fie utilizate servicii virtuale. Doar că există o limitare și un bug fundamental. Există o legătură 1-1 între schema XSD și numele directorului de lucru (workspace) care împrumută numele fițierului XSD. Deci nu se pot face două servicii WFS pentru aceeași schemă XSD (de exemplu nu se pot face două servicii pentru denumiri geografice: arii protejate și vârfuri, câci amblele aparțin schemei GN.) </a:t>
            </a:r>
          </a:p>
          <a:p>
            <a:endParaRPr lang="en-US" dirty="0"/>
          </a:p>
        </p:txBody>
      </p:sp>
    </p:spTree>
    <p:extLst>
      <p:ext uri="{BB962C8B-B14F-4D97-AF65-F5344CB8AC3E}">
        <p14:creationId xmlns:p14="http://schemas.microsoft.com/office/powerpoint/2010/main" val="39170752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1413798" y="766826"/>
            <a:ext cx="8524285" cy="593092"/>
          </a:xfrm>
        </p:spPr>
        <p:txBody>
          <a:bodyPr>
            <a:normAutofit/>
          </a:bodyPr>
          <a:lstStyle/>
          <a:p>
            <a:r>
              <a:rPr lang="ro-RO" dirty="0" smtClean="0"/>
              <a:t>PROBLEME DESCOPERITE CU GEOSERVER</a:t>
            </a:r>
            <a:endParaRPr lang="en-US" dirty="0"/>
          </a:p>
        </p:txBody>
      </p:sp>
      <p:sp>
        <p:nvSpPr>
          <p:cNvPr id="2" name="Rectangle 1"/>
          <p:cNvSpPr/>
          <p:nvPr/>
        </p:nvSpPr>
        <p:spPr>
          <a:xfrm>
            <a:off x="788893" y="1686287"/>
            <a:ext cx="10596283" cy="4247317"/>
          </a:xfrm>
          <a:prstGeom prst="rect">
            <a:avLst/>
          </a:prstGeom>
        </p:spPr>
        <p:txBody>
          <a:bodyPr wrap="square">
            <a:spAutoFit/>
          </a:bodyPr>
          <a:lstStyle/>
          <a:p>
            <a:r>
              <a:rPr lang="ro-RO" dirty="0" smtClean="0"/>
              <a:t>Exemple de endpoint-uri la servicii virtuale</a:t>
            </a:r>
            <a:r>
              <a:rPr lang="en-US" dirty="0" smtClean="0"/>
              <a:t>:</a:t>
            </a:r>
            <a:endParaRPr lang="en-US" dirty="0"/>
          </a:p>
          <a:p>
            <a:r>
              <a:rPr lang="en-US" dirty="0">
                <a:hlinkClick r:id="rId2"/>
              </a:rPr>
              <a:t>http://inspire.biodiversity.ro/geoserver/ps/wfs?</a:t>
            </a:r>
            <a:endParaRPr lang="en-US" dirty="0"/>
          </a:p>
          <a:p>
            <a:r>
              <a:rPr lang="en-US" dirty="0">
                <a:hlinkClick r:id="rId3"/>
              </a:rPr>
              <a:t>http://inspire.biodiversity.ro/geoserver/au/wfs?</a:t>
            </a:r>
            <a:endParaRPr lang="en-US" dirty="0"/>
          </a:p>
          <a:p>
            <a:r>
              <a:rPr lang="en-US" dirty="0">
                <a:hlinkClick r:id="rId4"/>
              </a:rPr>
              <a:t>http://inspire.biodiversity.ro/geoserver/br/wfs?</a:t>
            </a:r>
            <a:endParaRPr lang="en-US" dirty="0"/>
          </a:p>
          <a:p>
            <a:endParaRPr lang="ro-RO" dirty="0" smtClean="0"/>
          </a:p>
          <a:p>
            <a:r>
              <a:rPr lang="ro-RO" dirty="0" smtClean="0"/>
              <a:t>Există un BUG î</a:t>
            </a:r>
            <a:r>
              <a:rPr lang="en-US" dirty="0" smtClean="0"/>
              <a:t>n </a:t>
            </a:r>
            <a:r>
              <a:rPr lang="en-US" dirty="0" err="1"/>
              <a:t>Geoserver</a:t>
            </a:r>
            <a:r>
              <a:rPr lang="en-US" dirty="0"/>
              <a:t> </a:t>
            </a:r>
            <a:r>
              <a:rPr lang="ro-RO" dirty="0" smtClean="0"/>
              <a:t>care face ca prefixele secundare să fie înlocuite de null-uri</a:t>
            </a:r>
            <a:r>
              <a:rPr lang="en-US" dirty="0" smtClean="0"/>
              <a:t>:</a:t>
            </a:r>
            <a:endParaRPr lang="ro-RO" dirty="0" smtClean="0"/>
          </a:p>
          <a:p>
            <a:r>
              <a:rPr lang="en-US" dirty="0" smtClean="0">
                <a:hlinkClick r:id="rId5"/>
              </a:rPr>
              <a:t>https</a:t>
            </a:r>
            <a:r>
              <a:rPr lang="en-US" dirty="0">
                <a:hlinkClick r:id="rId5"/>
              </a:rPr>
              <a:t>://osgeo-org.atlassian.net/browse/GEOS-4773</a:t>
            </a:r>
            <a:endParaRPr lang="en-US" dirty="0"/>
          </a:p>
          <a:p>
            <a:endParaRPr lang="ro-RO" dirty="0" smtClean="0"/>
          </a:p>
          <a:p>
            <a:r>
              <a:rPr lang="ro-RO" dirty="0" smtClean="0"/>
              <a:t>La cererea WFS</a:t>
            </a:r>
          </a:p>
          <a:p>
            <a:r>
              <a:rPr lang="en-US" dirty="0" smtClean="0">
                <a:hlinkClick r:id="rId6"/>
              </a:rPr>
              <a:t>http</a:t>
            </a:r>
            <a:r>
              <a:rPr lang="en-US" dirty="0">
                <a:hlinkClick r:id="rId6"/>
              </a:rPr>
              <a:t>://</a:t>
            </a:r>
            <a:r>
              <a:rPr lang="en-US" dirty="0" smtClean="0">
                <a:hlinkClick r:id="rId6"/>
              </a:rPr>
              <a:t>inspire.biodiversity.ro/geoserver/ps/wfs?service=wfs&amp;version=2.0.0&amp;request=GetFeature&amp;typename=ps:ProtectedSite&amp;count=1</a:t>
            </a:r>
            <a:endParaRPr lang="ro-RO" dirty="0" smtClean="0"/>
          </a:p>
          <a:p>
            <a:endParaRPr lang="ro-RO" dirty="0"/>
          </a:p>
          <a:p>
            <a:r>
              <a:rPr lang="en-US" dirty="0" err="1"/>
              <a:t>Geoserver</a:t>
            </a:r>
            <a:r>
              <a:rPr lang="en-US" dirty="0"/>
              <a:t> </a:t>
            </a:r>
            <a:r>
              <a:rPr lang="ro-RO" dirty="0"/>
              <a:t>returnează</a:t>
            </a:r>
            <a:r>
              <a:rPr lang="en-US" dirty="0" smtClean="0"/>
              <a:t>:</a:t>
            </a:r>
            <a:r>
              <a:rPr lang="ro-RO" dirty="0" smtClean="0"/>
              <a:t>				în loc de:</a:t>
            </a:r>
            <a:endParaRPr lang="en-US" dirty="0"/>
          </a:p>
          <a:p>
            <a:r>
              <a:rPr lang="en-US" dirty="0" smtClean="0"/>
              <a:t>&lt;</a:t>
            </a:r>
            <a:r>
              <a:rPr lang="ro-RO" dirty="0" smtClean="0">
                <a:solidFill>
                  <a:srgbClr val="FF0000"/>
                </a:solidFill>
              </a:rPr>
              <a:t>null</a:t>
            </a:r>
            <a:r>
              <a:rPr lang="en-US" dirty="0" smtClean="0"/>
              <a:t>:identifier</a:t>
            </a:r>
            <a:r>
              <a:rPr lang="en-US" dirty="0"/>
              <a:t> </a:t>
            </a:r>
            <a:r>
              <a:rPr lang="en-US" dirty="0" smtClean="0"/>
              <a:t>...</a:t>
            </a:r>
            <a:r>
              <a:rPr lang="ro-RO" dirty="0" smtClean="0"/>
              <a:t>						</a:t>
            </a:r>
            <a:r>
              <a:rPr lang="en-US" dirty="0" smtClean="0"/>
              <a:t>&lt;</a:t>
            </a:r>
            <a:r>
              <a:rPr lang="ro-RO" dirty="0" smtClean="0"/>
              <a:t>gml</a:t>
            </a:r>
            <a:r>
              <a:rPr lang="en-US" dirty="0" smtClean="0"/>
              <a:t>:identifier</a:t>
            </a:r>
            <a:r>
              <a:rPr lang="en-US" dirty="0"/>
              <a:t> ...</a:t>
            </a:r>
          </a:p>
          <a:p>
            <a:r>
              <a:rPr lang="en-US" dirty="0" smtClean="0"/>
              <a:t>&lt;</a:t>
            </a:r>
            <a:r>
              <a:rPr lang="ro-RO" dirty="0" smtClean="0">
                <a:solidFill>
                  <a:srgbClr val="FF0000"/>
                </a:solidFill>
              </a:rPr>
              <a:t>null</a:t>
            </a:r>
            <a:r>
              <a:rPr lang="en-US" dirty="0" smtClean="0"/>
              <a:t>:Identifier ...</a:t>
            </a:r>
            <a:r>
              <a:rPr lang="ro-RO" dirty="0" smtClean="0"/>
              <a:t>						</a:t>
            </a:r>
            <a:r>
              <a:rPr lang="en-US" dirty="0" smtClean="0"/>
              <a:t>&lt;</a:t>
            </a:r>
            <a:r>
              <a:rPr lang="ro-RO" dirty="0" smtClean="0"/>
              <a:t>base</a:t>
            </a:r>
            <a:r>
              <a:rPr lang="en-US" dirty="0" smtClean="0"/>
              <a:t>:Identifier</a:t>
            </a:r>
            <a:r>
              <a:rPr lang="en-US" dirty="0"/>
              <a:t> </a:t>
            </a:r>
            <a:r>
              <a:rPr lang="en-US" dirty="0" smtClean="0"/>
              <a:t>...</a:t>
            </a:r>
            <a:endParaRPr lang="en-US" dirty="0"/>
          </a:p>
        </p:txBody>
      </p:sp>
    </p:spTree>
    <p:extLst>
      <p:ext uri="{BB962C8B-B14F-4D97-AF65-F5344CB8AC3E}">
        <p14:creationId xmlns:p14="http://schemas.microsoft.com/office/powerpoint/2010/main" val="105794963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1413798" y="766826"/>
            <a:ext cx="8524285" cy="593092"/>
          </a:xfrm>
        </p:spPr>
        <p:txBody>
          <a:bodyPr>
            <a:normAutofit/>
          </a:bodyPr>
          <a:lstStyle/>
          <a:p>
            <a:r>
              <a:rPr lang="ro-RO" dirty="0" smtClean="0"/>
              <a:t>PROBLEME DESCOPERITE CU GEOSERVER</a:t>
            </a:r>
            <a:endParaRPr lang="en-US" dirty="0"/>
          </a:p>
        </p:txBody>
      </p:sp>
      <p:sp>
        <p:nvSpPr>
          <p:cNvPr id="2" name="Rectangle 1"/>
          <p:cNvSpPr/>
          <p:nvPr/>
        </p:nvSpPr>
        <p:spPr>
          <a:xfrm>
            <a:off x="788893" y="1686288"/>
            <a:ext cx="10596283" cy="4801314"/>
          </a:xfrm>
          <a:prstGeom prst="rect">
            <a:avLst/>
          </a:prstGeom>
        </p:spPr>
        <p:txBody>
          <a:bodyPr wrap="square">
            <a:spAutoFit/>
          </a:bodyPr>
          <a:lstStyle/>
          <a:p>
            <a:r>
              <a:rPr lang="en-US" dirty="0">
                <a:hlinkClick r:id="rId2"/>
              </a:rPr>
              <a:t>http://bolegweb.geof.unizg.hr/geoserver/ugsex/ows?service=WFS&amp;version=1.1&amp;request=GetFeature&amp;typeName=ugsex:GovernmentalServiceExtension&amp;maxFeatures=50</a:t>
            </a:r>
            <a:endParaRPr lang="ro-RO" dirty="0" smtClean="0"/>
          </a:p>
          <a:p>
            <a:endParaRPr lang="ro-RO" dirty="0"/>
          </a:p>
          <a:p>
            <a:r>
              <a:rPr lang="en-US" dirty="0" smtClean="0"/>
              <a:t>&lt;</a:t>
            </a:r>
            <a:r>
              <a:rPr lang="en-US" dirty="0" err="1"/>
              <a:t>ugs:inspireId</a:t>
            </a:r>
            <a:r>
              <a:rPr lang="en-US" dirty="0"/>
              <a:t>&gt;</a:t>
            </a:r>
          </a:p>
          <a:p>
            <a:r>
              <a:rPr lang="en-US" dirty="0"/>
              <a:t>&lt;</a:t>
            </a:r>
            <a:r>
              <a:rPr lang="en-US" dirty="0" err="1">
                <a:solidFill>
                  <a:srgbClr val="FF0000"/>
                </a:solidFill>
              </a:rPr>
              <a:t>null</a:t>
            </a:r>
            <a:r>
              <a:rPr lang="en-US" dirty="0" err="1"/>
              <a:t>:Identifier</a:t>
            </a:r>
            <a:r>
              <a:rPr lang="en-US" dirty="0"/>
              <a:t> </a:t>
            </a:r>
            <a:r>
              <a:rPr lang="en-US" dirty="0" err="1"/>
              <a:t>xmlns:</a:t>
            </a:r>
            <a:r>
              <a:rPr lang="en-US" dirty="0" err="1">
                <a:solidFill>
                  <a:srgbClr val="FF0000"/>
                </a:solidFill>
              </a:rPr>
              <a:t>null</a:t>
            </a:r>
            <a:r>
              <a:rPr lang="en-US" dirty="0"/>
              <a:t>="</a:t>
            </a:r>
            <a:r>
              <a:rPr lang="en-US" dirty="0">
                <a:hlinkClick r:id="rId3"/>
              </a:rPr>
              <a:t>http://inspire.ec.europa.eu/schemas/base/3.3</a:t>
            </a:r>
            <a:r>
              <a:rPr lang="en-US" dirty="0"/>
              <a:t>"&gt;</a:t>
            </a:r>
          </a:p>
          <a:p>
            <a:r>
              <a:rPr lang="en-US" dirty="0"/>
              <a:t>&lt;</a:t>
            </a:r>
            <a:r>
              <a:rPr lang="en-US" dirty="0" err="1">
                <a:solidFill>
                  <a:srgbClr val="FF0000"/>
                </a:solidFill>
              </a:rPr>
              <a:t>null</a:t>
            </a:r>
            <a:r>
              <a:rPr lang="en-US" dirty="0" err="1"/>
              <a:t>:localId</a:t>
            </a:r>
            <a:r>
              <a:rPr lang="en-US" dirty="0"/>
              <a:t>&gt;SCHULE_P_ETRS89.1910&lt;/</a:t>
            </a:r>
            <a:r>
              <a:rPr lang="en-US" dirty="0" err="1">
                <a:solidFill>
                  <a:srgbClr val="FF0000"/>
                </a:solidFill>
              </a:rPr>
              <a:t>null</a:t>
            </a:r>
            <a:r>
              <a:rPr lang="en-US" dirty="0" err="1"/>
              <a:t>:localId</a:t>
            </a:r>
            <a:r>
              <a:rPr lang="en-US" dirty="0"/>
              <a:t>&gt;</a:t>
            </a:r>
          </a:p>
          <a:p>
            <a:r>
              <a:rPr lang="en-US" dirty="0"/>
              <a:t>&lt;</a:t>
            </a:r>
            <a:r>
              <a:rPr lang="en-US" dirty="0" err="1">
                <a:solidFill>
                  <a:srgbClr val="FF0000"/>
                </a:solidFill>
              </a:rPr>
              <a:t>null</a:t>
            </a:r>
            <a:r>
              <a:rPr lang="en-US" dirty="0" err="1"/>
              <a:t>:namespace</a:t>
            </a:r>
            <a:r>
              <a:rPr lang="en-US" dirty="0"/>
              <a:t>&gt;</a:t>
            </a:r>
            <a:r>
              <a:rPr lang="en-US" dirty="0" err="1"/>
              <a:t>StadtWien</a:t>
            </a:r>
            <a:r>
              <a:rPr lang="en-US" dirty="0"/>
              <a:t>&lt;/</a:t>
            </a:r>
            <a:r>
              <a:rPr lang="en-US" dirty="0" err="1">
                <a:solidFill>
                  <a:srgbClr val="FF0000"/>
                </a:solidFill>
              </a:rPr>
              <a:t>null</a:t>
            </a:r>
            <a:r>
              <a:rPr lang="en-US" dirty="0" err="1"/>
              <a:t>:namespace</a:t>
            </a:r>
            <a:r>
              <a:rPr lang="en-US" dirty="0"/>
              <a:t>&gt;</a:t>
            </a:r>
          </a:p>
          <a:p>
            <a:r>
              <a:rPr lang="en-US" dirty="0"/>
              <a:t>&lt;</a:t>
            </a:r>
            <a:r>
              <a:rPr lang="en-US" dirty="0" err="1">
                <a:solidFill>
                  <a:srgbClr val="FF0000"/>
                </a:solidFill>
              </a:rPr>
              <a:t>null</a:t>
            </a:r>
            <a:r>
              <a:rPr lang="en-US" dirty="0" err="1"/>
              <a:t>:versionId</a:t>
            </a:r>
            <a:r>
              <a:rPr lang="en-US" dirty="0"/>
              <a:t>&gt;Version&lt;/</a:t>
            </a:r>
            <a:r>
              <a:rPr lang="en-US" dirty="0" err="1">
                <a:solidFill>
                  <a:srgbClr val="FF0000"/>
                </a:solidFill>
              </a:rPr>
              <a:t>null</a:t>
            </a:r>
            <a:r>
              <a:rPr lang="en-US" dirty="0" err="1"/>
              <a:t>:versionId</a:t>
            </a:r>
            <a:r>
              <a:rPr lang="en-US" dirty="0" smtClean="0"/>
              <a:t>&gt;</a:t>
            </a:r>
            <a:endParaRPr lang="ro-RO" dirty="0" smtClean="0"/>
          </a:p>
          <a:p>
            <a:endParaRPr lang="ro-RO" dirty="0"/>
          </a:p>
          <a:p>
            <a:r>
              <a:rPr lang="ro-RO" dirty="0" smtClean="0"/>
              <a:t>În loc de</a:t>
            </a:r>
          </a:p>
          <a:p>
            <a:endParaRPr lang="ro-RO" dirty="0"/>
          </a:p>
          <a:p>
            <a:r>
              <a:rPr lang="en-US" dirty="0"/>
              <a:t>&lt;</a:t>
            </a:r>
            <a:r>
              <a:rPr lang="en-US" dirty="0" err="1"/>
              <a:t>ugs:inspireId</a:t>
            </a:r>
            <a:r>
              <a:rPr lang="en-US" dirty="0"/>
              <a:t>&gt;</a:t>
            </a:r>
          </a:p>
          <a:p>
            <a:r>
              <a:rPr lang="en-US" dirty="0"/>
              <a:t>&lt;</a:t>
            </a:r>
            <a:r>
              <a:rPr lang="en-US" dirty="0" err="1"/>
              <a:t>base:Identifier</a:t>
            </a:r>
            <a:r>
              <a:rPr lang="en-US" dirty="0"/>
              <a:t>&gt;</a:t>
            </a:r>
          </a:p>
          <a:p>
            <a:r>
              <a:rPr lang="en-US" dirty="0"/>
              <a:t>&lt;</a:t>
            </a:r>
            <a:r>
              <a:rPr lang="en-US" dirty="0" err="1"/>
              <a:t>base:localId</a:t>
            </a:r>
            <a:r>
              <a:rPr lang="en-US" dirty="0"/>
              <a:t>&gt;SCHULE_P_ETRS89.1910&lt;/</a:t>
            </a:r>
            <a:r>
              <a:rPr lang="en-US" dirty="0" err="1"/>
              <a:t>base:localId</a:t>
            </a:r>
            <a:r>
              <a:rPr lang="en-US" dirty="0"/>
              <a:t>&gt;</a:t>
            </a:r>
          </a:p>
          <a:p>
            <a:r>
              <a:rPr lang="en-US" dirty="0"/>
              <a:t>&lt;</a:t>
            </a:r>
            <a:r>
              <a:rPr lang="en-US" dirty="0" err="1"/>
              <a:t>base:namespace</a:t>
            </a:r>
            <a:r>
              <a:rPr lang="en-US" dirty="0"/>
              <a:t>&gt;</a:t>
            </a:r>
            <a:r>
              <a:rPr lang="en-US" dirty="0" err="1"/>
              <a:t>StadtWien</a:t>
            </a:r>
            <a:r>
              <a:rPr lang="en-US" dirty="0"/>
              <a:t>&lt;/</a:t>
            </a:r>
            <a:r>
              <a:rPr lang="en-US" dirty="0" err="1"/>
              <a:t>base:namespace</a:t>
            </a:r>
            <a:r>
              <a:rPr lang="en-US" dirty="0"/>
              <a:t>&gt;</a:t>
            </a:r>
          </a:p>
          <a:p>
            <a:r>
              <a:rPr lang="en-US" dirty="0"/>
              <a:t>&lt;</a:t>
            </a:r>
            <a:r>
              <a:rPr lang="en-US" dirty="0" err="1"/>
              <a:t>base:versionId</a:t>
            </a:r>
            <a:r>
              <a:rPr lang="en-US" dirty="0"/>
              <a:t>&gt;Version&lt;/</a:t>
            </a:r>
            <a:r>
              <a:rPr lang="en-US" dirty="0" err="1"/>
              <a:t>base:versionId</a:t>
            </a:r>
            <a:r>
              <a:rPr lang="en-US" dirty="0"/>
              <a:t>&gt;</a:t>
            </a:r>
          </a:p>
          <a:p>
            <a:endParaRPr lang="en-US" dirty="0"/>
          </a:p>
        </p:txBody>
      </p:sp>
    </p:spTree>
    <p:extLst>
      <p:ext uri="{BB962C8B-B14F-4D97-AF65-F5344CB8AC3E}">
        <p14:creationId xmlns:p14="http://schemas.microsoft.com/office/powerpoint/2010/main" val="42567678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1413798" y="766826"/>
            <a:ext cx="8524285" cy="593092"/>
          </a:xfrm>
        </p:spPr>
        <p:txBody>
          <a:bodyPr>
            <a:normAutofit/>
          </a:bodyPr>
          <a:lstStyle/>
          <a:p>
            <a:r>
              <a:rPr lang="ro-RO" dirty="0" smtClean="0"/>
              <a:t>PROBLEME DESCOPERITE CU GEOSERVER</a:t>
            </a:r>
            <a:endParaRPr lang="en-US" dirty="0"/>
          </a:p>
        </p:txBody>
      </p:sp>
      <p:sp>
        <p:nvSpPr>
          <p:cNvPr id="2" name="Rectangle 1"/>
          <p:cNvSpPr/>
          <p:nvPr/>
        </p:nvSpPr>
        <p:spPr>
          <a:xfrm>
            <a:off x="851646" y="1675945"/>
            <a:ext cx="9914965" cy="5078313"/>
          </a:xfrm>
          <a:prstGeom prst="rect">
            <a:avLst/>
          </a:prstGeom>
        </p:spPr>
        <p:txBody>
          <a:bodyPr wrap="square">
            <a:spAutoFit/>
          </a:bodyPr>
          <a:lstStyle/>
          <a:p>
            <a:r>
              <a:rPr lang="ro-RO" dirty="0" smtClean="0"/>
              <a:t>PROBLEMA 2: </a:t>
            </a:r>
            <a:r>
              <a:rPr lang="ro-RO" dirty="0"/>
              <a:t>STORED </a:t>
            </a:r>
            <a:r>
              <a:rPr lang="ro-RO" dirty="0" smtClean="0"/>
              <a:t>QUERRY NU PERMITE DESCĂRCAREA FIECĂRUI SET DE DATE</a:t>
            </a:r>
          </a:p>
          <a:p>
            <a:endParaRPr lang="ro-RO" b="1" dirty="0" smtClean="0">
              <a:solidFill>
                <a:srgbClr val="FF0000"/>
              </a:solidFill>
              <a:latin typeface="inherit"/>
            </a:endParaRPr>
          </a:p>
          <a:p>
            <a:r>
              <a:rPr lang="en-US" b="1" dirty="0" err="1" smtClean="0">
                <a:solidFill>
                  <a:srgbClr val="FF0000"/>
                </a:solidFill>
                <a:latin typeface="inherit"/>
              </a:rPr>
              <a:t>Recom</a:t>
            </a:r>
            <a:r>
              <a:rPr lang="ro-RO" b="1" dirty="0">
                <a:solidFill>
                  <a:srgbClr val="FF0000"/>
                </a:solidFill>
                <a:latin typeface="inherit"/>
              </a:rPr>
              <a:t>andarea</a:t>
            </a:r>
            <a:r>
              <a:rPr lang="en-US" b="1" dirty="0">
                <a:solidFill>
                  <a:srgbClr val="FF0000"/>
                </a:solidFill>
                <a:latin typeface="inherit"/>
              </a:rPr>
              <a:t> 13</a:t>
            </a:r>
            <a:r>
              <a:rPr lang="ro-RO" b="1" dirty="0">
                <a:solidFill>
                  <a:srgbClr val="FF0000"/>
                </a:solidFill>
                <a:latin typeface="inherit"/>
              </a:rPr>
              <a:t> (IR Download):</a:t>
            </a:r>
            <a:r>
              <a:rPr lang="en-US" b="1" dirty="0">
                <a:solidFill>
                  <a:srgbClr val="FF0000"/>
                </a:solidFill>
                <a:latin typeface="inherit"/>
              </a:rPr>
              <a:t> </a:t>
            </a:r>
            <a:r>
              <a:rPr lang="en-US" dirty="0"/>
              <a:t>”The following identifier should be used to identify the Stored Query for serving pre-defined Spatial Data Sets</a:t>
            </a:r>
            <a:r>
              <a:rPr lang="en-US" dirty="0" smtClean="0"/>
              <a:t>:</a:t>
            </a:r>
            <a:endParaRPr lang="ro-RO" dirty="0" smtClean="0"/>
          </a:p>
          <a:p>
            <a:r>
              <a:rPr lang="en-US" dirty="0" smtClean="0">
                <a:hlinkClick r:id="rId2"/>
              </a:rPr>
              <a:t>http</a:t>
            </a:r>
            <a:r>
              <a:rPr lang="en-US" dirty="0">
                <a:hlinkClick r:id="rId2"/>
              </a:rPr>
              <a:t>://inspire.ec.europa.eu/operation/download/</a:t>
            </a:r>
            <a:r>
              <a:rPr lang="en-US" dirty="0" err="1">
                <a:hlinkClick r:id="rId2"/>
              </a:rPr>
              <a:t>GetSpatialDataSet</a:t>
            </a:r>
            <a:r>
              <a:rPr lang="en-US" dirty="0">
                <a:hlinkClick r:id="rId2"/>
              </a:rPr>
              <a:t>”</a:t>
            </a:r>
            <a:r>
              <a:rPr lang="en-US" dirty="0"/>
              <a:t>, </a:t>
            </a:r>
            <a:endParaRPr lang="ro-RO" dirty="0" smtClean="0"/>
          </a:p>
          <a:p>
            <a:endParaRPr lang="ro-RO" dirty="0" smtClean="0"/>
          </a:p>
          <a:p>
            <a:r>
              <a:rPr lang="ro-RO" dirty="0" smtClean="0"/>
              <a:t>Nu se poate da același identificator (nume) stored query-urilor prin care se descarcă fiecare dataset în parte.</a:t>
            </a:r>
          </a:p>
          <a:p>
            <a:endParaRPr lang="ro-RO" dirty="0" smtClean="0"/>
          </a:p>
          <a:p>
            <a:r>
              <a:rPr lang="ro-RO" dirty="0" smtClean="0"/>
              <a:t>Un nume de stored querry pt un dataset, nu pentru două.</a:t>
            </a:r>
          </a:p>
          <a:p>
            <a:endParaRPr lang="ro-RO" dirty="0" smtClean="0"/>
          </a:p>
          <a:p>
            <a:r>
              <a:rPr lang="ro-RO" dirty="0" smtClean="0"/>
              <a:t>Prin urmare prin stored querry-ul cu identificatorul conform recomandării 13 poate fi descărcat doar un singur set de date.</a:t>
            </a:r>
            <a:endParaRPr lang="ro-RO" dirty="0"/>
          </a:p>
          <a:p>
            <a:endParaRPr lang="ro-RO" dirty="0" smtClean="0"/>
          </a:p>
          <a:p>
            <a:r>
              <a:rPr lang="ro-RO" dirty="0" smtClean="0"/>
              <a:t>Există următorul BUG</a:t>
            </a:r>
          </a:p>
          <a:p>
            <a:r>
              <a:rPr lang="en-US" dirty="0" smtClean="0">
                <a:hlinkClick r:id="rId3"/>
              </a:rPr>
              <a:t>https</a:t>
            </a:r>
            <a:r>
              <a:rPr lang="en-US" dirty="0">
                <a:hlinkClick r:id="rId3"/>
              </a:rPr>
              <a:t>://osgeo-org.atlassian.net/browse/GEOS-5512</a:t>
            </a:r>
            <a:endParaRPr lang="en-US" dirty="0"/>
          </a:p>
          <a:p>
            <a:endParaRPr lang="ro-RO" dirty="0">
              <a:solidFill>
                <a:srgbClr val="333333"/>
              </a:solidFill>
              <a:latin typeface="Helvetica Neue"/>
            </a:endParaRPr>
          </a:p>
          <a:p>
            <a:endParaRPr lang="ro-RO" dirty="0">
              <a:solidFill>
                <a:srgbClr val="333333"/>
              </a:solidFill>
              <a:latin typeface="Helvetica Neue"/>
            </a:endParaRPr>
          </a:p>
        </p:txBody>
      </p:sp>
    </p:spTree>
    <p:extLst>
      <p:ext uri="{BB962C8B-B14F-4D97-AF65-F5344CB8AC3E}">
        <p14:creationId xmlns:p14="http://schemas.microsoft.com/office/powerpoint/2010/main" val="46597156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1413798" y="766826"/>
            <a:ext cx="8524285" cy="593092"/>
          </a:xfrm>
        </p:spPr>
        <p:txBody>
          <a:bodyPr>
            <a:normAutofit/>
          </a:bodyPr>
          <a:lstStyle/>
          <a:p>
            <a:r>
              <a:rPr lang="ro-RO" dirty="0" smtClean="0"/>
              <a:t>PROBLEME DESCOPERITE CU GEOSERVER</a:t>
            </a:r>
            <a:endParaRPr lang="en-US" dirty="0"/>
          </a:p>
        </p:txBody>
      </p:sp>
      <p:sp>
        <p:nvSpPr>
          <p:cNvPr id="2" name="Rectangle 1"/>
          <p:cNvSpPr/>
          <p:nvPr/>
        </p:nvSpPr>
        <p:spPr>
          <a:xfrm>
            <a:off x="851646" y="2034533"/>
            <a:ext cx="9914965" cy="4247317"/>
          </a:xfrm>
          <a:prstGeom prst="rect">
            <a:avLst/>
          </a:prstGeom>
        </p:spPr>
        <p:txBody>
          <a:bodyPr wrap="square">
            <a:spAutoFit/>
          </a:bodyPr>
          <a:lstStyle/>
          <a:p>
            <a:r>
              <a:rPr lang="ro-RO" dirty="0" smtClean="0"/>
              <a:t>PROBLEMA 3 : NULL-URI ÎN GETPROPERTYVALUE</a:t>
            </a:r>
          </a:p>
          <a:p>
            <a:endParaRPr lang="ro-RO" dirty="0" smtClean="0"/>
          </a:p>
          <a:p>
            <a:r>
              <a:rPr lang="ro-RO" dirty="0" smtClean="0"/>
              <a:t>Cererea</a:t>
            </a:r>
            <a:endParaRPr lang="en-US" dirty="0"/>
          </a:p>
          <a:p>
            <a:r>
              <a:rPr lang="en-US" dirty="0" smtClean="0">
                <a:hlinkClick r:id="rId2"/>
              </a:rPr>
              <a:t>http</a:t>
            </a:r>
            <a:r>
              <a:rPr lang="en-US" dirty="0">
                <a:hlinkClick r:id="rId2"/>
              </a:rPr>
              <a:t>://inspire.biodiversity.ro/geoserver/ows?service=wfs&amp;version=2.0.0&amp;request=GetPropertyValue&amp;typename=gn:NamedPlace&amp;valueReference=gn:inspireId&amp;count=2</a:t>
            </a:r>
            <a:endParaRPr lang="en-US" dirty="0"/>
          </a:p>
          <a:p>
            <a:r>
              <a:rPr lang="ro-RO" dirty="0"/>
              <a:t>r</a:t>
            </a:r>
            <a:r>
              <a:rPr lang="ro-RO" dirty="0" smtClean="0"/>
              <a:t>eturnează </a:t>
            </a:r>
            <a:r>
              <a:rPr lang="en-US" dirty="0"/>
              <a:t> ”null” </a:t>
            </a:r>
            <a:r>
              <a:rPr lang="ro-RO" dirty="0" smtClean="0"/>
              <a:t>în loc de </a:t>
            </a:r>
            <a:r>
              <a:rPr lang="en-US" dirty="0" smtClean="0"/>
              <a:t>”base”:</a:t>
            </a:r>
            <a:endParaRPr lang="ro-RO" dirty="0" smtClean="0"/>
          </a:p>
          <a:p>
            <a:endParaRPr lang="en-US" dirty="0"/>
          </a:p>
          <a:p>
            <a:r>
              <a:rPr lang="en-US" dirty="0"/>
              <a:t>&lt;</a:t>
            </a:r>
            <a:r>
              <a:rPr lang="en-US" dirty="0" err="1"/>
              <a:t>gn:inspireId</a:t>
            </a:r>
            <a:r>
              <a:rPr lang="en-US" dirty="0"/>
              <a:t>&gt;</a:t>
            </a:r>
          </a:p>
          <a:p>
            <a:r>
              <a:rPr lang="en-US" dirty="0"/>
              <a:t>&lt;</a:t>
            </a:r>
            <a:r>
              <a:rPr lang="en-US" dirty="0" err="1">
                <a:solidFill>
                  <a:srgbClr val="FF0000"/>
                </a:solidFill>
              </a:rPr>
              <a:t>null</a:t>
            </a:r>
            <a:r>
              <a:rPr lang="en-US" dirty="0" err="1"/>
              <a:t>:Identifier</a:t>
            </a:r>
            <a:r>
              <a:rPr lang="en-US" dirty="0"/>
              <a:t> </a:t>
            </a:r>
            <a:r>
              <a:rPr lang="en-US" dirty="0" err="1"/>
              <a:t>xmlns:</a:t>
            </a:r>
            <a:r>
              <a:rPr lang="en-US" dirty="0" err="1">
                <a:solidFill>
                  <a:srgbClr val="FF0000"/>
                </a:solidFill>
              </a:rPr>
              <a:t>null</a:t>
            </a:r>
            <a:r>
              <a:rPr lang="en-US" dirty="0"/>
              <a:t>="</a:t>
            </a:r>
            <a:r>
              <a:rPr lang="en-US" dirty="0">
                <a:hlinkClick r:id="rId3"/>
              </a:rPr>
              <a:t>http://inspire.ec.europa.eu/schemas/base/3.3"&gt;</a:t>
            </a:r>
            <a:endParaRPr lang="en-US" dirty="0"/>
          </a:p>
          <a:p>
            <a:r>
              <a:rPr lang="en-US" dirty="0"/>
              <a:t>&lt;</a:t>
            </a:r>
            <a:r>
              <a:rPr lang="en-US" dirty="0" err="1">
                <a:solidFill>
                  <a:srgbClr val="FF0000"/>
                </a:solidFill>
              </a:rPr>
              <a:t>null</a:t>
            </a:r>
            <a:r>
              <a:rPr lang="en-US" dirty="0" err="1"/>
              <a:t>:localId</a:t>
            </a:r>
            <a:r>
              <a:rPr lang="en-US" dirty="0"/>
              <a:t>&gt;ROMAB0001&lt;/</a:t>
            </a:r>
            <a:r>
              <a:rPr lang="en-US" dirty="0" err="1">
                <a:solidFill>
                  <a:srgbClr val="FF0000"/>
                </a:solidFill>
              </a:rPr>
              <a:t>null</a:t>
            </a:r>
            <a:r>
              <a:rPr lang="en-US" dirty="0" err="1"/>
              <a:t>:localId</a:t>
            </a:r>
            <a:r>
              <a:rPr lang="en-US" dirty="0"/>
              <a:t>&gt;</a:t>
            </a:r>
          </a:p>
          <a:p>
            <a:r>
              <a:rPr lang="en-US" dirty="0"/>
              <a:t>&lt;</a:t>
            </a:r>
            <a:r>
              <a:rPr lang="en-US" dirty="0" err="1">
                <a:solidFill>
                  <a:srgbClr val="FF0000"/>
                </a:solidFill>
              </a:rPr>
              <a:t>null</a:t>
            </a:r>
            <a:r>
              <a:rPr lang="en-US" dirty="0" err="1"/>
              <a:t>:namespace</a:t>
            </a:r>
            <a:r>
              <a:rPr lang="en-US" dirty="0"/>
              <a:t>&gt;RO.ENV.GN.&lt;/</a:t>
            </a:r>
            <a:r>
              <a:rPr lang="en-US" dirty="0" err="1">
                <a:solidFill>
                  <a:srgbClr val="FF0000"/>
                </a:solidFill>
              </a:rPr>
              <a:t>null</a:t>
            </a:r>
            <a:r>
              <a:rPr lang="en-US" dirty="0" err="1"/>
              <a:t>:namespace</a:t>
            </a:r>
            <a:r>
              <a:rPr lang="en-US" dirty="0"/>
              <a:t>&gt;</a:t>
            </a:r>
          </a:p>
          <a:p>
            <a:r>
              <a:rPr lang="en-US" dirty="0"/>
              <a:t>&lt;/</a:t>
            </a:r>
            <a:r>
              <a:rPr lang="en-US" dirty="0" err="1">
                <a:solidFill>
                  <a:srgbClr val="FF0000"/>
                </a:solidFill>
              </a:rPr>
              <a:t>null</a:t>
            </a:r>
            <a:r>
              <a:rPr lang="en-US" dirty="0" err="1"/>
              <a:t>:Identifier</a:t>
            </a:r>
            <a:r>
              <a:rPr lang="en-US" dirty="0"/>
              <a:t>&gt;</a:t>
            </a:r>
          </a:p>
          <a:p>
            <a:r>
              <a:rPr lang="en-US" dirty="0"/>
              <a:t>&lt;/</a:t>
            </a:r>
            <a:r>
              <a:rPr lang="en-US" dirty="0" err="1"/>
              <a:t>gn:inspireId</a:t>
            </a:r>
            <a:r>
              <a:rPr lang="en-US" dirty="0"/>
              <a:t>&gt;</a:t>
            </a:r>
          </a:p>
          <a:p>
            <a:endParaRPr lang="ro-RO" dirty="0">
              <a:solidFill>
                <a:srgbClr val="333333"/>
              </a:solidFill>
              <a:latin typeface="Helvetica Neue"/>
            </a:endParaRPr>
          </a:p>
          <a:p>
            <a:endParaRPr lang="ro-RO" dirty="0">
              <a:solidFill>
                <a:srgbClr val="333333"/>
              </a:solidFill>
              <a:latin typeface="Helvetica Neue"/>
            </a:endParaRPr>
          </a:p>
        </p:txBody>
      </p:sp>
    </p:spTree>
    <p:extLst>
      <p:ext uri="{BB962C8B-B14F-4D97-AF65-F5344CB8AC3E}">
        <p14:creationId xmlns:p14="http://schemas.microsoft.com/office/powerpoint/2010/main" val="291963530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ctrTitle"/>
          </p:nvPr>
        </p:nvSpPr>
        <p:spPr>
          <a:xfrm>
            <a:off x="817949" y="2224803"/>
            <a:ext cx="10506826" cy="2499595"/>
          </a:xfrm>
        </p:spPr>
        <p:txBody>
          <a:bodyPr>
            <a:normAutofit fontScale="90000"/>
          </a:bodyPr>
          <a:lstStyle/>
          <a:p>
            <a:pPr eaLnBrk="1" hangingPunct="1"/>
            <a:r>
              <a:rPr lang="ro-RO" altLang="ro-RO" sz="4400" dirty="0" smtClean="0">
                <a:latin typeface="Arial" panose="020B0604020202020204" pitchFamily="34" charset="0"/>
                <a:cs typeface="Arial" panose="020B0604020202020204" pitchFamily="34" charset="0"/>
              </a:rPr>
              <a:t>Mulțumesc pentru atenție !</a:t>
            </a:r>
            <a:br>
              <a:rPr lang="ro-RO" altLang="ro-RO" sz="4400" dirty="0" smtClean="0">
                <a:latin typeface="Arial" panose="020B0604020202020204" pitchFamily="34" charset="0"/>
                <a:cs typeface="Arial" panose="020B0604020202020204" pitchFamily="34" charset="0"/>
              </a:rPr>
            </a:br>
            <a:r>
              <a:rPr lang="ro-RO" altLang="ro-RO" sz="4400" dirty="0">
                <a:latin typeface="Arial" panose="020B0604020202020204" pitchFamily="34" charset="0"/>
                <a:cs typeface="Arial" panose="020B0604020202020204" pitchFamily="34" charset="0"/>
              </a:rPr>
              <a:t/>
            </a:r>
            <a:br>
              <a:rPr lang="ro-RO" altLang="ro-RO" sz="4400" dirty="0">
                <a:latin typeface="Arial" panose="020B0604020202020204" pitchFamily="34" charset="0"/>
                <a:cs typeface="Arial" panose="020B0604020202020204" pitchFamily="34" charset="0"/>
              </a:rPr>
            </a:br>
            <a:r>
              <a:rPr lang="ro-RO" altLang="ro-RO" sz="4400" dirty="0" smtClean="0">
                <a:latin typeface="Arial" panose="020B0604020202020204" pitchFamily="34" charset="0"/>
                <a:cs typeface="Arial" panose="020B0604020202020204" pitchFamily="34" charset="0"/>
              </a:rPr>
              <a:t/>
            </a:r>
            <a:br>
              <a:rPr lang="ro-RO" altLang="ro-RO" sz="4400" dirty="0" smtClean="0">
                <a:latin typeface="Arial" panose="020B0604020202020204" pitchFamily="34" charset="0"/>
                <a:cs typeface="Arial" panose="020B0604020202020204" pitchFamily="34" charset="0"/>
              </a:rPr>
            </a:br>
            <a:r>
              <a:rPr lang="ro-RO" altLang="ro-RO" sz="4400" dirty="0">
                <a:latin typeface="Arial" panose="020B0604020202020204" pitchFamily="34" charset="0"/>
                <a:cs typeface="Arial" panose="020B0604020202020204" pitchFamily="34" charset="0"/>
              </a:rPr>
              <a:t/>
            </a:r>
            <a:br>
              <a:rPr lang="ro-RO" altLang="ro-RO" sz="4400" dirty="0">
                <a:latin typeface="Arial" panose="020B0604020202020204" pitchFamily="34" charset="0"/>
                <a:cs typeface="Arial" panose="020B0604020202020204" pitchFamily="34" charset="0"/>
              </a:rPr>
            </a:br>
            <a:r>
              <a:rPr lang="ro-RO" altLang="ro-RO" sz="4400" dirty="0" smtClean="0">
                <a:latin typeface="Arial" panose="020B0604020202020204" pitchFamily="34" charset="0"/>
                <a:cs typeface="Arial" panose="020B0604020202020204" pitchFamily="34" charset="0"/>
              </a:rPr>
              <a:t/>
            </a:r>
            <a:br>
              <a:rPr lang="ro-RO" altLang="ro-RO" sz="4400" dirty="0" smtClean="0">
                <a:latin typeface="Arial" panose="020B0604020202020204" pitchFamily="34" charset="0"/>
                <a:cs typeface="Arial" panose="020B0604020202020204" pitchFamily="34" charset="0"/>
              </a:rPr>
            </a:br>
            <a:r>
              <a:rPr lang="en-US" altLang="ro-RO" sz="4000" dirty="0" smtClean="0">
                <a:latin typeface="Arial" panose="020B0604020202020204" pitchFamily="34" charset="0"/>
                <a:cs typeface="Arial" panose="020B0604020202020204" pitchFamily="34" charset="0"/>
              </a:rPr>
              <a:t/>
            </a:r>
            <a:br>
              <a:rPr lang="en-US" altLang="ro-RO" sz="4000" dirty="0" smtClean="0">
                <a:latin typeface="Arial" panose="020B0604020202020204" pitchFamily="34" charset="0"/>
                <a:cs typeface="Arial" panose="020B0604020202020204" pitchFamily="34" charset="0"/>
              </a:rPr>
            </a:br>
            <a:r>
              <a:rPr lang="en-US" altLang="ro-RO" sz="3100" b="0" dirty="0" smtClean="0">
                <a:latin typeface="Arial" panose="020B0604020202020204" pitchFamily="34" charset="0"/>
                <a:cs typeface="Arial" panose="020B0604020202020204" pitchFamily="34" charset="0"/>
              </a:rPr>
              <a:t>Iurie Maxim – GIS Manager, </a:t>
            </a:r>
            <a:r>
              <a:rPr lang="en-US" altLang="ro-RO" sz="3100" b="0" dirty="0" err="1" smtClean="0">
                <a:latin typeface="Arial" panose="020B0604020202020204" pitchFamily="34" charset="0"/>
                <a:cs typeface="Arial" panose="020B0604020202020204" pitchFamily="34" charset="0"/>
              </a:rPr>
              <a:t>Teamnet</a:t>
            </a:r>
            <a:r>
              <a:rPr lang="en-US" altLang="ro-RO" sz="3100" b="0" dirty="0" smtClean="0">
                <a:latin typeface="Arial" panose="020B0604020202020204" pitchFamily="34" charset="0"/>
                <a:cs typeface="Arial" panose="020B0604020202020204" pitchFamily="34" charset="0"/>
              </a:rPr>
              <a:t>, Romania</a:t>
            </a:r>
            <a:br>
              <a:rPr lang="en-US" altLang="ro-RO" sz="3100" b="0" dirty="0" smtClean="0">
                <a:latin typeface="Arial" panose="020B0604020202020204" pitchFamily="34" charset="0"/>
                <a:cs typeface="Arial" panose="020B0604020202020204" pitchFamily="34" charset="0"/>
              </a:rPr>
            </a:br>
            <a:r>
              <a:rPr lang="en-US" altLang="ro-RO" sz="3100" b="0" dirty="0" smtClean="0">
                <a:latin typeface="Arial" panose="020B0604020202020204" pitchFamily="34" charset="0"/>
                <a:cs typeface="Arial" panose="020B0604020202020204" pitchFamily="34" charset="0"/>
              </a:rPr>
              <a:t>Daniel </a:t>
            </a:r>
            <a:r>
              <a:rPr lang="en-US" altLang="ro-RO" sz="3100" b="0" dirty="0" err="1" smtClean="0">
                <a:latin typeface="Arial" panose="020B0604020202020204" pitchFamily="34" charset="0"/>
                <a:cs typeface="Arial" panose="020B0604020202020204" pitchFamily="34" charset="0"/>
              </a:rPr>
              <a:t>Cocanu</a:t>
            </a:r>
            <a:r>
              <a:rPr lang="en-US" altLang="ro-RO" sz="3100" b="0" dirty="0" smtClean="0">
                <a:latin typeface="Arial" panose="020B0604020202020204" pitchFamily="34" charset="0"/>
                <a:cs typeface="Arial" panose="020B0604020202020204" pitchFamily="34" charset="0"/>
              </a:rPr>
              <a:t>, Daniel </a:t>
            </a:r>
            <a:r>
              <a:rPr lang="en-US" altLang="ro-RO" sz="3100" b="0" dirty="0" err="1" smtClean="0">
                <a:latin typeface="Arial" panose="020B0604020202020204" pitchFamily="34" charset="0"/>
                <a:cs typeface="Arial" panose="020B0604020202020204" pitchFamily="34" charset="0"/>
              </a:rPr>
              <a:t>Urda</a:t>
            </a:r>
            <a:r>
              <a:rPr lang="en-US" altLang="ro-RO" sz="3100" b="0" dirty="0" smtClean="0">
                <a:latin typeface="Arial" panose="020B0604020202020204" pitchFamily="34" charset="0"/>
                <a:cs typeface="Arial" panose="020B0604020202020204" pitchFamily="34" charset="0"/>
              </a:rPr>
              <a:t>, </a:t>
            </a:r>
            <a:r>
              <a:rPr lang="en-US" altLang="ro-RO" sz="3100" b="0" dirty="0" err="1" smtClean="0">
                <a:latin typeface="Arial" panose="020B0604020202020204" pitchFamily="34" charset="0"/>
                <a:cs typeface="Arial" panose="020B0604020202020204" pitchFamily="34" charset="0"/>
              </a:rPr>
              <a:t>Sorin</a:t>
            </a:r>
            <a:r>
              <a:rPr lang="en-US" altLang="ro-RO" sz="3100" b="0" dirty="0" smtClean="0">
                <a:latin typeface="Arial" panose="020B0604020202020204" pitchFamily="34" charset="0"/>
                <a:cs typeface="Arial" panose="020B0604020202020204" pitchFamily="34" charset="0"/>
              </a:rPr>
              <a:t> </a:t>
            </a:r>
            <a:r>
              <a:rPr lang="en-US" altLang="ro-RO" sz="3100" b="0" dirty="0" err="1" smtClean="0">
                <a:latin typeface="Arial" panose="020B0604020202020204" pitchFamily="34" charset="0"/>
                <a:cs typeface="Arial" panose="020B0604020202020204" pitchFamily="34" charset="0"/>
              </a:rPr>
              <a:t>Rusu</a:t>
            </a:r>
            <a:r>
              <a:rPr lang="en-US" altLang="ro-RO" sz="3100" b="0" dirty="0" smtClean="0">
                <a:latin typeface="Arial" panose="020B0604020202020204" pitchFamily="34" charset="0"/>
                <a:cs typeface="Arial" panose="020B0604020202020204" pitchFamily="34" charset="0"/>
              </a:rPr>
              <a:t>, gis@teamnet.ro</a:t>
            </a:r>
          </a:p>
        </p:txBody>
      </p:sp>
      <p:sp>
        <p:nvSpPr>
          <p:cNvPr id="3" name="TextBox 2"/>
          <p:cNvSpPr txBox="1"/>
          <p:nvPr/>
        </p:nvSpPr>
        <p:spPr>
          <a:xfrm>
            <a:off x="8405386" y="0"/>
            <a:ext cx="2919389" cy="1569660"/>
          </a:xfrm>
          <a:prstGeom prst="rect">
            <a:avLst/>
          </a:prstGeom>
          <a:noFill/>
        </p:spPr>
        <p:txBody>
          <a:bodyPr wrap="none" rtlCol="0">
            <a:spAutoFit/>
          </a:bodyPr>
          <a:lstStyle/>
          <a:p>
            <a:r>
              <a:rPr lang="ro-RO" altLang="ro-RO" sz="9600" b="1" dirty="0" smtClean="0">
                <a:solidFill>
                  <a:srgbClr val="FF0000"/>
                </a:solidFill>
                <a:ea typeface="+mj-ea"/>
              </a:rPr>
              <a:t>W</a:t>
            </a:r>
            <a:r>
              <a:rPr lang="en-US" altLang="ro-RO" sz="9600" b="1" dirty="0" smtClean="0">
                <a:solidFill>
                  <a:srgbClr val="FF0000"/>
                </a:solidFill>
                <a:ea typeface="+mj-ea"/>
              </a:rPr>
              <a:t>FS</a:t>
            </a:r>
          </a:p>
        </p:txBody>
      </p:sp>
    </p:spTree>
    <p:extLst>
      <p:ext uri="{BB962C8B-B14F-4D97-AF65-F5344CB8AC3E}">
        <p14:creationId xmlns:p14="http://schemas.microsoft.com/office/powerpoint/2010/main" val="41947636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6">
      <a:dk1>
        <a:sysClr val="windowText" lastClr="000000"/>
      </a:dk1>
      <a:lt1>
        <a:sysClr val="window" lastClr="FFFFFF"/>
      </a:lt1>
      <a:dk2>
        <a:srgbClr val="E60000"/>
      </a:dk2>
      <a:lt2>
        <a:srgbClr val="FFFFFF"/>
      </a:lt2>
      <a:accent1>
        <a:srgbClr val="565A5C"/>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EAB9993CCBF73478E12853278F3FB5C" ma:contentTypeVersion="1" ma:contentTypeDescription="Create a new document." ma:contentTypeScope="" ma:versionID="4db10d317033d09fed4d0297d17c663a">
  <xsd:schema xmlns:xsd="http://www.w3.org/2001/XMLSchema" xmlns:xs="http://www.w3.org/2001/XMLSchema" xmlns:p="http://schemas.microsoft.com/office/2006/metadata/properties" xmlns:ns1="http://schemas.microsoft.com/sharepoint/v3" targetNamespace="http://schemas.microsoft.com/office/2006/metadata/properties" ma:root="true" ma:fieldsID="48c5b5cd9b8d25ff6dd15848836f4270"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2034317-1E38-4837-B96E-38E073C9368E}">
  <ds:schemaRefs>
    <ds:schemaRef ds:uri="http://purl.org/dc/dcmitype/"/>
    <ds:schemaRef ds:uri="http://schemas.microsoft.com/sharepoint/v3"/>
    <ds:schemaRef ds:uri="http://purl.org/dc/elements/1.1/"/>
    <ds:schemaRef ds:uri="http://schemas.microsoft.com/office/infopath/2007/PartnerControls"/>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 ds:uri="http://purl.org/dc/terms/"/>
  </ds:schemaRefs>
</ds:datastoreItem>
</file>

<file path=customXml/itemProps2.xml><?xml version="1.0" encoding="utf-8"?>
<ds:datastoreItem xmlns:ds="http://schemas.openxmlformats.org/officeDocument/2006/customXml" ds:itemID="{E4DBC59B-3FA6-4F43-BBE8-4A1F1E7936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19326</TotalTime>
  <Words>1214</Words>
  <Application>Microsoft Office PowerPoint</Application>
  <PresentationFormat>Widescreen</PresentationFormat>
  <Paragraphs>341</Paragraphs>
  <Slides>39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Helvetica Neue</vt:lpstr>
      <vt:lpstr>inherit</vt:lpstr>
      <vt:lpstr>Office Theme</vt:lpstr>
      <vt:lpstr>Câte servicii WFS sunt valide în INSPIRE ? Haideți să vedem unul.  Poate fi utilizat Geoserver pentru implementarea directivei INSPIRE?  Iurie Maxim – GIS Manager, Teamnet, Romania Daniel Cocanu, Daniel Urda, Sorin Rusu, gis@teamnet.ro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 CE ATÂT DE MULTE SERVICII NU AU METADATE VALIDE?</vt:lpstr>
      <vt:lpstr>PowerPoint Presentation</vt:lpstr>
      <vt:lpstr>PRINCIPALELE ERORI AFERENTE METADATELOR SERVICIILOR</vt:lpstr>
      <vt:lpstr>PROBLEMA 1: Resursele cuplate: Dataset MD, Service GetCapabilities MD, Service MD</vt:lpstr>
      <vt:lpstr>PowerPoint Presentation</vt:lpstr>
      <vt:lpstr>PowerPoint Presentation</vt:lpstr>
      <vt:lpstr>Problema 2: Lipsesc ”Stored Queries”</vt:lpstr>
      <vt:lpstr>VALIDAREA DATELOR PENTRU CELE 20 de SERVICII CARE TREC DE VALIDATORUL CE</vt:lpstr>
      <vt:lpstr>16 ATOM din CIPRU : GML 3.2. OGC TEAM ENGINE TEST - FAIL</vt:lpstr>
      <vt:lpstr>2 ATOMS DIN AUSTRIA : SUNT SHAPEFILE ȘI TIFF, NU GML 3.2.</vt:lpstr>
      <vt:lpstr>1 WFS 2.0 DIN CIPRU : OGC TEAM ENGINE TEST - FAIL</vt:lpstr>
      <vt:lpstr>1 WFS DIN ROMÂNIA TESTAT CU ENV PLUS (Protected Sites XSD ver. 4)</vt:lpstr>
      <vt:lpstr>VEDEȚI PIXELUL VERDE ?</vt:lpstr>
      <vt:lpstr>Accesarea WFS cu QGIS</vt:lpstr>
      <vt:lpstr>Accesarea WFS prin cereri KVP (în browser)</vt:lpstr>
      <vt:lpstr>PowerPoint Presentation</vt:lpstr>
      <vt:lpstr>Cererea pentru descărcarea întregului set de date</vt:lpstr>
      <vt:lpstr>PowerPoint Presentation</vt:lpstr>
      <vt:lpstr>PowerPoint Presentation</vt:lpstr>
      <vt:lpstr>PROBLEME DESCOPERITE CU GEOSERVER</vt:lpstr>
      <vt:lpstr>PROBLEME DESCOPERITE CU GEOSERVER</vt:lpstr>
      <vt:lpstr>PROBLEME DESCOPERITE CU GEOSERVER</vt:lpstr>
      <vt:lpstr>PROBLEME DESCOPERITE CU GEOSERVER</vt:lpstr>
      <vt:lpstr>PROBLEME DESCOPERITE CU GEOSERVER</vt:lpstr>
      <vt:lpstr>Mulțumesc pentru atenție !      Iurie Maxim – GIS Manager, Teamnet, Romania Daniel Cocanu, Daniel Urda, Sorin Rusu, gis@teamnet.ro</vt:lpstr>
    </vt:vector>
  </TitlesOfParts>
  <Company>Brandtailors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Alexandru Croitoru</dc:creator>
  <cp:lastModifiedBy>Iurie Maxim</cp:lastModifiedBy>
  <cp:revision>2213</cp:revision>
  <dcterms:created xsi:type="dcterms:W3CDTF">2013-12-09T08:38:16Z</dcterms:created>
  <dcterms:modified xsi:type="dcterms:W3CDTF">2016-10-06T19:26:26Z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0x0101002EAB9993CCBF73478E12853278F3FB5C</vt:lpwstr>
  </property>
</Properties>
</file>