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73" r:id="rId5"/>
    <p:sldId id="276" r:id="rId6"/>
    <p:sldId id="277" r:id="rId7"/>
    <p:sldId id="279" r:id="rId8"/>
    <p:sldId id="284" r:id="rId9"/>
    <p:sldId id="282" r:id="rId10"/>
    <p:sldId id="285" r:id="rId11"/>
    <p:sldId id="293" r:id="rId12"/>
    <p:sldId id="292" r:id="rId13"/>
    <p:sldId id="286" r:id="rId14"/>
    <p:sldId id="288" r:id="rId15"/>
    <p:sldId id="294" r:id="rId16"/>
    <p:sldId id="289" r:id="rId17"/>
    <p:sldId id="295" r:id="rId18"/>
    <p:sldId id="290" r:id="rId19"/>
    <p:sldId id="283" r:id="rId20"/>
    <p:sldId id="291" r:id="rId21"/>
    <p:sldId id="260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A%20lucru%20disertatie\parte%20scrisa\tabel%20statistici%20clase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A%20lucru%20disertatie\parte%20scrisa\tabel%20statistici%20clas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A%20lucru%20disertatie\parte%20scrisa\tabel%20statistici%20clas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col"/>
        <c:grouping val="clustered"/>
        <c:ser>
          <c:idx val="0"/>
          <c:order val="0"/>
          <c:tx>
            <c:strRef>
              <c:f>'Landsat 7'!$L$2</c:f>
              <c:strCache>
                <c:ptCount val="1"/>
                <c:pt idx="0">
                  <c:v>Apă limpede</c:v>
                </c:pt>
              </c:strCache>
            </c:strRef>
          </c:tx>
          <c:spPr>
            <a:solidFill>
              <a:srgbClr val="0000FF"/>
            </a:solidFill>
          </c:spPr>
          <c:cat>
            <c:strRef>
              <c:f>'Landsat 7'!$K$3:$K$5</c:f>
              <c:strCache>
                <c:ptCount val="3"/>
                <c:pt idx="0">
                  <c:v>Distanta minima</c:v>
                </c:pt>
                <c:pt idx="1">
                  <c:v>Unghi spectral</c:v>
                </c:pt>
                <c:pt idx="2">
                  <c:v>Retele neuronale</c:v>
                </c:pt>
              </c:strCache>
            </c:strRef>
          </c:cat>
          <c:val>
            <c:numRef>
              <c:f>'Landsat 7'!$L$3:$L$5</c:f>
              <c:numCache>
                <c:formatCode>0.00</c:formatCode>
                <c:ptCount val="3"/>
                <c:pt idx="0">
                  <c:v>431.77589999999969</c:v>
                </c:pt>
                <c:pt idx="1">
                  <c:v>301.9599</c:v>
                </c:pt>
                <c:pt idx="2">
                  <c:v>224.44740000000004</c:v>
                </c:pt>
              </c:numCache>
            </c:numRef>
          </c:val>
        </c:ser>
        <c:ser>
          <c:idx val="1"/>
          <c:order val="1"/>
          <c:tx>
            <c:strRef>
              <c:f>'Landsat 7'!$M$2</c:f>
              <c:strCache>
                <c:ptCount val="1"/>
                <c:pt idx="0">
                  <c:v>Apă cu turbiditate ridicată</c:v>
                </c:pt>
              </c:strCache>
            </c:strRef>
          </c:tx>
          <c:spPr>
            <a:solidFill>
              <a:srgbClr val="FFFF00"/>
            </a:solidFill>
          </c:spPr>
          <c:cat>
            <c:strRef>
              <c:f>'Landsat 7'!$K$3:$K$5</c:f>
              <c:strCache>
                <c:ptCount val="3"/>
                <c:pt idx="0">
                  <c:v>Distanta minima</c:v>
                </c:pt>
                <c:pt idx="1">
                  <c:v>Unghi spectral</c:v>
                </c:pt>
                <c:pt idx="2">
                  <c:v>Retele neuronale</c:v>
                </c:pt>
              </c:strCache>
            </c:strRef>
          </c:cat>
          <c:val>
            <c:numRef>
              <c:f>'Landsat 7'!$M$3:$M$5</c:f>
              <c:numCache>
                <c:formatCode>0.00</c:formatCode>
                <c:ptCount val="3"/>
                <c:pt idx="0">
                  <c:v>921.68820000000005</c:v>
                </c:pt>
                <c:pt idx="1">
                  <c:v>865.94039999999939</c:v>
                </c:pt>
                <c:pt idx="2">
                  <c:v>989.68769999999938</c:v>
                </c:pt>
              </c:numCache>
            </c:numRef>
          </c:val>
        </c:ser>
        <c:ser>
          <c:idx val="2"/>
          <c:order val="2"/>
          <c:tx>
            <c:strRef>
              <c:f>'Landsat 7'!$N$2</c:f>
              <c:strCache>
                <c:ptCount val="1"/>
                <c:pt idx="0">
                  <c:v>Vegetație acvatică submersă</c:v>
                </c:pt>
              </c:strCache>
            </c:strRef>
          </c:tx>
          <c:spPr>
            <a:solidFill>
              <a:srgbClr val="00CC00"/>
            </a:solidFill>
          </c:spPr>
          <c:cat>
            <c:strRef>
              <c:f>'Landsat 7'!$K$3:$K$5</c:f>
              <c:strCache>
                <c:ptCount val="3"/>
                <c:pt idx="0">
                  <c:v>Distanta minima</c:v>
                </c:pt>
                <c:pt idx="1">
                  <c:v>Unghi spectral</c:v>
                </c:pt>
                <c:pt idx="2">
                  <c:v>Retele neuronale</c:v>
                </c:pt>
              </c:strCache>
            </c:strRef>
          </c:cat>
          <c:val>
            <c:numRef>
              <c:f>'Landsat 7'!$N$3:$N$5</c:f>
              <c:numCache>
                <c:formatCode>0.00</c:formatCode>
                <c:ptCount val="3"/>
                <c:pt idx="0">
                  <c:v>250.74269999999999</c:v>
                </c:pt>
                <c:pt idx="1">
                  <c:v>172.41120000000001</c:v>
                </c:pt>
                <c:pt idx="2">
                  <c:v>390.07169999999923</c:v>
                </c:pt>
              </c:numCache>
            </c:numRef>
          </c:val>
        </c:ser>
        <c:ser>
          <c:idx val="3"/>
          <c:order val="3"/>
          <c:tx>
            <c:strRef>
              <c:f>'Landsat 7'!$O$2</c:f>
              <c:strCache>
                <c:ptCount val="1"/>
                <c:pt idx="0">
                  <c:v>Vegetație terestră</c:v>
                </c:pt>
              </c:strCache>
            </c:strRef>
          </c:tx>
          <c:spPr>
            <a:solidFill>
              <a:srgbClr val="339966"/>
            </a:solidFill>
          </c:spPr>
          <c:cat>
            <c:strRef>
              <c:f>'Landsat 7'!$K$3:$K$5</c:f>
              <c:strCache>
                <c:ptCount val="3"/>
                <c:pt idx="0">
                  <c:v>Distanta minima</c:v>
                </c:pt>
                <c:pt idx="1">
                  <c:v>Unghi spectral</c:v>
                </c:pt>
                <c:pt idx="2">
                  <c:v>Retele neuronale</c:v>
                </c:pt>
              </c:strCache>
            </c:strRef>
          </c:cat>
          <c:val>
            <c:numRef>
              <c:f>'Landsat 7'!$O$3:$O$5</c:f>
              <c:numCache>
                <c:formatCode>0.00</c:formatCode>
                <c:ptCount val="3"/>
                <c:pt idx="0">
                  <c:v>2645.5914000000002</c:v>
                </c:pt>
                <c:pt idx="1">
                  <c:v>1750.6871999999998</c:v>
                </c:pt>
                <c:pt idx="2">
                  <c:v>2431.6361999999999</c:v>
                </c:pt>
              </c:numCache>
            </c:numRef>
          </c:val>
        </c:ser>
        <c:ser>
          <c:idx val="4"/>
          <c:order val="4"/>
          <c:tx>
            <c:strRef>
              <c:f>'Landsat 7'!$P$2</c:f>
              <c:strCache>
                <c:ptCount val="1"/>
                <c:pt idx="0">
                  <c:v>Sol și dune de nisip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</c:spPr>
          <c:cat>
            <c:strRef>
              <c:f>'Landsat 7'!$K$3:$K$5</c:f>
              <c:strCache>
                <c:ptCount val="3"/>
                <c:pt idx="0">
                  <c:v>Distanta minima</c:v>
                </c:pt>
                <c:pt idx="1">
                  <c:v>Unghi spectral</c:v>
                </c:pt>
                <c:pt idx="2">
                  <c:v>Retele neuronale</c:v>
                </c:pt>
              </c:strCache>
            </c:strRef>
          </c:cat>
          <c:val>
            <c:numRef>
              <c:f>'Landsat 7'!$P$3:$P$5</c:f>
              <c:numCache>
                <c:formatCode>0.00</c:formatCode>
                <c:ptCount val="3"/>
                <c:pt idx="0">
                  <c:v>407.79899999999725</c:v>
                </c:pt>
                <c:pt idx="1">
                  <c:v>342.81360000000001</c:v>
                </c:pt>
                <c:pt idx="2">
                  <c:v>598.19850000000054</c:v>
                </c:pt>
              </c:numCache>
            </c:numRef>
          </c:val>
        </c:ser>
        <c:ser>
          <c:idx val="5"/>
          <c:order val="5"/>
          <c:tx>
            <c:strRef>
              <c:f>'Landsat 7'!$Q$2</c:f>
              <c:strCache>
                <c:ptCount val="1"/>
                <c:pt idx="0">
                  <c:v>Nori </c:v>
                </c:pt>
              </c:strCache>
            </c:strRef>
          </c:tx>
          <c:spPr>
            <a:solidFill>
              <a:srgbClr val="33CCFF"/>
            </a:solidFill>
          </c:spPr>
          <c:cat>
            <c:strRef>
              <c:f>'Landsat 7'!$K$3:$K$5</c:f>
              <c:strCache>
                <c:ptCount val="3"/>
                <c:pt idx="0">
                  <c:v>Distanta minima</c:v>
                </c:pt>
                <c:pt idx="1">
                  <c:v>Unghi spectral</c:v>
                </c:pt>
                <c:pt idx="2">
                  <c:v>Retele neuronale</c:v>
                </c:pt>
              </c:strCache>
            </c:strRef>
          </c:cat>
          <c:val>
            <c:numRef>
              <c:f>'Landsat 7'!$Q$3:$Q$5</c:f>
              <c:numCache>
                <c:formatCode>0.00</c:formatCode>
                <c:ptCount val="3"/>
                <c:pt idx="0">
                  <c:v>10.9719</c:v>
                </c:pt>
                <c:pt idx="1">
                  <c:v>21.269699999999808</c:v>
                </c:pt>
                <c:pt idx="2">
                  <c:v>34.5276</c:v>
                </c:pt>
              </c:numCache>
            </c:numRef>
          </c:val>
        </c:ser>
        <c:axId val="41785216"/>
        <c:axId val="41786752"/>
      </c:barChart>
      <c:catAx>
        <c:axId val="41785216"/>
        <c:scaling>
          <c:orientation val="minMax"/>
        </c:scaling>
        <c:axPos val="b"/>
        <c:tickLblPos val="nextTo"/>
        <c:crossAx val="41786752"/>
        <c:crosses val="autoZero"/>
        <c:auto val="1"/>
        <c:lblAlgn val="ctr"/>
        <c:lblOffset val="100"/>
      </c:catAx>
      <c:valAx>
        <c:axId val="41786752"/>
        <c:scaling>
          <c:orientation val="minMax"/>
        </c:scaling>
        <c:axPos val="l"/>
        <c:majorGridlines/>
        <c:numFmt formatCode="0.00" sourceLinked="1"/>
        <c:tickLblPos val="nextTo"/>
        <c:crossAx val="41785216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col"/>
        <c:grouping val="clustered"/>
        <c:ser>
          <c:idx val="0"/>
          <c:order val="0"/>
          <c:tx>
            <c:strRef>
              <c:f>'Landsat 8'!$L$4</c:f>
              <c:strCache>
                <c:ptCount val="1"/>
                <c:pt idx="0">
                  <c:v>Apă limpede</c:v>
                </c:pt>
              </c:strCache>
            </c:strRef>
          </c:tx>
          <c:spPr>
            <a:solidFill>
              <a:srgbClr val="0000FF"/>
            </a:solidFill>
          </c:spPr>
          <c:cat>
            <c:strRef>
              <c:f>'Landsat 8'!$K$5:$K$9</c:f>
              <c:strCache>
                <c:ptCount val="5"/>
                <c:pt idx="0">
                  <c:v>Paralelipiped</c:v>
                </c:pt>
                <c:pt idx="1">
                  <c:v>Distanța minimă</c:v>
                </c:pt>
                <c:pt idx="2">
                  <c:v>Probabilitate maximă</c:v>
                </c:pt>
                <c:pt idx="3">
                  <c:v>Unghi spectral</c:v>
                </c:pt>
                <c:pt idx="4">
                  <c:v>Rețele neuronale</c:v>
                </c:pt>
              </c:strCache>
            </c:strRef>
          </c:cat>
          <c:val>
            <c:numRef>
              <c:f>'Landsat 8'!$L$5:$L$9</c:f>
              <c:numCache>
                <c:formatCode>0.00</c:formatCode>
                <c:ptCount val="5"/>
                <c:pt idx="0">
                  <c:v>110.2752</c:v>
                </c:pt>
                <c:pt idx="1">
                  <c:v>411.98399999999737</c:v>
                </c:pt>
                <c:pt idx="2">
                  <c:v>79.292699999999996</c:v>
                </c:pt>
                <c:pt idx="3">
                  <c:v>564.51329999999996</c:v>
                </c:pt>
                <c:pt idx="4">
                  <c:v>352.95389999999969</c:v>
                </c:pt>
              </c:numCache>
            </c:numRef>
          </c:val>
        </c:ser>
        <c:ser>
          <c:idx val="1"/>
          <c:order val="1"/>
          <c:tx>
            <c:strRef>
              <c:f>'Landsat 8'!$M$4</c:f>
              <c:strCache>
                <c:ptCount val="1"/>
                <c:pt idx="0">
                  <c:v>Apă cu turbiditate ridicată</c:v>
                </c:pt>
              </c:strCache>
            </c:strRef>
          </c:tx>
          <c:spPr>
            <a:solidFill>
              <a:srgbClr val="FFFF00"/>
            </a:solidFill>
          </c:spPr>
          <c:cat>
            <c:strRef>
              <c:f>'Landsat 8'!$K$5:$K$9</c:f>
              <c:strCache>
                <c:ptCount val="5"/>
                <c:pt idx="0">
                  <c:v>Paralelipiped</c:v>
                </c:pt>
                <c:pt idx="1">
                  <c:v>Distanța minimă</c:v>
                </c:pt>
                <c:pt idx="2">
                  <c:v>Probabilitate maximă</c:v>
                </c:pt>
                <c:pt idx="3">
                  <c:v>Unghi spectral</c:v>
                </c:pt>
                <c:pt idx="4">
                  <c:v>Rețele neuronale</c:v>
                </c:pt>
              </c:strCache>
            </c:strRef>
          </c:cat>
          <c:val>
            <c:numRef>
              <c:f>'Landsat 8'!$M$5:$M$9</c:f>
              <c:numCache>
                <c:formatCode>0.00</c:formatCode>
                <c:ptCount val="5"/>
                <c:pt idx="0">
                  <c:v>209.51730000000001</c:v>
                </c:pt>
                <c:pt idx="1">
                  <c:v>845.0181</c:v>
                </c:pt>
                <c:pt idx="2">
                  <c:v>570.50909999999999</c:v>
                </c:pt>
                <c:pt idx="3">
                  <c:v>695.12670000000003</c:v>
                </c:pt>
                <c:pt idx="4">
                  <c:v>908.40150000000006</c:v>
                </c:pt>
              </c:numCache>
            </c:numRef>
          </c:val>
        </c:ser>
        <c:ser>
          <c:idx val="2"/>
          <c:order val="2"/>
          <c:tx>
            <c:strRef>
              <c:f>'Landsat 8'!$N$4</c:f>
              <c:strCache>
                <c:ptCount val="1"/>
                <c:pt idx="0">
                  <c:v>Vegetație acvatică submersă</c:v>
                </c:pt>
              </c:strCache>
            </c:strRef>
          </c:tx>
          <c:spPr>
            <a:solidFill>
              <a:srgbClr val="00CC00"/>
            </a:solidFill>
          </c:spPr>
          <c:cat>
            <c:strRef>
              <c:f>'Landsat 8'!$K$5:$K$9</c:f>
              <c:strCache>
                <c:ptCount val="5"/>
                <c:pt idx="0">
                  <c:v>Paralelipiped</c:v>
                </c:pt>
                <c:pt idx="1">
                  <c:v>Distanța minimă</c:v>
                </c:pt>
                <c:pt idx="2">
                  <c:v>Probabilitate maximă</c:v>
                </c:pt>
                <c:pt idx="3">
                  <c:v>Unghi spectral</c:v>
                </c:pt>
                <c:pt idx="4">
                  <c:v>Rețele neuronale</c:v>
                </c:pt>
              </c:strCache>
            </c:strRef>
          </c:cat>
          <c:val>
            <c:numRef>
              <c:f>'Landsat 8'!$N$5:$N$9</c:f>
              <c:numCache>
                <c:formatCode>0.00</c:formatCode>
                <c:ptCount val="5"/>
                <c:pt idx="0">
                  <c:v>613.72349999999994</c:v>
                </c:pt>
                <c:pt idx="1">
                  <c:v>268.50510000000003</c:v>
                </c:pt>
                <c:pt idx="2">
                  <c:v>735.048</c:v>
                </c:pt>
                <c:pt idx="3">
                  <c:v>228.08070000000001</c:v>
                </c:pt>
                <c:pt idx="4">
                  <c:v>263.322</c:v>
                </c:pt>
              </c:numCache>
            </c:numRef>
          </c:val>
        </c:ser>
        <c:ser>
          <c:idx val="3"/>
          <c:order val="3"/>
          <c:tx>
            <c:strRef>
              <c:f>'Landsat 8'!$O$4</c:f>
              <c:strCache>
                <c:ptCount val="1"/>
                <c:pt idx="0">
                  <c:v>Vegetație terestră</c:v>
                </c:pt>
              </c:strCache>
            </c:strRef>
          </c:tx>
          <c:spPr>
            <a:solidFill>
              <a:srgbClr val="339966"/>
            </a:solidFill>
          </c:spPr>
          <c:cat>
            <c:strRef>
              <c:f>'Landsat 8'!$K$5:$K$9</c:f>
              <c:strCache>
                <c:ptCount val="5"/>
                <c:pt idx="0">
                  <c:v>Paralelipiped</c:v>
                </c:pt>
                <c:pt idx="1">
                  <c:v>Distanța minimă</c:v>
                </c:pt>
                <c:pt idx="2">
                  <c:v>Probabilitate maximă</c:v>
                </c:pt>
                <c:pt idx="3">
                  <c:v>Unghi spectral</c:v>
                </c:pt>
                <c:pt idx="4">
                  <c:v>Rețele neuronale</c:v>
                </c:pt>
              </c:strCache>
            </c:strRef>
          </c:cat>
          <c:val>
            <c:numRef>
              <c:f>'Landsat 8'!$O$5:$O$9</c:f>
              <c:numCache>
                <c:formatCode>0.00</c:formatCode>
                <c:ptCount val="5"/>
                <c:pt idx="0">
                  <c:v>1221.3099</c:v>
                </c:pt>
                <c:pt idx="1">
                  <c:v>2090.1446999999803</c:v>
                </c:pt>
                <c:pt idx="2">
                  <c:v>1263.7637999999999</c:v>
                </c:pt>
                <c:pt idx="3">
                  <c:v>1709.5752</c:v>
                </c:pt>
                <c:pt idx="4">
                  <c:v>1776.51</c:v>
                </c:pt>
              </c:numCache>
            </c:numRef>
          </c:val>
        </c:ser>
        <c:ser>
          <c:idx val="4"/>
          <c:order val="4"/>
          <c:tx>
            <c:strRef>
              <c:f>'Landsat 8'!$P$4</c:f>
              <c:strCache>
                <c:ptCount val="1"/>
                <c:pt idx="0">
                  <c:v>Sol și dune de nisip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</c:spPr>
          <c:cat>
            <c:strRef>
              <c:f>'Landsat 8'!$K$5:$K$9</c:f>
              <c:strCache>
                <c:ptCount val="5"/>
                <c:pt idx="0">
                  <c:v>Paralelipiped</c:v>
                </c:pt>
                <c:pt idx="1">
                  <c:v>Distanța minimă</c:v>
                </c:pt>
                <c:pt idx="2">
                  <c:v>Probabilitate maximă</c:v>
                </c:pt>
                <c:pt idx="3">
                  <c:v>Unghi spectral</c:v>
                </c:pt>
                <c:pt idx="4">
                  <c:v>Rețele neuronale</c:v>
                </c:pt>
              </c:strCache>
            </c:strRef>
          </c:cat>
          <c:val>
            <c:numRef>
              <c:f>'Landsat 8'!$P$5:$P$9</c:f>
              <c:numCache>
                <c:formatCode>0.00</c:formatCode>
                <c:ptCount val="5"/>
                <c:pt idx="0">
                  <c:v>1479.8582999999999</c:v>
                </c:pt>
                <c:pt idx="1">
                  <c:v>574.79580000000055</c:v>
                </c:pt>
                <c:pt idx="2">
                  <c:v>1427.7366000000011</c:v>
                </c:pt>
                <c:pt idx="3">
                  <c:v>423.12240000000008</c:v>
                </c:pt>
                <c:pt idx="4">
                  <c:v>1166.8436999999999</c:v>
                </c:pt>
              </c:numCache>
            </c:numRef>
          </c:val>
        </c:ser>
        <c:ser>
          <c:idx val="5"/>
          <c:order val="5"/>
          <c:tx>
            <c:strRef>
              <c:f>'Landsat 8'!$Q$4</c:f>
              <c:strCache>
                <c:ptCount val="1"/>
                <c:pt idx="0">
                  <c:v>Nori </c:v>
                </c:pt>
              </c:strCache>
            </c:strRef>
          </c:tx>
          <c:spPr>
            <a:solidFill>
              <a:srgbClr val="33CCFF"/>
            </a:solidFill>
          </c:spPr>
          <c:cat>
            <c:strRef>
              <c:f>'Landsat 8'!$K$5:$K$9</c:f>
              <c:strCache>
                <c:ptCount val="5"/>
                <c:pt idx="0">
                  <c:v>Paralelipiped</c:v>
                </c:pt>
                <c:pt idx="1">
                  <c:v>Distanța minimă</c:v>
                </c:pt>
                <c:pt idx="2">
                  <c:v>Probabilitate maximă</c:v>
                </c:pt>
                <c:pt idx="3">
                  <c:v>Unghi spectral</c:v>
                </c:pt>
                <c:pt idx="4">
                  <c:v>Rețele neuronale</c:v>
                </c:pt>
              </c:strCache>
            </c:strRef>
          </c:cat>
          <c:val>
            <c:numRef>
              <c:f>'Landsat 8'!$Q$5:$Q$9</c:f>
              <c:numCache>
                <c:formatCode>0.00</c:formatCode>
                <c:ptCount val="5"/>
                <c:pt idx="0">
                  <c:v>77.349600000000024</c:v>
                </c:pt>
                <c:pt idx="1">
                  <c:v>181.80450000000002</c:v>
                </c:pt>
                <c:pt idx="2">
                  <c:v>454.08509999999899</c:v>
                </c:pt>
                <c:pt idx="3">
                  <c:v>178.73909999999998</c:v>
                </c:pt>
                <c:pt idx="4">
                  <c:v>42.653700000000008</c:v>
                </c:pt>
              </c:numCache>
            </c:numRef>
          </c:val>
        </c:ser>
        <c:ser>
          <c:idx val="6"/>
          <c:order val="6"/>
          <c:tx>
            <c:strRef>
              <c:f>'Landsat 8'!$R$4</c:f>
              <c:strCache>
                <c:ptCount val="1"/>
                <c:pt idx="0">
                  <c:v>Umbre nori</c:v>
                </c:pt>
              </c:strCache>
            </c:strRef>
          </c:tx>
          <c:spPr>
            <a:solidFill>
              <a:srgbClr val="800080"/>
            </a:solidFill>
          </c:spPr>
          <c:cat>
            <c:strRef>
              <c:f>'Landsat 8'!$K$5:$K$9</c:f>
              <c:strCache>
                <c:ptCount val="5"/>
                <c:pt idx="0">
                  <c:v>Paralelipiped</c:v>
                </c:pt>
                <c:pt idx="1">
                  <c:v>Distanța minimă</c:v>
                </c:pt>
                <c:pt idx="2">
                  <c:v>Probabilitate maximă</c:v>
                </c:pt>
                <c:pt idx="3">
                  <c:v>Unghi spectral</c:v>
                </c:pt>
                <c:pt idx="4">
                  <c:v>Rețele neuronale</c:v>
                </c:pt>
              </c:strCache>
            </c:strRef>
          </c:cat>
          <c:val>
            <c:numRef>
              <c:f>'Landsat 8'!$R$5:$R$9</c:f>
              <c:numCache>
                <c:formatCode>0.00</c:formatCode>
                <c:ptCount val="5"/>
                <c:pt idx="0">
                  <c:v>97.773299999999992</c:v>
                </c:pt>
                <c:pt idx="1">
                  <c:v>296.31689999999969</c:v>
                </c:pt>
                <c:pt idx="2">
                  <c:v>138.13379999999998</c:v>
                </c:pt>
                <c:pt idx="3">
                  <c:v>124.1802</c:v>
                </c:pt>
                <c:pt idx="4">
                  <c:v>157.88430000000099</c:v>
                </c:pt>
              </c:numCache>
            </c:numRef>
          </c:val>
        </c:ser>
        <c:axId val="65884160"/>
        <c:axId val="65885696"/>
      </c:barChart>
      <c:catAx>
        <c:axId val="65884160"/>
        <c:scaling>
          <c:orientation val="minMax"/>
        </c:scaling>
        <c:axPos val="b"/>
        <c:tickLblPos val="nextTo"/>
        <c:crossAx val="65885696"/>
        <c:crosses val="autoZero"/>
        <c:auto val="1"/>
        <c:lblAlgn val="ctr"/>
        <c:lblOffset val="100"/>
      </c:catAx>
      <c:valAx>
        <c:axId val="65885696"/>
        <c:scaling>
          <c:orientation val="minMax"/>
        </c:scaling>
        <c:axPos val="l"/>
        <c:majorGridlines/>
        <c:numFmt formatCode="0.00" sourceLinked="1"/>
        <c:tickLblPos val="nextTo"/>
        <c:crossAx val="658841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765502389124437"/>
          <c:y val="0.1831165676929894"/>
          <c:w val="0.31062924826704391"/>
          <c:h val="0.59609321262438231"/>
        </c:manualLayout>
      </c:layout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col"/>
        <c:grouping val="clustered"/>
        <c:ser>
          <c:idx val="0"/>
          <c:order val="0"/>
          <c:tx>
            <c:strRef>
              <c:f>Sheet5!$F$2</c:f>
              <c:strCache>
                <c:ptCount val="1"/>
                <c:pt idx="0">
                  <c:v>Precizia de estimare (%)</c:v>
                </c:pt>
              </c:strCache>
            </c:strRef>
          </c:tx>
          <c:cat>
            <c:strRef>
              <c:f>Sheet5!$E$3:$E$10</c:f>
              <c:strCache>
                <c:ptCount val="8"/>
                <c:pt idx="0">
                  <c:v>Distanța minimă - Landsat 7</c:v>
                </c:pt>
                <c:pt idx="1">
                  <c:v>Unghi spectral - Landsat 7</c:v>
                </c:pt>
                <c:pt idx="2">
                  <c:v>Rețele neuronale - Landsat 7</c:v>
                </c:pt>
                <c:pt idx="3">
                  <c:v>Paralelipiped - Landsat 8</c:v>
                </c:pt>
                <c:pt idx="4">
                  <c:v>Distanța minimă - Landsat 8</c:v>
                </c:pt>
                <c:pt idx="5">
                  <c:v>Probabilitate maximă - Landsat 8</c:v>
                </c:pt>
                <c:pt idx="6">
                  <c:v>Unghi spectral - Landsat 8</c:v>
                </c:pt>
                <c:pt idx="7">
                  <c:v>Rețele neuronale - Landsat 8</c:v>
                </c:pt>
              </c:strCache>
            </c:strRef>
          </c:cat>
          <c:val>
            <c:numRef>
              <c:f>Sheet5!$F$3:$F$10</c:f>
              <c:numCache>
                <c:formatCode>General</c:formatCode>
                <c:ptCount val="8"/>
                <c:pt idx="0">
                  <c:v>58.65</c:v>
                </c:pt>
                <c:pt idx="1">
                  <c:v>48.809999999999995</c:v>
                </c:pt>
                <c:pt idx="2">
                  <c:v>83.22</c:v>
                </c:pt>
                <c:pt idx="3">
                  <c:v>76.040000000000006</c:v>
                </c:pt>
                <c:pt idx="4">
                  <c:v>48.98</c:v>
                </c:pt>
                <c:pt idx="5">
                  <c:v>82.95</c:v>
                </c:pt>
                <c:pt idx="6">
                  <c:v>44.42</c:v>
                </c:pt>
                <c:pt idx="7">
                  <c:v>50.27</c:v>
                </c:pt>
              </c:numCache>
            </c:numRef>
          </c:val>
        </c:ser>
        <c:ser>
          <c:idx val="1"/>
          <c:order val="1"/>
          <c:tx>
            <c:strRef>
              <c:f>Sheet5!$G$2</c:f>
              <c:strCache>
                <c:ptCount val="1"/>
                <c:pt idx="0">
                  <c:v>Precizia de interpretare (%)</c:v>
                </c:pt>
              </c:strCache>
            </c:strRef>
          </c:tx>
          <c:cat>
            <c:strRef>
              <c:f>Sheet5!$E$3:$E$10</c:f>
              <c:strCache>
                <c:ptCount val="8"/>
                <c:pt idx="0">
                  <c:v>Distanța minimă - Landsat 7</c:v>
                </c:pt>
                <c:pt idx="1">
                  <c:v>Unghi spectral - Landsat 7</c:v>
                </c:pt>
                <c:pt idx="2">
                  <c:v>Rețele neuronale - Landsat 7</c:v>
                </c:pt>
                <c:pt idx="3">
                  <c:v>Paralelipiped - Landsat 8</c:v>
                </c:pt>
                <c:pt idx="4">
                  <c:v>Distanța minimă - Landsat 8</c:v>
                </c:pt>
                <c:pt idx="5">
                  <c:v>Probabilitate maximă - Landsat 8</c:v>
                </c:pt>
                <c:pt idx="6">
                  <c:v>Unghi spectral - Landsat 8</c:v>
                </c:pt>
                <c:pt idx="7">
                  <c:v>Rețele neuronale - Landsat 8</c:v>
                </c:pt>
              </c:strCache>
            </c:strRef>
          </c:cat>
          <c:val>
            <c:numRef>
              <c:f>Sheet5!$G$3:$G$10</c:f>
              <c:numCache>
                <c:formatCode>General</c:formatCode>
                <c:ptCount val="8"/>
                <c:pt idx="0">
                  <c:v>34.39</c:v>
                </c:pt>
                <c:pt idx="1">
                  <c:v>33.550000000000004</c:v>
                </c:pt>
                <c:pt idx="2">
                  <c:v>23.27</c:v>
                </c:pt>
                <c:pt idx="3">
                  <c:v>13.92</c:v>
                </c:pt>
                <c:pt idx="4">
                  <c:v>21.04</c:v>
                </c:pt>
                <c:pt idx="5">
                  <c:v>9.629999999999999</c:v>
                </c:pt>
                <c:pt idx="6">
                  <c:v>19.610000000000031</c:v>
                </c:pt>
                <c:pt idx="7">
                  <c:v>24.08</c:v>
                </c:pt>
              </c:numCache>
            </c:numRef>
          </c:val>
        </c:ser>
        <c:axId val="65922944"/>
        <c:axId val="65924480"/>
      </c:barChart>
      <c:catAx>
        <c:axId val="65922944"/>
        <c:scaling>
          <c:orientation val="minMax"/>
        </c:scaling>
        <c:axPos val="b"/>
        <c:tickLblPos val="nextTo"/>
        <c:crossAx val="65924480"/>
        <c:crosses val="autoZero"/>
        <c:auto val="1"/>
        <c:lblAlgn val="ctr"/>
        <c:lblOffset val="100"/>
      </c:catAx>
      <c:valAx>
        <c:axId val="65924480"/>
        <c:scaling>
          <c:orientation val="minMax"/>
        </c:scaling>
        <c:axPos val="l"/>
        <c:majorGridlines/>
        <c:numFmt formatCode="General" sourceLinked="0"/>
        <c:tickLblPos val="nextTo"/>
        <c:crossAx val="65922944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2EE109-8654-4949-8571-74B52F1B304E}" type="datetimeFigureOut">
              <a:rPr lang="en-US" smtClean="0"/>
              <a:pPr/>
              <a:t>4/14/2016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EF5FB9-1DA2-49C1-B6C2-6E166EF105E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B2529-A3F4-4218-98C0-EF57C05E37C2}" type="datetimeFigureOut">
              <a:rPr lang="en-US" smtClean="0"/>
              <a:pPr/>
              <a:t>4/14/2016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8DCED-A881-4261-A7B2-12BE76CFA9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B2529-A3F4-4218-98C0-EF57C05E37C2}" type="datetimeFigureOut">
              <a:rPr lang="en-US" smtClean="0"/>
              <a:pPr/>
              <a:t>4/14/2016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8DCED-A881-4261-A7B2-12BE76CFA9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B2529-A3F4-4218-98C0-EF57C05E37C2}" type="datetimeFigureOut">
              <a:rPr lang="en-US" smtClean="0"/>
              <a:pPr/>
              <a:t>4/14/2016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8DCED-A881-4261-A7B2-12BE76CFA9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B2529-A3F4-4218-98C0-EF57C05E37C2}" type="datetimeFigureOut">
              <a:rPr lang="en-US" smtClean="0"/>
              <a:pPr/>
              <a:t>4/14/2016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8DCED-A881-4261-A7B2-12BE76CFA9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B2529-A3F4-4218-98C0-EF57C05E37C2}" type="datetimeFigureOut">
              <a:rPr lang="en-US" smtClean="0"/>
              <a:pPr/>
              <a:t>4/14/2016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8DCED-A881-4261-A7B2-12BE76CFA9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B2529-A3F4-4218-98C0-EF57C05E37C2}" type="datetimeFigureOut">
              <a:rPr lang="en-US" smtClean="0"/>
              <a:pPr/>
              <a:t>4/14/2016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8DCED-A881-4261-A7B2-12BE76CFA9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B2529-A3F4-4218-98C0-EF57C05E37C2}" type="datetimeFigureOut">
              <a:rPr lang="en-US" smtClean="0"/>
              <a:pPr/>
              <a:t>4/14/2016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8DCED-A881-4261-A7B2-12BE76CFA9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B2529-A3F4-4218-98C0-EF57C05E37C2}" type="datetimeFigureOut">
              <a:rPr lang="en-US" smtClean="0"/>
              <a:pPr/>
              <a:t>4/14/2016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8DCED-A881-4261-A7B2-12BE76CFA9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B2529-A3F4-4218-98C0-EF57C05E37C2}" type="datetimeFigureOut">
              <a:rPr lang="en-US" smtClean="0"/>
              <a:pPr/>
              <a:t>4/14/2016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8DCED-A881-4261-A7B2-12BE76CFA9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B2529-A3F4-4218-98C0-EF57C05E37C2}" type="datetimeFigureOut">
              <a:rPr lang="en-US" smtClean="0"/>
              <a:pPr/>
              <a:t>4/14/2016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8DCED-A881-4261-A7B2-12BE76CFA9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B2529-A3F4-4218-98C0-EF57C05E37C2}" type="datetimeFigureOut">
              <a:rPr lang="en-US" smtClean="0"/>
              <a:pPr/>
              <a:t>4/14/2016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8DCED-A881-4261-A7B2-12BE76CFA9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 bright="70000" contrast="-7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B2529-A3F4-4218-98C0-EF57C05E37C2}" type="datetimeFigureOut">
              <a:rPr lang="en-US" smtClean="0"/>
              <a:pPr/>
              <a:t>4/14/2016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8DCED-A881-4261-A7B2-12BE76CFA9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MONITORIZAREA SPECIILOR DE VEGETAȚIE ACVATICĂ SUBMERSĂ DIN DELTA DUNĂRII PRIN MIJLOACE DE TELEDETECȚIE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48200"/>
            <a:ext cx="6400800" cy="1752600"/>
          </a:xfrm>
        </p:spPr>
        <p:txBody>
          <a:bodyPr>
            <a:normAutofit/>
          </a:bodyPr>
          <a:lstStyle/>
          <a:p>
            <a:r>
              <a:rPr lang="en-US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Boerencu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Gabriel Dan</a:t>
            </a:r>
          </a:p>
          <a:p>
            <a:r>
              <a:rPr lang="en-US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Universitatea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din </a:t>
            </a:r>
            <a:r>
              <a:rPr lang="en-US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Bucuresti</a:t>
            </a:r>
            <a:endParaRPr lang="en-US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Facultatea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de </a:t>
            </a:r>
            <a:r>
              <a:rPr lang="en-US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Geografie</a:t>
            </a:r>
            <a:endParaRPr lang="en-US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Specializare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master – S.I.G.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Picture 4" descr="siga-ge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304800"/>
            <a:ext cx="2000250" cy="141351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rmAutofit/>
          </a:bodyPr>
          <a:lstStyle/>
          <a:p>
            <a:r>
              <a:rPr lang="ro-RO" dirty="0" smtClean="0"/>
              <a:t>Motivație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525963"/>
          </a:xfrm>
        </p:spPr>
        <p:txBody>
          <a:bodyPr>
            <a:normAutofit/>
          </a:bodyPr>
          <a:lstStyle/>
          <a:p>
            <a:r>
              <a:rPr lang="ro-RO" sz="2800" dirty="0" smtClean="0"/>
              <a:t>Sistemele ecologice din </a:t>
            </a:r>
            <a:r>
              <a:rPr lang="ro-RO" sz="2800" b="1" dirty="0" smtClean="0"/>
              <a:t>zonele umede </a:t>
            </a:r>
            <a:r>
              <a:rPr lang="ro-RO" sz="2800" dirty="0" smtClean="0"/>
              <a:t>sunt deosebit de complexe, conțin cantități importante de materiale organice și anorganice și constituie habitat pentru diverse specii de plante și animale</a:t>
            </a:r>
          </a:p>
          <a:p>
            <a:r>
              <a:rPr lang="ro-RO" sz="2800" dirty="0" smtClean="0"/>
              <a:t>În </a:t>
            </a:r>
            <a:r>
              <a:rPr lang="ro-RO" sz="2800" b="1" dirty="0" smtClean="0"/>
              <a:t>Delta Dunării </a:t>
            </a:r>
            <a:r>
              <a:rPr lang="ro-RO" sz="2800" dirty="0" smtClean="0"/>
              <a:t>vegetația acvatică reprezintă aproximativ 70%  din unitățile de vegetație</a:t>
            </a:r>
          </a:p>
          <a:p>
            <a:r>
              <a:rPr lang="ro-RO" sz="2800" b="1" dirty="0" smtClean="0"/>
              <a:t>Teledetecția</a:t>
            </a:r>
            <a:r>
              <a:rPr lang="ro-RO" sz="2800" dirty="0" smtClean="0"/>
              <a:t> constituie un instrument important pentru studierea suprafețelor foarte mari</a:t>
            </a:r>
            <a:endParaRPr lang="en-US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pPr algn="l"/>
            <a:r>
              <a:rPr lang="ro-RO" dirty="0" smtClean="0"/>
              <a:t> Subiecte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2332037"/>
            <a:ext cx="7620000" cy="4525963"/>
          </a:xfrm>
        </p:spPr>
        <p:txBody>
          <a:bodyPr/>
          <a:lstStyle/>
          <a:p>
            <a:r>
              <a:rPr lang="en-US" dirty="0" smtClean="0"/>
              <a:t>Aria</a:t>
            </a:r>
            <a:r>
              <a:rPr lang="ro-RO" dirty="0" smtClean="0"/>
              <a:t> de studiu și alegerea imaginilor satelitare</a:t>
            </a:r>
          </a:p>
          <a:p>
            <a:r>
              <a:rPr lang="ro-RO" dirty="0" smtClean="0"/>
              <a:t>Prezentarea fluxului de lucru pentru determinarea claselor de acoperire a terenului</a:t>
            </a:r>
          </a:p>
          <a:p>
            <a:r>
              <a:rPr lang="ro-RO" dirty="0" smtClean="0"/>
              <a:t>Rezultate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Aria de </a:t>
            </a:r>
            <a:r>
              <a:rPr lang="en-US" dirty="0" err="1" smtClean="0"/>
              <a:t>studiu</a:t>
            </a:r>
            <a:r>
              <a:rPr lang="en-US" dirty="0" smtClean="0"/>
              <a:t> </a:t>
            </a:r>
            <a:r>
              <a:rPr lang="ro-RO" dirty="0" smtClean="0"/>
              <a:t>și imaginile satelitare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3657600" cy="4525963"/>
          </a:xfrm>
        </p:spPr>
        <p:txBody>
          <a:bodyPr/>
          <a:lstStyle/>
          <a:p>
            <a:r>
              <a:rPr lang="ro-RO" sz="2800" dirty="0" smtClean="0"/>
              <a:t>Delta Dunării</a:t>
            </a:r>
          </a:p>
          <a:p>
            <a:r>
              <a:rPr lang="ro-RO" sz="2800" dirty="0" smtClean="0"/>
              <a:t>Imagine Landsat 8 din 24 mai 2015</a:t>
            </a:r>
          </a:p>
          <a:p>
            <a:r>
              <a:rPr lang="ro-RO" sz="2800" dirty="0" smtClean="0"/>
              <a:t>Imagine Landsat 7 din 1 iunie 2015</a:t>
            </a:r>
          </a:p>
          <a:p>
            <a:r>
              <a:rPr lang="ro-RO" sz="2800" dirty="0" smtClean="0"/>
              <a:t>Zona de lucru</a:t>
            </a:r>
          </a:p>
          <a:p>
            <a:endParaRPr lang="en-US" dirty="0"/>
          </a:p>
        </p:txBody>
      </p:sp>
      <p:pic>
        <p:nvPicPr>
          <p:cNvPr id="5" name="Picture 4" descr="Mozaic crop delta limit 2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43400" y="1447800"/>
            <a:ext cx="4114800" cy="4724400"/>
          </a:xfrm>
          <a:prstGeom prst="rect">
            <a:avLst/>
          </a:prstGeom>
        </p:spPr>
      </p:pic>
      <p:pic>
        <p:nvPicPr>
          <p:cNvPr id="7" name="Picture 6" descr="Fig 2.3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38200" y="4572000"/>
            <a:ext cx="3048000" cy="19812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o-RO" dirty="0" smtClean="0"/>
              <a:t>Etape de lucru</a:t>
            </a:r>
            <a:endParaRPr lang="en-US" dirty="0"/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4876800" y="2895600"/>
            <a:ext cx="1423988" cy="6667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o-RO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Analiza componentelor principale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876800" y="3851275"/>
            <a:ext cx="1423988" cy="25241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o-RO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Analiza separabilităţii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6754813" y="819150"/>
            <a:ext cx="1423987" cy="27781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o-RO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Date din teren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6754813" y="1423987"/>
            <a:ext cx="1423987" cy="4365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o-RO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Selectarea zonelor de interes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6754813" y="2227262"/>
            <a:ext cx="1423987" cy="4365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o-RO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Purificarea zonelor de interes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6754813" y="2951162"/>
            <a:ext cx="1423987" cy="2698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o-RO" sz="11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Training areas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4876800" y="4375150"/>
            <a:ext cx="1423988" cy="4365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o-RO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Selectarea benzilor pentru clasificare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4783138" y="4997450"/>
            <a:ext cx="1628775" cy="2762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o-RO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Clasificare supervizată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4876800" y="5435600"/>
            <a:ext cx="1423988" cy="4365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o-RO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Post-clasificare si evaluarea acurateţii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4783138" y="6056312"/>
            <a:ext cx="1628775" cy="2762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o-RO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Hărţi tematice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108" name="AutoShape 12"/>
          <p:cNvCxnSpPr>
            <a:cxnSpLocks noChangeShapeType="1"/>
          </p:cNvCxnSpPr>
          <p:nvPr/>
        </p:nvCxnSpPr>
        <p:spPr bwMode="auto">
          <a:xfrm>
            <a:off x="5608638" y="3595687"/>
            <a:ext cx="0" cy="23971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4109" name="AutoShape 13"/>
          <p:cNvCxnSpPr>
            <a:cxnSpLocks noChangeShapeType="1"/>
          </p:cNvCxnSpPr>
          <p:nvPr/>
        </p:nvCxnSpPr>
        <p:spPr bwMode="auto">
          <a:xfrm>
            <a:off x="5608638" y="4103687"/>
            <a:ext cx="0" cy="25558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4110" name="AutoShape 14"/>
          <p:cNvCxnSpPr>
            <a:cxnSpLocks noChangeShapeType="1"/>
          </p:cNvCxnSpPr>
          <p:nvPr/>
        </p:nvCxnSpPr>
        <p:spPr bwMode="auto">
          <a:xfrm>
            <a:off x="5608638" y="4827587"/>
            <a:ext cx="0" cy="15240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4111" name="AutoShape 15"/>
          <p:cNvCxnSpPr>
            <a:cxnSpLocks noChangeShapeType="1"/>
          </p:cNvCxnSpPr>
          <p:nvPr/>
        </p:nvCxnSpPr>
        <p:spPr bwMode="auto">
          <a:xfrm>
            <a:off x="5608638" y="5273675"/>
            <a:ext cx="0" cy="14605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4112" name="AutoShape 16"/>
          <p:cNvCxnSpPr>
            <a:cxnSpLocks noChangeShapeType="1"/>
          </p:cNvCxnSpPr>
          <p:nvPr/>
        </p:nvCxnSpPr>
        <p:spPr bwMode="auto">
          <a:xfrm>
            <a:off x="5608638" y="5888037"/>
            <a:ext cx="0" cy="16827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4113" name="AutoShape 17"/>
          <p:cNvCxnSpPr>
            <a:cxnSpLocks noChangeShapeType="1"/>
          </p:cNvCxnSpPr>
          <p:nvPr/>
        </p:nvCxnSpPr>
        <p:spPr bwMode="auto">
          <a:xfrm>
            <a:off x="7469188" y="1112837"/>
            <a:ext cx="0" cy="29368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4114" name="AutoShape 18"/>
          <p:cNvCxnSpPr>
            <a:cxnSpLocks noChangeShapeType="1"/>
          </p:cNvCxnSpPr>
          <p:nvPr/>
        </p:nvCxnSpPr>
        <p:spPr bwMode="auto">
          <a:xfrm>
            <a:off x="7469188" y="1876425"/>
            <a:ext cx="0" cy="33496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4115" name="AutoShape 19"/>
          <p:cNvCxnSpPr>
            <a:cxnSpLocks noChangeShapeType="1"/>
          </p:cNvCxnSpPr>
          <p:nvPr/>
        </p:nvCxnSpPr>
        <p:spPr bwMode="auto">
          <a:xfrm>
            <a:off x="7469188" y="2679700"/>
            <a:ext cx="0" cy="255587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4116" name="AutoShape 20"/>
          <p:cNvCxnSpPr>
            <a:cxnSpLocks noChangeShapeType="1"/>
          </p:cNvCxnSpPr>
          <p:nvPr/>
        </p:nvCxnSpPr>
        <p:spPr bwMode="auto">
          <a:xfrm rot="10800000" flipV="1">
            <a:off x="6300788" y="3221037"/>
            <a:ext cx="1168400" cy="715963"/>
          </a:xfrm>
          <a:prstGeom prst="bentConnector3">
            <a:avLst>
              <a:gd name="adj1" fmla="val -384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</p:spPr>
      </p:cxnSp>
      <p:sp>
        <p:nvSpPr>
          <p:cNvPr id="4117" name="Rectangle 21"/>
          <p:cNvSpPr>
            <a:spLocks noChangeArrowheads="1"/>
          </p:cNvSpPr>
          <p:nvPr/>
        </p:nvSpPr>
        <p:spPr bwMode="auto">
          <a:xfrm>
            <a:off x="4876800" y="762000"/>
            <a:ext cx="1423988" cy="46831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o-RO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Achiziţia imaginilor Landsat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18" name="Rectangle 22"/>
          <p:cNvSpPr>
            <a:spLocks noChangeArrowheads="1"/>
          </p:cNvSpPr>
          <p:nvPr/>
        </p:nvSpPr>
        <p:spPr bwMode="auto">
          <a:xfrm>
            <a:off x="4876800" y="1503362"/>
            <a:ext cx="1423988" cy="2778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o-RO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Realizarea mozaicului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19" name="Rectangle 23"/>
          <p:cNvSpPr>
            <a:spLocks noChangeArrowheads="1"/>
          </p:cNvSpPr>
          <p:nvPr/>
        </p:nvSpPr>
        <p:spPr bwMode="auto">
          <a:xfrm>
            <a:off x="4876800" y="2227262"/>
            <a:ext cx="1423988" cy="317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o-RO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Tăierea imaginilor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120" name="AutoShape 24"/>
          <p:cNvCxnSpPr>
            <a:cxnSpLocks noChangeShapeType="1"/>
          </p:cNvCxnSpPr>
          <p:nvPr/>
        </p:nvCxnSpPr>
        <p:spPr bwMode="auto">
          <a:xfrm>
            <a:off x="5608638" y="1246187"/>
            <a:ext cx="0" cy="23971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4121" name="AutoShape 25"/>
          <p:cNvCxnSpPr>
            <a:cxnSpLocks noChangeShapeType="1"/>
          </p:cNvCxnSpPr>
          <p:nvPr/>
        </p:nvCxnSpPr>
        <p:spPr bwMode="auto">
          <a:xfrm>
            <a:off x="5608638" y="1797050"/>
            <a:ext cx="0" cy="414337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4122" name="AutoShape 26"/>
          <p:cNvCxnSpPr>
            <a:cxnSpLocks noChangeShapeType="1"/>
          </p:cNvCxnSpPr>
          <p:nvPr/>
        </p:nvCxnSpPr>
        <p:spPr bwMode="auto">
          <a:xfrm>
            <a:off x="5608638" y="2560637"/>
            <a:ext cx="0" cy="33496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pic>
        <p:nvPicPr>
          <p:cNvPr id="4123" name="Picture 27" descr="D:\A lucru disertatie\poze fundal modificat\modificari\Picture1_north arrow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133600"/>
            <a:ext cx="3285096" cy="44656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Pre-procesarea imaginilor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o-RO" dirty="0" smtClean="0"/>
              <a:t>NDWI=(Green-NIR)/(Green+NIR)</a:t>
            </a:r>
          </a:p>
          <a:p>
            <a:r>
              <a:rPr lang="ro-RO" dirty="0" smtClean="0"/>
              <a:t>MNDWI=(Green-MIR)/(Green+MIR)</a:t>
            </a:r>
          </a:p>
          <a:p>
            <a:endParaRPr lang="ro-RO" dirty="0" smtClean="0"/>
          </a:p>
          <a:p>
            <a:r>
              <a:rPr lang="en-US" dirty="0" smtClean="0"/>
              <a:t>I1 = 0,846 x B2- 0,073 x B3 - 0,46 x B4 - 0,0032 x B5 - 0,049 x B6 + 0,0119 x B7</a:t>
            </a:r>
            <a:endParaRPr lang="ro-RO" dirty="0" smtClean="0"/>
          </a:p>
          <a:p>
            <a:r>
              <a:rPr lang="en-US" dirty="0" smtClean="0"/>
              <a:t>I2 = (B1 - B3)/ B1</a:t>
            </a:r>
            <a:endParaRPr lang="ro-RO" dirty="0" smtClean="0"/>
          </a:p>
          <a:p>
            <a:r>
              <a:rPr lang="en-US" dirty="0" smtClean="0"/>
              <a:t>I3= B5/ I1</a:t>
            </a: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Pre-procesarea imaginilor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o-RO" dirty="0" smtClean="0"/>
          </a:p>
          <a:p>
            <a:endParaRPr lang="ro-RO" dirty="0" smtClean="0"/>
          </a:p>
          <a:p>
            <a:endParaRPr lang="ro-RO" dirty="0" smtClean="0"/>
          </a:p>
          <a:p>
            <a:endParaRPr lang="ro-RO" dirty="0" smtClean="0"/>
          </a:p>
          <a:p>
            <a:r>
              <a:rPr lang="ro-RO" dirty="0" smtClean="0"/>
              <a:t>Indicele </a:t>
            </a:r>
            <a:r>
              <a:rPr lang="en-US" dirty="0" smtClean="0"/>
              <a:t> I</a:t>
            </a:r>
            <a:r>
              <a:rPr lang="ro-RO" dirty="0" smtClean="0"/>
              <a:t>1</a:t>
            </a:r>
          </a:p>
          <a:p>
            <a:r>
              <a:rPr lang="ro-RO" dirty="0" smtClean="0"/>
              <a:t>Componenta principală</a:t>
            </a:r>
          </a:p>
          <a:p>
            <a:pPr>
              <a:buNone/>
            </a:pPr>
            <a:r>
              <a:rPr lang="ro-RO" dirty="0" smtClean="0"/>
              <a:t>    numărul 4</a:t>
            </a:r>
          </a:p>
        </p:txBody>
      </p:sp>
      <p:pic>
        <p:nvPicPr>
          <p:cNvPr id="4" name="Content Placeholder 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219199"/>
            <a:ext cx="2743200" cy="220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219198"/>
            <a:ext cx="2743200" cy="220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6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00600" y="3505200"/>
            <a:ext cx="2812760" cy="2794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Zonele</a:t>
            </a:r>
            <a:r>
              <a:rPr lang="en-US" dirty="0" smtClean="0"/>
              <a:t> de </a:t>
            </a:r>
            <a:r>
              <a:rPr lang="en-US" dirty="0" err="1" smtClean="0"/>
              <a:t>interes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o-RO" dirty="0" smtClean="0"/>
          </a:p>
          <a:p>
            <a:endParaRPr lang="ro-RO" dirty="0" smtClean="0"/>
          </a:p>
          <a:p>
            <a:endParaRPr lang="ro-RO" dirty="0" smtClean="0"/>
          </a:p>
          <a:p>
            <a:endParaRPr lang="ro-RO" dirty="0" smtClean="0"/>
          </a:p>
          <a:p>
            <a:r>
              <a:rPr lang="en-US" dirty="0" err="1" smtClean="0"/>
              <a:t>Purificare</a:t>
            </a:r>
            <a:r>
              <a:rPr lang="en-US" dirty="0" smtClean="0"/>
              <a:t>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zona</a:t>
            </a:r>
            <a:r>
              <a:rPr lang="en-US" dirty="0" smtClean="0"/>
              <a:t> de</a:t>
            </a:r>
          </a:p>
          <a:p>
            <a:pPr>
              <a:buNone/>
            </a:pPr>
            <a:r>
              <a:rPr lang="en-US" dirty="0" err="1" smtClean="0"/>
              <a:t>interes</a:t>
            </a:r>
            <a:r>
              <a:rPr lang="en-US" dirty="0" smtClean="0"/>
              <a:t> de </a:t>
            </a:r>
            <a:r>
              <a:rPr lang="en-US" dirty="0" err="1" smtClean="0"/>
              <a:t>vegetatie</a:t>
            </a:r>
            <a:r>
              <a:rPr lang="en-US" dirty="0" smtClean="0"/>
              <a:t> </a:t>
            </a:r>
            <a:r>
              <a:rPr lang="en-US" dirty="0" err="1" smtClean="0"/>
              <a:t>acvatic</a:t>
            </a:r>
            <a:r>
              <a:rPr lang="ro-RO" dirty="0" smtClean="0"/>
              <a:t>ă</a:t>
            </a:r>
            <a:endParaRPr lang="en-US" dirty="0" smtClean="0"/>
          </a:p>
          <a:p>
            <a:pPr>
              <a:buNone/>
            </a:pPr>
            <a:endParaRPr lang="ro-RO" dirty="0" smtClean="0"/>
          </a:p>
          <a:p>
            <a:r>
              <a:rPr lang="ro-RO" dirty="0" smtClean="0"/>
              <a:t>Zone de interes definite</a:t>
            </a:r>
          </a:p>
        </p:txBody>
      </p:sp>
      <p:pic>
        <p:nvPicPr>
          <p:cNvPr id="4" name="Content Placeholder 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88440" y="1219199"/>
            <a:ext cx="2176319" cy="220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 bwMode="auto">
          <a:xfrm>
            <a:off x="4931640" y="1219198"/>
            <a:ext cx="2176319" cy="220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Content Placeholder 3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62600" y="3505200"/>
            <a:ext cx="3049429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Clasificarea imaginii Landsat 7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 smtClean="0"/>
              <a:t>Harți tematice pentru imaginea Landsat 7</a:t>
            </a:r>
            <a:endParaRPr lang="en-US" dirty="0"/>
          </a:p>
        </p:txBody>
      </p:sp>
      <p:pic>
        <p:nvPicPr>
          <p:cNvPr id="4" name="Content Placeholder 3" descr="L7MD_legenda.pn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86200" y="1828800"/>
            <a:ext cx="4358280" cy="4535049"/>
          </a:xfrm>
          <a:prstGeom prst="rect">
            <a:avLst/>
          </a:prstGeom>
        </p:spPr>
      </p:pic>
      <p:sp>
        <p:nvSpPr>
          <p:cNvPr id="6" name="Content Placeholder 5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paralelipiped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2" descr="F:\de pe D 10.09.2015\A lucru disertatie\poze fundal modificat\modificari\north-arro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1600200"/>
            <a:ext cx="280988" cy="5170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 smtClean="0"/>
              <a:t>Harți tematice pentru imaginea Landsat 7</a:t>
            </a:r>
            <a:endParaRPr lang="en-US" dirty="0"/>
          </a:p>
        </p:txBody>
      </p:sp>
      <p:pic>
        <p:nvPicPr>
          <p:cNvPr id="5" name="Picture 4" descr="L7MD_legenda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3886200" y="1828800"/>
            <a:ext cx="3797494" cy="4535049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err="1" smtClean="0"/>
              <a:t>Metoda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unghiului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spectral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8" name="Picture 2" descr="F:\de pe D 10.09.2015\A lucru disertatie\poze fundal modificat\modificari\north-arro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1600200"/>
            <a:ext cx="280988" cy="5170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 smtClean="0"/>
              <a:t>Harți tematice pentru imaginea Landsat 7</a:t>
            </a:r>
            <a:endParaRPr lang="en-US" dirty="0"/>
          </a:p>
        </p:txBody>
      </p:sp>
      <p:pic>
        <p:nvPicPr>
          <p:cNvPr id="7" name="Picture 6" descr="L7MD_legenda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3886200" y="1828800"/>
            <a:ext cx="4693532" cy="4535049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o-RO" dirty="0" smtClean="0"/>
          </a:p>
          <a:p>
            <a:r>
              <a:rPr lang="en-US" dirty="0" err="1" smtClean="0"/>
              <a:t>Metoda</a:t>
            </a:r>
            <a:endParaRPr lang="en-US" dirty="0" smtClean="0"/>
          </a:p>
          <a:p>
            <a:pPr>
              <a:buNone/>
            </a:pPr>
            <a:r>
              <a:rPr lang="ro-RO" dirty="0" smtClean="0"/>
              <a:t>rețelelor</a:t>
            </a:r>
          </a:p>
          <a:p>
            <a:pPr>
              <a:buNone/>
            </a:pPr>
            <a:r>
              <a:rPr lang="ro-RO" dirty="0" smtClean="0"/>
              <a:t>neuronale</a:t>
            </a:r>
          </a:p>
          <a:p>
            <a:pPr>
              <a:buNone/>
            </a:pPr>
            <a:r>
              <a:rPr lang="ro-RO" dirty="0" smtClean="0"/>
              <a:t>artificiale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8" name="Picture 2" descr="F:\de pe D 10.09.2015\A lucru disertatie\poze fundal modificat\modificari\north-arro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1600200"/>
            <a:ext cx="280988" cy="5170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Clasificarea imaginii Landsat 8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 smtClean="0"/>
              <a:t>Harți tematice pentru imaginea Landsat 8</a:t>
            </a:r>
            <a:endParaRPr lang="en-US" dirty="0"/>
          </a:p>
        </p:txBody>
      </p:sp>
      <p:pic>
        <p:nvPicPr>
          <p:cNvPr id="11" name="Content Placeholder 10" descr="L8P.pn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40480" y="1636776"/>
            <a:ext cx="3685032" cy="4606290"/>
          </a:xfrm>
          <a:ln>
            <a:noFill/>
          </a:ln>
        </p:spPr>
      </p:pic>
      <p:pic>
        <p:nvPicPr>
          <p:cNvPr id="13" name="Picture 12" descr="Legenda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2160" y="4572000"/>
            <a:ext cx="1600200" cy="1521896"/>
          </a:xfrm>
          <a:prstGeom prst="rect">
            <a:avLst/>
          </a:prstGeom>
        </p:spPr>
      </p:pic>
      <p:sp>
        <p:nvSpPr>
          <p:cNvPr id="7" name="Content Placeholder 5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paralelipiped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Picture 2" descr="F:\de pe D 10.09.2015\A lucru disertatie\poze fundal modificat\modificari\north-arro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24712" y="1638300"/>
            <a:ext cx="280988" cy="5170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L8MD.png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0" y="1639824"/>
            <a:ext cx="3685032" cy="46085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 smtClean="0"/>
              <a:t>Harți tematice pentru imaginea Landsat 8</a:t>
            </a:r>
            <a:endParaRPr lang="en-US" dirty="0"/>
          </a:p>
        </p:txBody>
      </p:sp>
      <p:pic>
        <p:nvPicPr>
          <p:cNvPr id="14" name="Picture 13" descr="Legenda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2160" y="4572000"/>
            <a:ext cx="1603177" cy="1398002"/>
          </a:xfrm>
          <a:prstGeom prst="rect">
            <a:avLst/>
          </a:prstGeom>
        </p:spPr>
      </p:pic>
      <p:sp>
        <p:nvSpPr>
          <p:cNvPr id="8" name="Content Placeholder 5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o-RO" sz="3200" dirty="0" smtClean="0"/>
              <a:t>distanței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o-RO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minime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Picture 2" descr="F:\de pe D 10.09.2015\A lucru disertatie\poze fundal modificat\modificari\north-arro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24712" y="1638300"/>
            <a:ext cx="280988" cy="5170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 smtClean="0"/>
              <a:t>Harți tematice pentru imaginea Landsat 8</a:t>
            </a:r>
            <a:endParaRPr lang="en-US" dirty="0"/>
          </a:p>
        </p:txBody>
      </p:sp>
      <p:pic>
        <p:nvPicPr>
          <p:cNvPr id="11" name="Content Placeholder 10" descr="L8P.pn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40480" y="1636776"/>
            <a:ext cx="3685032" cy="4608576"/>
          </a:xfrm>
          <a:noFill/>
          <a:ln cmpd="dbl">
            <a:noFill/>
          </a:ln>
        </p:spPr>
      </p:pic>
      <p:pic>
        <p:nvPicPr>
          <p:cNvPr id="13" name="Picture 12" descr="Legenda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2160" y="4572000"/>
            <a:ext cx="1600200" cy="1395406"/>
          </a:xfrm>
          <a:prstGeom prst="rect">
            <a:avLst/>
          </a:prstGeom>
        </p:spPr>
      </p:pic>
      <p:sp>
        <p:nvSpPr>
          <p:cNvPr id="7" name="Content Placeholder 5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o-RO" sz="3200" dirty="0" smtClean="0"/>
              <a:t>probabilității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o-RO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maxime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2" descr="F:\de pe D 10.09.2015\A lucru disertatie\poze fundal modificat\modificari\north-arro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24712" y="1638300"/>
            <a:ext cx="280988" cy="5170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 smtClean="0"/>
              <a:t>Harți tematice pentru imaginea Landsat 8</a:t>
            </a:r>
            <a:endParaRPr lang="en-US" dirty="0"/>
          </a:p>
        </p:txBody>
      </p:sp>
      <p:pic>
        <p:nvPicPr>
          <p:cNvPr id="12" name="Picture 11" descr="L8MD.png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0" y="1636776"/>
            <a:ext cx="3685032" cy="4608576"/>
          </a:xfrm>
          <a:prstGeom prst="rect">
            <a:avLst/>
          </a:prstGeom>
        </p:spPr>
      </p:pic>
      <p:pic>
        <p:nvPicPr>
          <p:cNvPr id="14" name="Picture 13" descr="Legenda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2161" y="4572000"/>
            <a:ext cx="1603177" cy="1398002"/>
          </a:xfrm>
          <a:prstGeom prst="rect">
            <a:avLst/>
          </a:prstGeom>
        </p:spPr>
      </p:pic>
      <p:sp>
        <p:nvSpPr>
          <p:cNvPr id="8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err="1" smtClean="0"/>
              <a:t>Metoda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unghiului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spectral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9" name="Picture 2" descr="F:\de pe D 10.09.2015\A lucru disertatie\poze fundal modificat\modificari\north-arro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24712" y="1638300"/>
            <a:ext cx="280988" cy="5170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 smtClean="0"/>
              <a:t>Harți tematice pentru imaginea Landsat 8</a:t>
            </a:r>
            <a:endParaRPr lang="en-US" dirty="0"/>
          </a:p>
        </p:txBody>
      </p:sp>
      <p:pic>
        <p:nvPicPr>
          <p:cNvPr id="11" name="Content Placeholder 10" descr="L8P.pn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40480" y="1636776"/>
            <a:ext cx="3685032" cy="4608576"/>
          </a:xfrm>
        </p:spPr>
      </p:pic>
      <p:pic>
        <p:nvPicPr>
          <p:cNvPr id="13" name="Picture 12" descr="Legenda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2160" y="4572000"/>
            <a:ext cx="1600200" cy="1395406"/>
          </a:xfrm>
          <a:prstGeom prst="rect">
            <a:avLst/>
          </a:prstGeom>
        </p:spPr>
      </p:pic>
      <p:sp>
        <p:nvSpPr>
          <p:cNvPr id="7" name="Content Placeholder 5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o-RO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o-RO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rețelelor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o-RO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neuronale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o-RO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artificiale</a:t>
            </a: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2" descr="F:\de pe D 10.09.2015\A lucru disertatie\poze fundal modificat\modificari\north-arro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24712" y="1638300"/>
            <a:ext cx="280988" cy="5170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Comparație între cele două imagini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Concluzii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000" dirty="0" smtClean="0"/>
              <a:t>Utilizarea unor imagini mai puţin contaminate de prezenţa norilor</a:t>
            </a:r>
            <a:r>
              <a:rPr lang="ro-RO" sz="2000" dirty="0" smtClean="0"/>
              <a:t> și achiziționate în perioade în care vegetația prezintă un grad de maturizare mai ridicat</a:t>
            </a:r>
          </a:p>
          <a:p>
            <a:r>
              <a:rPr lang="en-US" sz="2000" dirty="0" err="1" smtClean="0"/>
              <a:t>Implementarea</a:t>
            </a:r>
            <a:r>
              <a:rPr lang="en-US" sz="2000" dirty="0" smtClean="0"/>
              <a:t> </a:t>
            </a:r>
            <a:r>
              <a:rPr lang="en-US" sz="2000" dirty="0" err="1" smtClean="0"/>
              <a:t>unor</a:t>
            </a:r>
            <a:r>
              <a:rPr lang="en-US" sz="2000" dirty="0" smtClean="0"/>
              <a:t> </a:t>
            </a:r>
            <a:r>
              <a:rPr lang="en-US" sz="2000" dirty="0" err="1" smtClean="0"/>
              <a:t>metode</a:t>
            </a:r>
            <a:r>
              <a:rPr lang="en-US" sz="2000" dirty="0" smtClean="0"/>
              <a:t> de </a:t>
            </a:r>
            <a:r>
              <a:rPr lang="en-US" sz="2000" dirty="0" err="1" smtClean="0"/>
              <a:t>preprocesare</a:t>
            </a:r>
            <a:r>
              <a:rPr lang="en-US" sz="2000" dirty="0" smtClean="0"/>
              <a:t> </a:t>
            </a:r>
            <a:r>
              <a:rPr lang="en-US" sz="2000" dirty="0" err="1" smtClean="0"/>
              <a:t>mai</a:t>
            </a:r>
            <a:r>
              <a:rPr lang="en-US" sz="2000" dirty="0" smtClean="0"/>
              <a:t> elaborate </a:t>
            </a:r>
            <a:r>
              <a:rPr lang="en-US" sz="2000" dirty="0" err="1" smtClean="0"/>
              <a:t>pentru</a:t>
            </a:r>
            <a:r>
              <a:rPr lang="en-US" sz="2000" dirty="0" smtClean="0"/>
              <a:t> </a:t>
            </a:r>
            <a:r>
              <a:rPr lang="en-US" sz="2000" dirty="0" err="1" smtClean="0"/>
              <a:t>eliminarea</a:t>
            </a:r>
            <a:r>
              <a:rPr lang="ro-RO" sz="2000" dirty="0" smtClean="0"/>
              <a:t> </a:t>
            </a:r>
            <a:r>
              <a:rPr lang="pt-BR" sz="2000" dirty="0" smtClean="0"/>
              <a:t>efectelor nedorite datorate prezenţei elementelor perturbatoare</a:t>
            </a:r>
            <a:endParaRPr lang="ro-RO" sz="2000" dirty="0" smtClean="0"/>
          </a:p>
          <a:p>
            <a:r>
              <a:rPr lang="vi-VN" sz="2000" dirty="0" smtClean="0">
                <a:latin typeface="Calibri" pitchFamily="34" charset="0"/>
                <a:cs typeface="Calibri" pitchFamily="34" charset="0"/>
              </a:rPr>
              <a:t>Achiziţionarea unei set de date din teren mai cuprinzător</a:t>
            </a:r>
            <a:endParaRPr lang="ro-RO" sz="2000" dirty="0" smtClean="0">
              <a:latin typeface="Calibri" pitchFamily="34" charset="0"/>
              <a:cs typeface="Calibri" pitchFamily="34" charset="0"/>
            </a:endParaRPr>
          </a:p>
          <a:p>
            <a:r>
              <a:rPr lang="it-IT" sz="2000" dirty="0" smtClean="0"/>
              <a:t>Rularea unui număr mai mare de iteraţii şi calibrarea metodelor de clasificare a</a:t>
            </a:r>
            <a:r>
              <a:rPr lang="ro-RO" sz="2000" dirty="0" smtClean="0"/>
              <a:t> </a:t>
            </a:r>
            <a:r>
              <a:rPr lang="en-US" sz="2000" dirty="0" err="1" smtClean="0"/>
              <a:t>imaginilor</a:t>
            </a:r>
            <a:r>
              <a:rPr lang="en-US" sz="2000" dirty="0" smtClean="0"/>
              <a:t> </a:t>
            </a:r>
            <a:r>
              <a:rPr lang="en-US" sz="2000" dirty="0" err="1" smtClean="0"/>
              <a:t>pe</a:t>
            </a:r>
            <a:r>
              <a:rPr lang="en-US" sz="2000" dirty="0" smtClean="0"/>
              <a:t> </a:t>
            </a:r>
            <a:r>
              <a:rPr lang="en-US" sz="2000" dirty="0" err="1" smtClean="0"/>
              <a:t>baza</a:t>
            </a:r>
            <a:r>
              <a:rPr lang="en-US" sz="2000" dirty="0" smtClean="0"/>
              <a:t> </a:t>
            </a:r>
            <a:r>
              <a:rPr lang="en-US" sz="2000" dirty="0" err="1" smtClean="0"/>
              <a:t>zonelor</a:t>
            </a:r>
            <a:r>
              <a:rPr lang="en-US" sz="2000" dirty="0" smtClean="0"/>
              <a:t> de </a:t>
            </a:r>
            <a:r>
              <a:rPr lang="en-US" sz="2000" dirty="0" err="1" smtClean="0"/>
              <a:t>interes</a:t>
            </a:r>
            <a:r>
              <a:rPr lang="en-US" sz="2000" dirty="0" smtClean="0"/>
              <a:t> definite</a:t>
            </a:r>
            <a:endParaRPr lang="ro-RO" sz="2000" dirty="0" smtClean="0"/>
          </a:p>
          <a:p>
            <a:r>
              <a:rPr lang="en-US" sz="2000" dirty="0" err="1" smtClean="0">
                <a:latin typeface="Calibri" pitchFamily="34" charset="0"/>
                <a:cs typeface="Calibri" pitchFamily="34" charset="0"/>
              </a:rPr>
              <a:t>Utilizarea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 smtClean="0">
                <a:latin typeface="Calibri" pitchFamily="34" charset="0"/>
                <a:cs typeface="Calibri" pitchFamily="34" charset="0"/>
              </a:rPr>
              <a:t>unor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 smtClean="0">
                <a:latin typeface="Calibri" pitchFamily="34" charset="0"/>
                <a:cs typeface="Calibri" pitchFamily="34" charset="0"/>
              </a:rPr>
              <a:t>suprafeţe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 smtClean="0">
                <a:latin typeface="Calibri" pitchFamily="34" charset="0"/>
                <a:cs typeface="Calibri" pitchFamily="34" charset="0"/>
              </a:rPr>
              <a:t>mai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 smtClean="0">
                <a:latin typeface="Calibri" pitchFamily="34" charset="0"/>
                <a:cs typeface="Calibri" pitchFamily="34" charset="0"/>
              </a:rPr>
              <a:t>mari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 smtClean="0">
                <a:latin typeface="Calibri" pitchFamily="34" charset="0"/>
                <a:cs typeface="Calibri" pitchFamily="34" charset="0"/>
              </a:rPr>
              <a:t>pentru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 smtClean="0">
                <a:latin typeface="Calibri" pitchFamily="34" charset="0"/>
                <a:cs typeface="Calibri" pitchFamily="34" charset="0"/>
              </a:rPr>
              <a:t>evaluarea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 smtClean="0">
                <a:latin typeface="Calibri" pitchFamily="34" charset="0"/>
                <a:cs typeface="Calibri" pitchFamily="34" charset="0"/>
              </a:rPr>
              <a:t>acurateţii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 smtClean="0">
                <a:latin typeface="Calibri" pitchFamily="34" charset="0"/>
                <a:cs typeface="Calibri" pitchFamily="34" charset="0"/>
              </a:rPr>
              <a:t>rezultatelor</a:t>
            </a:r>
            <a:r>
              <a:rPr lang="ro-RO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vi-VN" sz="2000" dirty="0" smtClean="0">
                <a:latin typeface="Calibri" pitchFamily="34" charset="0"/>
                <a:cs typeface="Calibri" pitchFamily="34" charset="0"/>
              </a:rPr>
              <a:t>obţinute în urma clasificărilor</a:t>
            </a:r>
            <a:endParaRPr lang="ro-RO" sz="2000" dirty="0" smtClean="0">
              <a:latin typeface="Calibri" pitchFamily="34" charset="0"/>
              <a:cs typeface="Calibri" pitchFamily="34" charset="0"/>
            </a:endParaRPr>
          </a:p>
          <a:p>
            <a:r>
              <a:rPr lang="en-US" sz="2000" dirty="0" err="1" smtClean="0"/>
              <a:t>Integrarea</a:t>
            </a:r>
            <a:r>
              <a:rPr lang="en-US" sz="2000" dirty="0" smtClean="0"/>
              <a:t> </a:t>
            </a:r>
            <a:r>
              <a:rPr lang="en-US" sz="2000" dirty="0" err="1" smtClean="0"/>
              <a:t>mai</a:t>
            </a:r>
            <a:r>
              <a:rPr lang="en-US" sz="2000" dirty="0" smtClean="0"/>
              <a:t> </a:t>
            </a:r>
            <a:r>
              <a:rPr lang="en-US" sz="2000" dirty="0" err="1" smtClean="0"/>
              <a:t>multor</a:t>
            </a:r>
            <a:r>
              <a:rPr lang="en-US" sz="2000" dirty="0" smtClean="0"/>
              <a:t> date </a:t>
            </a:r>
            <a:r>
              <a:rPr lang="en-US" sz="2000" dirty="0" err="1" smtClean="0"/>
              <a:t>în</a:t>
            </a:r>
            <a:r>
              <a:rPr lang="en-US" sz="2000" dirty="0" smtClean="0"/>
              <a:t> </a:t>
            </a:r>
            <a:r>
              <a:rPr lang="en-US" sz="2000" dirty="0" err="1" smtClean="0"/>
              <a:t>procesul</a:t>
            </a:r>
            <a:r>
              <a:rPr lang="en-US" sz="2000" dirty="0" smtClean="0"/>
              <a:t> de </a:t>
            </a:r>
            <a:r>
              <a:rPr lang="en-US" sz="2000" dirty="0" err="1" smtClean="0"/>
              <a:t>clasificare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57400" y="2667000"/>
            <a:ext cx="4980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noProof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" pitchFamily="34" charset="0"/>
              </a:rPr>
              <a:t>MULTUMESC</a:t>
            </a:r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" pitchFamily="34" charset="0"/>
              </a:rPr>
              <a:t> !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4423</TotalTime>
  <Words>418</Words>
  <Application>Microsoft Office PowerPoint</Application>
  <PresentationFormat>On-screen Show (4:3)</PresentationFormat>
  <Paragraphs>107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MONITORIZAREA SPECIILOR DE VEGETAȚIE ACVATICĂ SUBMERSĂ DIN DELTA DUNĂRII PRIN MIJLOACE DE TELEDETECȚIE</vt:lpstr>
      <vt:lpstr>Motivație</vt:lpstr>
      <vt:lpstr> Subiecte</vt:lpstr>
      <vt:lpstr>Aria de studiu și imaginile satelitare</vt:lpstr>
      <vt:lpstr>Etape de lucru</vt:lpstr>
      <vt:lpstr>Pre-procesarea imaginilor</vt:lpstr>
      <vt:lpstr>Pre-procesarea imaginilor</vt:lpstr>
      <vt:lpstr>Zonele de interes</vt:lpstr>
      <vt:lpstr>Clasificarea imaginii Landsat 7</vt:lpstr>
      <vt:lpstr>Harți tematice pentru imaginea Landsat 7</vt:lpstr>
      <vt:lpstr>Harți tematice pentru imaginea Landsat 7</vt:lpstr>
      <vt:lpstr>Harți tematice pentru imaginea Landsat 7</vt:lpstr>
      <vt:lpstr>Clasificarea imaginii Landsat 8</vt:lpstr>
      <vt:lpstr>Harți tematice pentru imaginea Landsat 8</vt:lpstr>
      <vt:lpstr>Harți tematice pentru imaginea Landsat 8</vt:lpstr>
      <vt:lpstr>Harți tematice pentru imaginea Landsat 8</vt:lpstr>
      <vt:lpstr>Harți tematice pentru imaginea Landsat 8</vt:lpstr>
      <vt:lpstr>Harți tematice pentru imaginea Landsat 8</vt:lpstr>
      <vt:lpstr>Comparație între cele două imagini</vt:lpstr>
      <vt:lpstr>Concluzii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User</cp:lastModifiedBy>
  <cp:revision>258</cp:revision>
  <dcterms:created xsi:type="dcterms:W3CDTF">2015-08-12T18:58:07Z</dcterms:created>
  <dcterms:modified xsi:type="dcterms:W3CDTF">2016-04-15T04:52:32Z</dcterms:modified>
</cp:coreProperties>
</file>