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24"/>
  </p:notesMasterIdLst>
  <p:handoutMasterIdLst>
    <p:handoutMasterId r:id="rId25"/>
  </p:handoutMasterIdLst>
  <p:sldIdLst>
    <p:sldId id="257" r:id="rId3"/>
    <p:sldId id="258" r:id="rId4"/>
    <p:sldId id="268" r:id="rId5"/>
    <p:sldId id="269" r:id="rId6"/>
    <p:sldId id="266" r:id="rId7"/>
    <p:sldId id="259" r:id="rId8"/>
    <p:sldId id="270" r:id="rId9"/>
    <p:sldId id="267" r:id="rId10"/>
    <p:sldId id="260" r:id="rId11"/>
    <p:sldId id="261" r:id="rId12"/>
    <p:sldId id="262" r:id="rId13"/>
    <p:sldId id="263" r:id="rId14"/>
    <p:sldId id="272" r:id="rId15"/>
    <p:sldId id="275" r:id="rId16"/>
    <p:sldId id="276" r:id="rId17"/>
    <p:sldId id="277" r:id="rId18"/>
    <p:sldId id="273" r:id="rId19"/>
    <p:sldId id="274" r:id="rId20"/>
    <p:sldId id="264" r:id="rId21"/>
    <p:sldId id="271" r:id="rId22"/>
    <p:sldId id="278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5" autoAdjust="0"/>
    <p:restoredTop sz="94660"/>
  </p:normalViewPr>
  <p:slideViewPr>
    <p:cSldViewPr snapToGrid="0">
      <p:cViewPr>
        <p:scale>
          <a:sx n="96" d="100"/>
          <a:sy n="96" d="100"/>
        </p:scale>
        <p:origin x="437" y="-2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UNITBV\conferinte&amp;articole\2015\Evolutia%20Hansen\geodate\suprafete_de_impadurit\suprafete_de_impadurit_final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Sheet2!$K$1</c:f>
              <c:strCache>
                <c:ptCount val="1"/>
                <c:pt idx="0">
                  <c:v>Judet</c:v>
                </c:pt>
              </c:strCache>
            </c:strRef>
          </c:tx>
          <c:spPr>
            <a:ln w="25400" cap="flat" cmpd="dbl" algn="ctr">
              <a:noFill/>
              <a:round/>
            </a:ln>
            <a:effectLst/>
          </c:spPr>
          <c:marker>
            <c:symbol val="circle"/>
            <c:size val="6"/>
            <c:spPr>
              <a:noFill/>
              <a:ln w="34925" cap="flat" cmpd="dbl" algn="ctr">
                <a:solidFill>
                  <a:schemeClr val="accent1">
                    <a:lumMod val="75000"/>
                    <a:alpha val="70000"/>
                  </a:schemeClr>
                </a:solidFill>
                <a:round/>
              </a:ln>
              <a:effectLst/>
            </c:spPr>
          </c:marker>
          <c:dLbls>
            <c:dLbl>
              <c:idx val="0"/>
              <c:layout/>
              <c:tx>
                <c:rich>
                  <a:bodyPr/>
                  <a:lstStyle/>
                  <a:p>
                    <a:fld id="{CBFD3ECC-AF7E-4B0F-8C20-BF4844086D35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fld id="{FC6F1B9D-B549-4DD9-858F-4E9C981EFBBC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fld id="{C224344A-C16A-470E-A1B5-846E802D54ED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3"/>
              <c:layout>
                <c:manualLayout>
                  <c:x val="-1.0400414313197586E-3"/>
                  <c:y val="-2.1772692631755079E-2"/>
                </c:manualLayout>
              </c:layout>
              <c:tx>
                <c:rich>
                  <a:bodyPr/>
                  <a:lstStyle/>
                  <a:p>
                    <a:fld id="{13A1BA30-35D7-40EB-BD21-5218D6D79DAB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fld id="{21CF1E32-5354-4D36-AA53-B76A743A1BE6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5"/>
              <c:layout>
                <c:manualLayout>
                  <c:x val="0"/>
                  <c:y val="8.6010941223824029E-3"/>
                </c:manualLayout>
              </c:layout>
              <c:tx>
                <c:rich>
                  <a:bodyPr/>
                  <a:lstStyle/>
                  <a:p>
                    <a:fld id="{CBDB59AF-B093-4BB3-9DE2-ADC2E80BEA9E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fld id="{018ABA40-4020-4E8D-B851-7D64A2E8B2F5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7"/>
              <c:layout>
                <c:manualLayout>
                  <c:x val="-9.4339622641509656E-3"/>
                  <c:y val="1.6760946993505135E-2"/>
                </c:manualLayout>
              </c:layout>
              <c:tx>
                <c:rich>
                  <a:bodyPr/>
                  <a:lstStyle/>
                  <a:p>
                    <a:fld id="{6595EF79-0960-4306-842F-9E1460DA1D26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</c:extLst>
            </c:dLbl>
            <c:dLbl>
              <c:idx val="8"/>
              <c:layout/>
              <c:tx>
                <c:rich>
                  <a:bodyPr/>
                  <a:lstStyle/>
                  <a:p>
                    <a:fld id="{DA02AB93-749C-45FB-9CD3-4E64065EE9D8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9"/>
              <c:layout/>
              <c:tx>
                <c:rich>
                  <a:bodyPr/>
                  <a:lstStyle/>
                  <a:p>
                    <a:fld id="{6BF7ACC9-4A2F-4F21-998C-8BD21126CB1B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10"/>
              <c:layout/>
              <c:tx>
                <c:rich>
                  <a:bodyPr/>
                  <a:lstStyle/>
                  <a:p>
                    <a:fld id="{2A8B72E2-7650-4DC2-B4A1-A6EDB902723E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11"/>
              <c:layout/>
              <c:tx>
                <c:rich>
                  <a:bodyPr/>
                  <a:lstStyle/>
                  <a:p>
                    <a:fld id="{09511E8B-C717-4999-8B9F-B9E50D83D128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12"/>
              <c:layout/>
              <c:tx>
                <c:rich>
                  <a:bodyPr/>
                  <a:lstStyle/>
                  <a:p>
                    <a:fld id="{799333EA-FBDC-4821-B252-25EEB375BF7D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13"/>
              <c:layout>
                <c:manualLayout>
                  <c:x val="-7.2802108414134281E-3"/>
                  <c:y val="-5.7409930759976004E-3"/>
                </c:manualLayout>
              </c:layout>
              <c:tx>
                <c:rich>
                  <a:bodyPr/>
                  <a:lstStyle/>
                  <a:p>
                    <a:fld id="{498969DA-0BE6-49CF-BE2D-4EBC292DE364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</c:extLst>
            </c:dLbl>
            <c:dLbl>
              <c:idx val="14"/>
              <c:layout/>
              <c:tx>
                <c:rich>
                  <a:bodyPr/>
                  <a:lstStyle/>
                  <a:p>
                    <a:fld id="{0ADC47AC-63BB-4162-A0D7-909C0CD4723A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15"/>
              <c:layout>
                <c:manualLayout>
                  <c:x val="0"/>
                  <c:y val="1.2570710245128774E-2"/>
                </c:manualLayout>
              </c:layout>
              <c:tx>
                <c:rich>
                  <a:bodyPr/>
                  <a:lstStyle/>
                  <a:p>
                    <a:fld id="{0D47DCB5-1BE5-43B1-98E6-96DD35E99F46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</c:extLst>
            </c:dLbl>
            <c:dLbl>
              <c:idx val="16"/>
              <c:layout/>
              <c:tx>
                <c:rich>
                  <a:bodyPr/>
                  <a:lstStyle/>
                  <a:p>
                    <a:fld id="{08F7E96A-A11A-4412-B19D-D3D07815EEFA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17"/>
              <c:layout/>
              <c:tx>
                <c:rich>
                  <a:bodyPr/>
                  <a:lstStyle/>
                  <a:p>
                    <a:fld id="{54EC6753-1995-432D-858A-01814406B6C4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18"/>
              <c:layout/>
              <c:tx>
                <c:rich>
                  <a:bodyPr/>
                  <a:lstStyle/>
                  <a:p>
                    <a:fld id="{C2B2FE09-6351-494F-83DE-7D82B2801195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19"/>
              <c:layout/>
              <c:tx>
                <c:rich>
                  <a:bodyPr/>
                  <a:lstStyle/>
                  <a:p>
                    <a:fld id="{909C226B-ACD9-4749-AAE5-B179C1A18B02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20"/>
              <c:layout>
                <c:manualLayout>
                  <c:x val="-8.8772099242311903E-3"/>
                  <c:y val="1.7310131959463508E-2"/>
                </c:manualLayout>
              </c:layout>
              <c:tx>
                <c:rich>
                  <a:bodyPr/>
                  <a:lstStyle/>
                  <a:p>
                    <a:fld id="{B73DADBC-D640-4C5A-B6DE-A3E2E92B096D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</c:extLst>
            </c:dLbl>
            <c:dLbl>
              <c:idx val="21"/>
              <c:layout>
                <c:manualLayout>
                  <c:x val="-3.7515042341405416E-2"/>
                  <c:y val="4.0149396787375183E-2"/>
                </c:manualLayout>
              </c:layout>
              <c:tx>
                <c:rich>
                  <a:bodyPr/>
                  <a:lstStyle/>
                  <a:p>
                    <a:fld id="{6F0F4C62-F7B3-4128-BDC9-98D3C2E4D01D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</c:extLst>
            </c:dLbl>
            <c:dLbl>
              <c:idx val="22"/>
              <c:layout/>
              <c:tx>
                <c:rich>
                  <a:bodyPr/>
                  <a:lstStyle/>
                  <a:p>
                    <a:fld id="{3BF3E699-FE8C-4F12-8F12-4EDD0101EE64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23"/>
              <c:layout>
                <c:manualLayout>
                  <c:x val="0"/>
                  <c:y val="8.3804734967525673E-3"/>
                </c:manualLayout>
              </c:layout>
              <c:tx>
                <c:rich>
                  <a:bodyPr/>
                  <a:lstStyle/>
                  <a:p>
                    <a:fld id="{D188BE1F-DEDB-4B62-9F2D-D385C57B6634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</c:extLst>
            </c:dLbl>
            <c:dLbl>
              <c:idx val="24"/>
              <c:layout>
                <c:manualLayout>
                  <c:x val="6.240248587918551E-3"/>
                  <c:y val="-2.9930001541875928E-3"/>
                </c:manualLayout>
              </c:layout>
              <c:tx>
                <c:rich>
                  <a:bodyPr/>
                  <a:lstStyle/>
                  <a:p>
                    <a:fld id="{B38F3BA5-E5F4-4E20-9D91-03CFECA31C15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</c:extLst>
            </c:dLbl>
            <c:dLbl>
              <c:idx val="25"/>
              <c:layout>
                <c:manualLayout>
                  <c:x val="-4.1322314049586969E-3"/>
                  <c:y val="5.8711287244972848E-3"/>
                </c:manualLayout>
              </c:layout>
              <c:tx>
                <c:rich>
                  <a:bodyPr/>
                  <a:lstStyle/>
                  <a:p>
                    <a:fld id="{1E68B380-C9DD-4235-9A3E-5409579D8360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</c:extLst>
            </c:dLbl>
            <c:dLbl>
              <c:idx val="26"/>
              <c:layout>
                <c:manualLayout>
                  <c:x val="7.4851433665131485E-3"/>
                  <c:y val="9.9963541640890104E-3"/>
                </c:manualLayout>
              </c:layout>
              <c:tx>
                <c:rich>
                  <a:bodyPr/>
                  <a:lstStyle/>
                  <a:p>
                    <a:fld id="{7604EFDE-3634-4AD7-AFCC-F6F4B88B1308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</c:extLst>
            </c:dLbl>
            <c:dLbl>
              <c:idx val="27"/>
              <c:layout>
                <c:manualLayout>
                  <c:x val="6.2402485879185128E-3"/>
                  <c:y val="-2.7470788449430419E-2"/>
                </c:manualLayout>
              </c:layout>
              <c:tx>
                <c:rich>
                  <a:bodyPr/>
                  <a:lstStyle/>
                  <a:p>
                    <a:fld id="{D8A5F0CA-C678-4A2C-95EE-B4739E492F20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</c:extLst>
            </c:dLbl>
            <c:dLbl>
              <c:idx val="28"/>
              <c:layout/>
              <c:tx>
                <c:rich>
                  <a:bodyPr/>
                  <a:lstStyle/>
                  <a:p>
                    <a:fld id="{C3A15BF4-BB2F-447F-A859-446CA3D518B6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29"/>
              <c:layout/>
              <c:tx>
                <c:rich>
                  <a:bodyPr/>
                  <a:lstStyle/>
                  <a:p>
                    <a:fld id="{B97A7C1A-F171-41D9-81F1-95C14B5EFB9E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30"/>
              <c:layout/>
              <c:tx>
                <c:rich>
                  <a:bodyPr/>
                  <a:lstStyle/>
                  <a:p>
                    <a:fld id="{DD026177-9C06-4D59-AE94-0438CFE00F7E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dLbl>
              <c:idx val="31"/>
              <c:layout>
                <c:manualLayout>
                  <c:x val="9.9836577031640309E-4"/>
                  <c:y val="1.4350900983385876E-2"/>
                </c:manualLayout>
              </c:layout>
              <c:tx>
                <c:rich>
                  <a:bodyPr/>
                  <a:lstStyle/>
                  <a:p>
                    <a:fld id="{2982EDBE-08A7-4775-8F9A-F2B8EB1E6B6E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</c:extLst>
            </c:dLbl>
            <c:dLbl>
              <c:idx val="32"/>
              <c:layout/>
              <c:tx>
                <c:rich>
                  <a:bodyPr/>
                  <a:lstStyle/>
                  <a:p>
                    <a:fld id="{C23B8F36-307A-45F8-960D-12C36A1C3409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DataLabelsRange val="1"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xVal>
            <c:numRef>
              <c:f>Sheet2!$L$2:$L$34</c:f>
              <c:numCache>
                <c:formatCode>General</c:formatCode>
                <c:ptCount val="33"/>
                <c:pt idx="0">
                  <c:v>5.8705771325794434</c:v>
                </c:pt>
                <c:pt idx="1">
                  <c:v>0.14675404022115701</c:v>
                </c:pt>
                <c:pt idx="2">
                  <c:v>8.5126077506916502</c:v>
                </c:pt>
                <c:pt idx="3">
                  <c:v>3.4704314121240634</c:v>
                </c:pt>
                <c:pt idx="4">
                  <c:v>1.1148970270694498</c:v>
                </c:pt>
                <c:pt idx="5">
                  <c:v>3.867976423733213</c:v>
                </c:pt>
                <c:pt idx="6">
                  <c:v>0.49469936732857178</c:v>
                </c:pt>
                <c:pt idx="7">
                  <c:v>1.9377357811472391</c:v>
                </c:pt>
                <c:pt idx="8">
                  <c:v>0.96990824763237926</c:v>
                </c:pt>
                <c:pt idx="9">
                  <c:v>0.38908616154800107</c:v>
                </c:pt>
                <c:pt idx="10">
                  <c:v>5.3487773801757674</c:v>
                </c:pt>
                <c:pt idx="11">
                  <c:v>1.2763996430458506</c:v>
                </c:pt>
                <c:pt idx="12">
                  <c:v>0.60862558596554495</c:v>
                </c:pt>
                <c:pt idx="13">
                  <c:v>3.3153511115899294E-2</c:v>
                </c:pt>
                <c:pt idx="14">
                  <c:v>0.27919296890578171</c:v>
                </c:pt>
                <c:pt idx="15">
                  <c:v>0.63264500724085371</c:v>
                </c:pt>
                <c:pt idx="16">
                  <c:v>13.182928167535611</c:v>
                </c:pt>
                <c:pt idx="17">
                  <c:v>2.1715331508989482</c:v>
                </c:pt>
                <c:pt idx="18">
                  <c:v>0.90209553124021458</c:v>
                </c:pt>
                <c:pt idx="19">
                  <c:v>17.427520022085108</c:v>
                </c:pt>
                <c:pt idx="20">
                  <c:v>6.494632915967409E-2</c:v>
                </c:pt>
                <c:pt idx="21">
                  <c:v>0.82365878585822461</c:v>
                </c:pt>
                <c:pt idx="22">
                  <c:v>1.6793830023469891</c:v>
                </c:pt>
                <c:pt idx="23">
                  <c:v>0.11037322002907946</c:v>
                </c:pt>
                <c:pt idx="24">
                  <c:v>0.21092102209183605</c:v>
                </c:pt>
                <c:pt idx="25">
                  <c:v>4.6950357289737905E-2</c:v>
                </c:pt>
                <c:pt idx="26">
                  <c:v>1.1903993053370004E-2</c:v>
                </c:pt>
                <c:pt idx="27">
                  <c:v>3.8013811931573418</c:v>
                </c:pt>
                <c:pt idx="28">
                  <c:v>19.908077817528927</c:v>
                </c:pt>
                <c:pt idx="29">
                  <c:v>0.11842639744001983</c:v>
                </c:pt>
                <c:pt idx="30">
                  <c:v>0.20653129232138923</c:v>
                </c:pt>
                <c:pt idx="31">
                  <c:v>3.4791070403680622</c:v>
                </c:pt>
                <c:pt idx="32">
                  <c:v>0.9007952370706297</c:v>
                </c:pt>
              </c:numCache>
            </c:numRef>
          </c:xVal>
          <c:yVal>
            <c:numRef>
              <c:f>Sheet2!$M$2:$M$34</c:f>
              <c:numCache>
                <c:formatCode>General</c:formatCode>
                <c:ptCount val="33"/>
                <c:pt idx="0">
                  <c:v>3.6011320107401779</c:v>
                </c:pt>
                <c:pt idx="1">
                  <c:v>3.6524069582917345</c:v>
                </c:pt>
                <c:pt idx="2">
                  <c:v>4.3896350535752866</c:v>
                </c:pt>
                <c:pt idx="3">
                  <c:v>4.3860176720570916</c:v>
                </c:pt>
                <c:pt idx="4">
                  <c:v>3.4564511047009452</c:v>
                </c:pt>
                <c:pt idx="5">
                  <c:v>3.2066508143055956</c:v>
                </c:pt>
                <c:pt idx="6">
                  <c:v>0.81261891962307464</c:v>
                </c:pt>
                <c:pt idx="7">
                  <c:v>3.1870997284810656</c:v>
                </c:pt>
                <c:pt idx="8">
                  <c:v>2.5458183715610652</c:v>
                </c:pt>
                <c:pt idx="9">
                  <c:v>6.9061267963995574</c:v>
                </c:pt>
                <c:pt idx="10">
                  <c:v>2.8748134787654682</c:v>
                </c:pt>
                <c:pt idx="11">
                  <c:v>2.6492439026665986</c:v>
                </c:pt>
                <c:pt idx="12">
                  <c:v>1.931796568224605</c:v>
                </c:pt>
                <c:pt idx="13">
                  <c:v>1.2052483612328668</c:v>
                </c:pt>
                <c:pt idx="14">
                  <c:v>0.54201868549810406</c:v>
                </c:pt>
                <c:pt idx="15">
                  <c:v>3.9417974797473287</c:v>
                </c:pt>
                <c:pt idx="16">
                  <c:v>4.5654512791104116</c:v>
                </c:pt>
                <c:pt idx="17">
                  <c:v>5.5627432671127623</c:v>
                </c:pt>
                <c:pt idx="18">
                  <c:v>1.4243296181006881</c:v>
                </c:pt>
                <c:pt idx="19">
                  <c:v>4.2340589389157763</c:v>
                </c:pt>
                <c:pt idx="20">
                  <c:v>2.3591787108484841</c:v>
                </c:pt>
                <c:pt idx="21">
                  <c:v>3.4156550798013026</c:v>
                </c:pt>
                <c:pt idx="22">
                  <c:v>3.9892684348293552</c:v>
                </c:pt>
                <c:pt idx="23">
                  <c:v>0.74466382395984132</c:v>
                </c:pt>
                <c:pt idx="24">
                  <c:v>2.3897685521789342</c:v>
                </c:pt>
                <c:pt idx="25">
                  <c:v>1.7248019591278954</c:v>
                </c:pt>
                <c:pt idx="26">
                  <c:v>1.1627441283940765</c:v>
                </c:pt>
                <c:pt idx="27">
                  <c:v>3.2505905160008126</c:v>
                </c:pt>
                <c:pt idx="28">
                  <c:v>6.5701409558643569</c:v>
                </c:pt>
                <c:pt idx="29">
                  <c:v>0.37836088117691219</c:v>
                </c:pt>
                <c:pt idx="30">
                  <c:v>1.799001344316584</c:v>
                </c:pt>
                <c:pt idx="31">
                  <c:v>4.33846058884368</c:v>
                </c:pt>
                <c:pt idx="32">
                  <c:v>2.801906015547563</c:v>
                </c:pt>
              </c:numCache>
            </c:numRef>
          </c:yVal>
          <c:smooth val="0"/>
          <c:extLst>
            <c:ext xmlns:c15="http://schemas.microsoft.com/office/drawing/2012/chart" uri="{02D57815-91ED-43cb-92C2-25804820EDAC}">
              <c15:datalabelsRange>
                <c15:f>Sheet2!$K$2:$K$34</c15:f>
                <c15:dlblRangeCache>
                  <c:ptCount val="33"/>
                  <c:pt idx="0">
                    <c:v>ALBA</c:v>
                  </c:pt>
                  <c:pt idx="1">
                    <c:v>ARAD</c:v>
                  </c:pt>
                  <c:pt idx="2">
                    <c:v>ARGES</c:v>
                  </c:pt>
                  <c:pt idx="3">
                    <c:v>BACAU</c:v>
                  </c:pt>
                  <c:pt idx="4">
                    <c:v>BIHOR</c:v>
                  </c:pt>
                  <c:pt idx="5">
                    <c:v>BISTRITA-NASAUD</c:v>
                  </c:pt>
                  <c:pt idx="6">
                    <c:v>BOTOSANI</c:v>
                  </c:pt>
                  <c:pt idx="7">
                    <c:v>BRASOV</c:v>
                  </c:pt>
                  <c:pt idx="8">
                    <c:v>BUZAU</c:v>
                  </c:pt>
                  <c:pt idx="9">
                    <c:v>CARAS-SEVERIN</c:v>
                  </c:pt>
                  <c:pt idx="10">
                    <c:v>CLUJ</c:v>
                  </c:pt>
                  <c:pt idx="11">
                    <c:v>COVASNA</c:v>
                  </c:pt>
                  <c:pt idx="12">
                    <c:v>DAMBOVITA</c:v>
                  </c:pt>
                  <c:pt idx="13">
                    <c:v>DOLJ</c:v>
                  </c:pt>
                  <c:pt idx="14">
                    <c:v>GALATI</c:v>
                  </c:pt>
                  <c:pt idx="15">
                    <c:v>GORJ</c:v>
                  </c:pt>
                  <c:pt idx="16">
                    <c:v>HARGHITA</c:v>
                  </c:pt>
                  <c:pt idx="17">
                    <c:v>HUNEDOARA</c:v>
                  </c:pt>
                  <c:pt idx="18">
                    <c:v>IASI</c:v>
                  </c:pt>
                  <c:pt idx="19">
                    <c:v>MARAMURES</c:v>
                  </c:pt>
                  <c:pt idx="20">
                    <c:v>MEHEDINTI</c:v>
                  </c:pt>
                  <c:pt idx="21">
                    <c:v>MURES</c:v>
                  </c:pt>
                  <c:pt idx="22">
                    <c:v>NEAMT</c:v>
                  </c:pt>
                  <c:pt idx="23">
                    <c:v>OLT</c:v>
                  </c:pt>
                  <c:pt idx="24">
                    <c:v>PRAHOVA</c:v>
                  </c:pt>
                  <c:pt idx="25">
                    <c:v>SALAJ</c:v>
                  </c:pt>
                  <c:pt idx="26">
                    <c:v>SATU-MARE</c:v>
                  </c:pt>
                  <c:pt idx="27">
                    <c:v>SIBIU</c:v>
                  </c:pt>
                  <c:pt idx="28">
                    <c:v>SUCEAVA</c:v>
                  </c:pt>
                  <c:pt idx="29">
                    <c:v>TELEORMAN</c:v>
                  </c:pt>
                  <c:pt idx="30">
                    <c:v>TIMIS</c:v>
                  </c:pt>
                  <c:pt idx="31">
                    <c:v>VALCEA</c:v>
                  </c:pt>
                  <c:pt idx="32">
                    <c:v>VRANCEA</c:v>
                  </c:pt>
                </c15:dlblRangeCache>
              </c15:datalabelsRang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621240528"/>
        <c:axId val="-621239984"/>
      </c:scatterChart>
      <c:valAx>
        <c:axId val="-62124052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cap="all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900" b="0" i="0" cap="all" baseline="0">
                    <a:effectLst/>
                  </a:rPr>
                  <a:t>Procent din suprafe</a:t>
                </a:r>
                <a:r>
                  <a:rPr lang="ro-RO" sz="900" b="0" i="0" cap="all" baseline="0">
                    <a:effectLst/>
                  </a:rPr>
                  <a:t>Ț</a:t>
                </a:r>
                <a:r>
                  <a:rPr lang="en-US" sz="900" b="0" i="0" cap="all" baseline="0">
                    <a:effectLst/>
                  </a:rPr>
                  <a:t>ele </a:t>
                </a:r>
                <a:r>
                  <a:rPr lang="ro-RO" sz="900" b="0" i="0" cap="all" baseline="0">
                    <a:effectLst/>
                  </a:rPr>
                  <a:t>afECTATE DE DISTURBANȚE </a:t>
                </a:r>
                <a:r>
                  <a:rPr lang="en-US" sz="900" b="0" i="0" cap="all" baseline="0">
                    <a:effectLst/>
                  </a:rPr>
                  <a:t>(%)</a:t>
                </a:r>
                <a:endParaRPr lang="en-US" sz="900">
                  <a:effectLst/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900" b="0" i="0" u="none" strike="noStrike" kern="1200" cap="all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621239984"/>
        <c:crosses val="autoZero"/>
        <c:crossBetween val="midCat"/>
      </c:valAx>
      <c:valAx>
        <c:axId val="-621239984"/>
        <c:scaling>
          <c:orientation val="minMax"/>
          <c:max val="8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0" i="0" u="none" strike="noStrike" kern="1200" cap="all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900"/>
                  <a:t>procent din suprafa</a:t>
                </a:r>
                <a:r>
                  <a:rPr lang="ro-RO" sz="900"/>
                  <a:t>Ț</a:t>
                </a:r>
                <a:r>
                  <a:rPr lang="en-US" sz="900"/>
                  <a:t>a na</a:t>
                </a:r>
                <a:r>
                  <a:rPr lang="ro-RO" sz="900"/>
                  <a:t>Ț</a:t>
                </a:r>
                <a:r>
                  <a:rPr lang="en-US" sz="900"/>
                  <a:t>ional</a:t>
                </a:r>
                <a:r>
                  <a:rPr lang="ro-RO" sz="900"/>
                  <a:t>Ă</a:t>
                </a:r>
                <a:r>
                  <a:rPr lang="en-US" sz="900"/>
                  <a:t> </a:t>
                </a:r>
                <a:r>
                  <a:rPr lang="ro-RO" sz="900"/>
                  <a:t>Î</a:t>
                </a:r>
                <a:r>
                  <a:rPr lang="en-US" sz="900"/>
                  <a:t>mp</a:t>
                </a:r>
                <a:r>
                  <a:rPr lang="ro-RO" sz="900"/>
                  <a:t>Ă</a:t>
                </a:r>
                <a:r>
                  <a:rPr lang="en-US" sz="900"/>
                  <a:t>durit</a:t>
                </a:r>
                <a:r>
                  <a:rPr lang="ro-RO" sz="900"/>
                  <a:t>Ă</a:t>
                </a:r>
                <a:r>
                  <a:rPr lang="en-US" sz="900"/>
                  <a:t> (%)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0" i="0" u="none" strike="noStrike" kern="1200" cap="all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62124052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tx1">
        <a:lumMod val="65000"/>
        <a:lumOff val="35000"/>
      </a:schemeClr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5400" cap="flat" cmpd="dbl" algn="ctr">
        <a:solidFill>
          <a:schemeClr val="phClr">
            <a:alpha val="50000"/>
          </a:schemeClr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34925" cap="flat" cmpd="dbl" algn="ctr">
        <a:solidFill>
          <a:schemeClr val="phClr">
            <a:lumMod val="75000"/>
            <a:alpha val="70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000" kern="1200" spc="0" normalizeH="0" baseline="0"/>
  </cs:title>
  <cs:trendline>
    <cs:lnRef idx="0">
      <cs:styleClr val="0"/>
    </cs:lnRef>
    <cs:fillRef idx="0"/>
    <cs:effectRef idx="0"/>
    <cs:fontRef idx="minor">
      <a:schemeClr val="tx1"/>
    </cs:fontRef>
    <cs:spPr>
      <a:ln w="38100" cap="rnd" cmpd="sng" algn="ctr">
        <a:solidFill>
          <a:schemeClr val="phClr">
            <a:lumMod val="75000"/>
            <a:alpha val="25000"/>
          </a:schemeClr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b="0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45BA1-980A-4507-BE5A-5C1E7C2FFD8F}" type="datetimeFigureOut">
              <a:rPr lang="en-US"/>
              <a:t>4/15/2016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3416D-7FED-43BC-AA7C-D92DBA01ED64}" type="datetimeFigureOut">
              <a:rPr lang="en-US"/>
              <a:t>4/15/2016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5612" y="1752600"/>
            <a:ext cx="6858003" cy="182880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5609" y="3733800"/>
            <a:ext cx="6858003" cy="9144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4/15/2016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3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5609" y="3733800"/>
            <a:ext cx="6858003" cy="9144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4" y="1825625"/>
            <a:ext cx="4954588" cy="418795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2" y="1825625"/>
            <a:ext cx="4951415" cy="418795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4/15/2016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505079"/>
            <a:ext cx="4956048" cy="3476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9"/>
            <a:ext cx="4956048" cy="3476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4/15/2016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4/15/2016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4/15/2016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4/15/2016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grpSp>
        <p:nvGrpSpPr>
          <p:cNvPr id="9" name="Group 8"/>
          <p:cNvGrpSpPr/>
          <p:nvPr/>
        </p:nvGrpSpPr>
        <p:grpSpPr>
          <a:xfrm>
            <a:off x="574433" y="724623"/>
            <a:ext cx="5318979" cy="3795623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2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2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6285121" y="724623"/>
            <a:ext cx="5318979" cy="3795623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2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2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2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2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2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3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3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3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3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3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</p:grpSp>
      <p:sp>
        <p:nvSpPr>
          <p:cNvPr id="36" name="Picture Placeholder 33"/>
          <p:cNvSpPr>
            <a:spLocks noGrp="1" noChangeAspect="1"/>
          </p:cNvSpPr>
          <p:nvPr>
            <p:ph type="pic" sz="quarter" idx="17"/>
          </p:nvPr>
        </p:nvSpPr>
        <p:spPr>
          <a:xfrm>
            <a:off x="833622" y="1020195"/>
            <a:ext cx="4800601" cy="32004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37" name="Picture Placeholder 33"/>
          <p:cNvSpPr>
            <a:spLocks noGrp="1" noChangeAspect="1"/>
          </p:cNvSpPr>
          <p:nvPr>
            <p:ph type="pic" sz="quarter" idx="18"/>
          </p:nvPr>
        </p:nvSpPr>
        <p:spPr>
          <a:xfrm>
            <a:off x="6544312" y="1020195"/>
            <a:ext cx="4800601" cy="32004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39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423" y="4648200"/>
            <a:ext cx="4368980" cy="1295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19"/>
          </p:nvPr>
        </p:nvSpPr>
        <p:spPr>
          <a:xfrm>
            <a:off x="6742910" y="4648200"/>
            <a:ext cx="4368980" cy="1295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ree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4/15/2016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grpSp>
        <p:nvGrpSpPr>
          <p:cNvPr id="35" name="Group 34"/>
          <p:cNvGrpSpPr>
            <a:grpSpLocks noChangeAspect="1"/>
          </p:cNvGrpSpPr>
          <p:nvPr/>
        </p:nvGrpSpPr>
        <p:grpSpPr>
          <a:xfrm rot="5400000">
            <a:off x="4030971" y="647727"/>
            <a:ext cx="4116828" cy="338328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38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4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4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4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4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4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4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4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4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4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5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5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</p:grpSp>
      <p:grpSp>
        <p:nvGrpSpPr>
          <p:cNvPr id="52" name="Group 51"/>
          <p:cNvGrpSpPr>
            <a:grpSpLocks noChangeAspect="1"/>
          </p:cNvGrpSpPr>
          <p:nvPr/>
        </p:nvGrpSpPr>
        <p:grpSpPr>
          <a:xfrm rot="5400000">
            <a:off x="263071" y="1127736"/>
            <a:ext cx="4114800" cy="3381615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5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5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6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6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6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6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6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</p:grpSp>
      <p:grpSp>
        <p:nvGrpSpPr>
          <p:cNvPr id="65" name="Group 64"/>
          <p:cNvGrpSpPr>
            <a:grpSpLocks noChangeAspect="1"/>
          </p:cNvGrpSpPr>
          <p:nvPr/>
        </p:nvGrpSpPr>
        <p:grpSpPr>
          <a:xfrm rot="5400000">
            <a:off x="7803905" y="1127740"/>
            <a:ext cx="4114800" cy="3381613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66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67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68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69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70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71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72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73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74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75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76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77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</p:grpSp>
      <p:sp>
        <p:nvSpPr>
          <p:cNvPr id="78" name="Picture Placeholder 33"/>
          <p:cNvSpPr>
            <a:spLocks noGrp="1"/>
          </p:cNvSpPr>
          <p:nvPr>
            <p:ph type="pic" sz="quarter" idx="18"/>
          </p:nvPr>
        </p:nvSpPr>
        <p:spPr>
          <a:xfrm>
            <a:off x="4599885" y="533400"/>
            <a:ext cx="2971800" cy="36576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79" name="Picture Placeholder 33"/>
          <p:cNvSpPr>
            <a:spLocks noGrp="1"/>
          </p:cNvSpPr>
          <p:nvPr>
            <p:ph type="pic" sz="quarter" idx="19"/>
          </p:nvPr>
        </p:nvSpPr>
        <p:spPr>
          <a:xfrm>
            <a:off x="834571" y="1013590"/>
            <a:ext cx="2971800" cy="36576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80" name="Picture Placeholder 33"/>
          <p:cNvSpPr>
            <a:spLocks noGrp="1"/>
          </p:cNvSpPr>
          <p:nvPr>
            <p:ph type="pic" sz="quarter" idx="20"/>
          </p:nvPr>
        </p:nvSpPr>
        <p:spPr>
          <a:xfrm>
            <a:off x="8375405" y="1013591"/>
            <a:ext cx="2971800" cy="36576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2"/>
          </p:nvPr>
        </p:nvSpPr>
        <p:spPr>
          <a:xfrm>
            <a:off x="948871" y="5018002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1"/>
          </p:nvPr>
        </p:nvSpPr>
        <p:spPr>
          <a:xfrm>
            <a:off x="4707208" y="4582378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22"/>
          </p:nvPr>
        </p:nvSpPr>
        <p:spPr>
          <a:xfrm>
            <a:off x="8489705" y="5018002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4/15/2016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grpSp>
        <p:nvGrpSpPr>
          <p:cNvPr id="84" name="Group 83"/>
          <p:cNvGrpSpPr>
            <a:grpSpLocks noChangeAspect="1"/>
          </p:cNvGrpSpPr>
          <p:nvPr/>
        </p:nvGrpSpPr>
        <p:grpSpPr>
          <a:xfrm rot="16200000" flipV="1">
            <a:off x="274315" y="1102306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</p:grpSp>
      <p:sp>
        <p:nvSpPr>
          <p:cNvPr id="97" name="Picture Placeholder 33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/>
          </a:p>
        </p:txBody>
      </p:sp>
      <p:grpSp>
        <p:nvGrpSpPr>
          <p:cNvPr id="98" name="Group 97"/>
          <p:cNvGrpSpPr/>
          <p:nvPr/>
        </p:nvGrpSpPr>
        <p:grpSpPr>
          <a:xfrm>
            <a:off x="5322491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00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01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02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03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05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06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07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08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09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10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</p:grpSp>
      <p:sp>
        <p:nvSpPr>
          <p:cNvPr id="111" name="Picture Placeholder 33"/>
          <p:cNvSpPr>
            <a:spLocks noGrp="1" noChangeAspect="1"/>
          </p:cNvSpPr>
          <p:nvPr>
            <p:ph type="pic" sz="quarter" idx="18"/>
          </p:nvPr>
        </p:nvSpPr>
        <p:spPr>
          <a:xfrm>
            <a:off x="5546782" y="529603"/>
            <a:ext cx="2993367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/>
          </a:p>
        </p:txBody>
      </p:sp>
      <p:grpSp>
        <p:nvGrpSpPr>
          <p:cNvPr id="112" name="Group 111"/>
          <p:cNvGrpSpPr/>
          <p:nvPr/>
        </p:nvGrpSpPr>
        <p:grpSpPr>
          <a:xfrm>
            <a:off x="5322491" y="34361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1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1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1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1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1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2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2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2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2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2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</p:grpSp>
      <p:sp>
        <p:nvSpPr>
          <p:cNvPr id="125" name="Picture Placeholder 33"/>
          <p:cNvSpPr>
            <a:spLocks noGrp="1" noChangeAspect="1"/>
          </p:cNvSpPr>
          <p:nvPr>
            <p:ph type="pic" sz="quarter" idx="19"/>
          </p:nvPr>
        </p:nvSpPr>
        <p:spPr>
          <a:xfrm>
            <a:off x="5546782" y="3646566"/>
            <a:ext cx="2993367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126" name="Text Placeholder 3"/>
          <p:cNvSpPr>
            <a:spLocks noGrp="1"/>
          </p:cNvSpPr>
          <p:nvPr>
            <p:ph type="body" sz="half" idx="21"/>
          </p:nvPr>
        </p:nvSpPr>
        <p:spPr>
          <a:xfrm>
            <a:off x="9066215" y="2048897"/>
            <a:ext cx="2286000" cy="2514599"/>
          </a:xfrm>
        </p:spPr>
        <p:txBody>
          <a:bodyPr anchor="ctr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5" y="914400"/>
            <a:ext cx="6172201" cy="5029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11732" y="3555527"/>
            <a:ext cx="3840480" cy="238807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/>
          <a:lstStyle/>
          <a:p>
            <a:fld id="{4CF99945-0A15-4715-AB6C-F5E56CF20F70}" type="datetimeFigureOut">
              <a:rPr lang="en-US"/>
              <a:t>4/15/2016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/>
          <a:lstStyle>
            <a:lvl1pPr algn="l">
              <a:defRPr/>
            </a:lvl1pPr>
          </a:lstStyle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595547" y="781402"/>
            <a:ext cx="6433399" cy="5053665"/>
            <a:chOff x="5162444" y="781398"/>
            <a:chExt cx="6433398" cy="5053665"/>
          </a:xfrm>
        </p:grpSpPr>
        <p:sp>
          <p:nvSpPr>
            <p:cNvPr id="9" name="Freeform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0" name="Freeform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Freeform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sz="1800"/>
              </a:p>
            </p:txBody>
          </p:sp>
          <p:sp>
            <p:nvSpPr>
              <p:cNvPr id="21" name="Freeform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sz="1800"/>
              </a:p>
            </p:txBody>
          </p:sp>
        </p:grpSp>
        <p:sp>
          <p:nvSpPr>
            <p:cNvPr id="12" name="Freeform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3" name="Freeform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4" name="Freeform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5" name="Freeform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6" name="Freeform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8" name="Freeform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5"/>
            <a:ext cx="3840480" cy="216851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4/15/2016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4/15/2016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24269" y="304800"/>
            <a:ext cx="1729531" cy="56769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04800"/>
            <a:ext cx="8633671" cy="56769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4/15/2016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5213" y="304800"/>
            <a:ext cx="10058403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5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4CF99945-0A15-4715-AB6C-F5E56CF20F70}" type="datetimeFigureOut">
              <a:rPr lang="en-US"/>
              <a:pPr/>
              <a:t>4/15/2016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63" indent="-347463" algn="l" defTabSz="914377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45" indent="-283457" algn="l" defTabSz="914377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32568" y="1752600"/>
            <a:ext cx="8091048" cy="1828800"/>
          </a:xfrm>
        </p:spPr>
        <p:txBody>
          <a:bodyPr>
            <a:noAutofit/>
          </a:bodyPr>
          <a:lstStyle/>
          <a:p>
            <a:r>
              <a:rPr lang="it-IT" sz="4000" b="1" dirty="0"/>
              <a:t>Dinamica vegetației forestiere – o problemă geo-spațială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5612" y="4034742"/>
            <a:ext cx="6858003" cy="914400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Bogdan Candrea, </a:t>
            </a:r>
            <a:endParaRPr lang="en-US" dirty="0" smtClean="0"/>
          </a:p>
          <a:p>
            <a:r>
              <a:rPr lang="en-US" dirty="0" smtClean="0"/>
              <a:t>	Daniel </a:t>
            </a:r>
            <a:r>
              <a:rPr lang="en-US" dirty="0"/>
              <a:t>Mihai </a:t>
            </a:r>
            <a:r>
              <a:rPr lang="en-US" dirty="0" err="1"/>
              <a:t>Niță</a:t>
            </a:r>
            <a:r>
              <a:rPr lang="en-US" dirty="0"/>
              <a:t>, </a:t>
            </a:r>
            <a:endParaRPr lang="en-US" dirty="0" smtClean="0"/>
          </a:p>
          <a:p>
            <a:r>
              <a:rPr lang="en-US" dirty="0" smtClean="0"/>
              <a:t>		   </a:t>
            </a:r>
            <a:r>
              <a:rPr lang="en-US" dirty="0" err="1" smtClean="0"/>
              <a:t>Ștefan</a:t>
            </a:r>
            <a:r>
              <a:rPr lang="en-US" dirty="0" smtClean="0"/>
              <a:t> </a:t>
            </a:r>
            <a:r>
              <a:rPr lang="en-US" dirty="0"/>
              <a:t>Simon</a:t>
            </a:r>
          </a:p>
        </p:txBody>
      </p: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521204" y="895108"/>
            <a:ext cx="8530199" cy="4313500"/>
          </a:xfrm>
        </p:spPr>
        <p:txBody>
          <a:bodyPr>
            <a:normAutofit/>
          </a:bodyPr>
          <a:lstStyle/>
          <a:p>
            <a:r>
              <a:rPr lang="ro-RO" i="1" dirty="0"/>
              <a:t>„Pădurile au atâtea roluri în univers și atâtea foloase se pot trage dintr-însele, încât </a:t>
            </a:r>
            <a:r>
              <a:rPr lang="ro-RO" b="1" i="1" dirty="0">
                <a:solidFill>
                  <a:srgbClr val="FF0000"/>
                </a:solidFill>
              </a:rPr>
              <a:t>grija </a:t>
            </a:r>
            <a:r>
              <a:rPr lang="ro-RO" i="1" dirty="0"/>
              <a:t>care se dă într-un Stat pădurilor poate fi luată drept </a:t>
            </a:r>
            <a:r>
              <a:rPr lang="ro-RO" i="1" dirty="0" err="1"/>
              <a:t>criterium</a:t>
            </a:r>
            <a:r>
              <a:rPr lang="ro-RO" i="1" dirty="0"/>
              <a:t> pentru </a:t>
            </a:r>
            <a:r>
              <a:rPr lang="ro-RO" b="1" i="1" dirty="0">
                <a:solidFill>
                  <a:srgbClr val="FF0000"/>
                </a:solidFill>
              </a:rPr>
              <a:t>gradul civilizațiunii sale</a:t>
            </a:r>
            <a:r>
              <a:rPr lang="ro-RO" i="1" dirty="0"/>
              <a:t>” </a:t>
            </a:r>
            <a:r>
              <a:rPr lang="en-US" i="1" dirty="0" smtClean="0"/>
              <a:t/>
            </a:r>
            <a:br>
              <a:rPr lang="en-US" i="1" dirty="0" smtClean="0"/>
            </a:br>
            <a:r>
              <a:rPr lang="ro-RO" dirty="0" smtClean="0"/>
              <a:t>(</a:t>
            </a:r>
            <a:r>
              <a:rPr lang="ro-RO" dirty="0" err="1"/>
              <a:t>Hepites</a:t>
            </a:r>
            <a:r>
              <a:rPr lang="ro-RO" dirty="0"/>
              <a:t>, 1899). </a:t>
            </a:r>
            <a:endParaRPr dirty="0"/>
          </a:p>
        </p:txBody>
      </p:sp>
      <p:pic>
        <p:nvPicPr>
          <p:cNvPr id="1026" name="Picture 2" descr="Ștefan Hepit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2506" y="1790953"/>
            <a:ext cx="2801355" cy="3417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107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/>
              <a:t>Dinamica vegetației forestiere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5702" y="1631829"/>
            <a:ext cx="6749905" cy="4824495"/>
          </a:xfrm>
        </p:spPr>
      </p:pic>
      <p:pic>
        <p:nvPicPr>
          <p:cNvPr id="1026" name="Picture 2" descr="http://forwarn.forestthreats.org/sites/default/files/ndvi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64" y="2398142"/>
            <a:ext cx="4773835" cy="3743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570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Studiu </a:t>
            </a:r>
            <a:r>
              <a:rPr lang="en-US" dirty="0" smtClean="0"/>
              <a:t>Hansen – problema geo-spa</a:t>
            </a:r>
            <a:r>
              <a:rPr lang="ro-RO" dirty="0" err="1" smtClean="0"/>
              <a:t>țială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935" y="1524000"/>
            <a:ext cx="10228681" cy="4964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8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Romania – profil de </a:t>
            </a:r>
            <a:r>
              <a:rPr lang="en-US" dirty="0" err="1" smtClean="0"/>
              <a:t>tara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355" y="1647645"/>
            <a:ext cx="9186054" cy="4593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030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Dinamica vegetației forestiere – percepție</a:t>
            </a:r>
            <a:endParaRPr lang="en-US" dirty="0"/>
          </a:p>
        </p:txBody>
      </p:sp>
      <p:pic>
        <p:nvPicPr>
          <p:cNvPr id="2050" name="Picture 2" descr="couple illus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3549" y="1887818"/>
            <a:ext cx="4960436" cy="3714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54329" y="2481991"/>
            <a:ext cx="51816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PERCÉPȚIE, </a:t>
            </a:r>
            <a:r>
              <a:rPr lang="en-US" b="1" dirty="0" err="1"/>
              <a:t>percepții</a:t>
            </a:r>
            <a:r>
              <a:rPr lang="en-US" dirty="0"/>
              <a:t>, s. f. 1. Proces psihic de </a:t>
            </a:r>
            <a:r>
              <a:rPr lang="en-US" dirty="0" err="1"/>
              <a:t>cunoaștere</a:t>
            </a:r>
            <a:r>
              <a:rPr lang="en-US" dirty="0"/>
              <a:t> senzorială, prin care </a:t>
            </a:r>
            <a:r>
              <a:rPr lang="en-US" dirty="0" err="1"/>
              <a:t>obiectele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fenomenele</a:t>
            </a:r>
            <a:r>
              <a:rPr lang="en-US" dirty="0"/>
              <a:t> sunt reflectate ca întregi; p. ext. </a:t>
            </a:r>
            <a:r>
              <a:rPr lang="en-US" dirty="0" err="1"/>
              <a:t>facultatea</a:t>
            </a:r>
            <a:r>
              <a:rPr lang="en-US" dirty="0"/>
              <a:t> de a percepe </a:t>
            </a:r>
            <a:r>
              <a:rPr lang="en-US" dirty="0" err="1"/>
              <a:t>fenomenele</a:t>
            </a:r>
            <a:r>
              <a:rPr lang="en-US" dirty="0"/>
              <a:t> </a:t>
            </a:r>
            <a:r>
              <a:rPr lang="en-US" dirty="0" err="1"/>
              <a:t>lumii</a:t>
            </a:r>
            <a:r>
              <a:rPr lang="en-US" dirty="0"/>
              <a:t> exterioare; </a:t>
            </a:r>
            <a:r>
              <a:rPr lang="en-US" dirty="0" err="1"/>
              <a:t>înțelegere</a:t>
            </a:r>
            <a:r>
              <a:rPr lang="en-US" dirty="0"/>
              <a:t>, </a:t>
            </a:r>
            <a:r>
              <a:rPr lang="en-US" dirty="0" err="1"/>
              <a:t>cunoaștere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89689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Romania – profil de </a:t>
            </a:r>
            <a:r>
              <a:rPr lang="en-US" dirty="0" err="1" smtClean="0"/>
              <a:t>tara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937" y="1633625"/>
            <a:ext cx="2317513" cy="42735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5115" y="1633625"/>
            <a:ext cx="2315733" cy="42735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4414" y="1524000"/>
            <a:ext cx="2327560" cy="42905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8529" y="1524000"/>
            <a:ext cx="2324935" cy="429056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68421" y="5928675"/>
            <a:ext cx="39629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Suprafata</a:t>
            </a:r>
            <a:r>
              <a:rPr lang="en-US" dirty="0" smtClean="0"/>
              <a:t> </a:t>
            </a:r>
            <a:r>
              <a:rPr lang="en-US" dirty="0" err="1" smtClean="0"/>
              <a:t>medie</a:t>
            </a:r>
            <a:r>
              <a:rPr lang="en-US" dirty="0" smtClean="0"/>
              <a:t> </a:t>
            </a:r>
            <a:r>
              <a:rPr lang="en-US" dirty="0" err="1" smtClean="0"/>
              <a:t>taiata</a:t>
            </a:r>
            <a:r>
              <a:rPr lang="en-US" dirty="0" smtClean="0"/>
              <a:t> definitiv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654886" y="5838552"/>
            <a:ext cx="39469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0.2% din păduri se taie definitiv</a:t>
            </a:r>
          </a:p>
          <a:p>
            <a:r>
              <a:rPr lang="en-US" dirty="0" smtClean="0"/>
              <a:t>Sau 2-3 ha se taie pe ora!!! 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0437962" y="1024815"/>
            <a:ext cx="15969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500 de ani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5726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519" y="304800"/>
            <a:ext cx="10058403" cy="1219200"/>
          </a:xfrm>
        </p:spPr>
        <p:txBody>
          <a:bodyPr/>
          <a:lstStyle/>
          <a:p>
            <a:r>
              <a:rPr lang="en-US" dirty="0" err="1" smtClean="0"/>
              <a:t>Comparatii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4882" y="304800"/>
            <a:ext cx="7637466" cy="62515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8023" y="2713959"/>
            <a:ext cx="438769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National and climate-domain scale </a:t>
            </a:r>
            <a:r>
              <a:rPr lang="en-US" dirty="0" err="1"/>
              <a:t>intercomparisons</a:t>
            </a:r>
            <a:r>
              <a:rPr lang="en-US" dirty="0"/>
              <a:t> using ratio measures of aggregate forest change ((</a:t>
            </a:r>
            <a:r>
              <a:rPr lang="en-US" dirty="0" err="1"/>
              <a:t>loss+gain</a:t>
            </a:r>
            <a:r>
              <a:rPr lang="en-US" dirty="0"/>
              <a:t>)/2000 forest) versus percent of aggregate forest change that is forest loss (loss/(</a:t>
            </a:r>
            <a:r>
              <a:rPr lang="en-US" dirty="0" err="1"/>
              <a:t>loss+gain</a:t>
            </a:r>
            <a:r>
              <a:rPr lang="en-US" dirty="0"/>
              <a:t>)). </a:t>
            </a:r>
          </a:p>
        </p:txBody>
      </p:sp>
      <p:sp>
        <p:nvSpPr>
          <p:cNvPr id="6" name="Rectangle 5"/>
          <p:cNvSpPr/>
          <p:nvPr/>
        </p:nvSpPr>
        <p:spPr>
          <a:xfrm>
            <a:off x="5650303" y="5003322"/>
            <a:ext cx="508958" cy="18978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8330242" y="4111926"/>
            <a:ext cx="508958" cy="18978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74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Metoda de </a:t>
            </a:r>
            <a:r>
              <a:rPr lang="ro-RO" dirty="0" smtClean="0"/>
              <a:t>lucru</a:t>
            </a:r>
            <a:r>
              <a:rPr lang="en-US" dirty="0" smtClean="0"/>
              <a:t> –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7784" y="1601637"/>
            <a:ext cx="8333260" cy="4695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639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088" y="97038"/>
            <a:ext cx="10058403" cy="1219200"/>
          </a:xfrm>
        </p:spPr>
        <p:txBody>
          <a:bodyPr/>
          <a:lstStyle/>
          <a:p>
            <a:r>
              <a:rPr lang="en-US" dirty="0" smtClean="0"/>
              <a:t>Identificare </a:t>
            </a:r>
            <a:r>
              <a:rPr lang="en-US" dirty="0" err="1" smtClean="0"/>
              <a:t>disturban</a:t>
            </a:r>
            <a:r>
              <a:rPr lang="en-US" dirty="0" err="1" smtClean="0"/>
              <a:t>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689" y="1713053"/>
            <a:ext cx="6354157" cy="4268647"/>
          </a:xfrm>
        </p:spPr>
        <p:txBody>
          <a:bodyPr>
            <a:normAutofit/>
          </a:bodyPr>
          <a:lstStyle/>
          <a:p>
            <a:r>
              <a:rPr lang="en-US" dirty="0" err="1" smtClean="0"/>
              <a:t>Validarea</a:t>
            </a:r>
            <a:r>
              <a:rPr lang="en-US" dirty="0" smtClean="0"/>
              <a:t> </a:t>
            </a:r>
            <a:r>
              <a:rPr lang="en-US" dirty="0" err="1" smtClean="0"/>
              <a:t>produsului</a:t>
            </a:r>
            <a:r>
              <a:rPr lang="en-US" dirty="0" smtClean="0"/>
              <a:t> Hansen</a:t>
            </a:r>
            <a:r>
              <a:rPr lang="en-US" dirty="0"/>
              <a:t> </a:t>
            </a:r>
            <a:r>
              <a:rPr lang="en-US" dirty="0" smtClean="0"/>
              <a:t>folosind mozaic compozit fals-color Landsat 8</a:t>
            </a:r>
            <a:r>
              <a:rPr lang="en-US" dirty="0" smtClean="0"/>
              <a:t> </a:t>
            </a:r>
          </a:p>
          <a:p>
            <a:r>
              <a:rPr lang="en-US" dirty="0"/>
              <a:t>A</a:t>
            </a:r>
            <a:r>
              <a:rPr lang="en-US" dirty="0" smtClean="0"/>
              <a:t>ctualizarea </a:t>
            </a:r>
            <a:r>
              <a:rPr lang="en-US" dirty="0" err="1"/>
              <a:t>produsului</a:t>
            </a:r>
            <a:r>
              <a:rPr lang="en-US" dirty="0"/>
              <a:t> Hansen prin </a:t>
            </a:r>
            <a:r>
              <a:rPr lang="en-US" dirty="0" err="1"/>
              <a:t>eliminarea</a:t>
            </a:r>
            <a:r>
              <a:rPr lang="en-US" dirty="0"/>
              <a:t> zonelor regenerate </a:t>
            </a:r>
            <a:r>
              <a:rPr lang="en-US" dirty="0" err="1"/>
              <a:t>și</a:t>
            </a:r>
            <a:r>
              <a:rPr lang="en-US" dirty="0"/>
              <a:t> adăugarea de noi zone </a:t>
            </a:r>
            <a:r>
              <a:rPr lang="en-US" dirty="0" err="1"/>
              <a:t>afectate</a:t>
            </a:r>
            <a:r>
              <a:rPr lang="en-US" dirty="0"/>
              <a:t> de </a:t>
            </a:r>
            <a:r>
              <a:rPr lang="en-US" dirty="0" err="1"/>
              <a:t>tăieri</a:t>
            </a:r>
            <a:r>
              <a:rPr lang="en-US" dirty="0"/>
              <a:t> </a:t>
            </a:r>
            <a:r>
              <a:rPr lang="en-US" dirty="0" err="1"/>
              <a:t>rase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definitive </a:t>
            </a:r>
          </a:p>
        </p:txBody>
      </p:sp>
      <p:pic>
        <p:nvPicPr>
          <p:cNvPr id="4" name="Imagine 4"/>
          <p:cNvPicPr/>
          <p:nvPr/>
        </p:nvPicPr>
        <p:blipFill>
          <a:blip r:embed="rId2"/>
          <a:stretch>
            <a:fillRect/>
          </a:stretch>
        </p:blipFill>
        <p:spPr>
          <a:xfrm>
            <a:off x="6562846" y="2365318"/>
            <a:ext cx="5509264" cy="3616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250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Rezultate</a:t>
            </a:r>
            <a:endParaRPr lang="en-US" dirty="0"/>
          </a:p>
        </p:txBody>
      </p:sp>
      <p:pic>
        <p:nvPicPr>
          <p:cNvPr id="3075" name="Picture 3" descr="romania - Cop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545" y="304800"/>
            <a:ext cx="7693989" cy="5946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628891" y="2133545"/>
            <a:ext cx="279721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60</a:t>
            </a:r>
            <a:r>
              <a:rPr lang="en-US" dirty="0"/>
              <a:t>% din </a:t>
            </a:r>
            <a:r>
              <a:rPr lang="en-US" dirty="0" err="1"/>
              <a:t>totalul</a:t>
            </a:r>
            <a:r>
              <a:rPr lang="en-US" dirty="0"/>
              <a:t> de </a:t>
            </a:r>
            <a:r>
              <a:rPr lang="en-US" dirty="0" err="1"/>
              <a:t>disturbanțe</a:t>
            </a:r>
            <a:r>
              <a:rPr lang="en-US" dirty="0"/>
              <a:t> sunt </a:t>
            </a:r>
            <a:r>
              <a:rPr lang="en-US" dirty="0" err="1"/>
              <a:t>cantonate</a:t>
            </a:r>
            <a:r>
              <a:rPr lang="en-US" dirty="0"/>
              <a:t> în </a:t>
            </a:r>
            <a:r>
              <a:rPr lang="en-US" dirty="0" err="1"/>
              <a:t>Carpații</a:t>
            </a:r>
            <a:r>
              <a:rPr lang="en-US" dirty="0"/>
              <a:t> </a:t>
            </a:r>
            <a:r>
              <a:rPr lang="en-US" dirty="0" err="1" smtClean="0"/>
              <a:t>Orientali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cu </a:t>
            </a:r>
            <a:r>
              <a:rPr lang="en-US" dirty="0" err="1"/>
              <a:t>cei</a:t>
            </a:r>
            <a:r>
              <a:rPr lang="en-US" dirty="0"/>
              <a:t> Meridionali însumează peste 3 </a:t>
            </a:r>
            <a:r>
              <a:rPr lang="en-US" dirty="0" err="1"/>
              <a:t>sferturi</a:t>
            </a:r>
            <a:r>
              <a:rPr lang="en-US" dirty="0"/>
              <a:t> din </a:t>
            </a:r>
            <a:r>
              <a:rPr lang="en-US" dirty="0" err="1"/>
              <a:t>totalul</a:t>
            </a:r>
            <a:r>
              <a:rPr lang="en-US" dirty="0"/>
              <a:t> </a:t>
            </a:r>
            <a:r>
              <a:rPr lang="en-US" dirty="0" err="1"/>
              <a:t>disturbanțelor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746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Rezultate</a:t>
            </a:r>
            <a:endParaRPr lang="en-US" dirty="0"/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1679290844"/>
              </p:ext>
            </p:extLst>
          </p:nvPr>
        </p:nvGraphicFramePr>
        <p:xfrm>
          <a:off x="297462" y="1524000"/>
          <a:ext cx="10613643" cy="48432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3" descr="romania - Cop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1418" y="100162"/>
            <a:ext cx="2725557" cy="210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1628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Rezultate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356" y="242977"/>
            <a:ext cx="8261843" cy="6384152"/>
          </a:xfrm>
        </p:spPr>
      </p:pic>
    </p:spTree>
    <p:extLst>
      <p:ext uri="{BB962C8B-B14F-4D97-AF65-F5344CB8AC3E}">
        <p14:creationId xmlns:p14="http://schemas.microsoft.com/office/powerpoint/2010/main" val="476509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Rezultate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573" y="695075"/>
            <a:ext cx="7678474" cy="5933368"/>
          </a:xfrm>
        </p:spPr>
      </p:pic>
    </p:spTree>
    <p:extLst>
      <p:ext uri="{BB962C8B-B14F-4D97-AF65-F5344CB8AC3E}">
        <p14:creationId xmlns:p14="http://schemas.microsoft.com/office/powerpoint/2010/main" val="8679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Rezultate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622" y="488342"/>
            <a:ext cx="7682284" cy="5936311"/>
          </a:xfrm>
        </p:spPr>
      </p:pic>
    </p:spTree>
    <p:extLst>
      <p:ext uri="{BB962C8B-B14F-4D97-AF65-F5344CB8AC3E}">
        <p14:creationId xmlns:p14="http://schemas.microsoft.com/office/powerpoint/2010/main" val="2654211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Percepție</a:t>
            </a:r>
            <a:endParaRPr lang="en-US" dirty="0"/>
          </a:p>
        </p:txBody>
      </p:sp>
      <p:pic>
        <p:nvPicPr>
          <p:cNvPr id="1026" name="Picture 2" descr="http://webneel.com/daily/sites/default/files/images/daily/10-2013/24-oleg-shuplyak-illusion-painting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558" y="603223"/>
            <a:ext cx="4945712" cy="5500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9274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Rezultate – perspectiva </a:t>
            </a:r>
            <a:r>
              <a:rPr lang="en-US" dirty="0" err="1" smtClean="0"/>
              <a:t>istorica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2919" y="1621716"/>
            <a:ext cx="9635116" cy="475432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947563" y="1154668"/>
            <a:ext cx="18646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1980 - 2012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082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Rezultate – perspectiva </a:t>
            </a:r>
            <a:r>
              <a:rPr lang="en-US" dirty="0" err="1" smtClean="0"/>
              <a:t>istorica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115" y="1613936"/>
            <a:ext cx="9717750" cy="475488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947563" y="1154668"/>
            <a:ext cx="18646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1960 - 2012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5650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Rezultate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971" y="1524000"/>
            <a:ext cx="5937250" cy="4870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http://media.hotnews.ro/media_server1/image-2013-11-1-15933804-0-despaduriri-arges-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0385" y="560705"/>
            <a:ext cx="3483293" cy="22656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45985" y="3082290"/>
            <a:ext cx="3483293" cy="342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42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Concluzii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3066" y="1720795"/>
            <a:ext cx="10058400" cy="4229100"/>
          </a:xfrm>
        </p:spPr>
        <p:txBody>
          <a:bodyPr>
            <a:normAutofit fontScale="92500"/>
          </a:bodyPr>
          <a:lstStyle/>
          <a:p>
            <a:r>
              <a:rPr lang="ro-RO" dirty="0"/>
              <a:t>spațialitatea disturbanțelor oferă o nouă perspectivă asupra modalității de proiectare și aplicare a </a:t>
            </a:r>
            <a:r>
              <a:rPr lang="en-US" dirty="0" smtClean="0"/>
              <a:t>managementului</a:t>
            </a:r>
            <a:r>
              <a:rPr lang="ro-RO" dirty="0" smtClean="0"/>
              <a:t> silvic </a:t>
            </a:r>
            <a:r>
              <a:rPr lang="ro-RO" dirty="0"/>
              <a:t>în contextul actual al proprietății</a:t>
            </a:r>
            <a:r>
              <a:rPr lang="ro-RO" dirty="0" smtClean="0"/>
              <a:t>.</a:t>
            </a:r>
            <a:endParaRPr lang="en-US" dirty="0" smtClean="0"/>
          </a:p>
          <a:p>
            <a:r>
              <a:rPr lang="ro-RO" dirty="0"/>
              <a:t>există anumite ”zone </a:t>
            </a:r>
            <a:r>
              <a:rPr lang="ro-RO" dirty="0" smtClean="0"/>
              <a:t>fierbinți</a:t>
            </a:r>
            <a:r>
              <a:rPr lang="en-US" dirty="0" smtClean="0"/>
              <a:t> = hotspots</a:t>
            </a:r>
            <a:r>
              <a:rPr lang="ro-RO" dirty="0" smtClean="0"/>
              <a:t>”,</a:t>
            </a:r>
          </a:p>
          <a:p>
            <a:pPr marL="0" indent="0">
              <a:buNone/>
            </a:pPr>
            <a:r>
              <a:rPr lang="ro-RO" dirty="0" smtClean="0"/>
              <a:t> </a:t>
            </a:r>
            <a:r>
              <a:rPr lang="ro-RO" dirty="0"/>
              <a:t>fără a se putea susține că fenomenul </a:t>
            </a:r>
            <a:endParaRPr lang="ro-RO" dirty="0" smtClean="0"/>
          </a:p>
          <a:p>
            <a:pPr marL="0" indent="0">
              <a:buNone/>
            </a:pPr>
            <a:r>
              <a:rPr lang="ro-RO" dirty="0" smtClean="0"/>
              <a:t>este </a:t>
            </a:r>
            <a:r>
              <a:rPr lang="ro-RO" dirty="0"/>
              <a:t>unul generalizat la nivel </a:t>
            </a:r>
            <a:r>
              <a:rPr lang="ro-RO" dirty="0" smtClean="0"/>
              <a:t>național</a:t>
            </a:r>
            <a:endParaRPr lang="en-US" dirty="0" smtClean="0"/>
          </a:p>
          <a:p>
            <a:r>
              <a:rPr lang="ro-RO" dirty="0"/>
              <a:t>în zonele afectate, degradarea funcțiilor protective ale pădurii poate duce la dezechilibre hidrologice majore, urmate de catastrofe soldate cu pagube materiale și chiar victime umane.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3000" y="2406207"/>
            <a:ext cx="2908852" cy="2247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71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Vă mulțumesc pentru atenție</a:t>
            </a:r>
            <a:endParaRPr lang="en-US" dirty="0"/>
          </a:p>
        </p:txBody>
      </p:sp>
      <p:pic>
        <p:nvPicPr>
          <p:cNvPr id="2050" name="Picture 2" descr="https://s3.amazonaws.com/lowres.cartoonstock.com/environmental-issues-tree-deforestation-forests-rainforests-rain_forests-sea0860_lo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6400" y="1524000"/>
            <a:ext cx="3290129" cy="4614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0189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167F96A-C2ED-4D5B-8EFB-A18C6982D36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354</Words>
  <Application>Microsoft Office PowerPoint</Application>
  <PresentationFormat>Widescreen</PresentationFormat>
  <Paragraphs>56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Arial</vt:lpstr>
      <vt:lpstr>Segoe Print</vt:lpstr>
      <vt:lpstr>Nature Illustration 16x9</vt:lpstr>
      <vt:lpstr>Dinamica vegetației forestiere – o problemă geo-spațială</vt:lpstr>
      <vt:lpstr>„Pădurile au atâtea roluri în univers și atâtea foloase se pot trage dintr-însele, încât grija care se dă într-un Stat pădurilor poate fi luată drept criterium pentru gradul civilizațiunii sale”  (Hepites, 1899). </vt:lpstr>
      <vt:lpstr>Dinamica vegetației forestiere</vt:lpstr>
      <vt:lpstr>Studiu Hansen – problema geo-spațială</vt:lpstr>
      <vt:lpstr>Romania – profil de tara</vt:lpstr>
      <vt:lpstr>Dinamica vegetației forestiere – percepție</vt:lpstr>
      <vt:lpstr>Romania – profil de tara</vt:lpstr>
      <vt:lpstr>Comparatii</vt:lpstr>
      <vt:lpstr>Metoda de lucru – </vt:lpstr>
      <vt:lpstr>Identificare disturbante</vt:lpstr>
      <vt:lpstr>Rezultate</vt:lpstr>
      <vt:lpstr>Rezultate</vt:lpstr>
      <vt:lpstr>Rezultate</vt:lpstr>
      <vt:lpstr>Rezultate</vt:lpstr>
      <vt:lpstr>Rezultate</vt:lpstr>
      <vt:lpstr>Percepție</vt:lpstr>
      <vt:lpstr>Rezultate – perspectiva istorica </vt:lpstr>
      <vt:lpstr>Rezultate – perspectiva istorica </vt:lpstr>
      <vt:lpstr>Rezultate</vt:lpstr>
      <vt:lpstr>Concluzii</vt:lpstr>
      <vt:lpstr>Vă mulțumesc pentru atenție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2016-04-14T21:30:49Z</dcterms:created>
  <dcterms:modified xsi:type="dcterms:W3CDTF">2016-04-15T07:34:38Z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TC034313779991</vt:lpwstr>
  </property>
</Properties>
</file>