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84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D6B713-E4D8-41A2-A25F-14304B8E3938}" type="doc">
      <dgm:prSet loTypeId="urn:microsoft.com/office/officeart/2005/8/layout/arrow5" loCatId="relationship" qsTypeId="urn:microsoft.com/office/officeart/2005/8/quickstyle/3d9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1845A44-5A0B-4DA4-90D4-8C90E1DE597E}">
      <dgm:prSet phldrT="[Text]"/>
      <dgm:spPr/>
      <dgm:t>
        <a:bodyPr/>
        <a:lstStyle/>
        <a:p>
          <a:r>
            <a:rPr lang="ro-RO" dirty="0" smtClean="0"/>
            <a:t>Aliniamente astronomice</a:t>
          </a:r>
          <a:endParaRPr lang="en-US" dirty="0"/>
        </a:p>
      </dgm:t>
    </dgm:pt>
    <dgm:pt modelId="{08E2C479-25CD-4A77-9801-AAE7EEB49723}" type="parTrans" cxnId="{CCAA2354-A20F-4F99-B09B-3FEC36420DE4}">
      <dgm:prSet/>
      <dgm:spPr/>
      <dgm:t>
        <a:bodyPr/>
        <a:lstStyle/>
        <a:p>
          <a:endParaRPr lang="en-US"/>
        </a:p>
      </dgm:t>
    </dgm:pt>
    <dgm:pt modelId="{2F267954-4012-43FF-B3BD-BE49EB372895}" type="sibTrans" cxnId="{CCAA2354-A20F-4F99-B09B-3FEC36420DE4}">
      <dgm:prSet/>
      <dgm:spPr/>
      <dgm:t>
        <a:bodyPr/>
        <a:lstStyle/>
        <a:p>
          <a:endParaRPr lang="en-US"/>
        </a:p>
      </dgm:t>
    </dgm:pt>
    <dgm:pt modelId="{8357802C-FBDC-4CBD-827E-33372B0F563E}">
      <dgm:prSet phldrT="[Text]"/>
      <dgm:spPr/>
      <dgm:t>
        <a:bodyPr/>
        <a:lstStyle/>
        <a:p>
          <a:r>
            <a:rPr lang="ro-RO" dirty="0" smtClean="0"/>
            <a:t>Context etnografic și istoric</a:t>
          </a:r>
          <a:endParaRPr lang="en-US" dirty="0"/>
        </a:p>
      </dgm:t>
    </dgm:pt>
    <dgm:pt modelId="{0524FFA0-B672-44BA-83EC-903F3D4C473F}" type="parTrans" cxnId="{23C7F4BF-63C9-441D-80B1-9ED53DAAFD4F}">
      <dgm:prSet/>
      <dgm:spPr/>
      <dgm:t>
        <a:bodyPr/>
        <a:lstStyle/>
        <a:p>
          <a:endParaRPr lang="en-US"/>
        </a:p>
      </dgm:t>
    </dgm:pt>
    <dgm:pt modelId="{5706A8E2-6A0A-4C52-9DB1-E8A495CE8F3F}" type="sibTrans" cxnId="{23C7F4BF-63C9-441D-80B1-9ED53DAAFD4F}">
      <dgm:prSet/>
      <dgm:spPr/>
      <dgm:t>
        <a:bodyPr/>
        <a:lstStyle/>
        <a:p>
          <a:endParaRPr lang="en-US"/>
        </a:p>
      </dgm:t>
    </dgm:pt>
    <dgm:pt modelId="{0FED7029-6C47-4D30-816B-A755F718306E}" type="pres">
      <dgm:prSet presAssocID="{B0D6B713-E4D8-41A2-A25F-14304B8E39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D02A8F-5611-4095-9D08-CC372E3C0DC8}" type="pres">
      <dgm:prSet presAssocID="{F1845A44-5A0B-4DA4-90D4-8C90E1DE597E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E9761D-34F5-4A95-92EF-D4EBB83578A2}" type="pres">
      <dgm:prSet presAssocID="{8357802C-FBDC-4CBD-827E-33372B0F563E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0A7C75F-68A9-49DB-A9D4-154D2DC90D21}" type="presOf" srcId="{F1845A44-5A0B-4DA4-90D4-8C90E1DE597E}" destId="{D9D02A8F-5611-4095-9D08-CC372E3C0DC8}" srcOrd="0" destOrd="0" presId="urn:microsoft.com/office/officeart/2005/8/layout/arrow5"/>
    <dgm:cxn modelId="{23C7F4BF-63C9-441D-80B1-9ED53DAAFD4F}" srcId="{B0D6B713-E4D8-41A2-A25F-14304B8E3938}" destId="{8357802C-FBDC-4CBD-827E-33372B0F563E}" srcOrd="1" destOrd="0" parTransId="{0524FFA0-B672-44BA-83EC-903F3D4C473F}" sibTransId="{5706A8E2-6A0A-4C52-9DB1-E8A495CE8F3F}"/>
    <dgm:cxn modelId="{CCAA2354-A20F-4F99-B09B-3FEC36420DE4}" srcId="{B0D6B713-E4D8-41A2-A25F-14304B8E3938}" destId="{F1845A44-5A0B-4DA4-90D4-8C90E1DE597E}" srcOrd="0" destOrd="0" parTransId="{08E2C479-25CD-4A77-9801-AAE7EEB49723}" sibTransId="{2F267954-4012-43FF-B3BD-BE49EB372895}"/>
    <dgm:cxn modelId="{DDBDD7B2-F66D-44F7-9274-8FEB1CFFC3C4}" type="presOf" srcId="{8357802C-FBDC-4CBD-827E-33372B0F563E}" destId="{9EE9761D-34F5-4A95-92EF-D4EBB83578A2}" srcOrd="0" destOrd="0" presId="urn:microsoft.com/office/officeart/2005/8/layout/arrow5"/>
    <dgm:cxn modelId="{42D5EBDB-AB19-4A5F-8449-7594CE0B2213}" type="presOf" srcId="{B0D6B713-E4D8-41A2-A25F-14304B8E3938}" destId="{0FED7029-6C47-4D30-816B-A755F718306E}" srcOrd="0" destOrd="0" presId="urn:microsoft.com/office/officeart/2005/8/layout/arrow5"/>
    <dgm:cxn modelId="{645512B7-91AD-4E8D-AE02-4B08AB8A635E}" type="presParOf" srcId="{0FED7029-6C47-4D30-816B-A755F718306E}" destId="{D9D02A8F-5611-4095-9D08-CC372E3C0DC8}" srcOrd="0" destOrd="0" presId="urn:microsoft.com/office/officeart/2005/8/layout/arrow5"/>
    <dgm:cxn modelId="{ADB4DE48-59A0-473D-88F8-B5A4C96AB894}" type="presParOf" srcId="{0FED7029-6C47-4D30-816B-A755F718306E}" destId="{9EE9761D-34F5-4A95-92EF-D4EBB83578A2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D02A8F-5611-4095-9D08-CC372E3C0DC8}">
      <dsp:nvSpPr>
        <dsp:cNvPr id="0" name=""/>
        <dsp:cNvSpPr/>
      </dsp:nvSpPr>
      <dsp:spPr>
        <a:xfrm rot="16200000">
          <a:off x="1322" y="558601"/>
          <a:ext cx="2946796" cy="2946796"/>
        </a:xfrm>
        <a:prstGeom prst="down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  <a:sp3d extrusionH="28000" prstMaterial="matte"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700" kern="1200" dirty="0" smtClean="0"/>
            <a:t>Aliniamente astronomice</a:t>
          </a:r>
          <a:endParaRPr lang="en-US" sz="2700" kern="1200" dirty="0"/>
        </a:p>
      </dsp:txBody>
      <dsp:txXfrm rot="5400000">
        <a:off x="1323" y="1295299"/>
        <a:ext cx="2431107" cy="1473398"/>
      </dsp:txXfrm>
    </dsp:sp>
    <dsp:sp modelId="{9EE9761D-34F5-4A95-92EF-D4EBB83578A2}">
      <dsp:nvSpPr>
        <dsp:cNvPr id="0" name=""/>
        <dsp:cNvSpPr/>
      </dsp:nvSpPr>
      <dsp:spPr>
        <a:xfrm rot="5400000">
          <a:off x="3147880" y="558601"/>
          <a:ext cx="2946796" cy="2946796"/>
        </a:xfrm>
        <a:prstGeom prst="downArrow">
          <a:avLst>
            <a:gd name="adj1" fmla="val 50000"/>
            <a:gd name="adj2" fmla="val 3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  <a:sp3d extrusionH="28000" prstMaterial="matte"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700" kern="1200" dirty="0" smtClean="0"/>
            <a:t>Context etnografic și istoric</a:t>
          </a:r>
          <a:endParaRPr lang="en-US" sz="2700" kern="1200" dirty="0"/>
        </a:p>
      </dsp:txBody>
      <dsp:txXfrm rot="-5400000">
        <a:off x="3663570" y="1295300"/>
        <a:ext cx="2431107" cy="14733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7457C4C-0A40-4AE1-BAFB-457040C1A8D7}" type="datetimeFigureOut">
              <a:rPr lang="en-US" smtClean="0"/>
              <a:t>11/20/2015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C56596C-58B3-4D96-8F75-49E533F5238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8001000" cy="2438400"/>
          </a:xfrm>
        </p:spPr>
        <p:txBody>
          <a:bodyPr>
            <a:normAutofit fontScale="70000" lnSpcReduction="20000"/>
          </a:bodyPr>
          <a:lstStyle/>
          <a:p>
            <a:r>
              <a:rPr lang="en-US" sz="3600" dirty="0" smtClean="0"/>
              <a:t>Dr. Marc Fr</a:t>
            </a:r>
            <a:r>
              <a:rPr lang="ro-RO" sz="3600" dirty="0" smtClean="0"/>
              <a:t>încu</a:t>
            </a:r>
          </a:p>
          <a:p>
            <a:r>
              <a:rPr lang="ro-RO" i="1" dirty="0" smtClean="0"/>
              <a:t>Facultatea de Matematică și Informatică</a:t>
            </a:r>
          </a:p>
          <a:p>
            <a:r>
              <a:rPr lang="ro-RO" i="1" dirty="0" smtClean="0"/>
              <a:t>Universitatea de Vest Timișoara</a:t>
            </a:r>
          </a:p>
          <a:p>
            <a:endParaRPr lang="ro-RO" dirty="0" smtClean="0"/>
          </a:p>
          <a:p>
            <a:r>
              <a:rPr lang="ro-RO" dirty="0" smtClean="0"/>
              <a:t>Prezentare la seminarul</a:t>
            </a:r>
          </a:p>
          <a:p>
            <a:r>
              <a:rPr lang="ro-RO" i="1" dirty="0" smtClean="0"/>
              <a:t>Soluții open source pentru prelucrarea și reprezentarea datelor geospațiale</a:t>
            </a:r>
          </a:p>
          <a:p>
            <a:r>
              <a:rPr lang="ro-RO" dirty="0" smtClean="0"/>
              <a:t>Timișoara</a:t>
            </a:r>
          </a:p>
          <a:p>
            <a:r>
              <a:rPr lang="ro-RO" dirty="0" smtClean="0"/>
              <a:t>20 noiembrie 2015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839200" cy="2209800"/>
          </a:xfrm>
        </p:spPr>
        <p:txBody>
          <a:bodyPr/>
          <a:lstStyle/>
          <a:p>
            <a:r>
              <a:rPr lang="en-US" sz="4000" b="1" dirty="0" err="1" smtClean="0"/>
              <a:t>Importanța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imaginilor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satelitare</a:t>
            </a:r>
            <a:r>
              <a:rPr lang="en-US" sz="4000" b="1" dirty="0" smtClean="0"/>
              <a:t> </a:t>
            </a:r>
            <a:r>
              <a:rPr lang="ro-RO" sz="4000" b="1" dirty="0" smtClean="0"/>
              <a:t/>
            </a:r>
            <a:br>
              <a:rPr lang="ro-RO" sz="4000" b="1" dirty="0" smtClean="0"/>
            </a:br>
            <a:r>
              <a:rPr lang="en-US" sz="4000" b="1" dirty="0" err="1" smtClean="0"/>
              <a:t>în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studiul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arheoastronomiei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70377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3689" y="304800"/>
            <a:ext cx="6512511" cy="1143000"/>
          </a:xfrm>
        </p:spPr>
        <p:txBody>
          <a:bodyPr/>
          <a:lstStyle/>
          <a:p>
            <a:r>
              <a:rPr lang="ro-RO" dirty="0" smtClean="0"/>
              <a:t>Arheologie satelitară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838200" y="1905000"/>
            <a:ext cx="7467600" cy="4495800"/>
          </a:xfrm>
        </p:spPr>
        <p:txBody>
          <a:bodyPr>
            <a:normAutofit fontScale="85000" lnSpcReduction="10000"/>
          </a:bodyPr>
          <a:lstStyle/>
          <a:p>
            <a:r>
              <a:rPr lang="ro-RO" b="1" dirty="0" smtClean="0"/>
              <a:t>Știință emergentă </a:t>
            </a:r>
            <a:r>
              <a:rPr lang="ro-RO" dirty="0" smtClean="0"/>
              <a:t>ce folosește imagini satelitare de rezoluție mare pentru identificarea unor potențiale situri arheologice</a:t>
            </a:r>
          </a:p>
          <a:p>
            <a:r>
              <a:rPr lang="ro-RO" dirty="0" smtClean="0"/>
              <a:t>Structurile antropice au </a:t>
            </a:r>
            <a:r>
              <a:rPr lang="ro-RO" b="1" dirty="0" smtClean="0"/>
              <a:t>semnături specifice </a:t>
            </a:r>
            <a:r>
              <a:rPr lang="ro-RO" dirty="0" smtClean="0"/>
              <a:t>ce pot fi identificate prin intermediul </a:t>
            </a:r>
            <a:r>
              <a:rPr lang="ro-RO" b="1" dirty="0" smtClean="0"/>
              <a:t>sateliților multi-spectrali</a:t>
            </a:r>
          </a:p>
          <a:p>
            <a:r>
              <a:rPr lang="ro-RO" dirty="0"/>
              <a:t>La </a:t>
            </a:r>
            <a:r>
              <a:rPr lang="ro-RO" dirty="0" smtClean="0"/>
              <a:t>sol </a:t>
            </a:r>
            <a:r>
              <a:rPr lang="ro-RO" b="1" dirty="0"/>
              <a:t>arheologii</a:t>
            </a:r>
            <a:r>
              <a:rPr lang="ro-RO" dirty="0"/>
              <a:t> </a:t>
            </a:r>
            <a:r>
              <a:rPr lang="ro-RO" b="1" dirty="0"/>
              <a:t>verifică</a:t>
            </a:r>
            <a:r>
              <a:rPr lang="ro-RO" dirty="0"/>
              <a:t> rezultatele date de analiza </a:t>
            </a:r>
            <a:r>
              <a:rPr lang="ro-RO" dirty="0" smtClean="0"/>
              <a:t>computerizată</a:t>
            </a:r>
          </a:p>
          <a:p>
            <a:r>
              <a:rPr lang="ro-RO" dirty="0" smtClean="0"/>
              <a:t>Pot fi </a:t>
            </a:r>
            <a:r>
              <a:rPr lang="ro-RO" b="1" dirty="0" smtClean="0"/>
              <a:t>identificate structuri </a:t>
            </a:r>
            <a:r>
              <a:rPr lang="ro-RO" dirty="0" smtClean="0"/>
              <a:t>în locuri izolate, greu accesibile și aflate la mii de km distanță</a:t>
            </a:r>
          </a:p>
          <a:p>
            <a:pPr lvl="1"/>
            <a:r>
              <a:rPr lang="ro-RO" dirty="0" smtClean="0"/>
              <a:t>Se reduc costurile și riscurile unei expediții</a:t>
            </a:r>
          </a:p>
          <a:p>
            <a:pPr lvl="1"/>
            <a:r>
              <a:rPr lang="ro-RO" dirty="0" smtClean="0"/>
              <a:t>Se măresc șansele de a descoperi structuri invizibile de la sol</a:t>
            </a:r>
          </a:p>
          <a:p>
            <a:r>
              <a:rPr lang="ro-RO" dirty="0" smtClean="0"/>
              <a:t>Imaginile comerciale au </a:t>
            </a:r>
            <a:r>
              <a:rPr lang="ro-RO" b="1" dirty="0" smtClean="0"/>
              <a:t>rezoluții</a:t>
            </a:r>
            <a:r>
              <a:rPr lang="ro-RO" dirty="0" smtClean="0"/>
              <a:t> între 0,4-90m putând desluși detalii importante dintr-un sit arheologic</a:t>
            </a:r>
          </a:p>
          <a:p>
            <a:pPr lvl="1"/>
            <a:r>
              <a:rPr lang="ro-RO" dirty="0" smtClean="0"/>
              <a:t>Satelitul </a:t>
            </a:r>
            <a:r>
              <a:rPr lang="en-US" dirty="0" smtClean="0"/>
              <a:t>WorldView-3</a:t>
            </a:r>
            <a:r>
              <a:rPr lang="ro-RO" dirty="0" smtClean="0"/>
              <a:t> are o rezoluție de 0,3m</a:t>
            </a:r>
          </a:p>
          <a:p>
            <a:pPr lvl="1"/>
            <a:r>
              <a:rPr lang="ro-RO" dirty="0" smtClean="0"/>
              <a:t>Se speră ca în câteva decenii rezoluția să scadă la câțiva cm </a:t>
            </a:r>
            <a:endParaRPr lang="ro-RO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89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ancient-origins.net/sites/default/files/field/image/pyramid-egypt-oasis-discove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3962400"/>
            <a:ext cx="4200525" cy="265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atellite image of pyram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352800"/>
            <a:ext cx="3478897" cy="1956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3689" y="304800"/>
            <a:ext cx="6512511" cy="1143000"/>
          </a:xfrm>
        </p:spPr>
        <p:txBody>
          <a:bodyPr/>
          <a:lstStyle/>
          <a:p>
            <a:r>
              <a:rPr lang="ro-RO" dirty="0" smtClean="0"/>
              <a:t>Descoperiri recente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28600" y="1524000"/>
            <a:ext cx="8077200" cy="3886200"/>
          </a:xfrm>
        </p:spPr>
        <p:txBody>
          <a:bodyPr>
            <a:normAutofit/>
          </a:bodyPr>
          <a:lstStyle/>
          <a:p>
            <a:r>
              <a:rPr lang="ro-RO" dirty="0" smtClean="0"/>
              <a:t>2004-2011 – egiptologul </a:t>
            </a:r>
            <a:r>
              <a:rPr lang="en-US" dirty="0" smtClean="0"/>
              <a:t>Sarah </a:t>
            </a:r>
            <a:r>
              <a:rPr lang="en-US" dirty="0" err="1" smtClean="0"/>
              <a:t>Parcak</a:t>
            </a:r>
            <a:r>
              <a:rPr lang="ro-RO" dirty="0" smtClean="0"/>
              <a:t> (UAB) a descoperit 132 de locații ascunse, plus 17 posibile piramide acoperite acum de nisip și pământ</a:t>
            </a:r>
          </a:p>
          <a:p>
            <a:r>
              <a:rPr lang="ro-RO" dirty="0" smtClean="0"/>
              <a:t>2013 – arheologul amator Angela Micol a descoperit folosind Google Earth </a:t>
            </a:r>
            <a:r>
              <a:rPr lang="ro-RO" i="1" dirty="0" smtClean="0"/>
              <a:t>posibile</a:t>
            </a:r>
            <a:r>
              <a:rPr lang="ro-RO" dirty="0" smtClean="0"/>
              <a:t> structuri piramidale în Egipt</a:t>
            </a:r>
          </a:p>
          <a:p>
            <a:pPr lvl="1"/>
            <a:endParaRPr lang="en-US" dirty="0"/>
          </a:p>
        </p:txBody>
      </p:sp>
      <p:pic>
        <p:nvPicPr>
          <p:cNvPr id="1030" name="Picture 6" descr="Tanis Satellite Ma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352800"/>
            <a:ext cx="2950288" cy="279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5724" y="6324600"/>
            <a:ext cx="303847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http://www.bbc.com/news/world-13522957</a:t>
            </a:r>
            <a:endParaRPr lang="en-US" sz="1100" dirty="0"/>
          </a:p>
        </p:txBody>
      </p:sp>
      <p:sp>
        <p:nvSpPr>
          <p:cNvPr id="5" name="Rectangle 4"/>
          <p:cNvSpPr/>
          <p:nvPr/>
        </p:nvSpPr>
        <p:spPr>
          <a:xfrm>
            <a:off x="76200" y="6587311"/>
            <a:ext cx="99822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http://www.ancient-origins.net/news-history-archaeology/could-finding-dwarf-pyramids-giza-long-lost-pyramids-confirmed-egypt-00660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88829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8610600" cy="1143000"/>
          </a:xfrm>
        </p:spPr>
        <p:txBody>
          <a:bodyPr/>
          <a:lstStyle/>
          <a:p>
            <a:r>
              <a:rPr lang="ro-RO" dirty="0" smtClean="0"/>
              <a:t>Este Google Earth de ajuns?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838200" y="1905000"/>
            <a:ext cx="7467600" cy="4495800"/>
          </a:xfrm>
        </p:spPr>
        <p:txBody>
          <a:bodyPr>
            <a:normAutofit/>
          </a:bodyPr>
          <a:lstStyle/>
          <a:p>
            <a:r>
              <a:rPr lang="ro-RO" b="1" dirty="0" smtClean="0"/>
              <a:t>Google Earth </a:t>
            </a:r>
            <a:r>
              <a:rPr lang="ro-RO" dirty="0" smtClean="0"/>
              <a:t>oferă acces la imagini deja procesate</a:t>
            </a:r>
          </a:p>
          <a:p>
            <a:pPr lvl="1"/>
            <a:r>
              <a:rPr lang="ro-RO" dirty="0" smtClean="0"/>
              <a:t>Nu este făcut pentru studiul siturilor arheologice</a:t>
            </a:r>
          </a:p>
          <a:p>
            <a:r>
              <a:rPr lang="ro-RO" dirty="0" smtClean="0"/>
              <a:t>Deși unele detalii pot fi vizibile, altele pot fi </a:t>
            </a:r>
            <a:r>
              <a:rPr lang="ro-RO" b="1" dirty="0" smtClean="0"/>
              <a:t>descoperite</a:t>
            </a:r>
            <a:r>
              <a:rPr lang="ro-RO" dirty="0" smtClean="0"/>
              <a:t> doar </a:t>
            </a:r>
            <a:r>
              <a:rPr lang="ro-RO" b="1" dirty="0" smtClean="0"/>
              <a:t>analizând</a:t>
            </a:r>
            <a:r>
              <a:rPr lang="ro-RO" dirty="0" smtClean="0"/>
              <a:t> imagini în </a:t>
            </a:r>
            <a:r>
              <a:rPr lang="ro-RO" b="1" dirty="0" smtClean="0"/>
              <a:t>diverse</a:t>
            </a:r>
            <a:r>
              <a:rPr lang="ro-RO" dirty="0" smtClean="0"/>
              <a:t> lungimi de undă oferite de sateliți</a:t>
            </a:r>
          </a:p>
          <a:p>
            <a:r>
              <a:rPr lang="ro-RO" dirty="0" smtClean="0"/>
              <a:t>Totuși, </a:t>
            </a:r>
            <a:r>
              <a:rPr lang="ro-RO" b="1" dirty="0" smtClean="0"/>
              <a:t>putem</a:t>
            </a:r>
            <a:r>
              <a:rPr lang="ro-RO" dirty="0" smtClean="0"/>
              <a:t> </a:t>
            </a:r>
            <a:r>
              <a:rPr lang="ro-RO" b="1" dirty="0" smtClean="0"/>
              <a:t>identifica</a:t>
            </a:r>
            <a:r>
              <a:rPr lang="ro-RO" dirty="0" smtClean="0"/>
              <a:t> anumite structuri antropice aflate pe și sub sol</a:t>
            </a:r>
          </a:p>
          <a:p>
            <a:pPr lvl="1"/>
            <a:r>
              <a:rPr lang="ro-RO" dirty="0" smtClean="0"/>
              <a:t>Rezultatele trebuie </a:t>
            </a:r>
            <a:r>
              <a:rPr lang="ro-RO" b="1" dirty="0" smtClean="0"/>
              <a:t>coroborate</a:t>
            </a:r>
            <a:r>
              <a:rPr lang="ro-RO" dirty="0" smtClean="0"/>
              <a:t> cu observații la sol</a:t>
            </a:r>
          </a:p>
        </p:txBody>
      </p:sp>
    </p:spTree>
    <p:extLst>
      <p:ext uri="{BB962C8B-B14F-4D97-AF65-F5344CB8AC3E}">
        <p14:creationId xmlns:p14="http://schemas.microsoft.com/office/powerpoint/2010/main" val="144229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371600" y="304800"/>
            <a:ext cx="8686800" cy="1143000"/>
          </a:xfrm>
        </p:spPr>
        <p:txBody>
          <a:bodyPr/>
          <a:lstStyle/>
          <a:p>
            <a:r>
              <a:rPr lang="ro-RO" dirty="0" smtClean="0"/>
              <a:t>Arheoastronomia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838200" y="1905000"/>
            <a:ext cx="7696200" cy="4495800"/>
          </a:xfrm>
        </p:spPr>
        <p:txBody>
          <a:bodyPr>
            <a:normAutofit/>
          </a:bodyPr>
          <a:lstStyle/>
          <a:p>
            <a:r>
              <a:rPr lang="ro-RO" dirty="0" smtClean="0"/>
              <a:t>Știință</a:t>
            </a:r>
            <a:r>
              <a:rPr lang="ro-RO" b="1" dirty="0" smtClean="0"/>
              <a:t> </a:t>
            </a:r>
            <a:r>
              <a:rPr lang="ro-RO" dirty="0" smtClean="0"/>
              <a:t>ce se ocupă cu</a:t>
            </a:r>
            <a:r>
              <a:rPr lang="ro-RO" b="1" dirty="0"/>
              <a:t> </a:t>
            </a:r>
            <a:r>
              <a:rPr lang="ro-RO" dirty="0" smtClean="0"/>
              <a:t>studiul cunoștiințelor astronomice a popoarelor din trecut</a:t>
            </a:r>
          </a:p>
          <a:p>
            <a:pPr lvl="1"/>
            <a:r>
              <a:rPr lang="ro-RO" dirty="0" smtClean="0"/>
              <a:t>Cum au </a:t>
            </a:r>
            <a:r>
              <a:rPr lang="ro-RO" b="1" dirty="0" smtClean="0"/>
              <a:t>înțeles</a:t>
            </a:r>
            <a:r>
              <a:rPr lang="ro-RO" dirty="0" smtClean="0"/>
              <a:t> fenomenele de pe cer?</a:t>
            </a:r>
          </a:p>
          <a:p>
            <a:pPr lvl="1"/>
            <a:r>
              <a:rPr lang="ro-RO" dirty="0" smtClean="0"/>
              <a:t>Cum le-au </a:t>
            </a:r>
            <a:r>
              <a:rPr lang="ro-RO" b="1" dirty="0" smtClean="0"/>
              <a:t>folosit</a:t>
            </a:r>
            <a:r>
              <a:rPr lang="ro-RO" dirty="0" smtClean="0"/>
              <a:t> în viața de zi cu zi?</a:t>
            </a:r>
          </a:p>
          <a:p>
            <a:pPr lvl="1"/>
            <a:r>
              <a:rPr lang="ro-RO" dirty="0" smtClean="0"/>
              <a:t>Ce </a:t>
            </a:r>
            <a:r>
              <a:rPr lang="ro-RO" b="1" dirty="0" smtClean="0"/>
              <a:t>rol</a:t>
            </a:r>
            <a:r>
              <a:rPr lang="ro-RO" dirty="0" smtClean="0"/>
              <a:t> a avut cerul în cultura lor?</a:t>
            </a:r>
          </a:p>
          <a:p>
            <a:endParaRPr lang="ro-RO" dirty="0"/>
          </a:p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92063888"/>
              </p:ext>
            </p:extLst>
          </p:nvPr>
        </p:nvGraphicFramePr>
        <p:xfrm>
          <a:off x="2971800" y="28194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431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304800"/>
            <a:ext cx="8686800" cy="1143000"/>
          </a:xfrm>
        </p:spPr>
        <p:txBody>
          <a:bodyPr/>
          <a:lstStyle/>
          <a:p>
            <a:r>
              <a:rPr lang="ro-RO" dirty="0" smtClean="0"/>
              <a:t>Arheoastronomia satelitară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81000" y="1371600"/>
            <a:ext cx="7467600" cy="4876800"/>
          </a:xfrm>
        </p:spPr>
        <p:txBody>
          <a:bodyPr>
            <a:normAutofit/>
          </a:bodyPr>
          <a:lstStyle/>
          <a:p>
            <a:r>
              <a:rPr lang="ro-RO" b="1" dirty="0" smtClean="0"/>
              <a:t>Numeroase</a:t>
            </a:r>
            <a:r>
              <a:rPr lang="ro-RO" dirty="0" smtClean="0"/>
              <a:t> construcții aliniate astronomic regăsite pe tot globul</a:t>
            </a:r>
          </a:p>
          <a:p>
            <a:pPr lvl="1"/>
            <a:r>
              <a:rPr lang="ro-RO" dirty="0" smtClean="0"/>
              <a:t>În locuri greu accesibile</a:t>
            </a:r>
          </a:p>
          <a:p>
            <a:pPr lvl="2"/>
            <a:r>
              <a:rPr lang="ro-RO" dirty="0" smtClean="0"/>
              <a:t>2005 - Amazon stonehenge</a:t>
            </a:r>
          </a:p>
          <a:p>
            <a:pPr lvl="1"/>
            <a:r>
              <a:rPr lang="ro-RO" dirty="0" smtClean="0"/>
              <a:t>Invizib</a:t>
            </a:r>
            <a:r>
              <a:rPr lang="en-US" dirty="0" err="1" smtClean="0"/>
              <a:t>i</a:t>
            </a:r>
            <a:r>
              <a:rPr lang="ro-RO" dirty="0" smtClean="0"/>
              <a:t>le de la sol</a:t>
            </a:r>
          </a:p>
          <a:p>
            <a:pPr lvl="2"/>
            <a:r>
              <a:rPr lang="ro-RO" dirty="0" smtClean="0"/>
              <a:t>2013 - Cornești-Iarcuri Timiș</a:t>
            </a:r>
          </a:p>
          <a:p>
            <a:endParaRPr lang="ro-RO" b="1" dirty="0" smtClean="0"/>
          </a:p>
          <a:p>
            <a:endParaRPr lang="ro-RO" b="1" dirty="0"/>
          </a:p>
          <a:p>
            <a:r>
              <a:rPr lang="ro-RO" b="1" dirty="0" smtClean="0"/>
              <a:t>Descoperirea</a:t>
            </a:r>
            <a:r>
              <a:rPr lang="ro-RO" dirty="0" smtClean="0"/>
              <a:t> unor noi locații</a:t>
            </a:r>
          </a:p>
          <a:p>
            <a:r>
              <a:rPr lang="ro-RO" b="1" dirty="0" smtClean="0"/>
              <a:t>Verificarea</a:t>
            </a:r>
            <a:r>
              <a:rPr lang="ro-RO" dirty="0" smtClean="0"/>
              <a:t> unor corelații</a:t>
            </a:r>
          </a:p>
          <a:p>
            <a:r>
              <a:rPr lang="ro-RO" b="1" dirty="0" smtClean="0"/>
              <a:t>Determinarea</a:t>
            </a:r>
            <a:r>
              <a:rPr lang="ro-RO" dirty="0" smtClean="0"/>
              <a:t> unor alinieri</a:t>
            </a:r>
          </a:p>
          <a:p>
            <a:pPr lvl="1"/>
            <a:endParaRPr lang="ro-RO" dirty="0" smtClean="0"/>
          </a:p>
          <a:p>
            <a:endParaRPr lang="ro-RO" dirty="0"/>
          </a:p>
          <a:p>
            <a:endParaRPr lang="en-US" dirty="0"/>
          </a:p>
        </p:txBody>
      </p:sp>
      <p:pic>
        <p:nvPicPr>
          <p:cNvPr id="2050" name="Picture 2" descr="http://media3.s-nbcnews.com/j/msnbc/Components/Photos/060627/060627_brazilBlocks_bcol_4p.grid-6x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236" y="1828800"/>
            <a:ext cx="3413664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301" y="3581400"/>
            <a:ext cx="2667499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2970" y="6596390"/>
            <a:ext cx="890243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/>
              <a:t>http://www.nbcnews.com/id/13582228/ns/technology_and_science-science/t/another-stonehenge-discovered-amazon/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11626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28800" y="304800"/>
            <a:ext cx="8686800" cy="1143000"/>
          </a:xfrm>
        </p:spPr>
        <p:txBody>
          <a:bodyPr/>
          <a:lstStyle/>
          <a:p>
            <a:r>
              <a:rPr lang="ro-RO" dirty="0" smtClean="0"/>
              <a:t>Pașii de analiză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6200" y="1371600"/>
            <a:ext cx="7467600" cy="4876800"/>
          </a:xfrm>
        </p:spPr>
        <p:txBody>
          <a:bodyPr>
            <a:normAutofit lnSpcReduction="10000"/>
          </a:bodyPr>
          <a:lstStyle/>
          <a:p>
            <a:pPr marL="822960" lvl="1" indent="-457200">
              <a:buFont typeface="+mj-lt"/>
              <a:buAutoNum type="arabicPeriod"/>
            </a:pPr>
            <a:r>
              <a:rPr lang="ro-RO" dirty="0" smtClean="0"/>
              <a:t>Identificarea zonei</a:t>
            </a:r>
            <a:endParaRPr lang="en-US" dirty="0" smtClean="0"/>
          </a:p>
          <a:p>
            <a:pPr lvl="2"/>
            <a:r>
              <a:rPr lang="ro-RO" dirty="0" smtClean="0"/>
              <a:t>Șabloane</a:t>
            </a:r>
          </a:p>
          <a:p>
            <a:pPr lvl="2"/>
            <a:r>
              <a:rPr lang="ro-RO" dirty="0" smtClean="0"/>
              <a:t>Vizual</a:t>
            </a:r>
          </a:p>
          <a:p>
            <a:pPr marL="822960" lvl="1" indent="-457200">
              <a:buFont typeface="+mj-lt"/>
              <a:buAutoNum type="arabicPeriod"/>
            </a:pPr>
            <a:endParaRPr lang="ro-RO" dirty="0" smtClean="0"/>
          </a:p>
          <a:p>
            <a:pPr marL="822960" lvl="1" indent="-457200">
              <a:buFont typeface="+mj-lt"/>
              <a:buAutoNum type="arabicPeriod"/>
            </a:pPr>
            <a:r>
              <a:rPr lang="ro-RO" dirty="0" smtClean="0"/>
              <a:t>Procesarea imaginii</a:t>
            </a:r>
          </a:p>
          <a:p>
            <a:pPr lvl="2"/>
            <a:r>
              <a:rPr lang="ro-RO" sz="1600" dirty="0" smtClean="0"/>
              <a:t>Filtre clasice (contrast, umbre, negativ, detecția contururilor, etc.)</a:t>
            </a:r>
          </a:p>
          <a:p>
            <a:pPr lvl="2"/>
            <a:r>
              <a:rPr lang="ro-RO" sz="1600" dirty="0" smtClean="0"/>
              <a:t>Extragerea benzii spectrale dorite</a:t>
            </a:r>
          </a:p>
          <a:p>
            <a:pPr lvl="2"/>
            <a:endParaRPr lang="ro-RO" dirty="0"/>
          </a:p>
          <a:p>
            <a:pPr marL="822960" lvl="1" indent="-457200">
              <a:buFont typeface="+mj-lt"/>
              <a:buAutoNum type="arabicPeriod"/>
            </a:pPr>
            <a:r>
              <a:rPr lang="ro-RO" dirty="0" smtClean="0"/>
              <a:t>Identificarea structurilor</a:t>
            </a:r>
          </a:p>
          <a:p>
            <a:pPr marL="822960" lvl="1" indent="-457200">
              <a:buFont typeface="+mj-lt"/>
              <a:buAutoNum type="arabicPeriod"/>
            </a:pPr>
            <a:r>
              <a:rPr lang="ro-RO" dirty="0" smtClean="0"/>
              <a:t>Măsurarea alinierii </a:t>
            </a:r>
          </a:p>
          <a:p>
            <a:pPr marL="365760" lvl="1" indent="0">
              <a:buNone/>
            </a:pPr>
            <a:r>
              <a:rPr lang="ro-RO" dirty="0" smtClean="0"/>
              <a:t>sau corelării</a:t>
            </a:r>
          </a:p>
          <a:p>
            <a:pPr lvl="2"/>
            <a:r>
              <a:rPr lang="ro-RO" sz="1600" dirty="0" smtClean="0"/>
              <a:t>Matematic </a:t>
            </a:r>
          </a:p>
          <a:p>
            <a:pPr lvl="2"/>
            <a:r>
              <a:rPr lang="ro-RO" sz="1600" dirty="0" smtClean="0"/>
              <a:t>Vizual</a:t>
            </a:r>
          </a:p>
          <a:p>
            <a:endParaRPr lang="ro-RO" dirty="0"/>
          </a:p>
          <a:p>
            <a:endParaRPr lang="en-US" dirty="0"/>
          </a:p>
        </p:txBody>
      </p:sp>
      <p:pic>
        <p:nvPicPr>
          <p:cNvPr id="4098" name="Picture 2" descr="C:\Users\user\Desktop\Pics1\iarcuri-panoramic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273176"/>
            <a:ext cx="3619303" cy="169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098" y="3494787"/>
            <a:ext cx="2209801" cy="252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494787"/>
            <a:ext cx="2209800" cy="252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800600"/>
            <a:ext cx="3098258" cy="1971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325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267200" y="228600"/>
            <a:ext cx="11963400" cy="1143000"/>
          </a:xfrm>
        </p:spPr>
        <p:txBody>
          <a:bodyPr/>
          <a:lstStyle/>
          <a:p>
            <a:r>
              <a:rPr lang="ro-RO" dirty="0" smtClean="0"/>
              <a:t>Identificarea de corelații </a:t>
            </a:r>
            <a:br>
              <a:rPr lang="ro-RO" dirty="0" smtClean="0"/>
            </a:br>
            <a:r>
              <a:rPr lang="ro-RO" dirty="0" smtClean="0"/>
              <a:t>astronomice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6200" y="1752600"/>
            <a:ext cx="9144000" cy="4495800"/>
          </a:xfrm>
        </p:spPr>
        <p:txBody>
          <a:bodyPr>
            <a:normAutofit/>
          </a:bodyPr>
          <a:lstStyle/>
          <a:p>
            <a:r>
              <a:rPr lang="ro-RO" b="1" dirty="0" smtClean="0"/>
              <a:t>Validarea </a:t>
            </a:r>
            <a:r>
              <a:rPr lang="ro-RO" dirty="0" smtClean="0"/>
              <a:t>sau</a:t>
            </a:r>
            <a:r>
              <a:rPr lang="ro-RO" b="1" dirty="0" smtClean="0"/>
              <a:t> invalidarea </a:t>
            </a:r>
            <a:r>
              <a:rPr lang="ro-RO" dirty="0" smtClean="0"/>
              <a:t>unor</a:t>
            </a:r>
            <a:r>
              <a:rPr lang="ro-RO" b="1" dirty="0" smtClean="0"/>
              <a:t> teorii</a:t>
            </a:r>
          </a:p>
          <a:p>
            <a:pPr lvl="1"/>
            <a:r>
              <a:rPr lang="ro-RO" dirty="0" smtClean="0"/>
              <a:t>Procesare imagini + analiză vizuală + statistică + context etnografic </a:t>
            </a:r>
          </a:p>
          <a:p>
            <a:r>
              <a:rPr lang="ro-RO" b="1" dirty="0" smtClean="0"/>
              <a:t>Exemplu</a:t>
            </a:r>
            <a:r>
              <a:rPr lang="ro-RO" dirty="0" smtClean="0"/>
              <a:t>: Reprezentarea constelației Orion în așezarea piramidelor</a:t>
            </a:r>
          </a:p>
          <a:p>
            <a:pPr lvl="1"/>
            <a:r>
              <a:rPr lang="ro-RO" dirty="0" smtClean="0"/>
              <a:t>Giza Egipt (posibil, R</a:t>
            </a:r>
            <a:r>
              <a:rPr lang="ro-RO" baseline="30000" dirty="0" smtClean="0"/>
              <a:t>2</a:t>
            </a:r>
            <a:r>
              <a:rPr lang="ro-RO" dirty="0" smtClean="0"/>
              <a:t> = 0,96)</a:t>
            </a:r>
          </a:p>
          <a:p>
            <a:pPr lvl="1"/>
            <a:r>
              <a:rPr lang="ro-RO" dirty="0" smtClean="0"/>
              <a:t>Teotihuacan Mexic (improbabil?, </a:t>
            </a:r>
            <a:r>
              <a:rPr lang="ro-RO" dirty="0"/>
              <a:t>R</a:t>
            </a:r>
            <a:r>
              <a:rPr lang="ro-RO" baseline="30000" dirty="0"/>
              <a:t>2</a:t>
            </a:r>
            <a:r>
              <a:rPr lang="ro-RO" dirty="0"/>
              <a:t> = </a:t>
            </a:r>
            <a:r>
              <a:rPr lang="ro-RO" dirty="0" smtClean="0"/>
              <a:t>0,</a:t>
            </a:r>
            <a:r>
              <a:rPr lang="en-US" dirty="0" smtClean="0"/>
              <a:t>88</a:t>
            </a:r>
            <a:r>
              <a:rPr lang="ro-RO" dirty="0" smtClean="0"/>
              <a:t>)</a:t>
            </a:r>
          </a:p>
          <a:p>
            <a:endParaRPr lang="ro-RO" dirty="0"/>
          </a:p>
          <a:p>
            <a:endParaRPr lang="en-US" dirty="0"/>
          </a:p>
        </p:txBody>
      </p:sp>
      <p:pic>
        <p:nvPicPr>
          <p:cNvPr id="3074" name="Picture 2" descr="C:\Users\user\Desktop\Pics1\giza-or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86200"/>
            <a:ext cx="4507365" cy="293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istoria-astro2\teotihuacan-ori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851127"/>
            <a:ext cx="3324566" cy="297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17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267200" y="228600"/>
            <a:ext cx="11963400" cy="1143000"/>
          </a:xfrm>
        </p:spPr>
        <p:txBody>
          <a:bodyPr/>
          <a:lstStyle/>
          <a:p>
            <a:r>
              <a:rPr lang="ro-RO" dirty="0" smtClean="0"/>
              <a:t>Identificarea unor alinieri </a:t>
            </a:r>
            <a:br>
              <a:rPr lang="ro-RO" dirty="0" smtClean="0"/>
            </a:br>
            <a:r>
              <a:rPr lang="ro-RO" dirty="0" smtClean="0"/>
              <a:t>astronomice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52400" y="1676400"/>
            <a:ext cx="7467600" cy="4495800"/>
          </a:xfrm>
        </p:spPr>
        <p:txBody>
          <a:bodyPr>
            <a:normAutofit/>
          </a:bodyPr>
          <a:lstStyle/>
          <a:p>
            <a:r>
              <a:rPr lang="ro-RO" b="1" dirty="0" smtClean="0"/>
              <a:t>Stabilirea </a:t>
            </a:r>
            <a:r>
              <a:rPr lang="ro-RO" dirty="0" smtClean="0"/>
              <a:t>și</a:t>
            </a:r>
            <a:r>
              <a:rPr lang="ro-RO" b="1" dirty="0" smtClean="0"/>
              <a:t> verificarea </a:t>
            </a:r>
            <a:r>
              <a:rPr lang="ro-RO" dirty="0" smtClean="0"/>
              <a:t>unor</a:t>
            </a:r>
            <a:r>
              <a:rPr lang="ro-RO" b="1" dirty="0" smtClean="0"/>
              <a:t> alinieri astronomice</a:t>
            </a:r>
          </a:p>
          <a:p>
            <a:pPr lvl="1"/>
            <a:r>
              <a:rPr lang="ro-RO" dirty="0" smtClean="0"/>
              <a:t>Folosirea Google Earth pentru stabilirea ipotezei</a:t>
            </a:r>
          </a:p>
          <a:p>
            <a:pPr lvl="2"/>
            <a:r>
              <a:rPr lang="ro-RO" dirty="0" smtClean="0"/>
              <a:t>Observarea punctului de răsărit a</a:t>
            </a:r>
            <a:r>
              <a:rPr lang="en-US" dirty="0" smtClean="0"/>
              <a:t>l</a:t>
            </a:r>
            <a:r>
              <a:rPr lang="ro-RO" dirty="0" smtClean="0"/>
              <a:t> Soarelui, stelei sau Lunii</a:t>
            </a:r>
          </a:p>
          <a:p>
            <a:pPr lvl="1"/>
            <a:r>
              <a:rPr lang="ro-RO" dirty="0" smtClean="0"/>
              <a:t>Coroborarea cu observații la sol </a:t>
            </a:r>
          </a:p>
          <a:p>
            <a:r>
              <a:rPr lang="ro-RO" dirty="0" smtClean="0"/>
              <a:t> </a:t>
            </a:r>
            <a:r>
              <a:rPr lang="ro-RO" b="1" dirty="0" smtClean="0"/>
              <a:t>Exemplu</a:t>
            </a:r>
            <a:r>
              <a:rPr lang="ro-RO" dirty="0" smtClean="0"/>
              <a:t>: Cornești-Iarcuri (valuri de pământ 3500 î.Hr.)</a:t>
            </a:r>
          </a:p>
          <a:p>
            <a:pPr lvl="1"/>
            <a:endParaRPr lang="ro-RO" dirty="0" smtClean="0"/>
          </a:p>
          <a:p>
            <a:endParaRPr lang="ro-RO" dirty="0"/>
          </a:p>
          <a:p>
            <a:endParaRPr lang="en-U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701079"/>
            <a:ext cx="2486062" cy="2840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C:\Users\user\Desktop\Pics1\iarcuri-alinier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675134"/>
            <a:ext cx="5442990" cy="287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200" y="6553200"/>
            <a:ext cx="901561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100" dirty="0" smtClean="0"/>
              <a:t>Leonard Dorogostaisky, </a:t>
            </a:r>
            <a:r>
              <a:rPr lang="ro-RO" sz="1100" i="1" dirty="0" smtClean="0"/>
              <a:t>An Archeoastronomic Case Study: The Site at Cornești Iarcuri, Timiș County, Romania</a:t>
            </a:r>
            <a:r>
              <a:rPr lang="ro-RO" sz="1100" dirty="0" smtClean="0"/>
              <a:t>, Arheovest Symposium, 2013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01775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267200" y="228600"/>
            <a:ext cx="11963400" cy="1143000"/>
          </a:xfrm>
        </p:spPr>
        <p:txBody>
          <a:bodyPr/>
          <a:lstStyle/>
          <a:p>
            <a:r>
              <a:rPr lang="ro-RO" dirty="0" smtClean="0"/>
              <a:t>Identificarea unor alinieri </a:t>
            </a:r>
            <a:br>
              <a:rPr lang="ro-RO" dirty="0" smtClean="0"/>
            </a:br>
            <a:r>
              <a:rPr lang="ro-RO" dirty="0" smtClean="0"/>
              <a:t>astronomice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52400" y="1600200"/>
            <a:ext cx="7467600" cy="4495800"/>
          </a:xfrm>
        </p:spPr>
        <p:txBody>
          <a:bodyPr>
            <a:normAutofit/>
          </a:bodyPr>
          <a:lstStyle/>
          <a:p>
            <a:r>
              <a:rPr lang="ro-RO" b="1" dirty="0" smtClean="0"/>
              <a:t>Stabilire</a:t>
            </a:r>
            <a:r>
              <a:rPr lang="en-US" b="1" dirty="0"/>
              <a:t>a</a:t>
            </a:r>
            <a:r>
              <a:rPr lang="ro-RO" b="1" dirty="0" smtClean="0"/>
              <a:t> </a:t>
            </a:r>
            <a:r>
              <a:rPr lang="ro-RO" dirty="0" smtClean="0"/>
              <a:t>și</a:t>
            </a:r>
            <a:r>
              <a:rPr lang="ro-RO" b="1" dirty="0" smtClean="0"/>
              <a:t> verificarea </a:t>
            </a:r>
            <a:r>
              <a:rPr lang="ro-RO" dirty="0" smtClean="0"/>
              <a:t>unor </a:t>
            </a:r>
            <a:r>
              <a:rPr lang="ro-RO" b="1" dirty="0" smtClean="0"/>
              <a:t>alinieri astronomice</a:t>
            </a:r>
          </a:p>
          <a:p>
            <a:pPr lvl="1"/>
            <a:r>
              <a:rPr lang="ro-RO" dirty="0" smtClean="0"/>
              <a:t>Marcarea alinierilor peste imaginile satelitare</a:t>
            </a:r>
          </a:p>
          <a:p>
            <a:pPr lvl="1"/>
            <a:r>
              <a:rPr lang="ro-RO" dirty="0" smtClean="0"/>
              <a:t>Coroborarea cu măsurători la sol (compas, teodolit)</a:t>
            </a:r>
            <a:r>
              <a:rPr lang="en-US" dirty="0"/>
              <a:t> </a:t>
            </a:r>
            <a:r>
              <a:rPr lang="ro-RO" dirty="0" smtClean="0"/>
              <a:t>și verificarea alinierii prin programe astronomice</a:t>
            </a:r>
          </a:p>
          <a:p>
            <a:r>
              <a:rPr lang="ro-RO" b="1" dirty="0" smtClean="0"/>
              <a:t>Exemplu</a:t>
            </a:r>
            <a:r>
              <a:rPr lang="ro-RO" dirty="0" smtClean="0"/>
              <a:t>: orientare la bazilicile paleo-creștine </a:t>
            </a:r>
          </a:p>
          <a:p>
            <a:pPr marL="45720" indent="0">
              <a:buNone/>
            </a:pPr>
            <a:r>
              <a:rPr lang="ro-RO" dirty="0" smtClean="0"/>
              <a:t>din România (sec. IV-VI d.Hr.)</a:t>
            </a:r>
          </a:p>
          <a:p>
            <a:pPr lvl="1"/>
            <a:endParaRPr lang="ro-RO" dirty="0" smtClean="0"/>
          </a:p>
          <a:p>
            <a:endParaRPr lang="ro-RO" dirty="0"/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990975"/>
            <a:ext cx="3461667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06" y="3988463"/>
            <a:ext cx="3171594" cy="286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C:\Users\user\Desktop\trips1\unsorted\romania-august-2015\argamum\DSC_0837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011682" y="3818118"/>
            <a:ext cx="3657600" cy="242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035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667000" y="304800"/>
            <a:ext cx="8686800" cy="1143000"/>
          </a:xfrm>
        </p:spPr>
        <p:txBody>
          <a:bodyPr/>
          <a:lstStyle/>
          <a:p>
            <a:r>
              <a:rPr lang="ro-RO" dirty="0" smtClean="0"/>
              <a:t>Concluzii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838200" y="1905000"/>
            <a:ext cx="7696200" cy="4495800"/>
          </a:xfrm>
        </p:spPr>
        <p:txBody>
          <a:bodyPr>
            <a:normAutofit fontScale="92500" lnSpcReduction="10000"/>
          </a:bodyPr>
          <a:lstStyle/>
          <a:p>
            <a:r>
              <a:rPr lang="ro-RO" dirty="0" smtClean="0"/>
              <a:t>Arheoastronomia </a:t>
            </a:r>
            <a:r>
              <a:rPr lang="ro-RO" b="1" dirty="0" smtClean="0"/>
              <a:t>transce</a:t>
            </a:r>
            <a:r>
              <a:rPr lang="en-US" b="1" dirty="0" smtClean="0"/>
              <a:t>n</a:t>
            </a:r>
            <a:r>
              <a:rPr lang="ro-RO" b="1" dirty="0" smtClean="0"/>
              <a:t>de</a:t>
            </a:r>
            <a:r>
              <a:rPr lang="ro-RO" dirty="0" smtClean="0"/>
              <a:t> studiul pe teren</a:t>
            </a:r>
          </a:p>
          <a:p>
            <a:pPr lvl="1"/>
            <a:r>
              <a:rPr lang="ro-RO" dirty="0" smtClean="0"/>
              <a:t>Locuri greu accesibile uneori invizibile de la sol</a:t>
            </a:r>
          </a:p>
          <a:p>
            <a:pPr lvl="1"/>
            <a:r>
              <a:rPr lang="ro-RO" dirty="0" smtClean="0"/>
              <a:t>Structuri complexe aflate la distanță unele de altele </a:t>
            </a:r>
          </a:p>
          <a:p>
            <a:r>
              <a:rPr lang="ro-RO" dirty="0" smtClean="0"/>
              <a:t>Imaginile satelitare </a:t>
            </a:r>
            <a:r>
              <a:rPr lang="ro-RO" b="1" dirty="0" smtClean="0"/>
              <a:t>permit</a:t>
            </a:r>
          </a:p>
          <a:p>
            <a:pPr lvl="1"/>
            <a:r>
              <a:rPr lang="ro-RO" dirty="0" smtClean="0"/>
              <a:t>Identificarea </a:t>
            </a:r>
            <a:r>
              <a:rPr lang="ro-RO" dirty="0"/>
              <a:t>unor situri </a:t>
            </a:r>
            <a:r>
              <a:rPr lang="ro-RO" dirty="0" smtClean="0"/>
              <a:t>noi</a:t>
            </a:r>
          </a:p>
          <a:p>
            <a:pPr lvl="1"/>
            <a:r>
              <a:rPr lang="ro-RO" dirty="0" smtClean="0"/>
              <a:t>Analiza de la distanță a siturilor descoperite</a:t>
            </a:r>
          </a:p>
          <a:p>
            <a:pPr lvl="1"/>
            <a:r>
              <a:rPr lang="ro-RO" dirty="0" smtClean="0"/>
              <a:t>Studiul alinierilor astronomice și a</a:t>
            </a:r>
            <a:r>
              <a:rPr lang="en-US" dirty="0" smtClean="0"/>
              <a:t>l</a:t>
            </a:r>
            <a:r>
              <a:rPr lang="ro-RO" dirty="0" smtClean="0"/>
              <a:t> corelațiilor structurilor complexe</a:t>
            </a:r>
          </a:p>
          <a:p>
            <a:pPr lvl="2"/>
            <a:r>
              <a:rPr lang="ro-RO" dirty="0" smtClean="0"/>
              <a:t>Suprapunerea alinierilor peste structuri</a:t>
            </a:r>
          </a:p>
          <a:p>
            <a:r>
              <a:rPr lang="ro-RO" b="1" dirty="0" smtClean="0"/>
              <a:t>Dar</a:t>
            </a:r>
            <a:r>
              <a:rPr lang="ro-RO" dirty="0" smtClean="0"/>
              <a:t>, rezultatele trebuie</a:t>
            </a:r>
            <a:r>
              <a:rPr lang="en-US" dirty="0"/>
              <a:t>:</a:t>
            </a:r>
            <a:r>
              <a:rPr lang="ro-RO" dirty="0" smtClean="0"/>
              <a:t> </a:t>
            </a:r>
          </a:p>
          <a:p>
            <a:pPr lvl="1"/>
            <a:r>
              <a:rPr lang="ro-RO" b="1" dirty="0" smtClean="0"/>
              <a:t>Coroborate</a:t>
            </a:r>
            <a:r>
              <a:rPr lang="ro-RO" dirty="0" smtClean="0"/>
              <a:t> cu observații in situ atât cât este posibil</a:t>
            </a:r>
          </a:p>
          <a:p>
            <a:pPr lvl="1"/>
            <a:r>
              <a:rPr lang="ro-RO" dirty="0" smtClean="0"/>
              <a:t>Puse în </a:t>
            </a:r>
            <a:r>
              <a:rPr lang="ro-RO" b="1" dirty="0" smtClean="0"/>
              <a:t>context</a:t>
            </a:r>
            <a:r>
              <a:rPr lang="ro-RO" dirty="0" smtClean="0"/>
              <a:t> etnografic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94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452</TotalTime>
  <Words>597</Words>
  <Application>Microsoft Office PowerPoint</Application>
  <PresentationFormat>On-screen Show (4:3)</PresentationFormat>
  <Paragraphs>97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Slipstream</vt:lpstr>
      <vt:lpstr>Importanța imaginilor satelitare  în studiul arheoastronomiei</vt:lpstr>
      <vt:lpstr>Arheologie satelitară</vt:lpstr>
      <vt:lpstr>Descoperiri recente</vt:lpstr>
      <vt:lpstr>Este Google Earth de ajuns?</vt:lpstr>
      <vt:lpstr>Arheoastronomia</vt:lpstr>
      <vt:lpstr>Arheoastronomia satelitară</vt:lpstr>
      <vt:lpstr>Pașii de analiză</vt:lpstr>
      <vt:lpstr>Identificarea de corelații  astronomice</vt:lpstr>
      <vt:lpstr>Identificarea unor alinieri  astronomice</vt:lpstr>
      <vt:lpstr>Identificarea unor alinieri  astronomice</vt:lpstr>
      <vt:lpstr>Concluzii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Importanța imaginilor satelitare  în studiul arheoastronomiei</dc:title>
  <dc:creator>Marc Frincu</dc:creator>
  <cp:lastModifiedBy>Marc Frincu</cp:lastModifiedBy>
  <cp:revision>34</cp:revision>
  <dcterms:created xsi:type="dcterms:W3CDTF">2015-11-17T09:44:31Z</dcterms:created>
  <dcterms:modified xsi:type="dcterms:W3CDTF">2015-11-20T12:41:18Z</dcterms:modified>
</cp:coreProperties>
</file>