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29"/>
  </p:notesMasterIdLst>
  <p:sldIdLst>
    <p:sldId id="256" r:id="rId2"/>
    <p:sldId id="278" r:id="rId3"/>
    <p:sldId id="261" r:id="rId4"/>
    <p:sldId id="257" r:id="rId5"/>
    <p:sldId id="258" r:id="rId6"/>
    <p:sldId id="259" r:id="rId7"/>
    <p:sldId id="274" r:id="rId8"/>
    <p:sldId id="262" r:id="rId9"/>
    <p:sldId id="263" r:id="rId10"/>
    <p:sldId id="271" r:id="rId11"/>
    <p:sldId id="264" r:id="rId12"/>
    <p:sldId id="277" r:id="rId13"/>
    <p:sldId id="270" r:id="rId14"/>
    <p:sldId id="276" r:id="rId15"/>
    <p:sldId id="266" r:id="rId16"/>
    <p:sldId id="265" r:id="rId17"/>
    <p:sldId id="267" r:id="rId18"/>
    <p:sldId id="268" r:id="rId19"/>
    <p:sldId id="269" r:id="rId20"/>
    <p:sldId id="273" r:id="rId21"/>
    <p:sldId id="279" r:id="rId22"/>
    <p:sldId id="280" r:id="rId23"/>
    <p:sldId id="281" r:id="rId24"/>
    <p:sldId id="272" r:id="rId25"/>
    <p:sldId id="275" r:id="rId26"/>
    <p:sldId id="282" r:id="rId27"/>
    <p:sldId id="28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965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421B9-0A43-44C9-9F7D-29ED412A1709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F01B0E-87A4-4C0C-B99E-FFA6466A4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218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01B0E-87A4-4C0C-B99E-FFA6466A4E1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336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0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474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143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28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198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28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9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86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414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528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7053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0430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9374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5746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6295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588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2F9DA-8ED9-48CE-B628-FAD50786D0CB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D873F69-F366-4BF5-8366-E8184CCDE3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644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312" y="427419"/>
            <a:ext cx="6914261" cy="2387600"/>
          </a:xfrm>
        </p:spPr>
        <p:txBody>
          <a:bodyPr>
            <a:normAutofit/>
          </a:bodyPr>
          <a:lstStyle/>
          <a:p>
            <a:r>
              <a:rPr lang="en-US" sz="3600" b="1" dirty="0" err="1" smtClean="0"/>
              <a:t>Semiotica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defrișării</a:t>
            </a:r>
            <a:r>
              <a:rPr lang="en-US" sz="3600" b="1" dirty="0" smtClean="0"/>
              <a:t>: de la </a:t>
            </a:r>
            <a:r>
              <a:rPr lang="az-Cyrl-AZ" sz="3600" b="1" dirty="0" smtClean="0"/>
              <a:t>дружба </a:t>
            </a:r>
            <a:r>
              <a:rPr lang="en-US" sz="3600" b="1" dirty="0" smtClean="0"/>
              <a:t>la Husqvarna, de la CORONA la Google Satellite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07508"/>
            <a:ext cx="2304288" cy="1820354"/>
          </a:xfrm>
        </p:spPr>
        <p:txBody>
          <a:bodyPr>
            <a:normAutofit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Mihai Daniel </a:t>
            </a:r>
            <a:r>
              <a:rPr lang="en-US" dirty="0" err="1" smtClean="0"/>
              <a:t>Niță</a:t>
            </a:r>
            <a:r>
              <a:rPr lang="en-US" dirty="0" smtClean="0"/>
              <a:t>, </a:t>
            </a:r>
          </a:p>
          <a:p>
            <a:r>
              <a:rPr lang="en-US" dirty="0" smtClean="0"/>
              <a:t>Bogdan Candrea, </a:t>
            </a:r>
          </a:p>
          <a:p>
            <a:r>
              <a:rPr lang="en-US" dirty="0" err="1" smtClean="0"/>
              <a:t>Ștefan</a:t>
            </a:r>
            <a:r>
              <a:rPr lang="en-US" dirty="0" smtClean="0"/>
              <a:t> Simon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561" y="3118104"/>
            <a:ext cx="3706368" cy="277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51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Cuprins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1. Aspecte generale privind evoluția pădurilor din 1900 până astăzi</a:t>
            </a:r>
          </a:p>
          <a:p>
            <a:endParaRPr lang="ro-RO" dirty="0" smtClean="0"/>
          </a:p>
          <a:p>
            <a:r>
              <a:rPr lang="ro-RO" dirty="0" smtClean="0"/>
              <a:t>2. Evoluția percepției asupra defrișării</a:t>
            </a:r>
          </a:p>
          <a:p>
            <a:endParaRPr lang="ro-RO" dirty="0" smtClean="0"/>
          </a:p>
          <a:p>
            <a:r>
              <a:rPr lang="ro-RO" dirty="0" smtClean="0"/>
              <a:t>3. Exemple cartografice privind dimensiunea tăierilor rase folosind imagini din misiunea Corona si imagini satelitare din serviciul Google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100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defrişa – </a:t>
            </a:r>
            <a:r>
              <a:rPr lang="en-US" dirty="0" err="1" smtClean="0"/>
              <a:t>defri</a:t>
            </a:r>
            <a:r>
              <a:rPr lang="ro-RO" dirty="0" smtClean="0"/>
              <a:t>ș</a:t>
            </a:r>
            <a:r>
              <a:rPr lang="en-US" dirty="0" smtClean="0"/>
              <a:t>are</a:t>
            </a:r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609599" y="2086612"/>
            <a:ext cx="682371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DEFRIȘÁ,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defrișez</a:t>
            </a:r>
            <a:r>
              <a:rPr kumimoji="0" lang="en-US" altLang="en-US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vb. I.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Tranz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A înlătura (prin tăiere sau prin ardere)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arborii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și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alte plante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lemnoase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spre a face un teren propriu pentru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agricultură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pășunat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construcții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etc. sau pentru a-l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împăduri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din nou; a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despăduri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– Din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fr.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défricher</a:t>
            </a: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1026" name="Picture 2" descr="http://assets.sport.ro/assets/protv/2013/11/25/image_galleries/35850/peste-2-500-000-de-romani-au-urmarit-ancheta-marea-defrisare-la-romania-te-iubesc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719" y="3443153"/>
            <a:ext cx="4161409" cy="312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efris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95" y="3443153"/>
            <a:ext cx="4047544" cy="227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7260" y="6134100"/>
            <a:ext cx="2757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Acestea nu sunt defrișări</a:t>
            </a:r>
            <a:endParaRPr lang="en-US" dirty="0"/>
          </a:p>
        </p:txBody>
      </p:sp>
      <p:cxnSp>
        <p:nvCxnSpPr>
          <p:cNvPr id="6" name="Straight Arrow Connector 5"/>
          <p:cNvCxnSpPr>
            <a:stCxn id="3" idx="3"/>
          </p:cNvCxnSpPr>
          <p:nvPr/>
        </p:nvCxnSpPr>
        <p:spPr>
          <a:xfrm flipV="1">
            <a:off x="3694746" y="5924550"/>
            <a:ext cx="922973" cy="3942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3" idx="0"/>
            <a:endCxn id="1028" idx="2"/>
          </p:cNvCxnSpPr>
          <p:nvPr/>
        </p:nvCxnSpPr>
        <p:spPr>
          <a:xfrm flipV="1">
            <a:off x="2316003" y="5715000"/>
            <a:ext cx="61464" cy="4191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44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Din trecut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599" y="1793240"/>
            <a:ext cx="6348413" cy="31626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4682" y="3246120"/>
            <a:ext cx="6257545" cy="649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99767" y="4101011"/>
            <a:ext cx="6257545" cy="649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818" y="5415854"/>
            <a:ext cx="2603182" cy="130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23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Din trecut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8899" y="2049070"/>
            <a:ext cx="6348413" cy="33546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818" y="5403734"/>
            <a:ext cx="2603182" cy="130020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8899" y="2898648"/>
            <a:ext cx="6348413" cy="6858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94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Din trecut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599" y="1569827"/>
            <a:ext cx="6991337" cy="36422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818" y="5415854"/>
            <a:ext cx="2603182" cy="130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23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393" y="377357"/>
            <a:ext cx="6347713" cy="1320800"/>
          </a:xfrm>
        </p:spPr>
        <p:txBody>
          <a:bodyPr>
            <a:normAutofit/>
          </a:bodyPr>
          <a:lstStyle/>
          <a:p>
            <a:r>
              <a:rPr lang="ro-RO" sz="2000" dirty="0" err="1" smtClean="0"/>
              <a:t>Evolutia</a:t>
            </a:r>
            <a:r>
              <a:rPr lang="ro-RO" sz="2000" dirty="0" smtClean="0"/>
              <a:t> suprafeței </a:t>
            </a:r>
            <a:r>
              <a:rPr lang="ro-RO" sz="2000" dirty="0" err="1" smtClean="0"/>
              <a:t>impădurite</a:t>
            </a: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1696" y="1138269"/>
            <a:ext cx="3979254" cy="2743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903" y="3970191"/>
            <a:ext cx="6589585" cy="27123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8" r="13710"/>
          <a:stretch/>
        </p:blipFill>
        <p:spPr>
          <a:xfrm>
            <a:off x="449393" y="1138269"/>
            <a:ext cx="3861891" cy="2743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6768" y="853091"/>
            <a:ext cx="3180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1900 (7 milioane de hectare)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95231" y="810373"/>
            <a:ext cx="3387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 smtClean="0"/>
              <a:t>1975 (7.2 milioane de hectare)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9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270" y="548640"/>
            <a:ext cx="7081521" cy="1320800"/>
          </a:xfrm>
        </p:spPr>
        <p:txBody>
          <a:bodyPr/>
          <a:lstStyle/>
          <a:p>
            <a:r>
              <a:rPr lang="ro-RO" dirty="0" smtClean="0"/>
              <a:t>Influența tăierilor asupra pădurii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70" y="1380744"/>
            <a:ext cx="7627197" cy="516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01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7" y="3788223"/>
            <a:ext cx="6347714" cy="2621722"/>
          </a:xfrm>
        </p:spPr>
        <p:txBody>
          <a:bodyPr/>
          <a:lstStyle/>
          <a:p>
            <a:r>
              <a:rPr lang="en-US" dirty="0" err="1"/>
              <a:t>Intensitatea</a:t>
            </a:r>
            <a:r>
              <a:rPr lang="en-US" dirty="0"/>
              <a:t> exploatării </a:t>
            </a:r>
            <a:r>
              <a:rPr lang="en-US" dirty="0" err="1"/>
              <a:t>pădurilor</a:t>
            </a:r>
            <a:r>
              <a:rPr lang="en-US" dirty="0"/>
              <a:t> a atins un nivel maxim </a:t>
            </a:r>
            <a:r>
              <a:rPr lang="en-US" dirty="0" err="1"/>
              <a:t>între</a:t>
            </a:r>
            <a:r>
              <a:rPr lang="en-US" dirty="0"/>
              <a:t> </a:t>
            </a:r>
            <a:r>
              <a:rPr lang="en-US" dirty="0" err="1"/>
              <a:t>cele</a:t>
            </a:r>
            <a:r>
              <a:rPr lang="en-US" dirty="0"/>
              <a:t> doua </a:t>
            </a:r>
            <a:r>
              <a:rPr lang="en-US" dirty="0" err="1"/>
              <a:t>razboaie</a:t>
            </a:r>
            <a:r>
              <a:rPr lang="en-US" dirty="0"/>
              <a:t> </a:t>
            </a:r>
            <a:r>
              <a:rPr lang="en-US" dirty="0" err="1"/>
              <a:t>mondiale</a:t>
            </a:r>
            <a:r>
              <a:rPr lang="en-US" dirty="0"/>
              <a:t> - în anul 1930 </a:t>
            </a:r>
            <a:r>
              <a:rPr lang="en-US" dirty="0" err="1"/>
              <a:t>depasind</a:t>
            </a:r>
            <a:r>
              <a:rPr lang="en-US" dirty="0"/>
              <a:t> cu circa 60% </a:t>
            </a:r>
            <a:r>
              <a:rPr lang="en-US" dirty="0" err="1"/>
              <a:t>creşterea</a:t>
            </a:r>
            <a:r>
              <a:rPr lang="en-US" dirty="0"/>
              <a:t> realizată în </a:t>
            </a:r>
            <a:r>
              <a:rPr lang="en-US" dirty="0" err="1"/>
              <a:t>pădurile</a:t>
            </a:r>
            <a:r>
              <a:rPr lang="en-US" dirty="0"/>
              <a:t> </a:t>
            </a:r>
            <a:r>
              <a:rPr lang="en-US" dirty="0" err="1"/>
              <a:t>accesibile</a:t>
            </a:r>
            <a:r>
              <a:rPr lang="en-US" dirty="0"/>
              <a:t> -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cînd </a:t>
            </a:r>
            <a:r>
              <a:rPr lang="en-US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societăţile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cu capital străin au dezgolit </a:t>
            </a:r>
            <a:r>
              <a:rPr lang="en-US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bazine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întregi </a:t>
            </a:r>
            <a:r>
              <a:rPr lang="en-US" dirty="0"/>
              <a:t>- Vrancea, Aries, </a:t>
            </a:r>
            <a:r>
              <a:rPr lang="en-US" dirty="0" err="1"/>
              <a:t>Lotru</a:t>
            </a:r>
            <a:r>
              <a:rPr lang="en-US" dirty="0"/>
              <a:t>, </a:t>
            </a:r>
            <a:r>
              <a:rPr lang="en-US" dirty="0" err="1"/>
              <a:t>Ampoi</a:t>
            </a:r>
            <a:r>
              <a:rPr lang="en-US" dirty="0"/>
              <a:t>, </a:t>
            </a:r>
            <a:r>
              <a:rPr lang="en-US" dirty="0" err="1"/>
              <a:t>Sebes</a:t>
            </a:r>
            <a:r>
              <a:rPr lang="en-US" dirty="0"/>
              <a:t>, </a:t>
            </a:r>
            <a:r>
              <a:rPr lang="en-US" dirty="0" err="1"/>
              <a:t>Trotus</a:t>
            </a:r>
            <a:r>
              <a:rPr lang="en-US" dirty="0"/>
              <a:t> </a:t>
            </a:r>
            <a:r>
              <a:rPr lang="en-US" dirty="0" err="1"/>
              <a:t>s.a.</a:t>
            </a:r>
            <a:r>
              <a:rPr lang="en-US" dirty="0"/>
              <a:t>-, </a:t>
            </a:r>
            <a:r>
              <a:rPr lang="en-US" dirty="0" err="1"/>
              <a:t>expunîndu</a:t>
            </a:r>
            <a:r>
              <a:rPr lang="en-US" dirty="0"/>
              <a:t>-le </a:t>
            </a:r>
            <a:r>
              <a:rPr lang="en-US" dirty="0" err="1"/>
              <a:t>eroziunii</a:t>
            </a:r>
            <a:r>
              <a:rPr lang="en-US" dirty="0"/>
              <a:t> şi totodată, prin </a:t>
            </a:r>
            <a:r>
              <a:rPr lang="en-US" dirty="0" err="1"/>
              <a:t>taierea</a:t>
            </a:r>
            <a:r>
              <a:rPr lang="en-US" dirty="0"/>
              <a:t> </a:t>
            </a:r>
            <a:r>
              <a:rPr lang="en-US" dirty="0" err="1"/>
              <a:t>nerationala</a:t>
            </a:r>
            <a:r>
              <a:rPr lang="en-US" dirty="0"/>
              <a:t> a </a:t>
            </a:r>
            <a:r>
              <a:rPr lang="en-US" dirty="0" err="1"/>
              <a:t>pădurilor</a:t>
            </a:r>
            <a:r>
              <a:rPr lang="en-US" dirty="0"/>
              <a:t> ajunge la maturitate, au dezechilibrat structura </a:t>
            </a:r>
            <a:r>
              <a:rPr lang="en-US" dirty="0" err="1"/>
              <a:t>acestora</a:t>
            </a:r>
            <a:r>
              <a:rPr lang="en-US" dirty="0"/>
              <a:t> pe clase de vîrsta.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167" y="277812"/>
            <a:ext cx="6886575" cy="33051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52720" y="3418891"/>
            <a:ext cx="2465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Munteanu et al., 2015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028578" y="6225279"/>
            <a:ext cx="192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Legea 2 din 1976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06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660" y="1953259"/>
            <a:ext cx="6347713" cy="840740"/>
          </a:xfrm>
        </p:spPr>
        <p:txBody>
          <a:bodyPr/>
          <a:lstStyle/>
          <a:p>
            <a:r>
              <a:rPr lang="ro-RO" b="1" dirty="0" smtClean="0"/>
              <a:t>D</a:t>
            </a:r>
            <a:r>
              <a:rPr lang="en-US" b="1" dirty="0" smtClean="0"/>
              <a:t>e </a:t>
            </a:r>
            <a:r>
              <a:rPr lang="en-US" b="1" dirty="0"/>
              <a:t>la </a:t>
            </a:r>
            <a:r>
              <a:rPr lang="az-Cyrl-AZ" b="1" dirty="0"/>
              <a:t>дружба </a:t>
            </a:r>
            <a:r>
              <a:rPr lang="en-US" b="1" dirty="0"/>
              <a:t>la Husqvarna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220980"/>
            <a:ext cx="1905000" cy="1905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28" y="2793999"/>
            <a:ext cx="4122900" cy="2900337"/>
          </a:xfrm>
          <a:prstGeom prst="rect">
            <a:avLst/>
          </a:prstGeom>
        </p:spPr>
      </p:pic>
      <p:pic>
        <p:nvPicPr>
          <p:cNvPr id="3074" name="Picture 2" descr="http://www.forest-tech.ro/images/pozabackgroun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478" y="3342640"/>
            <a:ext cx="4079875" cy="290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859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Evolu</a:t>
            </a:r>
            <a:r>
              <a:rPr lang="ro-RO" dirty="0" smtClean="0"/>
              <a:t>ț</a:t>
            </a:r>
            <a:r>
              <a:rPr lang="en-US" dirty="0" smtClean="0"/>
              <a:t>ia percep</a:t>
            </a:r>
            <a:r>
              <a:rPr lang="ro-RO" dirty="0" smtClean="0"/>
              <a:t>ț</a:t>
            </a:r>
            <a:r>
              <a:rPr lang="en-US" dirty="0" err="1" smtClean="0"/>
              <a:t>iei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75" y="1371600"/>
            <a:ext cx="663796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98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Evolu</a:t>
            </a:r>
            <a:r>
              <a:rPr lang="ro-RO" dirty="0" smtClean="0"/>
              <a:t>ț</a:t>
            </a:r>
            <a:r>
              <a:rPr lang="en-US" dirty="0" smtClean="0"/>
              <a:t>ia percep</a:t>
            </a:r>
            <a:r>
              <a:rPr lang="ro-RO" dirty="0" smtClean="0"/>
              <a:t>ț</a:t>
            </a:r>
            <a:r>
              <a:rPr lang="en-US" dirty="0" err="1" smtClean="0"/>
              <a:t>iei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7907" b="7616"/>
          <a:stretch/>
        </p:blipFill>
        <p:spPr>
          <a:xfrm>
            <a:off x="324517" y="1609344"/>
            <a:ext cx="8428571" cy="400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0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Evolu</a:t>
            </a:r>
            <a:r>
              <a:rPr lang="ro-RO" dirty="0" smtClean="0"/>
              <a:t>ț</a:t>
            </a:r>
            <a:r>
              <a:rPr lang="en-US" dirty="0" smtClean="0"/>
              <a:t>ia percep</a:t>
            </a:r>
            <a:r>
              <a:rPr lang="ro-RO" dirty="0" smtClean="0"/>
              <a:t>ț</a:t>
            </a:r>
            <a:r>
              <a:rPr lang="en-US" dirty="0" err="1" smtClean="0"/>
              <a:t>iei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864" y="1508760"/>
            <a:ext cx="8407194" cy="416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74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Evolu</a:t>
            </a:r>
            <a:r>
              <a:rPr lang="ro-RO" dirty="0" smtClean="0"/>
              <a:t>ț</a:t>
            </a:r>
            <a:r>
              <a:rPr lang="en-US" dirty="0" smtClean="0"/>
              <a:t>ia percep</a:t>
            </a:r>
            <a:r>
              <a:rPr lang="ro-RO" dirty="0" smtClean="0"/>
              <a:t>ț</a:t>
            </a:r>
            <a:r>
              <a:rPr lang="en-US" dirty="0" err="1" smtClean="0"/>
              <a:t>iei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361" y="1432560"/>
            <a:ext cx="8671440" cy="432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82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Evolu</a:t>
            </a:r>
            <a:r>
              <a:rPr lang="ro-RO" dirty="0" smtClean="0"/>
              <a:t>ț</a:t>
            </a:r>
            <a:r>
              <a:rPr lang="en-US" dirty="0" smtClean="0"/>
              <a:t>ia percep</a:t>
            </a:r>
            <a:r>
              <a:rPr lang="ro-RO" dirty="0" smtClean="0"/>
              <a:t>ț</a:t>
            </a:r>
            <a:r>
              <a:rPr lang="en-US" dirty="0" err="1" smtClean="0"/>
              <a:t>iei</a:t>
            </a:r>
            <a:r>
              <a:rPr lang="ro-RO" dirty="0"/>
              <a:t> </a:t>
            </a:r>
            <a:r>
              <a:rPr lang="ro-RO" dirty="0" smtClean="0"/>
              <a:t>– in trecut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02336" y="1652814"/>
            <a:ext cx="44897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Marin </a:t>
            </a:r>
            <a:r>
              <a:rPr lang="en-US" dirty="0" err="1"/>
              <a:t>Drăcea</a:t>
            </a:r>
            <a:r>
              <a:rPr lang="en-US" dirty="0"/>
              <a:t> (1936), potrivit </a:t>
            </a:r>
            <a:r>
              <a:rPr lang="en-US" dirty="0" err="1"/>
              <a:t>căruia</a:t>
            </a:r>
            <a:r>
              <a:rPr lang="en-US" dirty="0"/>
              <a:t> „</a:t>
            </a:r>
            <a:r>
              <a:rPr lang="en-US" i="1" dirty="0"/>
              <a:t>Am putut </a:t>
            </a:r>
            <a:r>
              <a:rPr lang="en-US" i="1" dirty="0" err="1"/>
              <a:t>vorbi</a:t>
            </a:r>
            <a:r>
              <a:rPr lang="en-US" i="1" dirty="0"/>
              <a:t> la </a:t>
            </a:r>
            <a:r>
              <a:rPr lang="en-US" i="1" dirty="0" err="1"/>
              <a:t>începutul</a:t>
            </a:r>
            <a:r>
              <a:rPr lang="en-US" i="1" dirty="0"/>
              <a:t> carierei mele cu un </a:t>
            </a:r>
            <a:r>
              <a:rPr lang="en-US" i="1" dirty="0" err="1"/>
              <a:t>bătrân</a:t>
            </a:r>
            <a:r>
              <a:rPr lang="en-US" i="1" dirty="0"/>
              <a:t> din </a:t>
            </a:r>
            <a:r>
              <a:rPr lang="en-US" i="1" dirty="0" err="1"/>
              <a:t>ținutul</a:t>
            </a:r>
            <a:r>
              <a:rPr lang="en-US" i="1" dirty="0"/>
              <a:t> </a:t>
            </a:r>
            <a:r>
              <a:rPr lang="en-US" i="1" dirty="0" err="1"/>
              <a:t>Căldărușanilor</a:t>
            </a:r>
            <a:r>
              <a:rPr lang="en-US" i="1" dirty="0"/>
              <a:t>, care îmi </a:t>
            </a:r>
            <a:r>
              <a:rPr lang="en-US" i="1" dirty="0" err="1"/>
              <a:t>spunea</a:t>
            </a:r>
            <a:r>
              <a:rPr lang="en-US" i="1" dirty="0"/>
              <a:t> că </a:t>
            </a:r>
            <a:r>
              <a:rPr lang="en-US" i="1" dirty="0" err="1"/>
              <a:t>singura</a:t>
            </a:r>
            <a:r>
              <a:rPr lang="en-US" i="1" dirty="0"/>
              <a:t> autoritate care dispunea în trecut de </a:t>
            </a:r>
            <a:r>
              <a:rPr lang="en-US" i="1" dirty="0" err="1"/>
              <a:t>imensele</a:t>
            </a:r>
            <a:r>
              <a:rPr lang="en-US" i="1" dirty="0"/>
              <a:t> păduri ale </a:t>
            </a:r>
            <a:r>
              <a:rPr lang="en-US" i="1" dirty="0" err="1"/>
              <a:t>Vlăsiei</a:t>
            </a:r>
            <a:r>
              <a:rPr lang="en-US" i="1" dirty="0"/>
              <a:t>, erau 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călugării de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rând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/>
              <a:t>din aceste </a:t>
            </a:r>
            <a:r>
              <a:rPr lang="en-US" i="1" dirty="0" err="1"/>
              <a:t>părți</a:t>
            </a:r>
            <a:r>
              <a:rPr lang="en-US" i="1" dirty="0"/>
              <a:t> de loc. </a:t>
            </a:r>
            <a:r>
              <a:rPr lang="en-US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«Mai </a:t>
            </a:r>
            <a:r>
              <a:rPr lang="en-US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tăiați</a:t>
            </a:r>
            <a:r>
              <a:rPr lang="en-US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taică, pustie d-</a:t>
            </a:r>
            <a:r>
              <a:rPr lang="en-US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aia</a:t>
            </a:r>
            <a:r>
              <a:rPr lang="en-US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pădure, că e destulă !</a:t>
            </a:r>
            <a:r>
              <a:rPr lang="en-US" i="1" dirty="0"/>
              <a:t>» - aceasta erau </a:t>
            </a:r>
            <a:r>
              <a:rPr lang="en-US" i="1" dirty="0" err="1"/>
              <a:t>ordonanțele</a:t>
            </a:r>
            <a:r>
              <a:rPr lang="en-US" i="1" dirty="0"/>
              <a:t> </a:t>
            </a:r>
            <a:r>
              <a:rPr lang="en-US" i="1" dirty="0" err="1"/>
              <a:t>forestiere</a:t>
            </a:r>
            <a:r>
              <a:rPr lang="en-US" i="1" dirty="0"/>
              <a:t>, care au </a:t>
            </a:r>
            <a:r>
              <a:rPr lang="en-US" i="1" dirty="0" err="1"/>
              <a:t>tronat</a:t>
            </a:r>
            <a:r>
              <a:rPr lang="en-US" i="1" dirty="0"/>
              <a:t> […] în </a:t>
            </a:r>
            <a:r>
              <a:rPr lang="en-US" i="1" dirty="0" err="1"/>
              <a:t>materie</a:t>
            </a:r>
            <a:r>
              <a:rPr lang="en-US" i="1" dirty="0"/>
              <a:t> de </a:t>
            </a:r>
            <a:r>
              <a:rPr lang="en-US" i="1" dirty="0" err="1"/>
              <a:t>economie</a:t>
            </a:r>
            <a:r>
              <a:rPr lang="en-US" i="1" dirty="0"/>
              <a:t> </a:t>
            </a:r>
            <a:r>
              <a:rPr lang="en-US" i="1" dirty="0" err="1"/>
              <a:t>forestieră</a:t>
            </a:r>
            <a:r>
              <a:rPr lang="en-US" i="1" dirty="0"/>
              <a:t> românească”.</a:t>
            </a:r>
            <a:endParaRPr lang="en-US" dirty="0"/>
          </a:p>
        </p:txBody>
      </p:sp>
      <p:pic>
        <p:nvPicPr>
          <p:cNvPr id="2050" name="Picture 2" descr="https://silvicultorul.files.wordpress.com/2011/01/marin-dracea.jpg?w=272&amp;h=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223" y="1398016"/>
            <a:ext cx="2590800" cy="427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17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007353" cy="1320800"/>
          </a:xfrm>
        </p:spPr>
        <p:txBody>
          <a:bodyPr/>
          <a:lstStyle/>
          <a:p>
            <a:r>
              <a:rPr lang="en-US" dirty="0" err="1" smtClean="0"/>
              <a:t>Evolutia</a:t>
            </a:r>
            <a:r>
              <a:rPr lang="en-US" dirty="0" smtClean="0"/>
              <a:t> </a:t>
            </a:r>
            <a:r>
              <a:rPr lang="en-US" dirty="0" err="1" smtClean="0"/>
              <a:t>perceptiei</a:t>
            </a:r>
            <a:r>
              <a:rPr lang="ro-RO" dirty="0" smtClean="0"/>
              <a:t> - comunism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531" y="1787753"/>
            <a:ext cx="4038469" cy="16914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211" y="1270000"/>
            <a:ext cx="3627264" cy="523779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105211" y="2825496"/>
            <a:ext cx="3558229" cy="832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81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Evolutia</a:t>
            </a:r>
            <a:r>
              <a:rPr lang="en-US" dirty="0" smtClean="0"/>
              <a:t> </a:t>
            </a:r>
            <a:r>
              <a:rPr lang="en-US" dirty="0" err="1" smtClean="0"/>
              <a:t>perceptiei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74" y="1270000"/>
            <a:ext cx="6212586" cy="50073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11680" y="6398184"/>
            <a:ext cx="1618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1953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153" y="161544"/>
            <a:ext cx="3706368" cy="277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7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Evolutia</a:t>
            </a:r>
            <a:r>
              <a:rPr lang="en-US" dirty="0" smtClean="0"/>
              <a:t> </a:t>
            </a:r>
            <a:r>
              <a:rPr lang="en-US" dirty="0" err="1" smtClean="0"/>
              <a:t>perceptiei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02" y="1329880"/>
            <a:ext cx="3670789" cy="29586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996" y="1430463"/>
            <a:ext cx="3620028" cy="52628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11712" y="4288536"/>
            <a:ext cx="1618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1953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956680" y="989766"/>
            <a:ext cx="1618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1975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83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Evolutia</a:t>
            </a:r>
            <a:r>
              <a:rPr lang="en-US" dirty="0" smtClean="0"/>
              <a:t> </a:t>
            </a:r>
            <a:r>
              <a:rPr lang="en-US" dirty="0" err="1" smtClean="0"/>
              <a:t>perceptiei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36" y="1419107"/>
            <a:ext cx="3058164" cy="24648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873" y="4002943"/>
            <a:ext cx="1890451" cy="27483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169" y="1329880"/>
            <a:ext cx="3945442" cy="534612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5430" y="1115485"/>
            <a:ext cx="1618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1953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31610" y="4002943"/>
            <a:ext cx="1618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1975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650992" y="960548"/>
            <a:ext cx="2085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Zilele</a:t>
            </a:r>
            <a:r>
              <a:rPr lang="en-US" dirty="0" smtClean="0"/>
              <a:t> noastre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54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CORONA </a:t>
            </a:r>
            <a:r>
              <a:rPr lang="ro-RO" b="1" dirty="0" smtClean="0"/>
              <a:t>-</a:t>
            </a:r>
            <a:r>
              <a:rPr lang="en-US" b="1" dirty="0" smtClean="0"/>
              <a:t> </a:t>
            </a:r>
            <a:r>
              <a:rPr lang="en-US" b="1" dirty="0"/>
              <a:t>Google Satellite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1546224"/>
            <a:ext cx="6865621" cy="404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2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Misiunea Corona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482410"/>
            <a:ext cx="6705602" cy="4423090"/>
          </a:xfrm>
        </p:spPr>
        <p:txBody>
          <a:bodyPr>
            <a:normAutofit/>
          </a:bodyPr>
          <a:lstStyle/>
          <a:p>
            <a:r>
              <a:rPr lang="ro-RO" dirty="0" smtClean="0"/>
              <a:t>Misiunea Corona a produs imagini satelitare din </a:t>
            </a:r>
            <a:r>
              <a:rPr lang="ro-RO" dirty="0"/>
              <a:t>Război Rece </a:t>
            </a:r>
            <a:r>
              <a:rPr lang="ro-RO" dirty="0" smtClean="0"/>
              <a:t>si sunt disponibile </a:t>
            </a:r>
            <a:r>
              <a:rPr lang="ro-RO" dirty="0"/>
              <a:t>prin intermediul portalului USGS </a:t>
            </a:r>
            <a:r>
              <a:rPr lang="ro-RO" dirty="0" err="1"/>
              <a:t>Earth</a:t>
            </a:r>
            <a:r>
              <a:rPr lang="ro-RO" dirty="0"/>
              <a:t> Explorer (http://earthexplorer.usgs.gov/) ca benzi de film-pan cromatic scanate, fiecare bandă constând din patru piese de imagine. </a:t>
            </a:r>
            <a:endParaRPr lang="ro-RO" dirty="0" smtClean="0"/>
          </a:p>
          <a:p>
            <a:r>
              <a:rPr lang="ro-RO" dirty="0" smtClean="0"/>
              <a:t>România </a:t>
            </a:r>
            <a:r>
              <a:rPr lang="ro-RO" dirty="0"/>
              <a:t>este </a:t>
            </a:r>
            <a:r>
              <a:rPr lang="ro-RO" dirty="0" smtClean="0"/>
              <a:t>acoperită </a:t>
            </a:r>
            <a:r>
              <a:rPr lang="ro-RO" dirty="0"/>
              <a:t>de un total de </a:t>
            </a:r>
            <a:r>
              <a:rPr lang="ro-RO" dirty="0" smtClean="0"/>
              <a:t>250 </a:t>
            </a:r>
            <a:r>
              <a:rPr lang="ro-RO" dirty="0"/>
              <a:t>de imagini Corona, grupate în 112 de perechi </a:t>
            </a:r>
            <a:r>
              <a:rPr lang="ro-RO" dirty="0" smtClean="0"/>
              <a:t>stereo. </a:t>
            </a:r>
          </a:p>
          <a:p>
            <a:r>
              <a:rPr lang="ro-RO" dirty="0" smtClean="0"/>
              <a:t>Fiecare </a:t>
            </a:r>
            <a:r>
              <a:rPr lang="ro-RO" dirty="0"/>
              <a:t>imagine Corona acoperă 17 x 230 km, și are rezoluțiile de la 2 la 10 m pe teren, în funcție de misiunea. Cinci misiuni datate între </a:t>
            </a:r>
            <a:r>
              <a:rPr lang="ro-RO" dirty="0" smtClean="0"/>
              <a:t>1960 </a:t>
            </a:r>
            <a:r>
              <a:rPr lang="ro-RO" dirty="0"/>
              <a:t>si 1972 oferă imagini de înaltă rezoluție pentru România</a:t>
            </a:r>
            <a:r>
              <a:rPr lang="ro-RO" dirty="0" smtClean="0"/>
              <a:t>.</a:t>
            </a:r>
          </a:p>
          <a:p>
            <a:r>
              <a:rPr lang="ro-RO" b="1" dirty="0" smtClean="0">
                <a:solidFill>
                  <a:srgbClr val="FF0000"/>
                </a:solidFill>
              </a:rPr>
              <a:t>Problema Corona: sunt imagini necorectate geometric, fără referință spațială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7088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err="1" smtClean="0"/>
              <a:t>Ortoreferențierea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72" y="1205992"/>
            <a:ext cx="4979838" cy="17736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6355" y="1625348"/>
            <a:ext cx="3735528" cy="17869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1159" y="3680338"/>
            <a:ext cx="5042640" cy="22655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672" y="3043641"/>
            <a:ext cx="2913634" cy="3666945"/>
          </a:xfrm>
          <a:prstGeom prst="rect">
            <a:avLst/>
          </a:prstGeom>
        </p:spPr>
      </p:pic>
      <p:sp>
        <p:nvSpPr>
          <p:cNvPr id="8" name="Down Arrow 7"/>
          <p:cNvSpPr/>
          <p:nvPr/>
        </p:nvSpPr>
        <p:spPr>
          <a:xfrm>
            <a:off x="2608791" y="2642616"/>
            <a:ext cx="262425" cy="7132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1903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Status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5823" y="895096"/>
            <a:ext cx="7501129" cy="5271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8479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79" y="375920"/>
            <a:ext cx="7416801" cy="1320800"/>
          </a:xfrm>
        </p:spPr>
        <p:txBody>
          <a:bodyPr>
            <a:normAutofit/>
          </a:bodyPr>
          <a:lstStyle/>
          <a:p>
            <a:r>
              <a:rPr lang="ro-RO" sz="3200" dirty="0" smtClean="0"/>
              <a:t>Dimensiunea </a:t>
            </a:r>
            <a:r>
              <a:rPr lang="ro-RO" sz="3200" dirty="0" err="1" smtClean="0"/>
              <a:t>taierilor</a:t>
            </a:r>
            <a:r>
              <a:rPr lang="ro-RO" sz="3200" dirty="0" smtClean="0"/>
              <a:t> - </a:t>
            </a:r>
            <a:r>
              <a:rPr lang="ro-RO" sz="3200" dirty="0" err="1" smtClean="0"/>
              <a:t>comparatie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83" y="1535073"/>
            <a:ext cx="4382584" cy="30187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3760" y="3413760"/>
            <a:ext cx="4760240" cy="32816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46802" y="3044428"/>
            <a:ext cx="1834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Google Satellite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704787" y="1175901"/>
            <a:ext cx="907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Corona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53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79" y="375920"/>
            <a:ext cx="7416801" cy="1320800"/>
          </a:xfrm>
        </p:spPr>
        <p:txBody>
          <a:bodyPr>
            <a:normAutofit/>
          </a:bodyPr>
          <a:lstStyle/>
          <a:p>
            <a:r>
              <a:rPr lang="ro-RO" sz="3200" dirty="0" smtClean="0"/>
              <a:t>Dimensiunea </a:t>
            </a:r>
            <a:r>
              <a:rPr lang="ro-RO" sz="3200" dirty="0" err="1" smtClean="0"/>
              <a:t>taierilor</a:t>
            </a:r>
            <a:r>
              <a:rPr lang="ro-RO" sz="3200" dirty="0" smtClean="0"/>
              <a:t> - </a:t>
            </a:r>
            <a:r>
              <a:rPr lang="ro-RO" sz="3200" dirty="0" err="1" smtClean="0"/>
              <a:t>comparatie</a:t>
            </a:r>
            <a:endParaRPr lang="en-US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79" y="1220628"/>
            <a:ext cx="4346980" cy="40985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3333" y="2066924"/>
            <a:ext cx="4470667" cy="4366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84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Concluzii preliminarii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Suprafețele defrișate în trecut au influențe clare asupra </a:t>
            </a:r>
            <a:r>
              <a:rPr lang="ro-RO" dirty="0" err="1" smtClean="0"/>
              <a:t>padurilor</a:t>
            </a:r>
            <a:r>
              <a:rPr lang="ro-RO" dirty="0" smtClean="0"/>
              <a:t> din zilele noastre</a:t>
            </a:r>
          </a:p>
          <a:p>
            <a:r>
              <a:rPr lang="ro-RO" dirty="0" smtClean="0"/>
              <a:t>Perioada de </a:t>
            </a:r>
            <a:r>
              <a:rPr lang="ro-RO" dirty="0" err="1" smtClean="0"/>
              <a:t>dupa</a:t>
            </a:r>
            <a:r>
              <a:rPr lang="ro-RO" dirty="0" smtClean="0"/>
              <a:t> al doilea </a:t>
            </a:r>
            <a:r>
              <a:rPr lang="ro-RO" dirty="0" err="1" smtClean="0"/>
              <a:t>razboi</a:t>
            </a:r>
            <a:r>
              <a:rPr lang="ro-RO" dirty="0" smtClean="0"/>
              <a:t> mondial a dus la cele mai </a:t>
            </a:r>
            <a:r>
              <a:rPr lang="ro-RO" dirty="0" err="1" smtClean="0"/>
              <a:t>intinse</a:t>
            </a:r>
            <a:r>
              <a:rPr lang="ro-RO" dirty="0" smtClean="0"/>
              <a:t> suprafețe de păduri tăiate la ras</a:t>
            </a:r>
          </a:p>
          <a:p>
            <a:r>
              <a:rPr lang="ro-RO" dirty="0" err="1" smtClean="0"/>
              <a:t>Perceptia</a:t>
            </a:r>
            <a:r>
              <a:rPr lang="ro-RO" dirty="0" smtClean="0"/>
              <a:t> societății asupra pădurii </a:t>
            </a:r>
            <a:r>
              <a:rPr lang="ro-RO" dirty="0" err="1" smtClean="0"/>
              <a:t>evolueaza</a:t>
            </a:r>
            <a:r>
              <a:rPr lang="ro-RO" dirty="0" smtClean="0"/>
              <a:t> prin </a:t>
            </a:r>
            <a:r>
              <a:rPr lang="ro-RO" dirty="0" err="1" smtClean="0"/>
              <a:t>constientizarea</a:t>
            </a:r>
            <a:r>
              <a:rPr lang="ro-RO" dirty="0" smtClean="0"/>
              <a:t> serviciilor complexe pe care le aduce, diferite de nevoia de lemn</a:t>
            </a:r>
          </a:p>
          <a:p>
            <a:r>
              <a:rPr lang="ro-RO" dirty="0" smtClean="0"/>
              <a:t>Exista o discrepanța in societate privind defrișarea… </a:t>
            </a:r>
            <a:r>
              <a:rPr lang="ro-RO" dirty="0" err="1" smtClean="0"/>
              <a:t>adevarul</a:t>
            </a:r>
            <a:r>
              <a:rPr lang="ro-RO" dirty="0" smtClean="0"/>
              <a:t> </a:t>
            </a:r>
            <a:r>
              <a:rPr lang="ro-RO" dirty="0" err="1" smtClean="0"/>
              <a:t>ramanand</a:t>
            </a:r>
            <a:r>
              <a:rPr lang="ro-RO" dirty="0" smtClean="0"/>
              <a:t> la mijloc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9971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142488"/>
            <a:ext cx="6347713" cy="1320800"/>
          </a:xfrm>
        </p:spPr>
        <p:txBody>
          <a:bodyPr/>
          <a:lstStyle/>
          <a:p>
            <a:r>
              <a:rPr lang="ro-RO" dirty="0" smtClean="0"/>
              <a:t>Va mulțumesc pentru atenție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340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295</TotalTime>
  <Words>560</Words>
  <Application>Microsoft Office PowerPoint</Application>
  <PresentationFormat>On-screen Show (4:3)</PresentationFormat>
  <Paragraphs>59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Trebuchet MS</vt:lpstr>
      <vt:lpstr>Wingdings 3</vt:lpstr>
      <vt:lpstr>Facet</vt:lpstr>
      <vt:lpstr>Semiotica defrișării: de la дружба la Husqvarna, de la CORONA la Google Satellite</vt:lpstr>
      <vt:lpstr>Cuprins</vt:lpstr>
      <vt:lpstr>A defrişa – defrișare</vt:lpstr>
      <vt:lpstr>Din trecut</vt:lpstr>
      <vt:lpstr>Din trecut</vt:lpstr>
      <vt:lpstr>Din trecut</vt:lpstr>
      <vt:lpstr>Evolutia suprafeței impădurite</vt:lpstr>
      <vt:lpstr>Influența tăierilor asupra pădurii</vt:lpstr>
      <vt:lpstr>PowerPoint Presentation</vt:lpstr>
      <vt:lpstr>De la дружба la Husqvarna</vt:lpstr>
      <vt:lpstr>Evoluția percepției </vt:lpstr>
      <vt:lpstr>Evoluția percepției </vt:lpstr>
      <vt:lpstr>Evoluția percepției </vt:lpstr>
      <vt:lpstr>Evoluția percepției </vt:lpstr>
      <vt:lpstr>Evoluția percepției – in trecut</vt:lpstr>
      <vt:lpstr>Evolutia perceptiei - comunism </vt:lpstr>
      <vt:lpstr>Evolutia perceptiei </vt:lpstr>
      <vt:lpstr>Evolutia perceptiei </vt:lpstr>
      <vt:lpstr>Evolutia perceptiei </vt:lpstr>
      <vt:lpstr>CORONA - Google Satellite</vt:lpstr>
      <vt:lpstr>Misiunea Corona</vt:lpstr>
      <vt:lpstr>Ortoreferențierea</vt:lpstr>
      <vt:lpstr>Status</vt:lpstr>
      <vt:lpstr>Dimensiunea taierilor - comparatie</vt:lpstr>
      <vt:lpstr>Dimensiunea taierilor - comparatie</vt:lpstr>
      <vt:lpstr>Concluzii preliminarii</vt:lpstr>
      <vt:lpstr>Va mulțumesc pentru atenție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Semiotica defrișării: de la дружба la Husqvarna, de la CORONA la Google Satellite</dc:title>
  <dc:creator>Mihai Daniel Nita</dc:creator>
  <cp:lastModifiedBy>Mihai Daniel Nita</cp:lastModifiedBy>
  <cp:revision>41</cp:revision>
  <dcterms:created xsi:type="dcterms:W3CDTF">2015-11-18T18:57:51Z</dcterms:created>
  <dcterms:modified xsi:type="dcterms:W3CDTF">2015-11-20T08:35:53Z</dcterms:modified>
</cp:coreProperties>
</file>