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handoutMasterIdLst>
    <p:handoutMasterId r:id="rId26"/>
  </p:handoutMasterIdLst>
  <p:sldIdLst>
    <p:sldId id="256" r:id="rId2"/>
    <p:sldId id="263" r:id="rId3"/>
    <p:sldId id="282" r:id="rId4"/>
    <p:sldId id="264" r:id="rId5"/>
    <p:sldId id="265" r:id="rId6"/>
    <p:sldId id="267" r:id="rId7"/>
    <p:sldId id="280" r:id="rId8"/>
    <p:sldId id="274" r:id="rId9"/>
    <p:sldId id="260" r:id="rId10"/>
    <p:sldId id="279" r:id="rId11"/>
    <p:sldId id="266" r:id="rId12"/>
    <p:sldId id="262" r:id="rId13"/>
    <p:sldId id="270" r:id="rId14"/>
    <p:sldId id="269" r:id="rId15"/>
    <p:sldId id="275" r:id="rId16"/>
    <p:sldId id="271" r:id="rId17"/>
    <p:sldId id="273" r:id="rId18"/>
    <p:sldId id="276" r:id="rId19"/>
    <p:sldId id="278" r:id="rId20"/>
    <p:sldId id="268" r:id="rId21"/>
    <p:sldId id="277" r:id="rId22"/>
    <p:sldId id="261" r:id="rId23"/>
    <p:sldId id="28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4" autoAdjust="0"/>
    <p:restoredTop sz="94660"/>
  </p:normalViewPr>
  <p:slideViewPr>
    <p:cSldViewPr>
      <p:cViewPr varScale="1">
        <p:scale>
          <a:sx n="153" d="100"/>
          <a:sy n="153" d="100"/>
        </p:scale>
        <p:origin x="-1296" y="-1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2D7080E-E3D8-4B78-BC57-304A895D1309}" type="datetimeFigureOut">
              <a:rPr lang="en-US" smtClean="0"/>
              <a:pPr/>
              <a:t>11/20/15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D883885-B975-4BD7-98B3-280C071C82BC}" type="slidenum">
              <a:rPr lang="en-US" smtClean="0"/>
              <a:pPr/>
              <a:t>‹#›</a:t>
            </a:fld>
            <a:endParaRPr lang="en-US"/>
          </a:p>
        </p:txBody>
      </p:sp>
    </p:spTree>
    <p:extLst>
      <p:ext uri="{BB962C8B-B14F-4D97-AF65-F5344CB8AC3E}">
        <p14:creationId xmlns:p14="http://schemas.microsoft.com/office/powerpoint/2010/main" val="352703261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AB3140-EEC5-480E-A62F-90198D64A42E}" type="datetimeFigureOut">
              <a:rPr lang="en-US" smtClean="0"/>
              <a:pPr/>
              <a:t>11/20/15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101DB0-54B1-417F-B67E-AFD5E279DE24}" type="slidenum">
              <a:rPr lang="en-US" smtClean="0"/>
              <a:pPr/>
              <a:t>‹#›</a:t>
            </a:fld>
            <a:endParaRPr lang="en-US"/>
          </a:p>
        </p:txBody>
      </p:sp>
    </p:spTree>
    <p:extLst>
      <p:ext uri="{BB962C8B-B14F-4D97-AF65-F5344CB8AC3E}">
        <p14:creationId xmlns:p14="http://schemas.microsoft.com/office/powerpoint/2010/main" val="1376332863"/>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smtClean="0"/>
              <a:t>Prezentarea</a:t>
            </a:r>
            <a:r>
              <a:rPr lang="ro-RO" baseline="0" dirty="0" smtClean="0"/>
              <a:t> de azi începe cu delimitarea spaţială a teritoriului şi atribuirea unei funcţionalităţi acestuia, atât în trecut cât şi în prezent. </a:t>
            </a:r>
            <a:endParaRPr lang="ro-RO" baseline="0"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2</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smtClean="0"/>
              <a:t>Să</a:t>
            </a:r>
            <a:r>
              <a:rPr lang="ro-RO" baseline="0" dirty="0" smtClean="0"/>
              <a:t> căutăm puţin prin istoria ţinutului şi să începem călătoria noastră. Mergând pe firul istoriei putem înţelege mult mai uşor viaţa celor care au poposit şi trăit timp de aproximativ 100 de ani în aceeaşi zonă cu românii, rutenii, maghiarii şi ţipţerii.</a:t>
            </a:r>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4</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5</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6</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7</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8</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9</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10</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11</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o-RO" dirty="0" smtClean="0"/>
              <a:t>Incursiunea</a:t>
            </a:r>
            <a:r>
              <a:rPr lang="ro-RO" baseline="0" dirty="0" smtClean="0"/>
              <a:t> noastră va fi însoţită doar de imagini, texte si hărţi, pentru că ele sunt cele mai grăitoare instrumente. </a:t>
            </a:r>
            <a:r>
              <a:rPr lang="ro-RO" dirty="0" smtClean="0"/>
              <a:t>Claus Stephani are o vastă bibliografie de titluri importante ce ţin de istoria acestui cătun.</a:t>
            </a:r>
            <a:r>
              <a:rPr lang="ro-RO" baseline="0" dirty="0" smtClean="0"/>
              <a:t> Una din cele mai reprezentative este cea din imagine:”A fost un ştetl în Carpaţi”, o carte interviu în care autorul mai sus pomenit a transpus interviurile “de pe bandă” luate unor martori direcţi sau indirecţi ai evenimentelor din anii 1940-1942. </a:t>
            </a:r>
            <a:r>
              <a:rPr lang="ro-RO" sz="1200" dirty="0" smtClean="0">
                <a:latin typeface="Calibri" pitchFamily="34" charset="0"/>
                <a:cs typeface="Calibri" pitchFamily="34" charset="0"/>
              </a:rPr>
              <a:t>Die Juden sind andersartig-evreii</a:t>
            </a:r>
            <a:r>
              <a:rPr lang="ro-RO" sz="1200" baseline="0" dirty="0" smtClean="0">
                <a:latin typeface="Calibri" pitchFamily="34" charset="0"/>
                <a:cs typeface="Calibri" pitchFamily="34" charset="0"/>
              </a:rPr>
              <a:t> sunt de alt chip!</a:t>
            </a:r>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12</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13</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14</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15</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16</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17</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De-a</a:t>
            </a:r>
            <a:r>
              <a:rPr lang="en-US" baseline="0" dirty="0" smtClean="0"/>
              <a:t> </a:t>
            </a:r>
            <a:r>
              <a:rPr lang="ro-RO" baseline="0" dirty="0" smtClean="0"/>
              <a:t>lungul Văii Vaserului lemnul a fost exploatat şi transportat prin practicarea plutăritului, buştenii fiind tăiaţi cu ajutorul topoarelor, transportaţi pe scocsuri de apă, adunaţi în stăvilare depăşind o cantitate achivalentă a 100 de vagoane în prezent. Între anii 1930-1934 s-a construit actuala cale ferată îngustă pentru a facilita transportul lemnului cu ajutorul unui întreg sistem foarte bine pus la punct de locomotive cu abur de tip Reşiţa.</a:t>
            </a:r>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18</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19</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20</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9101DB0-54B1-417F-B67E-AFD5E279DE24}" type="slidenum">
              <a:rPr lang="en-US" smtClean="0"/>
              <a:pPr/>
              <a:t>21</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22</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9101DB0-54B1-417F-B67E-AFD5E279DE24}" type="slidenum">
              <a:rPr lang="en-US" smtClean="0"/>
              <a:pPr/>
              <a:t>23</a:t>
            </a:fld>
            <a:endParaRPr lang="en-US"/>
          </a:p>
        </p:txBody>
      </p:sp>
      <p:sp>
        <p:nvSpPr>
          <p:cNvPr id="5" name="Header Placeholder 4"/>
          <p:cNvSpPr>
            <a:spLocks noGrp="1"/>
          </p:cNvSpPr>
          <p:nvPr>
            <p:ph type="hdr" sz="quarter" idx="1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4EB058F-06BF-4235-9494-0DA553C11EB7}" type="datetimeFigureOut">
              <a:rPr lang="en-US" smtClean="0"/>
              <a:pPr/>
              <a:t>11/20/15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2BC8BC37-8845-4303-91E7-A54929C0DE2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EB058F-06BF-4235-9494-0DA553C11EB7}" type="datetimeFigureOut">
              <a:rPr lang="en-US" smtClean="0"/>
              <a:pPr/>
              <a:t>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4EB058F-06BF-4235-9494-0DA553C11EB7}" type="datetimeFigureOut">
              <a:rPr lang="en-US" smtClean="0"/>
              <a:pPr/>
              <a:t>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C8BC37-8845-4303-91E7-A54929C0DE2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EB058F-06BF-4235-9494-0DA553C11EB7}" type="datetimeFigureOut">
              <a:rPr lang="en-US" smtClean="0"/>
              <a:pPr/>
              <a:t>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4EB058F-06BF-4235-9494-0DA553C11EB7}" type="datetimeFigureOut">
              <a:rPr lang="en-US" smtClean="0"/>
              <a:pPr/>
              <a:t>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4EB058F-06BF-4235-9494-0DA553C11EB7}" type="datetimeFigureOut">
              <a:rPr lang="en-US" smtClean="0"/>
              <a:pPr/>
              <a:t>11/20/15</a:t>
            </a:fld>
            <a:endParaRPr lang="en-US"/>
          </a:p>
        </p:txBody>
      </p:sp>
      <p:sp>
        <p:nvSpPr>
          <p:cNvPr id="8" name="Slide Number Placeholder 7"/>
          <p:cNvSpPr>
            <a:spLocks noGrp="1"/>
          </p:cNvSpPr>
          <p:nvPr>
            <p:ph type="sldNum" sz="quarter" idx="11"/>
          </p:nvPr>
        </p:nvSpPr>
        <p:spPr/>
        <p:txBody>
          <a:bodyPr/>
          <a:lstStyle/>
          <a:p>
            <a:fld id="{2BC8BC37-8845-4303-91E7-A54929C0DE28}"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EB058F-06BF-4235-9494-0DA553C11EB7}" type="datetimeFigureOut">
              <a:rPr lang="en-US" smtClean="0"/>
              <a:pPr/>
              <a:t>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EB058F-06BF-4235-9494-0DA553C11EB7}" type="datetimeFigureOut">
              <a:rPr lang="en-US" smtClean="0"/>
              <a:pPr/>
              <a:t>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2BC8BC37-8845-4303-91E7-A54929C0DE2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44EB058F-06BF-4235-9494-0DA553C11EB7}" type="datetimeFigureOut">
              <a:rPr lang="en-US" smtClean="0"/>
              <a:pPr/>
              <a:t>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EB058F-06BF-4235-9494-0DA553C11EB7}" type="datetimeFigureOut">
              <a:rPr lang="en-US" smtClean="0"/>
              <a:pPr/>
              <a:t>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EB058F-06BF-4235-9494-0DA553C11EB7}" type="datetimeFigureOut">
              <a:rPr lang="en-US" smtClean="0"/>
              <a:pPr/>
              <a:t>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C8BC37-8845-4303-91E7-A54929C0DE2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44EB058F-06BF-4235-9494-0DA553C11EB7}" type="datetimeFigureOut">
              <a:rPr lang="en-US" smtClean="0"/>
              <a:pPr/>
              <a:t>11/20/15</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2BC8BC37-8845-4303-91E7-A54929C0DE2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tiff"/><Relationship Id="rId5" Type="http://schemas.openxmlformats.org/officeDocument/2006/relationships/image" Target="../media/image8.jpe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jpeg"/><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4" Type="http://schemas.openxmlformats.org/officeDocument/2006/relationships/image" Target="../media/image22.jpeg"/><Relationship Id="rId5" Type="http://schemas.openxmlformats.org/officeDocument/2006/relationships/image" Target="../media/image23.jpe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25.jpeg"/><Relationship Id="rId5" Type="http://schemas.openxmlformats.org/officeDocument/2006/relationships/image" Target="../media/image26.jpeg"/><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8.jpeg"/><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jpeg"/><Relationship Id="rId5" Type="http://schemas.openxmlformats.org/officeDocument/2006/relationships/image" Target="../media/image31.jpeg"/><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4" Type="http://schemas.openxmlformats.org/officeDocument/2006/relationships/image" Target="../media/image33.jpeg"/><Relationship Id="rId5" Type="http://schemas.openxmlformats.org/officeDocument/2006/relationships/image" Target="../media/image34.jpeg"/><Relationship Id="rId6" Type="http://schemas.openxmlformats.org/officeDocument/2006/relationships/image" Target="../media/image35.jpeg"/><Relationship Id="rId7" Type="http://schemas.openxmlformats.org/officeDocument/2006/relationships/image" Target="../media/image36.jpeg"/><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4" Type="http://schemas.openxmlformats.org/officeDocument/2006/relationships/image" Target="../media/image38.jpeg"/><Relationship Id="rId5" Type="http://schemas.openxmlformats.org/officeDocument/2006/relationships/image" Target="../media/image39.jpeg"/><Relationship Id="rId6" Type="http://schemas.openxmlformats.org/officeDocument/2006/relationships/image" Target="../media/image40.jpeg"/><Relationship Id="rId7" Type="http://schemas.openxmlformats.org/officeDocument/2006/relationships/image" Target="../media/image41.jpeg"/><Relationship Id="rId8" Type="http://schemas.openxmlformats.org/officeDocument/2006/relationships/image" Target="../media/image42.jpeg"/><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image" Target="../media/image46.png"/><Relationship Id="rId7"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4" Type="http://schemas.openxmlformats.org/officeDocument/2006/relationships/image" Target="../media/image49.jpeg"/><Relationship Id="rId5" Type="http://schemas.openxmlformats.org/officeDocument/2006/relationships/image" Target="../media/image50.jpeg"/><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4" Type="http://schemas.openxmlformats.org/officeDocument/2006/relationships/image" Target="../media/image52.jpeg"/><Relationship Id="rId5" Type="http://schemas.openxmlformats.org/officeDocument/2006/relationships/image" Target="../media/image53.jpeg"/><Relationship Id="rId6" Type="http://schemas.openxmlformats.org/officeDocument/2006/relationships/image" Target="../media/image54.jpeg"/><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348" y="1214422"/>
            <a:ext cx="7572428" cy="1354217"/>
          </a:xfrm>
          <a:prstGeom prst="rect">
            <a:avLst/>
          </a:prstGeom>
          <a:noFill/>
        </p:spPr>
        <p:txBody>
          <a:bodyPr wrap="square" rtlCol="0">
            <a:spAutoFit/>
          </a:bodyPr>
          <a:lstStyle/>
          <a:p>
            <a:r>
              <a:rPr lang="ro-RO" sz="3200" b="1" u="sng" dirty="0">
                <a:solidFill>
                  <a:srgbClr val="FF0000"/>
                </a:solidFill>
                <a:effectLst>
                  <a:outerShdw blurRad="25502" dist="23000" dir="7020000" algn="tl">
                    <a:srgbClr val="000000">
                      <a:alpha val="50000"/>
                    </a:srgbClr>
                  </a:outerShdw>
                </a:effectLst>
              </a:rPr>
              <a:t>HARTĂ</a:t>
            </a:r>
            <a:r>
              <a:rPr lang="ro-RO" sz="3200" b="1" u="sng" dirty="0">
                <a:solidFill>
                  <a:srgbClr val="FF0000"/>
                </a:solidFill>
              </a:rPr>
              <a:t> </a:t>
            </a:r>
            <a:r>
              <a:rPr lang="ro-RO" sz="3200" b="1" u="sng" dirty="0"/>
              <a:t>– CUNOAȘTERE – PUTERE – IDENTITATE – TERITORIU</a:t>
            </a:r>
            <a:endParaRPr lang="en-US" sz="3200" dirty="0"/>
          </a:p>
          <a:p>
            <a:endParaRPr lang="en-US" dirty="0"/>
          </a:p>
        </p:txBody>
      </p:sp>
      <p:sp>
        <p:nvSpPr>
          <p:cNvPr id="7" name="TextBox 6"/>
          <p:cNvSpPr txBox="1"/>
          <p:nvPr/>
        </p:nvSpPr>
        <p:spPr>
          <a:xfrm>
            <a:off x="5580112" y="3645024"/>
            <a:ext cx="3317585" cy="738664"/>
          </a:xfrm>
          <a:prstGeom prst="rect">
            <a:avLst/>
          </a:prstGeom>
          <a:noFill/>
        </p:spPr>
        <p:txBody>
          <a:bodyPr wrap="none" rtlCol="0">
            <a:spAutoFit/>
          </a:bodyPr>
          <a:lstStyle/>
          <a:p>
            <a:r>
              <a:rPr lang="en-US" sz="2400" dirty="0" err="1" smtClean="0">
                <a:latin typeface="Calibri" pitchFamily="34" charset="0"/>
                <a:cs typeface="Calibri" pitchFamily="34" charset="0"/>
              </a:rPr>
              <a:t>Gherghelas</a:t>
            </a:r>
            <a:r>
              <a:rPr lang="en-US" sz="2400" dirty="0" smtClean="0">
                <a:latin typeface="Calibri" pitchFamily="34" charset="0"/>
                <a:cs typeface="Calibri" pitchFamily="34" charset="0"/>
              </a:rPr>
              <a:t> </a:t>
            </a:r>
            <a:r>
              <a:rPr lang="en-US" sz="2400" dirty="0" err="1" smtClean="0">
                <a:latin typeface="Calibri" pitchFamily="34" charset="0"/>
                <a:cs typeface="Calibri" pitchFamily="34" charset="0"/>
              </a:rPr>
              <a:t>Androo</a:t>
            </a:r>
            <a:r>
              <a:rPr lang="en-US" sz="2400" dirty="0" smtClean="0">
                <a:latin typeface="Calibri" pitchFamily="34" charset="0"/>
                <a:cs typeface="Calibri" pitchFamily="34" charset="0"/>
              </a:rPr>
              <a:t> </a:t>
            </a:r>
            <a:r>
              <a:rPr lang="en-US" sz="2400" dirty="0" smtClean="0">
                <a:latin typeface="Calibri" pitchFamily="34" charset="0"/>
                <a:cs typeface="Calibri" pitchFamily="34" charset="0"/>
              </a:rPr>
              <a:t>Dana</a:t>
            </a:r>
          </a:p>
          <a:p>
            <a:endParaRPr lang="en-US" dirty="0"/>
          </a:p>
        </p:txBody>
      </p:sp>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4" name="TextBox 3"/>
          <p:cNvSpPr txBox="1"/>
          <p:nvPr/>
        </p:nvSpPr>
        <p:spPr>
          <a:xfrm>
            <a:off x="214283" y="714356"/>
            <a:ext cx="8786874" cy="5416868"/>
          </a:xfrm>
          <a:prstGeom prst="rect">
            <a:avLst/>
          </a:prstGeom>
          <a:noFill/>
        </p:spPr>
        <p:txBody>
          <a:bodyPr wrap="square" rtlCol="0">
            <a:spAutoFit/>
          </a:bodyPr>
          <a:lstStyle/>
          <a:p>
            <a:pPr>
              <a:buFont typeface="Arial" pitchFamily="34" charset="0"/>
              <a:buChar char="•"/>
            </a:pPr>
            <a:r>
              <a:rPr lang="ro-RO" sz="2300" b="1" i="1" dirty="0" smtClean="0">
                <a:latin typeface="Calibri" pitchFamily="34" charset="0"/>
                <a:cs typeface="Calibri" pitchFamily="34" charset="0"/>
              </a:rPr>
              <a:t> </a:t>
            </a:r>
            <a:r>
              <a:rPr lang="ro-RO" sz="2400" b="1" i="1" dirty="0" smtClean="0">
                <a:latin typeface="Calibri" pitchFamily="34" charset="0"/>
                <a:cs typeface="Calibri" pitchFamily="34" charset="0"/>
              </a:rPr>
              <a:t>Teritoriu</a:t>
            </a:r>
            <a:r>
              <a:rPr lang="ro-RO" sz="2200" dirty="0" smtClean="0">
                <a:latin typeface="Calibri" pitchFamily="34" charset="0"/>
                <a:cs typeface="Calibri" pitchFamily="34" charset="0"/>
              </a:rPr>
              <a:t>: - </a:t>
            </a:r>
            <a:r>
              <a:rPr lang="ro-RO" sz="2200" i="1" dirty="0" smtClean="0">
                <a:latin typeface="Calibri" pitchFamily="34" charset="0"/>
                <a:cs typeface="Calibri" pitchFamily="34" charset="0"/>
              </a:rPr>
              <a:t>O idee, un decupaj al spaţiului definit şi trasat în minţile oamenilor.(“Putere şi teritoriu” – Marian Coman)</a:t>
            </a:r>
          </a:p>
          <a:p>
            <a:r>
              <a:rPr lang="ro-RO" sz="2200" i="1" dirty="0" smtClean="0">
                <a:latin typeface="Calibri" pitchFamily="34" charset="0"/>
                <a:cs typeface="Calibri" pitchFamily="34" charset="0"/>
              </a:rPr>
              <a:t>	      - </a:t>
            </a:r>
            <a:r>
              <a:rPr lang="ro-RO" sz="2200" b="1" i="1" u="sng" dirty="0" smtClean="0">
                <a:solidFill>
                  <a:srgbClr val="FF0000"/>
                </a:solidFill>
                <a:latin typeface="Calibri" pitchFamily="34" charset="0"/>
                <a:cs typeface="Calibri" pitchFamily="34" charset="0"/>
              </a:rPr>
              <a:t>conceput</a:t>
            </a:r>
            <a:r>
              <a:rPr lang="ro-RO" sz="2200" i="1" dirty="0" smtClean="0">
                <a:solidFill>
                  <a:srgbClr val="FF0000"/>
                </a:solidFill>
                <a:latin typeface="Calibri" pitchFamily="34" charset="0"/>
                <a:cs typeface="Calibri" pitchFamily="34" charset="0"/>
              </a:rPr>
              <a:t> </a:t>
            </a:r>
            <a:r>
              <a:rPr lang="ro-RO" sz="2200" dirty="0" smtClean="0">
                <a:latin typeface="Calibri" pitchFamily="34" charset="0"/>
                <a:cs typeface="Calibri" pitchFamily="34" charset="0"/>
              </a:rPr>
              <a:t>şi imaginat în mintea oamenilor şi </a:t>
            </a:r>
            <a:r>
              <a:rPr lang="ro-RO" sz="2200" b="1" i="1" u="sng" dirty="0" smtClean="0">
                <a:solidFill>
                  <a:srgbClr val="FF0000"/>
                </a:solidFill>
                <a:latin typeface="Calibri" pitchFamily="34" charset="0"/>
                <a:cs typeface="Calibri" pitchFamily="34" charset="0"/>
              </a:rPr>
              <a:t>construit</a:t>
            </a:r>
            <a:r>
              <a:rPr lang="ro-RO" sz="2200" dirty="0" smtClean="0">
                <a:latin typeface="Calibri" pitchFamily="34" charset="0"/>
                <a:cs typeface="Calibri" pitchFamily="34" charset="0"/>
              </a:rPr>
              <a:t>  cu ajutorul unor instrumente diferite precum </a:t>
            </a:r>
            <a:r>
              <a:rPr lang="ro-RO" sz="2200" u="sng" dirty="0" smtClean="0">
                <a:latin typeface="Calibri" pitchFamily="34" charset="0"/>
                <a:cs typeface="Calibri" pitchFamily="34" charset="0"/>
              </a:rPr>
              <a:t>practica socială, evoluţia istorică, discursul ştiinţitific şi imaginaţia</a:t>
            </a:r>
            <a:r>
              <a:rPr lang="ro-RO" sz="2200" dirty="0" smtClean="0">
                <a:latin typeface="Calibri" pitchFamily="34" charset="0"/>
                <a:cs typeface="Calibri" pitchFamily="34" charset="0"/>
              </a:rPr>
              <a:t>. </a:t>
            </a:r>
          </a:p>
          <a:p>
            <a:endParaRPr lang="ro-RO" sz="2200" i="1" dirty="0" smtClean="0">
              <a:latin typeface="Calibri" pitchFamily="34" charset="0"/>
              <a:cs typeface="Calibri" pitchFamily="34" charset="0"/>
            </a:endParaRPr>
          </a:p>
          <a:p>
            <a:endParaRPr lang="ro-RO" sz="2200" dirty="0" smtClean="0">
              <a:latin typeface="Calibri" pitchFamily="34" charset="0"/>
              <a:cs typeface="Calibri" pitchFamily="34" charset="0"/>
            </a:endParaRPr>
          </a:p>
          <a:p>
            <a:endParaRPr lang="ro-RO" sz="2200" dirty="0" smtClean="0">
              <a:latin typeface="Calibri" pitchFamily="34" charset="0"/>
              <a:cs typeface="Calibri" pitchFamily="34" charset="0"/>
            </a:endParaRPr>
          </a:p>
          <a:p>
            <a:endParaRPr lang="ro-RO" sz="2200" dirty="0" smtClean="0">
              <a:latin typeface="Calibri" pitchFamily="34" charset="0"/>
              <a:cs typeface="Calibri" pitchFamily="34" charset="0"/>
            </a:endParaRPr>
          </a:p>
          <a:p>
            <a:r>
              <a:rPr lang="ro-RO" sz="2200" dirty="0" smtClean="0">
                <a:latin typeface="Calibri" pitchFamily="34" charset="0"/>
                <a:cs typeface="Calibri" pitchFamily="34" charset="0"/>
              </a:rPr>
              <a:t>			     </a:t>
            </a:r>
            <a:r>
              <a:rPr lang="ro-RO" sz="2200" b="1" u="sng" dirty="0" smtClean="0">
                <a:latin typeface="Calibri" pitchFamily="34" charset="0"/>
                <a:cs typeface="Calibri" pitchFamily="34" charset="0"/>
              </a:rPr>
              <a:t>IMPULS INIŢIAL</a:t>
            </a:r>
            <a:r>
              <a:rPr lang="en-US" sz="2200" b="1" u="sng" dirty="0" smtClean="0">
                <a:latin typeface="Calibri" pitchFamily="34" charset="0"/>
                <a:cs typeface="Calibri" pitchFamily="34" charset="0"/>
              </a:rPr>
              <a:t> -  </a:t>
            </a:r>
            <a:r>
              <a:rPr lang="ro-RO" sz="2200" dirty="0" smtClean="0">
                <a:latin typeface="Calibri" pitchFamily="34" charset="0"/>
                <a:cs typeface="Calibri" pitchFamily="34" charset="0"/>
              </a:rPr>
              <a:t>se decupează din spaţiu o </a:t>
            </a:r>
            <a:r>
              <a:rPr lang="ro-RO" sz="2200" i="1" dirty="0" smtClean="0">
                <a:latin typeface="Calibri" pitchFamily="34" charset="0"/>
                <a:cs typeface="Calibri" pitchFamily="34" charset="0"/>
              </a:rPr>
              <a:t>anumită</a:t>
            </a:r>
            <a:r>
              <a:rPr lang="ro-RO" sz="2200" dirty="0" smtClean="0">
                <a:latin typeface="Calibri" pitchFamily="34" charset="0"/>
                <a:cs typeface="Calibri" pitchFamily="34" charset="0"/>
              </a:rPr>
              <a:t> parte dându-i un </a:t>
            </a:r>
            <a:r>
              <a:rPr lang="ro-RO" sz="2200" i="1" dirty="0" smtClean="0">
                <a:latin typeface="Calibri" pitchFamily="34" charset="0"/>
                <a:cs typeface="Calibri" pitchFamily="34" charset="0"/>
              </a:rPr>
              <a:t>anumit</a:t>
            </a:r>
            <a:r>
              <a:rPr lang="ro-RO" sz="2200" dirty="0" smtClean="0">
                <a:latin typeface="Calibri" pitchFamily="34" charset="0"/>
                <a:cs typeface="Calibri" pitchFamily="34" charset="0"/>
              </a:rPr>
              <a:t> sens.</a:t>
            </a:r>
          </a:p>
          <a:p>
            <a:endParaRPr lang="ro-RO" sz="2200" b="1" u="sng" dirty="0" smtClean="0">
              <a:latin typeface="Calibri" pitchFamily="34" charset="0"/>
              <a:cs typeface="Calibri" pitchFamily="34" charset="0"/>
            </a:endParaRPr>
          </a:p>
          <a:p>
            <a:endParaRPr lang="ro-RO" dirty="0" smtClean="0">
              <a:latin typeface="Calibri" pitchFamily="34" charset="0"/>
              <a:cs typeface="Calibri" pitchFamily="34" charset="0"/>
            </a:endParaRPr>
          </a:p>
          <a:p>
            <a:r>
              <a:rPr lang="ro-RO" dirty="0" smtClean="0">
                <a:latin typeface="Calibri" pitchFamily="34" charset="0"/>
                <a:cs typeface="Calibri" pitchFamily="34" charset="0"/>
              </a:rPr>
              <a:t>	</a:t>
            </a:r>
            <a:r>
              <a:rPr lang="ro-RO" sz="2200" dirty="0" smtClean="0">
                <a:latin typeface="Calibri" pitchFamily="34" charset="0"/>
                <a:cs typeface="Calibri" pitchFamily="34" charset="0"/>
              </a:rPr>
              <a:t>Rezultatul: - Cu cât este mai îndelungată istoria unei idei teritoriale, cu atât mai lungă este iluzia existenţei sale obiective.</a:t>
            </a:r>
          </a:p>
          <a:p>
            <a:endParaRPr lang="en-US" dirty="0"/>
          </a:p>
        </p:txBody>
      </p:sp>
      <p:sp>
        <p:nvSpPr>
          <p:cNvPr id="5" name="Up Arrow Callout 4"/>
          <p:cNvSpPr/>
          <p:nvPr/>
        </p:nvSpPr>
        <p:spPr>
          <a:xfrm>
            <a:off x="3714744" y="2357430"/>
            <a:ext cx="1214446" cy="142876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rved Right Arrow 5"/>
          <p:cNvSpPr/>
          <p:nvPr/>
        </p:nvSpPr>
        <p:spPr>
          <a:xfrm rot="18826420">
            <a:off x="642910" y="4643446"/>
            <a:ext cx="285752" cy="64294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azbunarea_geografiei_robert_kaplan.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836712"/>
            <a:ext cx="3329440" cy="4797152"/>
          </a:xfrm>
          <a:prstGeom prst="rect">
            <a:avLst/>
          </a:prstGeom>
        </p:spPr>
      </p:pic>
      <p:sp>
        <p:nvSpPr>
          <p:cNvPr id="12" name="TextBox 11"/>
          <p:cNvSpPr txBox="1"/>
          <p:nvPr/>
        </p:nvSpPr>
        <p:spPr>
          <a:xfrm>
            <a:off x="3923928" y="692696"/>
            <a:ext cx="4824535" cy="4832092"/>
          </a:xfrm>
          <a:prstGeom prst="rect">
            <a:avLst/>
          </a:prstGeom>
          <a:noFill/>
        </p:spPr>
        <p:txBody>
          <a:bodyPr wrap="square" rtlCol="0">
            <a:spAutoFit/>
          </a:bodyPr>
          <a:lstStyle/>
          <a:p>
            <a:pPr marL="342900" indent="-342900">
              <a:buFont typeface="Arial"/>
              <a:buChar char="•"/>
            </a:pPr>
            <a:r>
              <a:rPr lang="en-US" sz="2200" dirty="0" err="1" smtClean="0">
                <a:latin typeface="Calibri"/>
                <a:cs typeface="Calibri"/>
              </a:rPr>
              <a:t>Recuperarea</a:t>
            </a:r>
            <a:r>
              <a:rPr lang="en-US" sz="2200" dirty="0" smtClean="0">
                <a:latin typeface="Calibri"/>
                <a:cs typeface="Calibri"/>
              </a:rPr>
              <a:t> </a:t>
            </a:r>
            <a:r>
              <a:rPr lang="en-US" sz="2200" dirty="0" err="1" smtClean="0">
                <a:latin typeface="Calibri"/>
                <a:cs typeface="Calibri"/>
              </a:rPr>
              <a:t>simțului</a:t>
            </a:r>
            <a:r>
              <a:rPr lang="en-US" sz="2200" dirty="0" smtClean="0">
                <a:latin typeface="Calibri"/>
                <a:cs typeface="Calibri"/>
              </a:rPr>
              <a:t> </a:t>
            </a:r>
            <a:r>
              <a:rPr lang="en-US" sz="2200" dirty="0" err="1" smtClean="0">
                <a:latin typeface="Calibri"/>
                <a:cs typeface="Calibri"/>
              </a:rPr>
              <a:t>geografiei</a:t>
            </a:r>
            <a:r>
              <a:rPr lang="en-US" sz="2200" dirty="0" smtClean="0">
                <a:latin typeface="Calibri"/>
                <a:cs typeface="Calibri"/>
              </a:rPr>
              <a:t> – </a:t>
            </a:r>
            <a:r>
              <a:rPr lang="en-US" sz="2200" i="1" dirty="0" err="1" smtClean="0">
                <a:latin typeface="Calibri"/>
                <a:cs typeface="Calibri"/>
              </a:rPr>
              <a:t>să</a:t>
            </a:r>
            <a:r>
              <a:rPr lang="en-US" sz="2200" i="1" dirty="0" smtClean="0">
                <a:latin typeface="Calibri"/>
                <a:cs typeface="Calibri"/>
              </a:rPr>
              <a:t> </a:t>
            </a:r>
            <a:r>
              <a:rPr lang="en-US" sz="2200" i="1" dirty="0" err="1" smtClean="0">
                <a:latin typeface="Calibri"/>
                <a:cs typeface="Calibri"/>
              </a:rPr>
              <a:t>redescoperim</a:t>
            </a:r>
            <a:r>
              <a:rPr lang="en-US" sz="2200" i="1" dirty="0" smtClean="0">
                <a:latin typeface="Calibri"/>
                <a:cs typeface="Calibri"/>
              </a:rPr>
              <a:t> o </a:t>
            </a:r>
            <a:r>
              <a:rPr lang="en-US" sz="2200" i="1" dirty="0" err="1" smtClean="0">
                <a:latin typeface="Calibri"/>
                <a:cs typeface="Calibri"/>
              </a:rPr>
              <a:t>sensibilitate</a:t>
            </a:r>
            <a:r>
              <a:rPr lang="en-US" sz="2200" i="1" dirty="0" smtClean="0">
                <a:latin typeface="Calibri"/>
                <a:cs typeface="Calibri"/>
              </a:rPr>
              <a:t> </a:t>
            </a:r>
            <a:r>
              <a:rPr lang="en-US" sz="2200" i="1" dirty="0" err="1" smtClean="0">
                <a:latin typeface="Calibri"/>
                <a:cs typeface="Calibri"/>
              </a:rPr>
              <a:t>legată</a:t>
            </a:r>
            <a:r>
              <a:rPr lang="en-US" sz="2200" i="1" dirty="0" smtClean="0">
                <a:latin typeface="Calibri"/>
                <a:cs typeface="Calibri"/>
              </a:rPr>
              <a:t> de </a:t>
            </a:r>
            <a:r>
              <a:rPr lang="en-US" sz="2200" i="1" dirty="0" err="1" smtClean="0">
                <a:latin typeface="Calibri"/>
                <a:cs typeface="Calibri"/>
              </a:rPr>
              <a:t>timp</a:t>
            </a:r>
            <a:r>
              <a:rPr lang="en-US" sz="2200" i="1" dirty="0" smtClean="0">
                <a:latin typeface="Calibri"/>
                <a:cs typeface="Calibri"/>
              </a:rPr>
              <a:t> </a:t>
            </a:r>
            <a:r>
              <a:rPr lang="en-US" sz="2200" i="1" dirty="0" err="1" smtClean="0">
                <a:latin typeface="Calibri"/>
                <a:cs typeface="Calibri"/>
              </a:rPr>
              <a:t>și</a:t>
            </a:r>
            <a:r>
              <a:rPr lang="en-US" sz="2200" i="1" dirty="0" smtClean="0">
                <a:latin typeface="Calibri"/>
                <a:cs typeface="Calibri"/>
              </a:rPr>
              <a:t> </a:t>
            </a:r>
            <a:r>
              <a:rPr lang="en-US" sz="2200" i="1" dirty="0" err="1" smtClean="0">
                <a:latin typeface="Calibri"/>
                <a:cs typeface="Calibri"/>
              </a:rPr>
              <a:t>spațiu</a:t>
            </a:r>
            <a:r>
              <a:rPr lang="en-US" sz="2200" i="1" dirty="0" smtClean="0">
                <a:latin typeface="Calibri"/>
                <a:cs typeface="Calibri"/>
              </a:rPr>
              <a:t>, </a:t>
            </a:r>
            <a:r>
              <a:rPr lang="en-US" sz="2200" i="1" dirty="0" err="1" smtClean="0">
                <a:latin typeface="Calibri"/>
                <a:cs typeface="Calibri"/>
              </a:rPr>
              <a:t>pe</a:t>
            </a:r>
            <a:r>
              <a:rPr lang="en-US" sz="2200" i="1" dirty="0" smtClean="0">
                <a:latin typeface="Calibri"/>
                <a:cs typeface="Calibri"/>
              </a:rPr>
              <a:t> care am </a:t>
            </a:r>
            <a:r>
              <a:rPr lang="en-US" sz="2200" i="1" dirty="0" err="1" smtClean="0">
                <a:latin typeface="Calibri"/>
                <a:cs typeface="Calibri"/>
              </a:rPr>
              <a:t>pierdut</a:t>
            </a:r>
            <a:r>
              <a:rPr lang="en-US" sz="2200" i="1" dirty="0" smtClean="0">
                <a:latin typeface="Calibri"/>
                <a:cs typeface="Calibri"/>
              </a:rPr>
              <a:t>-o </a:t>
            </a:r>
            <a:r>
              <a:rPr lang="en-US" sz="2200" i="1" dirty="0" err="1" smtClean="0">
                <a:latin typeface="Calibri"/>
                <a:cs typeface="Calibri"/>
              </a:rPr>
              <a:t>în</a:t>
            </a:r>
            <a:r>
              <a:rPr lang="en-US" sz="2200" i="1" dirty="0" smtClean="0">
                <a:latin typeface="Calibri"/>
                <a:cs typeface="Calibri"/>
              </a:rPr>
              <a:t> </a:t>
            </a:r>
            <a:r>
              <a:rPr lang="en-US" sz="2200" i="1" dirty="0" err="1" smtClean="0">
                <a:latin typeface="Calibri"/>
                <a:cs typeface="Calibri"/>
              </a:rPr>
              <a:t>epoca</a:t>
            </a:r>
            <a:r>
              <a:rPr lang="en-US" sz="2200" i="1" dirty="0" smtClean="0">
                <a:latin typeface="Calibri"/>
                <a:cs typeface="Calibri"/>
              </a:rPr>
              <a:t> </a:t>
            </a:r>
            <a:r>
              <a:rPr lang="en-US" sz="2200" i="1" dirty="0" err="1" smtClean="0">
                <a:latin typeface="Calibri"/>
                <a:cs typeface="Calibri"/>
              </a:rPr>
              <a:t>motoarelor</a:t>
            </a:r>
            <a:r>
              <a:rPr lang="en-US" sz="2200" i="1" dirty="0" smtClean="0">
                <a:latin typeface="Calibri"/>
                <a:cs typeface="Calibri"/>
              </a:rPr>
              <a:t> de </a:t>
            </a:r>
            <a:r>
              <a:rPr lang="en-US" sz="2200" i="1" dirty="0" err="1" smtClean="0">
                <a:latin typeface="Calibri"/>
                <a:cs typeface="Calibri"/>
              </a:rPr>
              <a:t>reacție</a:t>
            </a:r>
            <a:r>
              <a:rPr lang="en-US" sz="2200" i="1" dirty="0" smtClean="0">
                <a:latin typeface="Calibri"/>
                <a:cs typeface="Calibri"/>
              </a:rPr>
              <a:t> </a:t>
            </a:r>
            <a:r>
              <a:rPr lang="en-US" sz="2200" i="1" dirty="0" err="1" smtClean="0">
                <a:latin typeface="Calibri"/>
                <a:cs typeface="Calibri"/>
              </a:rPr>
              <a:t>și</a:t>
            </a:r>
            <a:r>
              <a:rPr lang="en-US" sz="2200" i="1" dirty="0" smtClean="0">
                <a:latin typeface="Calibri"/>
                <a:cs typeface="Calibri"/>
              </a:rPr>
              <a:t> a </a:t>
            </a:r>
            <a:r>
              <a:rPr lang="en-US" sz="2200" i="1" dirty="0" err="1" smtClean="0">
                <a:latin typeface="Calibri"/>
                <a:cs typeface="Calibri"/>
              </a:rPr>
              <a:t>informației</a:t>
            </a:r>
            <a:r>
              <a:rPr lang="en-US" sz="2200" i="1" dirty="0" smtClean="0">
                <a:latin typeface="Calibri"/>
                <a:cs typeface="Calibri"/>
              </a:rPr>
              <a:t>.</a:t>
            </a:r>
          </a:p>
          <a:p>
            <a:pPr marL="342900" indent="-342900">
              <a:buFont typeface="Arial"/>
              <a:buChar char="•"/>
            </a:pPr>
            <a:r>
              <a:rPr lang="en-US" sz="2200" dirty="0" err="1" smtClean="0">
                <a:latin typeface="Calibri"/>
                <a:cs typeface="Calibri"/>
              </a:rPr>
              <a:t>Harta</a:t>
            </a:r>
            <a:r>
              <a:rPr lang="en-US" sz="2200" dirty="0" smtClean="0">
                <a:latin typeface="Calibri"/>
                <a:cs typeface="Calibri"/>
              </a:rPr>
              <a:t> </a:t>
            </a:r>
            <a:r>
              <a:rPr lang="en-US" sz="2200" dirty="0" err="1" smtClean="0">
                <a:latin typeface="Calibri"/>
                <a:cs typeface="Calibri"/>
              </a:rPr>
              <a:t>chiar</a:t>
            </a:r>
            <a:r>
              <a:rPr lang="en-US" sz="2200" dirty="0" smtClean="0">
                <a:latin typeface="Calibri"/>
                <a:cs typeface="Calibri"/>
              </a:rPr>
              <a:t> </a:t>
            </a:r>
            <a:r>
              <a:rPr lang="en-US" sz="2200" dirty="0" err="1" smtClean="0">
                <a:latin typeface="Calibri"/>
                <a:cs typeface="Calibri"/>
              </a:rPr>
              <a:t>dacă</a:t>
            </a:r>
            <a:r>
              <a:rPr lang="en-US" sz="2200" dirty="0" smtClean="0">
                <a:latin typeface="Calibri"/>
                <a:cs typeface="Calibri"/>
              </a:rPr>
              <a:t> nu e </a:t>
            </a:r>
            <a:r>
              <a:rPr lang="en-US" sz="2200" dirty="0" err="1" smtClean="0">
                <a:latin typeface="Calibri"/>
                <a:cs typeface="Calibri"/>
              </a:rPr>
              <a:t>determinată</a:t>
            </a:r>
            <a:r>
              <a:rPr lang="en-US" sz="2200" dirty="0" smtClean="0">
                <a:latin typeface="Calibri"/>
                <a:cs typeface="Calibri"/>
              </a:rPr>
              <a:t> </a:t>
            </a:r>
            <a:r>
              <a:rPr lang="en-US" sz="2200" dirty="0" err="1" smtClean="0">
                <a:latin typeface="Calibri"/>
                <a:cs typeface="Calibri"/>
              </a:rPr>
              <a:t>poate</a:t>
            </a:r>
            <a:r>
              <a:rPr lang="en-US" sz="2200" dirty="0" smtClean="0">
                <a:latin typeface="Calibri"/>
                <a:cs typeface="Calibri"/>
              </a:rPr>
              <a:t> </a:t>
            </a:r>
            <a:r>
              <a:rPr lang="en-US" sz="2200" dirty="0" err="1" smtClean="0">
                <a:latin typeface="Calibri"/>
                <a:cs typeface="Calibri"/>
              </a:rPr>
              <a:t>reprezenta</a:t>
            </a:r>
            <a:r>
              <a:rPr lang="en-US" sz="2200" dirty="0" smtClean="0">
                <a:latin typeface="Calibri"/>
                <a:cs typeface="Calibri"/>
              </a:rPr>
              <a:t> un </a:t>
            </a:r>
            <a:r>
              <a:rPr lang="en-US" sz="2200" dirty="0" err="1" smtClean="0">
                <a:latin typeface="Calibri"/>
                <a:cs typeface="Calibri"/>
              </a:rPr>
              <a:t>punct</a:t>
            </a:r>
            <a:r>
              <a:rPr lang="en-US" sz="2200" dirty="0" smtClean="0">
                <a:latin typeface="Calibri"/>
                <a:cs typeface="Calibri"/>
              </a:rPr>
              <a:t> de </a:t>
            </a:r>
            <a:r>
              <a:rPr lang="en-US" sz="2200" dirty="0" err="1" smtClean="0">
                <a:latin typeface="Calibri"/>
                <a:cs typeface="Calibri"/>
              </a:rPr>
              <a:t>plecare</a:t>
            </a:r>
            <a:r>
              <a:rPr lang="en-US" sz="2200" dirty="0" smtClean="0">
                <a:latin typeface="Calibri"/>
                <a:cs typeface="Calibri"/>
              </a:rPr>
              <a:t> </a:t>
            </a:r>
            <a:r>
              <a:rPr lang="en-US" sz="2200" dirty="0" err="1" smtClean="0">
                <a:latin typeface="Calibri"/>
                <a:cs typeface="Calibri"/>
              </a:rPr>
              <a:t>pentru</a:t>
            </a:r>
            <a:r>
              <a:rPr lang="en-US" sz="2200" dirty="0" smtClean="0">
                <a:latin typeface="Calibri"/>
                <a:cs typeface="Calibri"/>
              </a:rPr>
              <a:t> </a:t>
            </a:r>
            <a:r>
              <a:rPr lang="en-US" sz="2200" dirty="0" err="1" smtClean="0">
                <a:latin typeface="Calibri"/>
                <a:cs typeface="Calibri"/>
              </a:rPr>
              <a:t>înțelegerea</a:t>
            </a:r>
            <a:r>
              <a:rPr lang="en-US" sz="2200" dirty="0" smtClean="0">
                <a:latin typeface="Calibri"/>
                <a:cs typeface="Calibri"/>
              </a:rPr>
              <a:t> </a:t>
            </a:r>
            <a:r>
              <a:rPr lang="en-US" sz="2200" dirty="0" err="1" smtClean="0">
                <a:latin typeface="Calibri"/>
                <a:cs typeface="Calibri"/>
              </a:rPr>
              <a:t>unei</a:t>
            </a:r>
            <a:r>
              <a:rPr lang="en-US" sz="2200" dirty="0" smtClean="0">
                <a:latin typeface="Calibri"/>
                <a:cs typeface="Calibri"/>
              </a:rPr>
              <a:t> </a:t>
            </a:r>
            <a:r>
              <a:rPr lang="en-US" sz="2200" dirty="0" err="1" smtClean="0">
                <a:latin typeface="Calibri"/>
                <a:cs typeface="Calibri"/>
              </a:rPr>
              <a:t>logici</a:t>
            </a:r>
            <a:r>
              <a:rPr lang="en-US" sz="2200" dirty="0" smtClean="0">
                <a:latin typeface="Calibri"/>
                <a:cs typeface="Calibri"/>
              </a:rPr>
              <a:t> </a:t>
            </a:r>
            <a:r>
              <a:rPr lang="en-US" sz="2200" dirty="0" err="1" smtClean="0">
                <a:latin typeface="Calibri"/>
                <a:cs typeface="Calibri"/>
              </a:rPr>
              <a:t>istorice</a:t>
            </a:r>
            <a:r>
              <a:rPr lang="en-US" sz="2200" dirty="0" smtClean="0">
                <a:latin typeface="Calibri"/>
                <a:cs typeface="Calibri"/>
              </a:rPr>
              <a:t> a </a:t>
            </a:r>
            <a:r>
              <a:rPr lang="en-US" sz="2200" dirty="0" err="1" smtClean="0">
                <a:latin typeface="Calibri"/>
                <a:cs typeface="Calibri"/>
              </a:rPr>
              <a:t>ceea</a:t>
            </a:r>
            <a:r>
              <a:rPr lang="en-US" sz="2200" dirty="0" smtClean="0">
                <a:latin typeface="Calibri"/>
                <a:cs typeface="Calibri"/>
              </a:rPr>
              <a:t> </a:t>
            </a:r>
            <a:r>
              <a:rPr lang="en-US" sz="2200" dirty="0" err="1" smtClean="0">
                <a:latin typeface="Calibri"/>
                <a:cs typeface="Calibri"/>
              </a:rPr>
              <a:t>ce</a:t>
            </a:r>
            <a:r>
              <a:rPr lang="en-US" sz="2200" dirty="0" smtClean="0">
                <a:latin typeface="Calibri"/>
                <a:cs typeface="Calibri"/>
              </a:rPr>
              <a:t> </a:t>
            </a:r>
            <a:r>
              <a:rPr lang="en-US" sz="2200" dirty="0" err="1" smtClean="0">
                <a:latin typeface="Calibri"/>
                <a:cs typeface="Calibri"/>
              </a:rPr>
              <a:t>ar</a:t>
            </a:r>
            <a:r>
              <a:rPr lang="en-US" sz="2200" dirty="0" smtClean="0">
                <a:latin typeface="Calibri"/>
                <a:cs typeface="Calibri"/>
              </a:rPr>
              <a:t> </a:t>
            </a:r>
            <a:r>
              <a:rPr lang="en-US" sz="2200" dirty="0" err="1" smtClean="0">
                <a:latin typeface="Calibri"/>
                <a:cs typeface="Calibri"/>
              </a:rPr>
              <a:t>putea</a:t>
            </a:r>
            <a:r>
              <a:rPr lang="en-US" sz="2200" dirty="0" smtClean="0">
                <a:latin typeface="Calibri"/>
                <a:cs typeface="Calibri"/>
              </a:rPr>
              <a:t> </a:t>
            </a:r>
            <a:r>
              <a:rPr lang="en-US" sz="2200" dirty="0" err="1" smtClean="0">
                <a:latin typeface="Calibri"/>
                <a:cs typeface="Calibri"/>
              </a:rPr>
              <a:t>urma</a:t>
            </a:r>
            <a:r>
              <a:rPr lang="en-US" sz="2200" dirty="0" smtClean="0">
                <a:latin typeface="Calibri"/>
                <a:cs typeface="Calibri"/>
              </a:rPr>
              <a:t>.</a:t>
            </a:r>
          </a:p>
          <a:p>
            <a:pPr marL="342900" indent="-342900">
              <a:buFont typeface="Arial"/>
              <a:buChar char="•"/>
            </a:pPr>
            <a:r>
              <a:rPr lang="en-US" sz="2200" dirty="0" err="1" smtClean="0">
                <a:latin typeface="Calibri"/>
                <a:cs typeface="Calibri"/>
              </a:rPr>
              <a:t>Ce</a:t>
            </a:r>
            <a:r>
              <a:rPr lang="en-US" sz="2200" dirty="0" smtClean="0">
                <a:latin typeface="Calibri"/>
                <a:cs typeface="Calibri"/>
              </a:rPr>
              <a:t> </a:t>
            </a:r>
            <a:r>
              <a:rPr lang="en-US" sz="2200" dirty="0" err="1" smtClean="0">
                <a:latin typeface="Calibri"/>
                <a:cs typeface="Calibri"/>
              </a:rPr>
              <a:t>fel</a:t>
            </a:r>
            <a:r>
              <a:rPr lang="en-US" sz="2200" dirty="0" smtClean="0">
                <a:latin typeface="Calibri"/>
                <a:cs typeface="Calibri"/>
              </a:rPr>
              <a:t> de </a:t>
            </a:r>
            <a:r>
              <a:rPr lang="en-US" sz="2200" dirty="0" err="1" smtClean="0">
                <a:latin typeface="Calibri"/>
                <a:cs typeface="Calibri"/>
              </a:rPr>
              <a:t>hartă</a:t>
            </a:r>
            <a:r>
              <a:rPr lang="en-US" sz="2200" dirty="0" smtClean="0">
                <a:latin typeface="Calibri"/>
                <a:cs typeface="Calibri"/>
              </a:rPr>
              <a:t> a </a:t>
            </a:r>
            <a:r>
              <a:rPr lang="en-US" sz="2200" dirty="0" err="1" smtClean="0">
                <a:latin typeface="Calibri"/>
                <a:cs typeface="Calibri"/>
              </a:rPr>
              <a:t>viitorului</a:t>
            </a:r>
            <a:r>
              <a:rPr lang="en-US" sz="2200" dirty="0" smtClean="0">
                <a:latin typeface="Calibri"/>
                <a:cs typeface="Calibri"/>
              </a:rPr>
              <a:t> </a:t>
            </a:r>
            <a:r>
              <a:rPr lang="en-US" sz="2200" dirty="0" err="1" smtClean="0">
                <a:latin typeface="Calibri"/>
                <a:cs typeface="Calibri"/>
              </a:rPr>
              <a:t>avem</a:t>
            </a:r>
            <a:r>
              <a:rPr lang="en-US" sz="2200" dirty="0" smtClean="0">
                <a:latin typeface="Calibri"/>
                <a:cs typeface="Calibri"/>
              </a:rPr>
              <a:t> </a:t>
            </a:r>
            <a:r>
              <a:rPr lang="en-US" sz="2200" dirty="0" err="1" smtClean="0">
                <a:latin typeface="Calibri"/>
                <a:cs typeface="Calibri"/>
              </a:rPr>
              <a:t>în</a:t>
            </a:r>
            <a:r>
              <a:rPr lang="en-US" sz="2200" dirty="0" smtClean="0">
                <a:latin typeface="Calibri"/>
                <a:cs typeface="Calibri"/>
              </a:rPr>
              <a:t> </a:t>
            </a:r>
            <a:r>
              <a:rPr lang="en-US" sz="2200" dirty="0" err="1" smtClean="0">
                <a:latin typeface="Calibri"/>
                <a:cs typeface="Calibri"/>
              </a:rPr>
              <a:t>vedere</a:t>
            </a:r>
            <a:r>
              <a:rPr lang="en-US" sz="2200" dirty="0" smtClean="0">
                <a:latin typeface="Calibri"/>
                <a:cs typeface="Calibri"/>
              </a:rPr>
              <a:t>: - </a:t>
            </a:r>
            <a:r>
              <a:rPr lang="en-US" sz="2200" dirty="0" err="1" smtClean="0">
                <a:latin typeface="Calibri"/>
                <a:cs typeface="Calibri"/>
              </a:rPr>
              <a:t>harta</a:t>
            </a:r>
            <a:r>
              <a:rPr lang="en-US" sz="2200" dirty="0" smtClean="0">
                <a:latin typeface="Calibri"/>
                <a:cs typeface="Calibri"/>
              </a:rPr>
              <a:t> </a:t>
            </a:r>
            <a:r>
              <a:rPr lang="en-US" sz="2200" dirty="0" err="1" smtClean="0">
                <a:latin typeface="Calibri"/>
                <a:cs typeface="Calibri"/>
              </a:rPr>
              <a:t>teritoriului</a:t>
            </a:r>
            <a:r>
              <a:rPr lang="en-US" sz="2200" dirty="0" smtClean="0">
                <a:latin typeface="Calibri"/>
                <a:cs typeface="Calibri"/>
              </a:rPr>
              <a:t> </a:t>
            </a:r>
            <a:r>
              <a:rPr lang="en-US" sz="2200" dirty="0" err="1" smtClean="0">
                <a:latin typeface="Calibri"/>
                <a:cs typeface="Calibri"/>
              </a:rPr>
              <a:t>sau</a:t>
            </a:r>
            <a:r>
              <a:rPr lang="en-US" sz="2200" dirty="0" smtClean="0">
                <a:latin typeface="Calibri"/>
                <a:cs typeface="Calibri"/>
              </a:rPr>
              <a:t> </a:t>
            </a:r>
            <a:r>
              <a:rPr lang="en-US" sz="2200" dirty="0" err="1" smtClean="0">
                <a:latin typeface="Calibri"/>
                <a:cs typeface="Calibri"/>
              </a:rPr>
              <a:t>cea</a:t>
            </a:r>
            <a:r>
              <a:rPr lang="en-US" sz="2200" dirty="0" smtClean="0">
                <a:latin typeface="Calibri"/>
                <a:cs typeface="Calibri"/>
              </a:rPr>
              <a:t> a </a:t>
            </a:r>
            <a:r>
              <a:rPr lang="en-US" sz="2200" dirty="0" err="1" smtClean="0">
                <a:latin typeface="Calibri"/>
                <a:cs typeface="Calibri"/>
              </a:rPr>
              <a:t>populației</a:t>
            </a:r>
            <a:r>
              <a:rPr lang="en-US" sz="2200" dirty="0" smtClean="0">
                <a:latin typeface="Calibri"/>
                <a:cs typeface="Calibri"/>
              </a:rPr>
              <a:t>??????????</a:t>
            </a:r>
            <a:endParaRPr lang="en-US" sz="2200" dirty="0">
              <a:latin typeface="Calibri"/>
              <a:cs typeface="Calibri"/>
            </a:endParaRPr>
          </a:p>
          <a:p>
            <a:pPr marL="342900" indent="-342900">
              <a:buFont typeface="Arial"/>
              <a:buChar char="•"/>
            </a:pPr>
            <a:r>
              <a:rPr lang="en-US" sz="2200" dirty="0" err="1" smtClean="0">
                <a:latin typeface="Calibri"/>
                <a:cs typeface="Calibri"/>
              </a:rPr>
              <a:t>Exercițiu</a:t>
            </a:r>
            <a:r>
              <a:rPr lang="en-US" sz="2200" dirty="0" smtClean="0">
                <a:latin typeface="Calibri"/>
                <a:cs typeface="Calibri"/>
              </a:rPr>
              <a:t> de </a:t>
            </a:r>
            <a:r>
              <a:rPr lang="en-US" sz="2200" dirty="0" err="1" smtClean="0">
                <a:latin typeface="Calibri"/>
                <a:cs typeface="Calibri"/>
              </a:rPr>
              <a:t>memorie</a:t>
            </a:r>
            <a:r>
              <a:rPr lang="is-IS" sz="2200" dirty="0" smtClean="0">
                <a:latin typeface="Calibri"/>
                <a:cs typeface="Calibri"/>
              </a:rPr>
              <a:t>…..realitatea geografică neorânduită și romantică.</a:t>
            </a:r>
            <a:endParaRPr lang="en-US" sz="2200" dirty="0" smtClean="0">
              <a:latin typeface="Calibri"/>
              <a:cs typeface="Calibri"/>
            </a:endParaRPr>
          </a:p>
        </p:txBody>
      </p:sp>
    </p:spTree>
    <p:extLst>
      <p:ext uri="{BB962C8B-B14F-4D97-AF65-F5344CB8AC3E}">
        <p14:creationId xmlns:p14="http://schemas.microsoft.com/office/powerpoint/2010/main" val="152836872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6" name="TextBox 5"/>
          <p:cNvSpPr txBox="1"/>
          <p:nvPr/>
        </p:nvSpPr>
        <p:spPr>
          <a:xfrm>
            <a:off x="642910" y="428604"/>
            <a:ext cx="4273734" cy="461665"/>
          </a:xfrm>
          <a:prstGeom prst="rect">
            <a:avLst/>
          </a:prstGeom>
          <a:noFill/>
        </p:spPr>
        <p:txBody>
          <a:bodyPr wrap="none" rtlCol="0">
            <a:spAutoFit/>
          </a:bodyPr>
          <a:lstStyle/>
          <a:p>
            <a:r>
              <a:rPr lang="ro-RO" sz="2400" i="1" dirty="0" smtClean="0">
                <a:latin typeface="Calibri" pitchFamily="34" charset="0"/>
                <a:cs typeface="Calibri" pitchFamily="34" charset="0"/>
              </a:rPr>
              <a:t>“Să scormonim puţin în istorie”...</a:t>
            </a:r>
            <a:endParaRPr lang="en-US" sz="2400" dirty="0">
              <a:latin typeface="Calibri" pitchFamily="34" charset="0"/>
              <a:cs typeface="Calibri" pitchFamily="34" charset="0"/>
            </a:endParaRPr>
          </a:p>
        </p:txBody>
      </p:sp>
      <p:sp>
        <p:nvSpPr>
          <p:cNvPr id="4" name="TextBox 3"/>
          <p:cNvSpPr txBox="1"/>
          <p:nvPr/>
        </p:nvSpPr>
        <p:spPr>
          <a:xfrm>
            <a:off x="357158" y="1142984"/>
            <a:ext cx="8643966" cy="4893647"/>
          </a:xfrm>
          <a:prstGeom prst="rect">
            <a:avLst/>
          </a:prstGeom>
          <a:noFill/>
        </p:spPr>
        <p:txBody>
          <a:bodyPr wrap="square" rtlCol="0">
            <a:spAutoFit/>
          </a:bodyPr>
          <a:lstStyle/>
          <a:p>
            <a:pPr>
              <a:buFont typeface="Arial" pitchFamily="34" charset="0"/>
              <a:buChar char="•"/>
            </a:pPr>
            <a:r>
              <a:rPr lang="ro-RO" sz="2200" i="1" dirty="0" smtClean="0">
                <a:latin typeface="Calibri" pitchFamily="34" charset="0"/>
                <a:cs typeface="Calibri" pitchFamily="34" charset="0"/>
              </a:rPr>
              <a:t> </a:t>
            </a:r>
            <a:r>
              <a:rPr lang="ro-RO" sz="2400" i="1" dirty="0" smtClean="0">
                <a:solidFill>
                  <a:srgbClr val="FFC000"/>
                </a:solidFill>
                <a:latin typeface="Calibri" pitchFamily="34" charset="0"/>
                <a:cs typeface="Calibri" pitchFamily="34" charset="0"/>
              </a:rPr>
              <a:t>Identitate</a:t>
            </a:r>
            <a:r>
              <a:rPr lang="ro-RO" sz="2200" i="1" dirty="0" smtClean="0">
                <a:latin typeface="Calibri" pitchFamily="34" charset="0"/>
                <a:cs typeface="Calibri" pitchFamily="34" charset="0"/>
              </a:rPr>
              <a:t>?.....Ioan Slavici:” </a:t>
            </a:r>
            <a:r>
              <a:rPr lang="ro-RO" sz="2200" dirty="0" smtClean="0">
                <a:latin typeface="Calibri" pitchFamily="34" charset="0"/>
                <a:cs typeface="Calibri" pitchFamily="34" charset="0"/>
              </a:rPr>
              <a:t>...s-a desfiinţat statul românesc, iar statul poliglot în care se pierde are hotarele deschise spre Bulgaria, Serbia, Ungaria şi Cehoslovacia şi românii au să-şi mistuie puterile vii c-o iredentă bulgară, sârbească, cu alta </a:t>
            </a:r>
            <a:r>
              <a:rPr lang="ro-RO" sz="2200" b="1" i="1" u="sng" dirty="0" smtClean="0">
                <a:latin typeface="Calibri" pitchFamily="34" charset="0"/>
                <a:cs typeface="Calibri" pitchFamily="34" charset="0"/>
              </a:rPr>
              <a:t>maghiară</a:t>
            </a:r>
            <a:r>
              <a:rPr lang="ro-RO" sz="2200" i="1" dirty="0" smtClean="0">
                <a:latin typeface="Calibri" pitchFamily="34" charset="0"/>
                <a:cs typeface="Calibri" pitchFamily="34" charset="0"/>
              </a:rPr>
              <a:t> </a:t>
            </a:r>
            <a:r>
              <a:rPr lang="ro-RO" sz="2200" dirty="0" smtClean="0">
                <a:latin typeface="Calibri" pitchFamily="34" charset="0"/>
                <a:cs typeface="Calibri" pitchFamily="34" charset="0"/>
              </a:rPr>
              <a:t>, ba chiar şi una </a:t>
            </a:r>
            <a:r>
              <a:rPr lang="ro-RO" sz="2200" b="1" i="1" u="sng" dirty="0" smtClean="0">
                <a:latin typeface="Calibri" pitchFamily="34" charset="0"/>
                <a:cs typeface="Calibri" pitchFamily="34" charset="0"/>
              </a:rPr>
              <a:t>ucraineană</a:t>
            </a:r>
            <a:r>
              <a:rPr lang="ro-RO" sz="2200" dirty="0" smtClean="0">
                <a:latin typeface="Calibri" pitchFamily="34" charset="0"/>
                <a:cs typeface="Calibri" pitchFamily="34" charset="0"/>
              </a:rPr>
              <a:t> ca să nu mai vorbim de cea </a:t>
            </a:r>
            <a:r>
              <a:rPr lang="ro-RO" sz="2200" b="1" i="1" u="sng" dirty="0" smtClean="0">
                <a:latin typeface="Calibri" pitchFamily="34" charset="0"/>
                <a:cs typeface="Calibri" pitchFamily="34" charset="0"/>
              </a:rPr>
              <a:t>germană</a:t>
            </a:r>
            <a:r>
              <a:rPr lang="ro-RO" sz="2200" i="1" dirty="0" smtClean="0">
                <a:latin typeface="Calibri" pitchFamily="34" charset="0"/>
                <a:cs typeface="Calibri" pitchFamily="34" charset="0"/>
              </a:rPr>
              <a:t> </a:t>
            </a:r>
            <a:r>
              <a:rPr lang="ro-RO" sz="2200" dirty="0" smtClean="0">
                <a:latin typeface="Calibri" pitchFamily="34" charset="0"/>
                <a:cs typeface="Calibri" pitchFamily="34" charset="0"/>
              </a:rPr>
              <a:t>sau chiar milionul de </a:t>
            </a:r>
            <a:r>
              <a:rPr lang="ro-RO" sz="2200" b="1" i="1" u="sng" dirty="0" smtClean="0">
                <a:latin typeface="Calibri" pitchFamily="34" charset="0"/>
                <a:cs typeface="Calibri" pitchFamily="34" charset="0"/>
              </a:rPr>
              <a:t>evrei</a:t>
            </a:r>
            <a:r>
              <a:rPr lang="ro-RO" sz="2200" i="1" dirty="0" smtClean="0">
                <a:latin typeface="Calibri" pitchFamily="34" charset="0"/>
                <a:cs typeface="Calibri" pitchFamily="34" charset="0"/>
              </a:rPr>
              <a:t>...”(”Germanofilii”-Lucian Boia).		</a:t>
            </a:r>
            <a:r>
              <a:rPr lang="ro-RO" sz="2200" b="1" dirty="0" smtClean="0">
                <a:latin typeface="Calibri" pitchFamily="34" charset="0"/>
                <a:cs typeface="Calibri" pitchFamily="34" charset="0"/>
              </a:rPr>
              <a:t>Cunoaşterea identităţii proprii+investiţie personală în construirea propriei individualităţi, istorii, tradiţii şi apartenenţă.</a:t>
            </a:r>
            <a:endParaRPr lang="ro-RO" sz="2200" i="1" dirty="0" smtClean="0">
              <a:latin typeface="Calibri" pitchFamily="34" charset="0"/>
              <a:cs typeface="Calibri" pitchFamily="34" charset="0"/>
            </a:endParaRPr>
          </a:p>
          <a:p>
            <a:endParaRPr lang="ro-RO" sz="2200" i="1" dirty="0" smtClean="0">
              <a:latin typeface="Calibri" pitchFamily="34" charset="0"/>
              <a:cs typeface="Calibri" pitchFamily="34" charset="0"/>
            </a:endParaRPr>
          </a:p>
          <a:p>
            <a:pPr>
              <a:buFont typeface="Arial" pitchFamily="34" charset="0"/>
              <a:buChar char="•"/>
            </a:pPr>
            <a:r>
              <a:rPr lang="ro-RO" sz="2200" i="1" dirty="0" smtClean="0">
                <a:latin typeface="Calibri" pitchFamily="34" charset="0"/>
                <a:cs typeface="Calibri" pitchFamily="34" charset="0"/>
              </a:rPr>
              <a:t> </a:t>
            </a:r>
            <a:r>
              <a:rPr lang="ro-RO" sz="2400" i="1" dirty="0" smtClean="0">
                <a:solidFill>
                  <a:srgbClr val="FFC000"/>
                </a:solidFill>
                <a:latin typeface="Calibri" pitchFamily="34" charset="0"/>
                <a:cs typeface="Calibri" pitchFamily="34" charset="0"/>
              </a:rPr>
              <a:t>Descompunere</a:t>
            </a:r>
            <a:r>
              <a:rPr lang="ro-RO" sz="2200" i="1" dirty="0" smtClean="0">
                <a:latin typeface="Calibri" pitchFamily="34" charset="0"/>
                <a:cs typeface="Calibri" pitchFamily="34" charset="0"/>
              </a:rPr>
              <a:t>?...Alexis Nour</a:t>
            </a:r>
            <a:r>
              <a:rPr lang="ro-RO" sz="2200" dirty="0" smtClean="0">
                <a:latin typeface="Calibri" pitchFamily="34" charset="0"/>
                <a:cs typeface="Calibri" pitchFamily="34" charset="0"/>
              </a:rPr>
              <a:t>:”...odată cultura germană implantată pretutindeni Austro-Ungaria se va descompune pe naţiuni dezvoltate şi vor dori părţi româneşti ale Ardealului, Bucovinei, Banatului, Crişanei şi </a:t>
            </a:r>
            <a:r>
              <a:rPr lang="ro-RO" sz="2200" b="1" i="1" u="sng" dirty="0" smtClean="0">
                <a:latin typeface="Calibri" pitchFamily="34" charset="0"/>
                <a:cs typeface="Calibri" pitchFamily="34" charset="0"/>
              </a:rPr>
              <a:t>Maramureşului</a:t>
            </a:r>
            <a:r>
              <a:rPr lang="ro-RO" sz="2200" dirty="0" smtClean="0">
                <a:latin typeface="Calibri" pitchFamily="34" charset="0"/>
                <a:cs typeface="Calibri" pitchFamily="34" charset="0"/>
              </a:rPr>
              <a:t>...”</a:t>
            </a:r>
            <a:r>
              <a:rPr lang="ro-RO" sz="2200" i="1" dirty="0" smtClean="0">
                <a:latin typeface="Calibri" pitchFamily="34" charset="0"/>
                <a:cs typeface="Calibri" pitchFamily="34" charset="0"/>
              </a:rPr>
              <a:t> (”Germanofilii”-Lucian Boia) – </a:t>
            </a:r>
            <a:r>
              <a:rPr lang="ro-RO" sz="2200" dirty="0" smtClean="0">
                <a:latin typeface="Calibri" pitchFamily="34" charset="0"/>
                <a:cs typeface="Calibri" pitchFamily="34" charset="0"/>
              </a:rPr>
              <a:t>în contextul istoric al acelei perioade, supravieţuirea era mereu sub semnul întrebării.</a:t>
            </a:r>
            <a:endParaRPr lang="en-US" sz="2200" dirty="0">
              <a:latin typeface="Calibri" pitchFamily="34" charset="0"/>
              <a:cs typeface="Calibri" pitchFamily="34" charset="0"/>
            </a:endParaRPr>
          </a:p>
        </p:txBody>
      </p:sp>
      <p:cxnSp>
        <p:nvCxnSpPr>
          <p:cNvPr id="7" name="Straight Arrow Connector 6"/>
          <p:cNvCxnSpPr/>
          <p:nvPr/>
        </p:nvCxnSpPr>
        <p:spPr>
          <a:xfrm>
            <a:off x="2071670" y="3071810"/>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9" name="Picture 8" descr="slide_342505_3543481_free.jpg"/>
          <p:cNvPicPr>
            <a:picLocks noChangeAspect="1"/>
          </p:cNvPicPr>
          <p:nvPr/>
        </p:nvPicPr>
        <p:blipFill>
          <a:blip r:embed="rId3" cstate="print"/>
          <a:stretch>
            <a:fillRect/>
          </a:stretch>
        </p:blipFill>
        <p:spPr>
          <a:xfrm>
            <a:off x="899592" y="1556791"/>
            <a:ext cx="7344816" cy="4822801"/>
          </a:xfrm>
          <a:prstGeom prst="rect">
            <a:avLst/>
          </a:prstGeom>
        </p:spPr>
      </p:pic>
      <p:sp>
        <p:nvSpPr>
          <p:cNvPr id="10" name="TextBox 9"/>
          <p:cNvSpPr txBox="1"/>
          <p:nvPr/>
        </p:nvSpPr>
        <p:spPr>
          <a:xfrm>
            <a:off x="1187624" y="2780928"/>
            <a:ext cx="6336704" cy="830997"/>
          </a:xfrm>
          <a:prstGeom prst="rect">
            <a:avLst/>
          </a:prstGeom>
          <a:noFill/>
        </p:spPr>
        <p:txBody>
          <a:bodyPr wrap="square" rtlCol="0">
            <a:spAutoFit/>
          </a:bodyPr>
          <a:lstStyle/>
          <a:p>
            <a:r>
              <a:rPr lang="ro-RO" sz="2400" dirty="0" smtClean="0">
                <a:latin typeface="Calibri" pitchFamily="34" charset="0"/>
                <a:cs typeface="Calibri" pitchFamily="34" charset="0"/>
              </a:rPr>
              <a:t>Economie? </a:t>
            </a:r>
            <a:r>
              <a:rPr lang="ro-RO" sz="2400" b="1" i="1" u="sng" dirty="0" smtClean="0">
                <a:solidFill>
                  <a:srgbClr val="FFC000"/>
                </a:solidFill>
                <a:latin typeface="Calibri" pitchFamily="34" charset="0"/>
                <a:cs typeface="Calibri" pitchFamily="34" charset="0"/>
              </a:rPr>
              <a:t>Istorie?</a:t>
            </a:r>
            <a:r>
              <a:rPr lang="ro-RO" sz="2400" b="1" i="1" u="sng" dirty="0" smtClean="0">
                <a:latin typeface="Calibri" pitchFamily="34" charset="0"/>
                <a:cs typeface="Calibri" pitchFamily="34" charset="0"/>
              </a:rPr>
              <a:t> </a:t>
            </a:r>
            <a:r>
              <a:rPr lang="ro-RO" sz="2400" dirty="0" smtClean="0">
                <a:latin typeface="Calibri" pitchFamily="34" charset="0"/>
                <a:cs typeface="Calibri" pitchFamily="34" charset="0"/>
              </a:rPr>
              <a:t>Chimie? Biologie? </a:t>
            </a:r>
            <a:r>
              <a:rPr lang="ro-RO" sz="2400" b="1" i="1" u="sng" dirty="0" smtClean="0">
                <a:solidFill>
                  <a:srgbClr val="C00000"/>
                </a:solidFill>
                <a:latin typeface="Calibri" pitchFamily="34" charset="0"/>
                <a:cs typeface="Calibri" pitchFamily="34" charset="0"/>
              </a:rPr>
              <a:t>Politică? </a:t>
            </a:r>
            <a:r>
              <a:rPr lang="ro-RO" sz="2400" dirty="0" smtClean="0">
                <a:latin typeface="Calibri" pitchFamily="34" charset="0"/>
                <a:cs typeface="Calibri" pitchFamily="34" charset="0"/>
              </a:rPr>
              <a:t>Fizică?.....DA, Geografia le include pe toate!</a:t>
            </a:r>
          </a:p>
        </p:txBody>
      </p:sp>
      <p:sp>
        <p:nvSpPr>
          <p:cNvPr id="5" name="TextBox 4"/>
          <p:cNvSpPr txBox="1"/>
          <p:nvPr/>
        </p:nvSpPr>
        <p:spPr>
          <a:xfrm>
            <a:off x="827584" y="0"/>
            <a:ext cx="7488832" cy="2246769"/>
          </a:xfrm>
          <a:prstGeom prst="rect">
            <a:avLst/>
          </a:prstGeom>
          <a:noFill/>
        </p:spPr>
        <p:txBody>
          <a:bodyPr wrap="square" rtlCol="0">
            <a:spAutoFit/>
          </a:bodyPr>
          <a:lstStyle/>
          <a:p>
            <a:pPr>
              <a:buFont typeface="Arial" pitchFamily="34" charset="0"/>
              <a:buChar char="•"/>
            </a:pPr>
            <a:r>
              <a:rPr lang="ro-RO" sz="2000" dirty="0" smtClean="0">
                <a:latin typeface="Calibri" pitchFamily="34" charset="0"/>
                <a:cs typeface="Calibri" pitchFamily="34" charset="0"/>
              </a:rPr>
              <a:t> Geografie-Istorie</a:t>
            </a:r>
            <a:r>
              <a:rPr lang="en-US" sz="2000" dirty="0" smtClean="0">
                <a:latin typeface="Calibri" pitchFamily="34" charset="0"/>
                <a:cs typeface="Calibri" pitchFamily="34" charset="0"/>
              </a:rPr>
              <a:t>=</a:t>
            </a:r>
            <a:r>
              <a:rPr lang="ro-RO" sz="2000" dirty="0" smtClean="0">
                <a:solidFill>
                  <a:srgbClr val="FF0000"/>
                </a:solidFill>
                <a:latin typeface="Calibri" pitchFamily="34" charset="0"/>
                <a:cs typeface="Calibri" pitchFamily="34" charset="0"/>
              </a:rPr>
              <a:t>MARRIAGE</a:t>
            </a:r>
            <a:r>
              <a:rPr lang="ro-RO" sz="2000" dirty="0" smtClean="0">
                <a:latin typeface="Calibri" pitchFamily="34" charset="0"/>
                <a:cs typeface="Calibri" pitchFamily="34" charset="0"/>
              </a:rPr>
              <a:t>.</a:t>
            </a:r>
          </a:p>
          <a:p>
            <a:pPr>
              <a:buFont typeface="Arial" pitchFamily="34" charset="0"/>
              <a:buChar char="•"/>
            </a:pPr>
            <a:r>
              <a:rPr lang="ro-RO" sz="2000" dirty="0" smtClean="0">
                <a:latin typeface="Calibri" pitchFamily="34" charset="0"/>
                <a:cs typeface="Calibri" pitchFamily="34" charset="0"/>
              </a:rPr>
              <a:t> Conturarea interacţiunilor dintre distribuţia spaţială, caracteristicile mediului, legătura om – teritoriu.</a:t>
            </a:r>
          </a:p>
          <a:p>
            <a:pPr>
              <a:buFont typeface="Arial" pitchFamily="34" charset="0"/>
              <a:buChar char="•"/>
            </a:pPr>
            <a:r>
              <a:rPr lang="ro-RO" sz="2000" dirty="0" smtClean="0">
                <a:latin typeface="Calibri" pitchFamily="34" charset="0"/>
                <a:cs typeface="Calibri" pitchFamily="34" charset="0"/>
              </a:rPr>
              <a:t> Studiul geografului este trunchiat fără explicaţiile istorice....Istoricul caută să înţeleagă contextul geografic.</a:t>
            </a:r>
          </a:p>
          <a:p>
            <a:pPr>
              <a:buFont typeface="Arial" pitchFamily="34" charset="0"/>
              <a:buChar char="•"/>
            </a:pPr>
            <a:endParaRPr lang="ro-RO" sz="2000" dirty="0" smtClean="0">
              <a:latin typeface="Calibri" pitchFamily="34" charset="0"/>
              <a:cs typeface="Calibri" pitchFamily="34" charset="0"/>
            </a:endParaRPr>
          </a:p>
          <a:p>
            <a:pPr>
              <a:buFont typeface="Arial" pitchFamily="34" charset="0"/>
              <a:buChar char="•"/>
            </a:pPr>
            <a:endParaRPr lang="en-US" sz="2000"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9781850438472.jpg"/>
          <p:cNvPicPr>
            <a:picLocks noChangeAspect="1"/>
          </p:cNvPicPr>
          <p:nvPr/>
        </p:nvPicPr>
        <p:blipFill>
          <a:blip r:embed="rId3" cstate="print"/>
          <a:stretch>
            <a:fillRect/>
          </a:stretch>
        </p:blipFill>
        <p:spPr>
          <a:xfrm>
            <a:off x="357158" y="1000108"/>
            <a:ext cx="1928826" cy="2913634"/>
          </a:xfrm>
          <a:prstGeom prst="rect">
            <a:avLst/>
          </a:prstGeom>
        </p:spPr>
      </p:pic>
      <p:sp>
        <p:nvSpPr>
          <p:cNvPr id="4" name="TextBox 3"/>
          <p:cNvSpPr txBox="1"/>
          <p:nvPr/>
        </p:nvSpPr>
        <p:spPr>
          <a:xfrm>
            <a:off x="642910" y="428604"/>
            <a:ext cx="7504747" cy="461665"/>
          </a:xfrm>
          <a:prstGeom prst="rect">
            <a:avLst/>
          </a:prstGeom>
          <a:noFill/>
        </p:spPr>
        <p:txBody>
          <a:bodyPr wrap="none" rtlCol="0">
            <a:spAutoFit/>
          </a:bodyPr>
          <a:lstStyle/>
          <a:p>
            <a:r>
              <a:rPr lang="ro-RO" sz="2400" i="1" dirty="0" smtClean="0">
                <a:latin typeface="Calibri" pitchFamily="34" charset="0"/>
                <a:cs typeface="Calibri" pitchFamily="34" charset="0"/>
              </a:rPr>
              <a:t>Fotografie, tablou, imagine, text, hartă, teritoriu, viziune....</a:t>
            </a:r>
            <a:endParaRPr lang="en-US" sz="2400" i="1" dirty="0">
              <a:latin typeface="Calibri" pitchFamily="34" charset="0"/>
              <a:cs typeface="Calibri" pitchFamily="34" charset="0"/>
            </a:endParaRPr>
          </a:p>
        </p:txBody>
      </p:sp>
      <p:sp>
        <p:nvSpPr>
          <p:cNvPr id="5" name="TextBox 4"/>
          <p:cNvSpPr txBox="1"/>
          <p:nvPr/>
        </p:nvSpPr>
        <p:spPr>
          <a:xfrm>
            <a:off x="2500299" y="1214422"/>
            <a:ext cx="6429419" cy="5324535"/>
          </a:xfrm>
          <a:prstGeom prst="rect">
            <a:avLst/>
          </a:prstGeom>
          <a:noFill/>
        </p:spPr>
        <p:txBody>
          <a:bodyPr wrap="square" rtlCol="0">
            <a:spAutoFit/>
          </a:bodyPr>
          <a:lstStyle/>
          <a:p>
            <a:pPr>
              <a:buFont typeface="Arial" pitchFamily="34" charset="0"/>
              <a:buChar char="•"/>
            </a:pPr>
            <a:r>
              <a:rPr lang="ro-RO" sz="2000" dirty="0" smtClean="0">
                <a:latin typeface="Calibri" pitchFamily="34" charset="0"/>
                <a:cs typeface="Calibri" pitchFamily="34" charset="0"/>
              </a:rPr>
              <a:t> Pionierii geografiei: STRABO-fără harti, PTOLEMEU-cu hărţi, HOMER-imagini descriptive!!!</a:t>
            </a:r>
          </a:p>
          <a:p>
            <a:pPr>
              <a:buFont typeface="Arial" pitchFamily="34" charset="0"/>
              <a:buChar char="•"/>
            </a:pPr>
            <a:r>
              <a:rPr lang="ro-RO" sz="2000" dirty="0" smtClean="0">
                <a:latin typeface="Calibri" pitchFamily="34" charset="0"/>
                <a:cs typeface="Calibri" pitchFamily="34" charset="0"/>
              </a:rPr>
              <a:t> Harta o imagine vizuală a lumii.</a:t>
            </a:r>
          </a:p>
          <a:p>
            <a:pPr>
              <a:buFont typeface="Arial" pitchFamily="34" charset="0"/>
              <a:buChar char="•"/>
            </a:pPr>
            <a:r>
              <a:rPr lang="ro-RO" sz="2000" dirty="0" smtClean="0">
                <a:latin typeface="Calibri" pitchFamily="34" charset="0"/>
                <a:cs typeface="Calibri" pitchFamily="34" charset="0"/>
              </a:rPr>
              <a:t> I</a:t>
            </a:r>
            <a:r>
              <a:rPr lang="vi-VN" sz="2000" dirty="0" smtClean="0">
                <a:latin typeface="Calibri" pitchFamily="34" charset="0"/>
                <a:cs typeface="Calibri" pitchFamily="34" charset="0"/>
              </a:rPr>
              <a:t>maginatia</a:t>
            </a:r>
            <a:r>
              <a:rPr lang="ro-RO" sz="2000" dirty="0" smtClean="0">
                <a:latin typeface="Calibri" pitchFamily="34" charset="0"/>
                <a:cs typeface="Calibri" pitchFamily="34" charset="0"/>
              </a:rPr>
              <a:t> este </a:t>
            </a:r>
            <a:r>
              <a:rPr lang="vi-VN" sz="2000" dirty="0" smtClean="0">
                <a:latin typeface="Calibri" pitchFamily="34" charset="0"/>
                <a:cs typeface="Calibri" pitchFamily="34" charset="0"/>
              </a:rPr>
              <a:t>capacitatea creativă de a transcende atât spațiul cît și timpul</a:t>
            </a:r>
            <a:r>
              <a:rPr lang="ro-RO" sz="2000" dirty="0" smtClean="0">
                <a:latin typeface="Calibri" pitchFamily="34" charset="0"/>
                <a:cs typeface="Calibri" pitchFamily="34" charset="0"/>
              </a:rPr>
              <a:t>; </a:t>
            </a:r>
            <a:r>
              <a:rPr lang="vi-VN" sz="2000" dirty="0" smtClean="0">
                <a:latin typeface="Calibri" pitchFamily="34" charset="0"/>
                <a:cs typeface="Calibri" pitchFamily="34" charset="0"/>
              </a:rPr>
              <a:t>relațiile între imagini grafice și textuale și imaginație: capacitatea umană de a crea imagini m</a:t>
            </a:r>
            <a:r>
              <a:rPr lang="en-US" sz="2000" dirty="0" smtClean="0">
                <a:latin typeface="Calibri" pitchFamily="34" charset="0"/>
                <a:cs typeface="Calibri" pitchFamily="34" charset="0"/>
              </a:rPr>
              <a:t>e</a:t>
            </a:r>
            <a:r>
              <a:rPr lang="vi-VN" sz="2000" dirty="0" smtClean="0">
                <a:latin typeface="Calibri" pitchFamily="34" charset="0"/>
                <a:cs typeface="Calibri" pitchFamily="34" charset="0"/>
              </a:rPr>
              <a:t>ntale, mai ales a lucrurilor necunoscute, neexperimentate.</a:t>
            </a:r>
            <a:endParaRPr lang="en-US" sz="2000" dirty="0" smtClean="0">
              <a:latin typeface="Calibri" pitchFamily="34" charset="0"/>
              <a:cs typeface="Calibri" pitchFamily="34" charset="0"/>
            </a:endParaRPr>
          </a:p>
          <a:p>
            <a:pPr>
              <a:buFont typeface="Arial" pitchFamily="34" charset="0"/>
              <a:buChar char="•"/>
            </a:pPr>
            <a:r>
              <a:rPr lang="ro-RO" sz="2000" dirty="0" smtClean="0">
                <a:latin typeface="Calibri" pitchFamily="34" charset="0"/>
                <a:cs typeface="Calibri" pitchFamily="34" charset="0"/>
              </a:rPr>
              <a:t> Individualitatea, personalitatea si unicitatea unui loc.</a:t>
            </a:r>
          </a:p>
          <a:p>
            <a:pPr>
              <a:buFont typeface="Arial" pitchFamily="34" charset="0"/>
              <a:buChar char="•"/>
            </a:pPr>
            <a:r>
              <a:rPr lang="ro-RO" sz="2000" dirty="0" smtClean="0">
                <a:latin typeface="Calibri" pitchFamily="34" charset="0"/>
                <a:cs typeface="Calibri" pitchFamily="34" charset="0"/>
              </a:rPr>
              <a:t> Verificăm adevărul istoric cu ajutorul observaţiilor vizuale.</a:t>
            </a:r>
            <a:endParaRPr lang="en-US" sz="2000" dirty="0" smtClean="0">
              <a:latin typeface="Calibri" pitchFamily="34" charset="0"/>
              <a:cs typeface="Calibri" pitchFamily="34" charset="0"/>
            </a:endParaRPr>
          </a:p>
          <a:p>
            <a:pPr>
              <a:buFont typeface="Arial" pitchFamily="34" charset="0"/>
              <a:buChar char="•"/>
            </a:pPr>
            <a:r>
              <a:rPr lang="ro-RO" sz="2000" dirty="0" smtClean="0">
                <a:latin typeface="Calibri" pitchFamily="34" charset="0"/>
                <a:cs typeface="Calibri" pitchFamily="34" charset="0"/>
              </a:rPr>
              <a:t> Spaţiul geografic există în istorie...evoluţia istorică a teritoriului şi civilizaţiei.</a:t>
            </a:r>
          </a:p>
          <a:p>
            <a:pPr>
              <a:buFont typeface="Arial" pitchFamily="34" charset="0"/>
              <a:buChar char="•"/>
            </a:pPr>
            <a:r>
              <a:rPr lang="ro-RO" sz="2000" dirty="0" smtClean="0">
                <a:latin typeface="Calibri" pitchFamily="34" charset="0"/>
                <a:cs typeface="Calibri" pitchFamily="34" charset="0"/>
              </a:rPr>
              <a:t> Imaginea mentală înlocuieşte trecutul şi prezentul concret.</a:t>
            </a:r>
          </a:p>
          <a:p>
            <a:pPr>
              <a:buFont typeface="Arial" pitchFamily="34" charset="0"/>
              <a:buChar char="•"/>
            </a:pPr>
            <a:r>
              <a:rPr lang="ro-RO" sz="2000" dirty="0" smtClean="0">
                <a:latin typeface="Calibri" pitchFamily="34" charset="0"/>
                <a:cs typeface="Calibri" pitchFamily="34" charset="0"/>
              </a:rPr>
              <a:t> Fiecare individ </a:t>
            </a:r>
            <a:r>
              <a:rPr lang="ro-RO" sz="2000" b="1" u="sng" dirty="0" smtClean="0">
                <a:latin typeface="Calibri" pitchFamily="34" charset="0"/>
                <a:cs typeface="Calibri" pitchFamily="34" charset="0"/>
              </a:rPr>
              <a:t>ar trebui să-şi dorească </a:t>
            </a:r>
            <a:r>
              <a:rPr lang="ro-RO" sz="2000" dirty="0" smtClean="0">
                <a:latin typeface="Calibri" pitchFamily="34" charset="0"/>
                <a:cs typeface="Calibri" pitchFamily="34" charset="0"/>
              </a:rPr>
              <a:t>să înţeleagă trecutul şi "adevărul istoric" al comunităţii din care face parte.</a:t>
            </a:r>
            <a:endParaRPr lang="en-US" sz="2000" dirty="0" smtClean="0">
              <a:latin typeface="Calibri" pitchFamily="34" charset="0"/>
              <a:cs typeface="Calibri" pitchFamily="34" charset="0"/>
            </a:endParaRPr>
          </a:p>
          <a:p>
            <a:pPr>
              <a:buFont typeface="Arial" pitchFamily="34" charset="0"/>
              <a:buChar char="•"/>
            </a:pPr>
            <a:endParaRPr lang="ro-RO" sz="2000" dirty="0" smtClean="0">
              <a:latin typeface="Calibri" pitchFamily="34" charset="0"/>
              <a:cs typeface="Calibri" pitchFamily="34" charset="0"/>
            </a:endParaRPr>
          </a:p>
          <a:p>
            <a:pPr>
              <a:buFont typeface="Arial" pitchFamily="34" charset="0"/>
              <a:buChar char="•"/>
            </a:pPr>
            <a:endParaRPr lang="en-US" sz="2000"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6" name="Picture 5" descr="2014-04-03 15.07.15.jpg"/>
          <p:cNvPicPr>
            <a:picLocks noChangeAspect="1"/>
          </p:cNvPicPr>
          <p:nvPr/>
        </p:nvPicPr>
        <p:blipFill>
          <a:blip r:embed="rId3" cstate="print"/>
          <a:srcRect l="4366" t="1507" r="8317"/>
          <a:stretch>
            <a:fillRect/>
          </a:stretch>
        </p:blipFill>
        <p:spPr>
          <a:xfrm>
            <a:off x="323528" y="0"/>
            <a:ext cx="4320480" cy="6497960"/>
          </a:xfrm>
          <a:prstGeom prst="rect">
            <a:avLst/>
          </a:prstGeom>
        </p:spPr>
      </p:pic>
      <p:pic>
        <p:nvPicPr>
          <p:cNvPr id="9" name="Picture 8" descr="2014-04-03 15.07.29.jpg"/>
          <p:cNvPicPr>
            <a:picLocks noChangeAspect="1"/>
          </p:cNvPicPr>
          <p:nvPr/>
        </p:nvPicPr>
        <p:blipFill>
          <a:blip r:embed="rId4" cstate="print"/>
          <a:srcRect l="1274" t="3932"/>
          <a:stretch>
            <a:fillRect/>
          </a:stretch>
        </p:blipFill>
        <p:spPr>
          <a:xfrm>
            <a:off x="899592" y="548680"/>
            <a:ext cx="8024440" cy="5856312"/>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428604"/>
            <a:ext cx="7504747" cy="461665"/>
          </a:xfrm>
          <a:prstGeom prst="rect">
            <a:avLst/>
          </a:prstGeom>
          <a:noFill/>
        </p:spPr>
        <p:txBody>
          <a:bodyPr wrap="none" rtlCol="0">
            <a:spAutoFit/>
          </a:bodyPr>
          <a:lstStyle/>
          <a:p>
            <a:r>
              <a:rPr lang="ro-RO" sz="2400" i="1" dirty="0" smtClean="0">
                <a:latin typeface="Calibri" pitchFamily="34" charset="0"/>
                <a:cs typeface="Calibri" pitchFamily="34" charset="0"/>
              </a:rPr>
              <a:t>Fotografie, tablou, imagine, text, hartă, teritoriu, viziune....</a:t>
            </a:r>
            <a:endParaRPr lang="en-US" sz="2400" i="1" dirty="0">
              <a:latin typeface="Calibri" pitchFamily="34" charset="0"/>
              <a:cs typeface="Calibri" pitchFamily="34" charset="0"/>
            </a:endParaRPr>
          </a:p>
        </p:txBody>
      </p:sp>
      <p:pic>
        <p:nvPicPr>
          <p:cNvPr id="6" name="Picture 5" descr="Viseu-846 DJ-1900.jpg"/>
          <p:cNvPicPr>
            <a:picLocks noChangeAspect="1"/>
          </p:cNvPicPr>
          <p:nvPr/>
        </p:nvPicPr>
        <p:blipFill>
          <a:blip r:embed="rId3" cstate="print"/>
          <a:stretch>
            <a:fillRect/>
          </a:stretch>
        </p:blipFill>
        <p:spPr>
          <a:xfrm>
            <a:off x="323528" y="980728"/>
            <a:ext cx="7315200" cy="4770120"/>
          </a:xfrm>
          <a:prstGeom prst="rect">
            <a:avLst/>
          </a:prstGeom>
        </p:spPr>
      </p:pic>
      <p:pic>
        <p:nvPicPr>
          <p:cNvPr id="7" name="Picture 6" descr="4qçi iz N.tif"/>
          <p:cNvPicPr>
            <a:picLocks noChangeAspect="1"/>
          </p:cNvPicPr>
          <p:nvPr/>
        </p:nvPicPr>
        <p:blipFill>
          <a:blip r:embed="rId4" cstate="print"/>
          <a:stretch>
            <a:fillRect/>
          </a:stretch>
        </p:blipFill>
        <p:spPr>
          <a:xfrm>
            <a:off x="1115616" y="1772816"/>
            <a:ext cx="7270769" cy="5004000"/>
          </a:xfrm>
          <a:prstGeom prst="rect">
            <a:avLst/>
          </a:prstGeom>
        </p:spPr>
      </p:pic>
      <p:sp>
        <p:nvSpPr>
          <p:cNvPr id="9" name="TextBox 8"/>
          <p:cNvSpPr txBox="1"/>
          <p:nvPr/>
        </p:nvSpPr>
        <p:spPr>
          <a:xfrm>
            <a:off x="611560" y="1196752"/>
            <a:ext cx="7920880" cy="1323439"/>
          </a:xfrm>
          <a:prstGeom prst="rect">
            <a:avLst/>
          </a:prstGeom>
          <a:noFill/>
        </p:spPr>
        <p:txBody>
          <a:bodyPr wrap="square" rtlCol="0">
            <a:spAutoFit/>
          </a:bodyPr>
          <a:lstStyle/>
          <a:p>
            <a:pPr>
              <a:buFont typeface="Arial" pitchFamily="34" charset="0"/>
              <a:buChar char="•"/>
            </a:pPr>
            <a:r>
              <a:rPr lang="ro-RO" sz="2000" dirty="0" smtClean="0">
                <a:latin typeface="Calibri" pitchFamily="34" charset="0"/>
                <a:cs typeface="Calibri" pitchFamily="34" charset="0"/>
              </a:rPr>
              <a:t> Observaţii vizuale şi corelarea adevărului cu acestea.</a:t>
            </a:r>
          </a:p>
          <a:p>
            <a:pPr>
              <a:buFont typeface="Arial" pitchFamily="34" charset="0"/>
              <a:buChar char="•"/>
            </a:pPr>
            <a:r>
              <a:rPr lang="ro-RO" sz="2000" dirty="0" smtClean="0">
                <a:latin typeface="Calibri" pitchFamily="34" charset="0"/>
                <a:cs typeface="Calibri" pitchFamily="34" charset="0"/>
              </a:rPr>
              <a:t> Imaginile reprezintă viziunea geografică a locului şi ţin loc de interpretare a realităţii geografice.</a:t>
            </a:r>
          </a:p>
          <a:p>
            <a:pPr>
              <a:buFont typeface="Arial" pitchFamily="34" charset="0"/>
              <a:buChar char="•"/>
            </a:pPr>
            <a:r>
              <a:rPr lang="ro-RO" sz="2000" dirty="0" smtClean="0">
                <a:latin typeface="Calibri" pitchFamily="34" charset="0"/>
                <a:cs typeface="Calibri" pitchFamily="34" charset="0"/>
              </a:rPr>
              <a:t> Harta a reprezintă un tablou a culturii din care facem parte</a:t>
            </a:r>
            <a:r>
              <a:rPr lang="ro-RO" sz="2000" dirty="0" smtClean="0"/>
              <a:t>.</a:t>
            </a:r>
            <a:endParaRPr lang="en-US" sz="2000" dirty="0">
              <a:latin typeface="Calibri" pitchFamily="34" charset="0"/>
              <a:cs typeface="Calibri" pitchFamily="34" charset="0"/>
            </a:endParaRPr>
          </a:p>
        </p:txBody>
      </p:sp>
      <p:pic>
        <p:nvPicPr>
          <p:cNvPr id="10" name="Picture 9" descr="Confluenta Viseu-Vaser.jpg"/>
          <p:cNvPicPr>
            <a:picLocks noChangeAspect="1"/>
          </p:cNvPicPr>
          <p:nvPr/>
        </p:nvPicPr>
        <p:blipFill>
          <a:blip r:embed="rId5" cstate="print"/>
          <a:stretch>
            <a:fillRect/>
          </a:stretch>
        </p:blipFill>
        <p:spPr>
          <a:xfrm>
            <a:off x="107504" y="116632"/>
            <a:ext cx="7315200" cy="489204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6" name="Picture 5" descr="Maramureş_Josephinische_Landesaufnahme_pg34-08.jpg"/>
          <p:cNvPicPr>
            <a:picLocks noChangeAspect="1"/>
          </p:cNvPicPr>
          <p:nvPr/>
        </p:nvPicPr>
        <p:blipFill>
          <a:blip r:embed="rId3" cstate="print"/>
          <a:stretch>
            <a:fillRect/>
          </a:stretch>
        </p:blipFill>
        <p:spPr>
          <a:xfrm>
            <a:off x="0" y="1"/>
            <a:ext cx="9144000" cy="6215081"/>
          </a:xfrm>
          <a:prstGeom prst="rect">
            <a:avLst/>
          </a:prstGeom>
        </p:spPr>
      </p:pic>
      <p:sp>
        <p:nvSpPr>
          <p:cNvPr id="4" name="TextBox 3"/>
          <p:cNvSpPr txBox="1"/>
          <p:nvPr/>
        </p:nvSpPr>
        <p:spPr>
          <a:xfrm>
            <a:off x="323528" y="764704"/>
            <a:ext cx="7776864" cy="1938992"/>
          </a:xfrm>
          <a:prstGeom prst="rect">
            <a:avLst/>
          </a:prstGeom>
          <a:noFill/>
        </p:spPr>
        <p:txBody>
          <a:bodyPr wrap="square" rtlCol="0">
            <a:spAutoFit/>
          </a:bodyPr>
          <a:lstStyle/>
          <a:p>
            <a:pPr>
              <a:buFont typeface="Arial" pitchFamily="34" charset="0"/>
              <a:buChar char="•"/>
            </a:pPr>
            <a:r>
              <a:rPr lang="ro-RO" sz="2000" dirty="0" smtClean="0">
                <a:latin typeface="Calibri" pitchFamily="34" charset="0"/>
                <a:cs typeface="Calibri" pitchFamily="34" charset="0"/>
              </a:rPr>
              <a:t> Atestarea documentară: - prima atestare(1365) în diplomele regelui maghiar Ludovic de Anjou care a dăruit “voievodului maramureşean Balc moşia Cuhea cu pertinenţele sale: Ieud, Băcicoiel, </a:t>
            </a:r>
            <a:r>
              <a:rPr lang="ro-RO" sz="2000" b="1" i="1" dirty="0" smtClean="0">
                <a:latin typeface="Calibri" pitchFamily="34" charset="0"/>
                <a:cs typeface="Calibri" pitchFamily="34" charset="0"/>
              </a:rPr>
              <a:t>ambele Vişauă,</a:t>
            </a:r>
            <a:r>
              <a:rPr lang="ro-RO" sz="2000" b="1" dirty="0" smtClean="0">
                <a:latin typeface="Calibri" pitchFamily="34" charset="0"/>
                <a:cs typeface="Calibri" pitchFamily="34" charset="0"/>
              </a:rPr>
              <a:t> </a:t>
            </a:r>
            <a:r>
              <a:rPr lang="ro-RO" sz="2000" dirty="0" smtClean="0">
                <a:latin typeface="Calibri" pitchFamily="34" charset="0"/>
                <a:cs typeface="Calibri" pitchFamily="34" charset="0"/>
              </a:rPr>
              <a:t>Moisei şi Borşa.</a:t>
            </a:r>
          </a:p>
          <a:p>
            <a:pPr>
              <a:buFont typeface="Arial" pitchFamily="34" charset="0"/>
              <a:buChar char="•"/>
            </a:pPr>
            <a:r>
              <a:rPr lang="ro-RO" sz="2000" dirty="0" smtClean="0">
                <a:latin typeface="Calibri" pitchFamily="34" charset="0"/>
                <a:cs typeface="Calibri" pitchFamily="34" charset="0"/>
              </a:rPr>
              <a:t> În 1752 locuitorii din Vişeu de Sus îşi dovedesc nobilitatea şi astfel dovedesc moştenirea primită.</a:t>
            </a:r>
            <a:endParaRPr lang="en-US" sz="2000" dirty="0">
              <a:latin typeface="Calibri" pitchFamily="34" charset="0"/>
              <a:cs typeface="Calibri" pitchFamily="34" charset="0"/>
            </a:endParaRPr>
          </a:p>
        </p:txBody>
      </p:sp>
      <p:pic>
        <p:nvPicPr>
          <p:cNvPr id="5" name="Picture 4" descr="2014-03-27 11.10.05.jpg"/>
          <p:cNvPicPr>
            <a:picLocks noChangeAspect="1"/>
          </p:cNvPicPr>
          <p:nvPr/>
        </p:nvPicPr>
        <p:blipFill>
          <a:blip r:embed="rId4" cstate="print"/>
          <a:stretch>
            <a:fillRect/>
          </a:stretch>
        </p:blipFill>
        <p:spPr>
          <a:xfrm>
            <a:off x="1043608" y="692696"/>
            <a:ext cx="6656288" cy="4992216"/>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452362_757568604269505_1045301414_n.jpg"/>
          <p:cNvPicPr>
            <a:picLocks noChangeAspect="1"/>
          </p:cNvPicPr>
          <p:nvPr/>
        </p:nvPicPr>
        <p:blipFill>
          <a:blip r:embed="rId3" cstate="print"/>
          <a:stretch>
            <a:fillRect/>
          </a:stretch>
        </p:blipFill>
        <p:spPr>
          <a:xfrm>
            <a:off x="107504" y="692696"/>
            <a:ext cx="8865476" cy="3096344"/>
          </a:xfrm>
          <a:prstGeom prst="rect">
            <a:avLst/>
          </a:prstGeom>
        </p:spPr>
      </p:pic>
      <p:pic>
        <p:nvPicPr>
          <p:cNvPr id="7" name="Picture 6" descr="10152902_10153942619855123_1534624046_n.jpg"/>
          <p:cNvPicPr>
            <a:picLocks noChangeAspect="1"/>
          </p:cNvPicPr>
          <p:nvPr/>
        </p:nvPicPr>
        <p:blipFill>
          <a:blip r:embed="rId4" cstate="print"/>
          <a:stretch>
            <a:fillRect/>
          </a:stretch>
        </p:blipFill>
        <p:spPr>
          <a:xfrm>
            <a:off x="971600" y="1484784"/>
            <a:ext cx="7600047" cy="5110583"/>
          </a:xfrm>
          <a:prstGeom prst="rect">
            <a:avLst/>
          </a:prstGeom>
        </p:spPr>
      </p:pic>
      <p:sp>
        <p:nvSpPr>
          <p:cNvPr id="9" name="TextBox 8"/>
          <p:cNvSpPr txBox="1"/>
          <p:nvPr/>
        </p:nvSpPr>
        <p:spPr>
          <a:xfrm>
            <a:off x="755576" y="188640"/>
            <a:ext cx="2965748" cy="461665"/>
          </a:xfrm>
          <a:prstGeom prst="rect">
            <a:avLst/>
          </a:prstGeom>
          <a:noFill/>
        </p:spPr>
        <p:txBody>
          <a:bodyPr wrap="none" rtlCol="0">
            <a:spAutoFit/>
          </a:bodyPr>
          <a:lstStyle/>
          <a:p>
            <a:r>
              <a:rPr lang="ro-RO" sz="2400" dirty="0" smtClean="0">
                <a:latin typeface="Calibri" pitchFamily="34" charset="0"/>
                <a:cs typeface="Calibri" pitchFamily="34" charset="0"/>
              </a:rPr>
              <a:t>Atestare documentară</a:t>
            </a:r>
            <a:endParaRPr lang="en-US" sz="2400" dirty="0">
              <a:latin typeface="Calibri" pitchFamily="34" charset="0"/>
              <a:cs typeface="Calibri" pitchFamily="34" charset="0"/>
            </a:endParaRPr>
          </a:p>
        </p:txBody>
      </p:sp>
      <p:sp>
        <p:nvSpPr>
          <p:cNvPr id="10" name="TextBox 9"/>
          <p:cNvSpPr txBox="1"/>
          <p:nvPr/>
        </p:nvSpPr>
        <p:spPr>
          <a:xfrm>
            <a:off x="251520" y="692696"/>
            <a:ext cx="8784976" cy="707886"/>
          </a:xfrm>
          <a:prstGeom prst="rect">
            <a:avLst/>
          </a:prstGeom>
          <a:noFill/>
        </p:spPr>
        <p:txBody>
          <a:bodyPr wrap="square" rtlCol="0">
            <a:spAutoFit/>
          </a:bodyPr>
          <a:lstStyle/>
          <a:p>
            <a:pPr>
              <a:buFont typeface="Arial" pitchFamily="34" charset="0"/>
              <a:buChar char="•"/>
            </a:pPr>
            <a:r>
              <a:rPr lang="ro-RO" dirty="0" smtClean="0">
                <a:latin typeface="Calibri" pitchFamily="34" charset="0"/>
                <a:cs typeface="Calibri" pitchFamily="34" charset="0"/>
              </a:rPr>
              <a:t> </a:t>
            </a:r>
            <a:r>
              <a:rPr lang="ro-RO" sz="2000" dirty="0" smtClean="0">
                <a:latin typeface="Calibri" pitchFamily="34" charset="0"/>
                <a:cs typeface="Calibri" pitchFamily="34" charset="0"/>
              </a:rPr>
              <a:t>Localitatea Vişeu apare în documente şi sub numele de Alsò Visso, Vizny Wissen, Felsövisò şi Oberwischau</a:t>
            </a:r>
            <a:endParaRPr lang="en-US"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Maramures.png"/>
          <p:cNvPicPr>
            <a:picLocks noChangeAspect="1"/>
          </p:cNvPicPr>
          <p:nvPr/>
        </p:nvPicPr>
        <p:blipFill>
          <a:blip r:embed="rId3" cstate="print"/>
          <a:stretch>
            <a:fillRect/>
          </a:stretch>
        </p:blipFill>
        <p:spPr>
          <a:xfrm>
            <a:off x="428596" y="285728"/>
            <a:ext cx="8357619" cy="6150914"/>
          </a:xfrm>
          <a:prstGeom prst="rect">
            <a:avLst/>
          </a:prstGeom>
        </p:spPr>
      </p:pic>
      <p:pic>
        <p:nvPicPr>
          <p:cNvPr id="4" name="Picture 3" descr="Untitled.png"/>
          <p:cNvPicPr>
            <a:picLocks noChangeAspect="1"/>
          </p:cNvPicPr>
          <p:nvPr/>
        </p:nvPicPr>
        <p:blipFill>
          <a:blip r:embed="rId4" cstate="print">
            <a:lum bright="-30000"/>
          </a:blip>
          <a:stretch>
            <a:fillRect/>
          </a:stretch>
        </p:blipFill>
        <p:spPr>
          <a:xfrm>
            <a:off x="0" y="1340768"/>
            <a:ext cx="9144000" cy="4184294"/>
          </a:xfrm>
          <a:prstGeom prst="rect">
            <a:avLst/>
          </a:prstGeom>
        </p:spPr>
      </p:pic>
      <p:sp>
        <p:nvSpPr>
          <p:cNvPr id="5" name="TextBox 4"/>
          <p:cNvSpPr txBox="1"/>
          <p:nvPr/>
        </p:nvSpPr>
        <p:spPr>
          <a:xfrm>
            <a:off x="611560" y="1412776"/>
            <a:ext cx="8280920" cy="3785652"/>
          </a:xfrm>
          <a:prstGeom prst="rect">
            <a:avLst/>
          </a:prstGeom>
          <a:noFill/>
        </p:spPr>
        <p:txBody>
          <a:bodyPr wrap="square" rtlCol="0">
            <a:spAutoFit/>
          </a:bodyPr>
          <a:lstStyle/>
          <a:p>
            <a:pPr>
              <a:buFont typeface="Arial" pitchFamily="34" charset="0"/>
              <a:buChar char="•"/>
            </a:pPr>
            <a:r>
              <a:rPr lang="ro-RO" sz="2400" b="1" dirty="0" smtClean="0">
                <a:latin typeface="Calibri" pitchFamily="34" charset="0"/>
                <a:cs typeface="Calibri" pitchFamily="34" charset="0"/>
              </a:rPr>
              <a:t> Valea Vaserului – importantă valoare istorică şi economică, administrativă.</a:t>
            </a:r>
          </a:p>
          <a:p>
            <a:pPr>
              <a:buFont typeface="Arial" pitchFamily="34" charset="0"/>
              <a:buChar char="•"/>
            </a:pPr>
            <a:r>
              <a:rPr lang="ro-RO" sz="2400" b="1" dirty="0" smtClean="0">
                <a:latin typeface="Calibri" pitchFamily="34" charset="0"/>
                <a:cs typeface="Calibri" pitchFamily="34" charset="0"/>
              </a:rPr>
              <a:t> Vişăul de Sus:” Caracter de târguşor, fiind un centru însemnat pentru exploatarea lemnului din Valea Vaserului. Are multe fabrici de cherestea, fabrică de mobile, sediul unei judecătorii şi reşedinţă de plasă.</a:t>
            </a:r>
            <a:r>
              <a:rPr lang="ro-RO" sz="2400" dirty="0" smtClean="0">
                <a:latin typeface="Calibri" pitchFamily="34" charset="0"/>
                <a:cs typeface="Calibri" pitchFamily="34" charset="0"/>
              </a:rPr>
              <a:t> Maramureşul Românesc”(1935) – I.Demeter, Ing. Ioan Marin</a:t>
            </a:r>
            <a:r>
              <a:rPr lang="ro-RO" sz="2400" b="1" dirty="0" smtClean="0">
                <a:latin typeface="Calibri" pitchFamily="34" charset="0"/>
                <a:cs typeface="Calibri" pitchFamily="34" charset="0"/>
              </a:rPr>
              <a:t>”</a:t>
            </a:r>
          </a:p>
          <a:p>
            <a:pPr>
              <a:buFont typeface="Arial" pitchFamily="34" charset="0"/>
              <a:buChar char="•"/>
            </a:pPr>
            <a:r>
              <a:rPr lang="ro-RO" sz="2400" b="1" dirty="0" smtClean="0">
                <a:latin typeface="Calibri" pitchFamily="34" charset="0"/>
                <a:cs typeface="Calibri" pitchFamily="34" charset="0"/>
              </a:rPr>
              <a:t> </a:t>
            </a:r>
            <a:r>
              <a:rPr lang="ro-RO" sz="2400" dirty="0" smtClean="0">
                <a:latin typeface="Calibri" pitchFamily="34" charset="0"/>
                <a:cs typeface="Calibri" pitchFamily="34" charset="0"/>
              </a:rPr>
              <a:t>Hartă istorică-politică care reprezintă limitele şi graniţele Maramureşului istoric de altădată.</a:t>
            </a:r>
            <a:endParaRPr lang="ro-RO" sz="2400" b="1" dirty="0" smtClean="0">
              <a:latin typeface="Calibri" pitchFamily="34" charset="0"/>
              <a:cs typeface="Calibri" pitchFamily="34" charset="0"/>
            </a:endParaRPr>
          </a:p>
          <a:p>
            <a:endParaRPr lang="en-US" sz="2400" b="1"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3" name="TextBox 2"/>
          <p:cNvSpPr txBox="1"/>
          <p:nvPr/>
        </p:nvSpPr>
        <p:spPr>
          <a:xfrm>
            <a:off x="571472" y="285728"/>
            <a:ext cx="4993418" cy="461665"/>
          </a:xfrm>
          <a:prstGeom prst="rect">
            <a:avLst/>
          </a:prstGeom>
          <a:noFill/>
        </p:spPr>
        <p:txBody>
          <a:bodyPr wrap="none" rtlCol="0">
            <a:spAutoFit/>
          </a:bodyPr>
          <a:lstStyle/>
          <a:p>
            <a:r>
              <a:rPr lang="ro-RO" sz="2400" i="1" dirty="0" smtClean="0">
                <a:latin typeface="Calibri" pitchFamily="34" charset="0"/>
                <a:cs typeface="Calibri" pitchFamily="34" charset="0"/>
              </a:rPr>
              <a:t>A fost odată</a:t>
            </a:r>
            <a:r>
              <a:rPr lang="ro-RO" sz="2400" dirty="0" smtClean="0">
                <a:latin typeface="Calibri" pitchFamily="34" charset="0"/>
                <a:cs typeface="Calibri" pitchFamily="34" charset="0"/>
              </a:rPr>
              <a:t>.....</a:t>
            </a:r>
            <a:r>
              <a:rPr lang="ro-RO" sz="2400" i="1" dirty="0" smtClean="0">
                <a:latin typeface="Calibri" pitchFamily="34" charset="0"/>
                <a:cs typeface="Calibri" pitchFamily="34" charset="0"/>
              </a:rPr>
              <a:t>o lume plină de culoare</a:t>
            </a:r>
            <a:endParaRPr lang="en-US" sz="2400" dirty="0">
              <a:latin typeface="Calibri" pitchFamily="34" charset="0"/>
              <a:cs typeface="Calibri" pitchFamily="34" charset="0"/>
            </a:endParaRPr>
          </a:p>
        </p:txBody>
      </p:sp>
      <p:sp>
        <p:nvSpPr>
          <p:cNvPr id="4" name="TextBox 3"/>
          <p:cNvSpPr txBox="1"/>
          <p:nvPr/>
        </p:nvSpPr>
        <p:spPr>
          <a:xfrm>
            <a:off x="2285983" y="928670"/>
            <a:ext cx="5929355" cy="4401205"/>
          </a:xfrm>
          <a:prstGeom prst="rect">
            <a:avLst/>
          </a:prstGeom>
          <a:noFill/>
        </p:spPr>
        <p:txBody>
          <a:bodyPr wrap="square" rtlCol="0">
            <a:spAutoFit/>
          </a:bodyPr>
          <a:lstStyle/>
          <a:p>
            <a:pPr>
              <a:buFont typeface="Arial" pitchFamily="34" charset="0"/>
              <a:buChar char="•"/>
            </a:pPr>
            <a:r>
              <a:rPr lang="ro-RO" dirty="0" smtClean="0"/>
              <a:t> </a:t>
            </a:r>
            <a:r>
              <a:rPr lang="ro-RO" sz="2000" dirty="0" smtClean="0">
                <a:latin typeface="Calibri" pitchFamily="34" charset="0"/>
                <a:cs typeface="Calibri" pitchFamily="34" charset="0"/>
              </a:rPr>
              <a:t>Un târguşor uitat de la marginea Carpaţilor, într-o vale mândră şi liniştită, unde timp de secole au trăit în pace: </a:t>
            </a:r>
            <a:r>
              <a:rPr lang="ro-RO" sz="2000" i="1" dirty="0" smtClean="0">
                <a:latin typeface="Calibri" pitchFamily="34" charset="0"/>
                <a:cs typeface="Calibri" pitchFamily="34" charset="0"/>
              </a:rPr>
              <a:t>evrei, germani, români, ruteni şi maghiari</a:t>
            </a:r>
            <a:r>
              <a:rPr lang="ro-RO" sz="2000" dirty="0" smtClean="0">
                <a:latin typeface="Calibri" pitchFamily="34" charset="0"/>
                <a:cs typeface="Calibri" pitchFamily="34" charset="0"/>
              </a:rPr>
              <a:t>...</a:t>
            </a:r>
          </a:p>
          <a:p>
            <a:pPr>
              <a:buFont typeface="Arial" pitchFamily="34" charset="0"/>
              <a:buChar char="•"/>
            </a:pPr>
            <a:r>
              <a:rPr lang="ro-RO" sz="2000" dirty="0">
                <a:latin typeface="Calibri" pitchFamily="34" charset="0"/>
                <a:cs typeface="Calibri" pitchFamily="34" charset="0"/>
              </a:rPr>
              <a:t> </a:t>
            </a:r>
            <a:r>
              <a:rPr lang="ro-RO" sz="2000" dirty="0" smtClean="0">
                <a:latin typeface="Calibri" pitchFamily="34" charset="0"/>
                <a:cs typeface="Calibri" pitchFamily="34" charset="0"/>
              </a:rPr>
              <a:t>Policromie etnică: </a:t>
            </a:r>
            <a:r>
              <a:rPr lang="ro-RO" sz="2000" i="1" dirty="0" smtClean="0">
                <a:latin typeface="Calibri" pitchFamily="34" charset="0"/>
                <a:cs typeface="Calibri" pitchFamily="34" charset="0"/>
              </a:rPr>
              <a:t>evreii</a:t>
            </a:r>
            <a:r>
              <a:rPr lang="ro-RO" sz="2000" dirty="0" smtClean="0">
                <a:latin typeface="Calibri" pitchFamily="34" charset="0"/>
                <a:cs typeface="Calibri" pitchFamily="34" charset="0"/>
              </a:rPr>
              <a:t> în Ştetl, </a:t>
            </a:r>
            <a:r>
              <a:rPr lang="ro-RO" sz="2000" i="1" dirty="0" smtClean="0">
                <a:latin typeface="Calibri" pitchFamily="34" charset="0"/>
                <a:cs typeface="Calibri" pitchFamily="34" charset="0"/>
              </a:rPr>
              <a:t>germanii</a:t>
            </a:r>
            <a:r>
              <a:rPr lang="ro-RO" sz="2000" dirty="0" smtClean="0">
                <a:latin typeface="Calibri" pitchFamily="34" charset="0"/>
                <a:cs typeface="Calibri" pitchFamily="34" charset="0"/>
              </a:rPr>
              <a:t> în Ţipserai, </a:t>
            </a:r>
            <a:r>
              <a:rPr lang="ro-RO" sz="2000" i="1" dirty="0" smtClean="0">
                <a:latin typeface="Calibri" pitchFamily="34" charset="0"/>
                <a:cs typeface="Calibri" pitchFamily="34" charset="0"/>
              </a:rPr>
              <a:t>românii</a:t>
            </a:r>
            <a:r>
              <a:rPr lang="ro-RO" sz="2000" dirty="0" smtClean="0">
                <a:latin typeface="Calibri" pitchFamily="34" charset="0"/>
                <a:cs typeface="Calibri" pitchFamily="34" charset="0"/>
              </a:rPr>
              <a:t> în micile cătune de-a lungul Vişeului şi Vasărului.</a:t>
            </a:r>
          </a:p>
          <a:p>
            <a:pPr>
              <a:buFont typeface="Arial" pitchFamily="34" charset="0"/>
              <a:buChar char="•"/>
            </a:pPr>
            <a:r>
              <a:rPr lang="ro-RO" sz="2000" dirty="0">
                <a:latin typeface="Calibri" pitchFamily="34" charset="0"/>
                <a:cs typeface="Calibri" pitchFamily="34" charset="0"/>
              </a:rPr>
              <a:t> </a:t>
            </a:r>
            <a:r>
              <a:rPr lang="ro-RO" sz="2000" dirty="0" smtClean="0">
                <a:latin typeface="Calibri" pitchFamily="34" charset="0"/>
                <a:cs typeface="Calibri" pitchFamily="34" charset="0"/>
              </a:rPr>
              <a:t>“Die Juden sind andersartig. Bărbaţii aveau nişte mantale lungi(caftan) şi zulufii-perciuni. La femei nu-ţi dădeai seama imediat dacă e evreică, ungurioaică sau nemţoaică. Ruştele şi româncele or umblat întotdeauna în hainele lor, aşa ca azi, apoi pe alea le recunoşti imediat”- Maria Schimdt.</a:t>
            </a:r>
          </a:p>
          <a:p>
            <a:pPr>
              <a:buFont typeface="Arial" pitchFamily="34" charset="0"/>
              <a:buChar char="•"/>
            </a:pPr>
            <a:r>
              <a:rPr lang="ro-RO" sz="2000" dirty="0">
                <a:latin typeface="Calibri" pitchFamily="34" charset="0"/>
                <a:cs typeface="Calibri" pitchFamily="34" charset="0"/>
              </a:rPr>
              <a:t> </a:t>
            </a:r>
            <a:r>
              <a:rPr lang="ro-RO" sz="2000" dirty="0" smtClean="0">
                <a:latin typeface="Calibri" pitchFamily="34" charset="0"/>
                <a:cs typeface="Calibri" pitchFamily="34" charset="0"/>
              </a:rPr>
              <a:t>prăvălii evreieşti; şcoala evreiească </a:t>
            </a:r>
            <a:r>
              <a:rPr lang="ro-RO" sz="2000" i="1" dirty="0" smtClean="0">
                <a:latin typeface="Calibri" pitchFamily="34" charset="0"/>
                <a:cs typeface="Calibri" pitchFamily="34" charset="0"/>
              </a:rPr>
              <a:t>heder; </a:t>
            </a:r>
            <a:r>
              <a:rPr lang="ro-RO" sz="2000" dirty="0" smtClean="0">
                <a:latin typeface="Calibri" pitchFamily="34" charset="0"/>
                <a:cs typeface="Calibri" pitchFamily="34" charset="0"/>
              </a:rPr>
              <a:t>dialect</a:t>
            </a:r>
            <a:r>
              <a:rPr lang="ro-RO" sz="2000" i="1" dirty="0" smtClean="0">
                <a:latin typeface="Calibri" pitchFamily="34" charset="0"/>
                <a:cs typeface="Calibri" pitchFamily="34" charset="0"/>
              </a:rPr>
              <a:t> idiş; </a:t>
            </a:r>
          </a:p>
          <a:p>
            <a:pPr>
              <a:buFont typeface="Arial" pitchFamily="34" charset="0"/>
              <a:buChar char="•"/>
            </a:pPr>
            <a:r>
              <a:rPr lang="ro-RO" sz="2000" i="1" dirty="0" smtClean="0">
                <a:latin typeface="Calibri" pitchFamily="34" charset="0"/>
                <a:cs typeface="Calibri" pitchFamily="34" charset="0"/>
              </a:rPr>
              <a:t> </a:t>
            </a:r>
            <a:r>
              <a:rPr lang="ro-RO" sz="2000" dirty="0" smtClean="0">
                <a:latin typeface="Calibri" pitchFamily="34" charset="0"/>
                <a:cs typeface="Calibri" pitchFamily="34" charset="0"/>
              </a:rPr>
              <a:t>Aduşi din Galiţia săracă şi suprapopulată.</a:t>
            </a:r>
            <a:endParaRPr lang="en-US" sz="2000" dirty="0">
              <a:latin typeface="Calibri" pitchFamily="34" charset="0"/>
              <a:cs typeface="Calibri" pitchFamily="34" charset="0"/>
            </a:endParaRPr>
          </a:p>
        </p:txBody>
      </p:sp>
      <p:pic>
        <p:nvPicPr>
          <p:cNvPr id="6" name="Picture 5" descr="images.jpg"/>
          <p:cNvPicPr>
            <a:picLocks noChangeAspect="1"/>
          </p:cNvPicPr>
          <p:nvPr/>
        </p:nvPicPr>
        <p:blipFill>
          <a:blip r:embed="rId3" cstate="print"/>
          <a:stretch>
            <a:fillRect/>
          </a:stretch>
        </p:blipFill>
        <p:spPr>
          <a:xfrm>
            <a:off x="285720" y="928670"/>
            <a:ext cx="1995498" cy="3127559"/>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6.png"/>
          <p:cNvPicPr>
            <a:picLocks noChangeAspect="1"/>
          </p:cNvPicPr>
          <p:nvPr/>
        </p:nvPicPr>
        <p:blipFill>
          <a:blip r:embed="rId3" cstate="print"/>
          <a:stretch>
            <a:fillRect/>
          </a:stretch>
        </p:blipFill>
        <p:spPr>
          <a:xfrm>
            <a:off x="142844" y="214290"/>
            <a:ext cx="6469941" cy="4480949"/>
          </a:xfrm>
          <a:prstGeom prst="rect">
            <a:avLst/>
          </a:prstGeom>
        </p:spPr>
      </p:pic>
      <p:pic>
        <p:nvPicPr>
          <p:cNvPr id="4" name="Picture 3" descr="11.png"/>
          <p:cNvPicPr>
            <a:picLocks noChangeAspect="1"/>
          </p:cNvPicPr>
          <p:nvPr/>
        </p:nvPicPr>
        <p:blipFill>
          <a:blip r:embed="rId4" cstate="print"/>
          <a:stretch>
            <a:fillRect/>
          </a:stretch>
        </p:blipFill>
        <p:spPr>
          <a:xfrm>
            <a:off x="1857356" y="2000240"/>
            <a:ext cx="7119282" cy="4130193"/>
          </a:xfrm>
          <a:prstGeom prst="rect">
            <a:avLst/>
          </a:prstGeom>
        </p:spPr>
      </p:pic>
      <p:pic>
        <p:nvPicPr>
          <p:cNvPr id="5" name="Picture 4" descr="7.png"/>
          <p:cNvPicPr>
            <a:picLocks noChangeAspect="1"/>
          </p:cNvPicPr>
          <p:nvPr/>
        </p:nvPicPr>
        <p:blipFill>
          <a:blip r:embed="rId5" cstate="print"/>
          <a:stretch>
            <a:fillRect/>
          </a:stretch>
        </p:blipFill>
        <p:spPr>
          <a:xfrm>
            <a:off x="1071538" y="500042"/>
            <a:ext cx="4750250" cy="4141986"/>
          </a:xfrm>
          <a:prstGeom prst="rect">
            <a:avLst/>
          </a:prstGeom>
        </p:spPr>
      </p:pic>
      <p:pic>
        <p:nvPicPr>
          <p:cNvPr id="6" name="Picture 5" descr="8.png"/>
          <p:cNvPicPr>
            <a:picLocks noChangeAspect="1"/>
          </p:cNvPicPr>
          <p:nvPr/>
        </p:nvPicPr>
        <p:blipFill>
          <a:blip r:embed="rId6" cstate="print"/>
          <a:stretch>
            <a:fillRect/>
          </a:stretch>
        </p:blipFill>
        <p:spPr>
          <a:xfrm>
            <a:off x="5715008" y="357166"/>
            <a:ext cx="3265005" cy="4000528"/>
          </a:xfrm>
          <a:prstGeom prst="rect">
            <a:avLst/>
          </a:prstGeom>
        </p:spPr>
      </p:pic>
      <p:pic>
        <p:nvPicPr>
          <p:cNvPr id="7" name="Picture 6" descr="10.png"/>
          <p:cNvPicPr>
            <a:picLocks noChangeAspect="1"/>
          </p:cNvPicPr>
          <p:nvPr/>
        </p:nvPicPr>
        <p:blipFill>
          <a:blip r:embed="rId7" cstate="print"/>
          <a:stretch>
            <a:fillRect/>
          </a:stretch>
        </p:blipFill>
        <p:spPr>
          <a:xfrm>
            <a:off x="357159" y="142852"/>
            <a:ext cx="5929354" cy="622059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heckerboard(across)">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Jews from Vișeu de Sus Felsővisó Oberwischau, Maramureș, Romania, in 1916.jpg"/>
          <p:cNvPicPr>
            <a:picLocks noChangeAspect="1"/>
          </p:cNvPicPr>
          <p:nvPr/>
        </p:nvPicPr>
        <p:blipFill>
          <a:blip r:embed="rId3" cstate="print"/>
          <a:stretch>
            <a:fillRect/>
          </a:stretch>
        </p:blipFill>
        <p:spPr>
          <a:xfrm>
            <a:off x="428596" y="357166"/>
            <a:ext cx="7315200" cy="5311140"/>
          </a:xfrm>
          <a:prstGeom prst="rect">
            <a:avLst/>
          </a:prstGeom>
        </p:spPr>
      </p:pic>
      <p:pic>
        <p:nvPicPr>
          <p:cNvPr id="4" name="Picture 3" descr="sinagoga mare.jpg"/>
          <p:cNvPicPr>
            <a:picLocks noChangeAspect="1"/>
          </p:cNvPicPr>
          <p:nvPr/>
        </p:nvPicPr>
        <p:blipFill>
          <a:blip r:embed="rId4" cstate="print"/>
          <a:stretch>
            <a:fillRect/>
          </a:stretch>
        </p:blipFill>
        <p:spPr>
          <a:xfrm>
            <a:off x="4214810" y="3357562"/>
            <a:ext cx="4676901" cy="2930858"/>
          </a:xfrm>
          <a:prstGeom prst="rect">
            <a:avLst/>
          </a:prstGeom>
        </p:spPr>
      </p:pic>
      <p:pic>
        <p:nvPicPr>
          <p:cNvPr id="5" name="Picture 4" descr="$_57.JPG"/>
          <p:cNvPicPr>
            <a:picLocks noChangeAspect="1"/>
          </p:cNvPicPr>
          <p:nvPr/>
        </p:nvPicPr>
        <p:blipFill>
          <a:blip r:embed="rId5" cstate="print"/>
          <a:stretch>
            <a:fillRect/>
          </a:stretch>
        </p:blipFill>
        <p:spPr>
          <a:xfrm>
            <a:off x="0" y="395577"/>
            <a:ext cx="9144000" cy="6066845"/>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DSCN2102.JPG"/>
          <p:cNvPicPr>
            <a:picLocks noChangeAspect="1"/>
          </p:cNvPicPr>
          <p:nvPr/>
        </p:nvPicPr>
        <p:blipFill>
          <a:blip r:embed="rId3" cstate="print"/>
          <a:stretch>
            <a:fillRect/>
          </a:stretch>
        </p:blipFill>
        <p:spPr>
          <a:xfrm>
            <a:off x="467544" y="332656"/>
            <a:ext cx="8028384" cy="6021288"/>
          </a:xfrm>
          <a:prstGeom prst="rect">
            <a:avLst/>
          </a:prstGeom>
        </p:spPr>
      </p:pic>
      <p:pic>
        <p:nvPicPr>
          <p:cNvPr id="4" name="Picture 3" descr="561345_403252136371449_390179604_n.jpg"/>
          <p:cNvPicPr>
            <a:picLocks noChangeAspect="1"/>
          </p:cNvPicPr>
          <p:nvPr/>
        </p:nvPicPr>
        <p:blipFill>
          <a:blip r:embed="rId4" cstate="print"/>
          <a:stretch>
            <a:fillRect/>
          </a:stretch>
        </p:blipFill>
        <p:spPr>
          <a:xfrm>
            <a:off x="683568" y="332656"/>
            <a:ext cx="3945198" cy="6021288"/>
          </a:xfrm>
          <a:prstGeom prst="rect">
            <a:avLst/>
          </a:prstGeom>
        </p:spPr>
      </p:pic>
      <p:pic>
        <p:nvPicPr>
          <p:cNvPr id="5" name="Picture 4" descr="DSCN2112.JPG"/>
          <p:cNvPicPr>
            <a:picLocks noChangeAspect="1"/>
          </p:cNvPicPr>
          <p:nvPr/>
        </p:nvPicPr>
        <p:blipFill>
          <a:blip r:embed="rId5" cstate="print"/>
          <a:stretch>
            <a:fillRect/>
          </a:stretch>
        </p:blipFill>
        <p:spPr>
          <a:xfrm>
            <a:off x="1403648" y="980728"/>
            <a:ext cx="7068277" cy="5301208"/>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3" name="TextBox 2"/>
          <p:cNvSpPr txBox="1"/>
          <p:nvPr/>
        </p:nvSpPr>
        <p:spPr>
          <a:xfrm>
            <a:off x="500034" y="357166"/>
            <a:ext cx="3772379" cy="738664"/>
          </a:xfrm>
          <a:prstGeom prst="rect">
            <a:avLst/>
          </a:prstGeom>
          <a:noFill/>
        </p:spPr>
        <p:txBody>
          <a:bodyPr wrap="none" rtlCol="0">
            <a:spAutoFit/>
          </a:bodyPr>
          <a:lstStyle/>
          <a:p>
            <a:r>
              <a:rPr lang="ro-RO" sz="2400" dirty="0" smtClean="0">
                <a:latin typeface="Calibri" pitchFamily="34" charset="0"/>
                <a:cs typeface="Calibri" pitchFamily="34" charset="0"/>
              </a:rPr>
              <a:t>Ţips.....Ţipseri...Oberwischau</a:t>
            </a:r>
          </a:p>
          <a:p>
            <a:endParaRPr lang="en-US" dirty="0"/>
          </a:p>
        </p:txBody>
      </p:sp>
      <p:pic>
        <p:nvPicPr>
          <p:cNvPr id="5" name="Picture 4" descr="dans-german.jpg"/>
          <p:cNvPicPr>
            <a:picLocks noChangeAspect="1"/>
          </p:cNvPicPr>
          <p:nvPr/>
        </p:nvPicPr>
        <p:blipFill>
          <a:blip r:embed="rId3" cstate="print"/>
          <a:stretch>
            <a:fillRect/>
          </a:stretch>
        </p:blipFill>
        <p:spPr>
          <a:xfrm>
            <a:off x="4286248" y="500042"/>
            <a:ext cx="4526792" cy="3123486"/>
          </a:xfrm>
          <a:prstGeom prst="rect">
            <a:avLst/>
          </a:prstGeom>
        </p:spPr>
      </p:pic>
      <p:sp>
        <p:nvSpPr>
          <p:cNvPr id="6" name="TextBox 5"/>
          <p:cNvSpPr txBox="1"/>
          <p:nvPr/>
        </p:nvSpPr>
        <p:spPr>
          <a:xfrm>
            <a:off x="571472" y="1142984"/>
            <a:ext cx="3000396" cy="3477875"/>
          </a:xfrm>
          <a:prstGeom prst="rect">
            <a:avLst/>
          </a:prstGeom>
          <a:noFill/>
        </p:spPr>
        <p:txBody>
          <a:bodyPr wrap="square" rtlCol="0">
            <a:spAutoFit/>
          </a:bodyPr>
          <a:lstStyle/>
          <a:p>
            <a:pPr>
              <a:buFont typeface="Arial" pitchFamily="34" charset="0"/>
              <a:buChar char="•"/>
            </a:pPr>
            <a:r>
              <a:rPr lang="ro-RO" dirty="0" smtClean="0"/>
              <a:t> </a:t>
            </a:r>
            <a:r>
              <a:rPr lang="ro-RO" sz="2000" dirty="0" smtClean="0"/>
              <a:t>1776-1798      </a:t>
            </a:r>
            <a:r>
              <a:rPr lang="en-US" sz="2000" dirty="0" smtClean="0"/>
              <a:t>Zips</a:t>
            </a:r>
            <a:r>
              <a:rPr lang="ro-RO" sz="2000" dirty="0" smtClean="0"/>
              <a:t> şi Austria Superioară.</a:t>
            </a:r>
          </a:p>
          <a:p>
            <a:pPr>
              <a:buFont typeface="Arial" pitchFamily="34" charset="0"/>
              <a:buChar char="•"/>
            </a:pPr>
            <a:r>
              <a:rPr lang="ro-RO" sz="2000" dirty="0" smtClean="0"/>
              <a:t> Oameni aşezaţi, muncitori, meşteri isteţi, ocupându-se cu agricultura, plutăritul.</a:t>
            </a:r>
          </a:p>
          <a:p>
            <a:pPr>
              <a:buFont typeface="Arial" pitchFamily="34" charset="0"/>
              <a:buChar char="•"/>
            </a:pPr>
            <a:r>
              <a:rPr lang="ro-RO" sz="2000" dirty="0" smtClean="0"/>
              <a:t> cartierul Ţipţerai – plan realizat de arhitectul austriac Ernst Pland.</a:t>
            </a:r>
          </a:p>
          <a:p>
            <a:pPr>
              <a:buFont typeface="Arial" pitchFamily="34" charset="0"/>
              <a:buChar char="•"/>
            </a:pPr>
            <a:r>
              <a:rPr lang="ro-RO" sz="2000" dirty="0" smtClean="0"/>
              <a:t> dialect german – </a:t>
            </a:r>
            <a:r>
              <a:rPr lang="ro-RO" sz="2000" b="1" i="1" dirty="0" smtClean="0"/>
              <a:t>taitsch</a:t>
            </a:r>
            <a:r>
              <a:rPr lang="ro-RO" b="1" i="1" dirty="0" smtClean="0"/>
              <a:t>.</a:t>
            </a:r>
            <a:endParaRPr lang="en-US" dirty="0"/>
          </a:p>
        </p:txBody>
      </p:sp>
      <p:sp>
        <p:nvSpPr>
          <p:cNvPr id="7" name="Right Arrow 6"/>
          <p:cNvSpPr/>
          <p:nvPr/>
        </p:nvSpPr>
        <p:spPr>
          <a:xfrm>
            <a:off x="2051720" y="1340768"/>
            <a:ext cx="285752"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2014-03-27 10.44.28.jpg"/>
          <p:cNvPicPr>
            <a:picLocks noChangeAspect="1"/>
          </p:cNvPicPr>
          <p:nvPr/>
        </p:nvPicPr>
        <p:blipFill>
          <a:blip r:embed="rId4" cstate="print"/>
          <a:stretch>
            <a:fillRect/>
          </a:stretch>
        </p:blipFill>
        <p:spPr>
          <a:xfrm>
            <a:off x="467544" y="332656"/>
            <a:ext cx="8128000" cy="6096000"/>
          </a:xfrm>
          <a:prstGeom prst="rect">
            <a:avLst/>
          </a:prstGeom>
        </p:spPr>
      </p:pic>
      <p:sp>
        <p:nvSpPr>
          <p:cNvPr id="10" name="TextBox 9"/>
          <p:cNvSpPr txBox="1"/>
          <p:nvPr/>
        </p:nvSpPr>
        <p:spPr>
          <a:xfrm>
            <a:off x="467545" y="5445224"/>
            <a:ext cx="7992888" cy="707886"/>
          </a:xfrm>
          <a:prstGeom prst="rect">
            <a:avLst/>
          </a:prstGeom>
          <a:noFill/>
        </p:spPr>
        <p:txBody>
          <a:bodyPr wrap="square" rtlCol="0">
            <a:spAutoFit/>
          </a:bodyPr>
          <a:lstStyle/>
          <a:p>
            <a:pPr>
              <a:buFont typeface="Arial" pitchFamily="34" charset="0"/>
              <a:buChar char="•"/>
            </a:pPr>
            <a:r>
              <a:rPr lang="en-US" dirty="0" smtClean="0"/>
              <a:t> </a:t>
            </a:r>
            <a:r>
              <a:rPr lang="en-US" sz="2000" dirty="0" smtClean="0">
                <a:latin typeface="Calibri" pitchFamily="34" charset="0"/>
                <a:cs typeface="Calibri" pitchFamily="34" charset="0"/>
              </a:rPr>
              <a:t>1765 </a:t>
            </a:r>
            <a:r>
              <a:rPr lang="ro-RO" sz="2000" dirty="0" smtClean="0">
                <a:latin typeface="Calibri" pitchFamily="34" charset="0"/>
                <a:cs typeface="Calibri" pitchFamily="34" charset="0"/>
              </a:rPr>
              <a:t>Erariul(fiscul german) a verificat pentru prima dată potenţialul economic al Vaserului.</a:t>
            </a:r>
            <a:endParaRPr lang="ro-RO" sz="2000"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14.png"/>
          <p:cNvPicPr>
            <a:picLocks noChangeAspect="1"/>
          </p:cNvPicPr>
          <p:nvPr/>
        </p:nvPicPr>
        <p:blipFill>
          <a:blip r:embed="rId3" cstate="print"/>
          <a:stretch>
            <a:fillRect/>
          </a:stretch>
        </p:blipFill>
        <p:spPr>
          <a:xfrm>
            <a:off x="428596" y="142852"/>
            <a:ext cx="5643602" cy="6348970"/>
          </a:xfrm>
          <a:prstGeom prst="rect">
            <a:avLst/>
          </a:prstGeom>
        </p:spPr>
      </p:pic>
      <p:pic>
        <p:nvPicPr>
          <p:cNvPr id="4" name="Picture 3" descr="Tipterai.jpg"/>
          <p:cNvPicPr>
            <a:picLocks noChangeAspect="1"/>
          </p:cNvPicPr>
          <p:nvPr/>
        </p:nvPicPr>
        <p:blipFill>
          <a:blip r:embed="rId4" cstate="print"/>
          <a:stretch>
            <a:fillRect/>
          </a:stretch>
        </p:blipFill>
        <p:spPr>
          <a:xfrm>
            <a:off x="1828800" y="571480"/>
            <a:ext cx="7315200" cy="5173980"/>
          </a:xfrm>
          <a:prstGeom prst="rect">
            <a:avLst/>
          </a:prstGeom>
        </p:spPr>
      </p:pic>
      <p:pic>
        <p:nvPicPr>
          <p:cNvPr id="5" name="Picture 4" descr="PUG VISEU COORD ST 70 -modificari nu e in stereo-Model.jpg"/>
          <p:cNvPicPr>
            <a:picLocks noChangeAspect="1"/>
          </p:cNvPicPr>
          <p:nvPr/>
        </p:nvPicPr>
        <p:blipFill>
          <a:blip r:embed="rId5" cstate="print"/>
          <a:stretch>
            <a:fillRect/>
          </a:stretch>
        </p:blipFill>
        <p:spPr>
          <a:xfrm>
            <a:off x="731573" y="548680"/>
            <a:ext cx="6888427" cy="516632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10" name="Picture 9" descr="Baraj pt. scoc, Făina, anii 1930. Poze de la Andreica Stefan..jpg"/>
          <p:cNvPicPr>
            <a:picLocks noChangeAspect="1"/>
          </p:cNvPicPr>
          <p:nvPr/>
        </p:nvPicPr>
        <p:blipFill>
          <a:blip r:embed="rId3" cstate="print"/>
          <a:stretch>
            <a:fillRect/>
          </a:stretch>
        </p:blipFill>
        <p:spPr>
          <a:xfrm>
            <a:off x="755576" y="836712"/>
            <a:ext cx="8064896" cy="5394960"/>
          </a:xfrm>
          <a:prstGeom prst="rect">
            <a:avLst/>
          </a:prstGeom>
        </p:spPr>
      </p:pic>
      <p:sp>
        <p:nvSpPr>
          <p:cNvPr id="11" name="TextBox 10"/>
          <p:cNvSpPr txBox="1"/>
          <p:nvPr/>
        </p:nvSpPr>
        <p:spPr>
          <a:xfrm>
            <a:off x="827584" y="332656"/>
            <a:ext cx="2496196" cy="461665"/>
          </a:xfrm>
          <a:prstGeom prst="rect">
            <a:avLst/>
          </a:prstGeom>
          <a:noFill/>
        </p:spPr>
        <p:txBody>
          <a:bodyPr wrap="none" rtlCol="0">
            <a:spAutoFit/>
          </a:bodyPr>
          <a:lstStyle/>
          <a:p>
            <a:r>
              <a:rPr lang="ro-RO" sz="2400" dirty="0" smtClean="0">
                <a:latin typeface="Calibri" pitchFamily="34" charset="0"/>
                <a:cs typeface="Calibri" pitchFamily="34" charset="0"/>
              </a:rPr>
              <a:t>Mărturii în imagini</a:t>
            </a:r>
            <a:endParaRPr lang="en-US" sz="2400" dirty="0">
              <a:latin typeface="Calibri" pitchFamily="34" charset="0"/>
              <a:cs typeface="Calibri" pitchFamily="34" charset="0"/>
            </a:endParaRPr>
          </a:p>
        </p:txBody>
      </p:sp>
      <p:pic>
        <p:nvPicPr>
          <p:cNvPr id="13" name="Picture 12" descr="1546379_795608377132194_1590315222_n.jpg"/>
          <p:cNvPicPr>
            <a:picLocks noChangeAspect="1"/>
          </p:cNvPicPr>
          <p:nvPr/>
        </p:nvPicPr>
        <p:blipFill>
          <a:blip r:embed="rId4" cstate="print"/>
          <a:stretch>
            <a:fillRect/>
          </a:stretch>
        </p:blipFill>
        <p:spPr>
          <a:xfrm>
            <a:off x="179512" y="1052736"/>
            <a:ext cx="8104986" cy="5112568"/>
          </a:xfrm>
          <a:prstGeom prst="rect">
            <a:avLst/>
          </a:prstGeom>
        </p:spPr>
      </p:pic>
      <p:pic>
        <p:nvPicPr>
          <p:cNvPr id="14" name="Picture 13" descr="Faina austro-ungar.jpg"/>
          <p:cNvPicPr>
            <a:picLocks noChangeAspect="1"/>
          </p:cNvPicPr>
          <p:nvPr/>
        </p:nvPicPr>
        <p:blipFill>
          <a:blip r:embed="rId5" cstate="print"/>
          <a:stretch>
            <a:fillRect/>
          </a:stretch>
        </p:blipFill>
        <p:spPr>
          <a:xfrm>
            <a:off x="179512" y="722433"/>
            <a:ext cx="8640960" cy="5459669"/>
          </a:xfrm>
          <a:prstGeom prst="rect">
            <a:avLst/>
          </a:prstGeom>
        </p:spPr>
      </p:pic>
      <p:pic>
        <p:nvPicPr>
          <p:cNvPr id="15" name="Picture 14" descr="Statiunea Suligu. Apa minerala de aici, costa 3 craitari la sursa, 20 la Budapesta, 40 la Viena si 60 la Londra!.jpg"/>
          <p:cNvPicPr>
            <a:picLocks noChangeAspect="1"/>
          </p:cNvPicPr>
          <p:nvPr/>
        </p:nvPicPr>
        <p:blipFill>
          <a:blip r:embed="rId6" cstate="print"/>
          <a:stretch>
            <a:fillRect/>
          </a:stretch>
        </p:blipFill>
        <p:spPr>
          <a:xfrm>
            <a:off x="467543" y="1052736"/>
            <a:ext cx="8481211" cy="5256584"/>
          </a:xfrm>
          <a:prstGeom prst="rect">
            <a:avLst/>
          </a:prstGeom>
        </p:spPr>
      </p:pic>
      <p:pic>
        <p:nvPicPr>
          <p:cNvPr id="16" name="Picture 15" descr="campul painii.jpg"/>
          <p:cNvPicPr>
            <a:picLocks noChangeAspect="1"/>
          </p:cNvPicPr>
          <p:nvPr/>
        </p:nvPicPr>
        <p:blipFill>
          <a:blip r:embed="rId7" cstate="print"/>
          <a:stretch>
            <a:fillRect/>
          </a:stretch>
        </p:blipFill>
        <p:spPr>
          <a:xfrm>
            <a:off x="558396" y="692696"/>
            <a:ext cx="8046052" cy="5400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ox(i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checkerboard(across)">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2014-04-02 15.59.58.jpg"/>
          <p:cNvPicPr>
            <a:picLocks noChangeAspect="1"/>
          </p:cNvPicPr>
          <p:nvPr/>
        </p:nvPicPr>
        <p:blipFill>
          <a:blip r:embed="rId3" cstate="print"/>
          <a:stretch>
            <a:fillRect/>
          </a:stretch>
        </p:blipFill>
        <p:spPr>
          <a:xfrm>
            <a:off x="179512" y="116632"/>
            <a:ext cx="8784976" cy="6258018"/>
          </a:xfrm>
          <a:prstGeom prst="rect">
            <a:avLst/>
          </a:prstGeom>
        </p:spPr>
      </p:pic>
      <p:pic>
        <p:nvPicPr>
          <p:cNvPr id="4" name="Picture 3" descr="Scoc de apă, Făina, 1938. Poze de la Andreica Stefan.jpg"/>
          <p:cNvPicPr>
            <a:picLocks noChangeAspect="1"/>
          </p:cNvPicPr>
          <p:nvPr/>
        </p:nvPicPr>
        <p:blipFill>
          <a:blip r:embed="rId4" cstate="print"/>
          <a:stretch>
            <a:fillRect/>
          </a:stretch>
        </p:blipFill>
        <p:spPr>
          <a:xfrm>
            <a:off x="107504" y="116632"/>
            <a:ext cx="3647805" cy="6165304"/>
          </a:xfrm>
          <a:prstGeom prst="rect">
            <a:avLst/>
          </a:prstGeom>
        </p:spPr>
      </p:pic>
      <p:pic>
        <p:nvPicPr>
          <p:cNvPr id="5" name="Picture 4" descr="Scoc pe valea Râului (Vaserului), 1933. Poze de la Andreica Stefan.jpg"/>
          <p:cNvPicPr>
            <a:picLocks noChangeAspect="1"/>
          </p:cNvPicPr>
          <p:nvPr/>
        </p:nvPicPr>
        <p:blipFill>
          <a:blip r:embed="rId5" cstate="print"/>
          <a:stretch>
            <a:fillRect/>
          </a:stretch>
        </p:blipFill>
        <p:spPr>
          <a:xfrm>
            <a:off x="1547664" y="260648"/>
            <a:ext cx="7315200" cy="5897880"/>
          </a:xfrm>
          <a:prstGeom prst="rect">
            <a:avLst/>
          </a:prstGeom>
        </p:spPr>
      </p:pic>
      <p:pic>
        <p:nvPicPr>
          <p:cNvPr id="6" name="Picture 5" descr="Grebla Mare- actuala strada ocol silvic.jpg"/>
          <p:cNvPicPr>
            <a:picLocks noChangeAspect="1"/>
          </p:cNvPicPr>
          <p:nvPr/>
        </p:nvPicPr>
        <p:blipFill>
          <a:blip r:embed="rId6" cstate="print"/>
          <a:stretch>
            <a:fillRect/>
          </a:stretch>
        </p:blipFill>
        <p:spPr>
          <a:xfrm>
            <a:off x="683568" y="548680"/>
            <a:ext cx="7632848" cy="5225566"/>
          </a:xfrm>
          <a:prstGeom prst="rect">
            <a:avLst/>
          </a:prstGeom>
        </p:spPr>
      </p:pic>
      <p:pic>
        <p:nvPicPr>
          <p:cNvPr id="7" name="Picture 6" descr="plutasi.jpg"/>
          <p:cNvPicPr>
            <a:picLocks noChangeAspect="1"/>
          </p:cNvPicPr>
          <p:nvPr/>
        </p:nvPicPr>
        <p:blipFill>
          <a:blip r:embed="rId7" cstate="print"/>
          <a:stretch>
            <a:fillRect/>
          </a:stretch>
        </p:blipFill>
        <p:spPr>
          <a:xfrm>
            <a:off x="755576" y="260648"/>
            <a:ext cx="7819256" cy="5156972"/>
          </a:xfrm>
          <a:prstGeom prst="rect">
            <a:avLst/>
          </a:prstGeom>
        </p:spPr>
      </p:pic>
      <p:pic>
        <p:nvPicPr>
          <p:cNvPr id="9" name="Picture 8" descr="Baraj pt. scoc, Făina, anii 1930. Poze de la Andreica Stefan.jpg"/>
          <p:cNvPicPr>
            <a:picLocks noChangeAspect="1"/>
          </p:cNvPicPr>
          <p:nvPr/>
        </p:nvPicPr>
        <p:blipFill>
          <a:blip r:embed="rId8" cstate="print"/>
          <a:stretch>
            <a:fillRect/>
          </a:stretch>
        </p:blipFill>
        <p:spPr>
          <a:xfrm>
            <a:off x="428382" y="476672"/>
            <a:ext cx="7801218" cy="5558368"/>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ox(i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pic>
        <p:nvPicPr>
          <p:cNvPr id="3" name="Picture 2" descr="1.png"/>
          <p:cNvPicPr>
            <a:picLocks noChangeAspect="1"/>
          </p:cNvPicPr>
          <p:nvPr/>
        </p:nvPicPr>
        <p:blipFill>
          <a:blip r:embed="rId3" cstate="print"/>
          <a:stretch>
            <a:fillRect/>
          </a:stretch>
        </p:blipFill>
        <p:spPr>
          <a:xfrm>
            <a:off x="500034" y="214290"/>
            <a:ext cx="7884377" cy="2019384"/>
          </a:xfrm>
          <a:prstGeom prst="rect">
            <a:avLst/>
          </a:prstGeom>
        </p:spPr>
      </p:pic>
      <p:pic>
        <p:nvPicPr>
          <p:cNvPr id="4" name="Picture 3" descr="3.png"/>
          <p:cNvPicPr>
            <a:picLocks noChangeAspect="1"/>
          </p:cNvPicPr>
          <p:nvPr/>
        </p:nvPicPr>
        <p:blipFill>
          <a:blip r:embed="rId4" cstate="print"/>
          <a:stretch>
            <a:fillRect/>
          </a:stretch>
        </p:blipFill>
        <p:spPr>
          <a:xfrm>
            <a:off x="0" y="2285992"/>
            <a:ext cx="9144000" cy="1391129"/>
          </a:xfrm>
          <a:prstGeom prst="rect">
            <a:avLst/>
          </a:prstGeom>
        </p:spPr>
      </p:pic>
      <p:pic>
        <p:nvPicPr>
          <p:cNvPr id="5" name="Picture 4" descr="2.png"/>
          <p:cNvPicPr>
            <a:picLocks noChangeAspect="1"/>
          </p:cNvPicPr>
          <p:nvPr/>
        </p:nvPicPr>
        <p:blipFill>
          <a:blip r:embed="rId5" cstate="print"/>
          <a:stretch>
            <a:fillRect/>
          </a:stretch>
        </p:blipFill>
        <p:spPr>
          <a:xfrm>
            <a:off x="0" y="3643314"/>
            <a:ext cx="9144000" cy="325745"/>
          </a:xfrm>
          <a:prstGeom prst="rect">
            <a:avLst/>
          </a:prstGeom>
        </p:spPr>
      </p:pic>
      <p:pic>
        <p:nvPicPr>
          <p:cNvPr id="9" name="Picture 8" descr="4.png"/>
          <p:cNvPicPr>
            <a:picLocks noChangeAspect="1"/>
          </p:cNvPicPr>
          <p:nvPr/>
        </p:nvPicPr>
        <p:blipFill>
          <a:blip r:embed="rId6" cstate="print"/>
          <a:stretch>
            <a:fillRect/>
          </a:stretch>
        </p:blipFill>
        <p:spPr>
          <a:xfrm>
            <a:off x="0" y="4143380"/>
            <a:ext cx="9144000" cy="1388962"/>
          </a:xfrm>
          <a:prstGeom prst="rect">
            <a:avLst/>
          </a:prstGeom>
        </p:spPr>
      </p:pic>
      <p:pic>
        <p:nvPicPr>
          <p:cNvPr id="10" name="Picture 9" descr="5.png"/>
          <p:cNvPicPr>
            <a:picLocks noChangeAspect="1"/>
          </p:cNvPicPr>
          <p:nvPr/>
        </p:nvPicPr>
        <p:blipFill>
          <a:blip r:embed="rId7" cstate="print"/>
          <a:stretch>
            <a:fillRect/>
          </a:stretch>
        </p:blipFill>
        <p:spPr>
          <a:xfrm>
            <a:off x="0" y="5500702"/>
            <a:ext cx="9144000" cy="357190"/>
          </a:xfrm>
          <a:prstGeom prst="rect">
            <a:avLst/>
          </a:prstGeom>
        </p:spPr>
      </p:pic>
      <p:sp>
        <p:nvSpPr>
          <p:cNvPr id="11" name="TextBox 10"/>
          <p:cNvSpPr txBox="1"/>
          <p:nvPr/>
        </p:nvSpPr>
        <p:spPr>
          <a:xfrm>
            <a:off x="357158" y="6000768"/>
            <a:ext cx="5919441" cy="369332"/>
          </a:xfrm>
          <a:prstGeom prst="rect">
            <a:avLst/>
          </a:prstGeom>
          <a:noFill/>
        </p:spPr>
        <p:txBody>
          <a:bodyPr wrap="none" rtlCol="0">
            <a:spAutoFit/>
          </a:bodyPr>
          <a:lstStyle/>
          <a:p>
            <a:r>
              <a:rPr lang="ro-RO" dirty="0" smtClean="0"/>
              <a:t>“</a:t>
            </a:r>
            <a:r>
              <a:rPr lang="ro-RO" dirty="0" smtClean="0">
                <a:latin typeface="Calibri" pitchFamily="34" charset="0"/>
                <a:cs typeface="Calibri" pitchFamily="34" charset="0"/>
              </a:rPr>
              <a:t>Maramureşul Românesc”(1935) – I.Demeter, Ing. Ioan Marin</a:t>
            </a:r>
            <a:endParaRPr lang="en-US"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476672"/>
            <a:ext cx="5120633" cy="461665"/>
          </a:xfrm>
          <a:prstGeom prst="rect">
            <a:avLst/>
          </a:prstGeom>
          <a:noFill/>
        </p:spPr>
        <p:txBody>
          <a:bodyPr wrap="none" rtlCol="0">
            <a:spAutoFit/>
          </a:bodyPr>
          <a:lstStyle/>
          <a:p>
            <a:r>
              <a:rPr lang="ro-RO" sz="2400" dirty="0" smtClean="0">
                <a:latin typeface="Calibri" pitchFamily="34" charset="0"/>
                <a:cs typeface="Calibri" pitchFamily="34" charset="0"/>
              </a:rPr>
              <a:t>Adevărul?.....mă străduiesc să înţeleg!!!</a:t>
            </a:r>
            <a:endParaRPr lang="en-US" dirty="0"/>
          </a:p>
        </p:txBody>
      </p:sp>
      <p:pic>
        <p:nvPicPr>
          <p:cNvPr id="6" name="Picture 5" descr="Manifestaţie în Vişeu de Sus, 1938, în faţa actualului restaurant Cerbu. Poze de Andreica Stefan..jpg"/>
          <p:cNvPicPr>
            <a:picLocks noChangeAspect="1"/>
          </p:cNvPicPr>
          <p:nvPr/>
        </p:nvPicPr>
        <p:blipFill>
          <a:blip r:embed="rId3" cstate="print"/>
          <a:stretch>
            <a:fillRect/>
          </a:stretch>
        </p:blipFill>
        <p:spPr>
          <a:xfrm>
            <a:off x="179512" y="908720"/>
            <a:ext cx="8352928" cy="5794844"/>
          </a:xfrm>
          <a:prstGeom prst="rect">
            <a:avLst/>
          </a:prstGeom>
        </p:spPr>
      </p:pic>
      <p:pic>
        <p:nvPicPr>
          <p:cNvPr id="7" name="Picture 6" descr="Generalul Richard von Conta (primul din stânga), comandantul Corpului de Armată Carpaţi (Primul Război Mondial), în faţa actualei primării din Vişeu de Sus.jpg"/>
          <p:cNvPicPr>
            <a:picLocks noChangeAspect="1"/>
          </p:cNvPicPr>
          <p:nvPr/>
        </p:nvPicPr>
        <p:blipFill>
          <a:blip r:embed="rId4" cstate="print"/>
          <a:stretch>
            <a:fillRect/>
          </a:stretch>
        </p:blipFill>
        <p:spPr>
          <a:xfrm>
            <a:off x="1547663" y="980729"/>
            <a:ext cx="6708902" cy="4896544"/>
          </a:xfrm>
          <a:prstGeom prst="rect">
            <a:avLst/>
          </a:prstGeom>
        </p:spPr>
      </p:pic>
      <p:pic>
        <p:nvPicPr>
          <p:cNvPr id="9" name="Picture 8" descr="exercitiu militar.jpg"/>
          <p:cNvPicPr>
            <a:picLocks noChangeAspect="1"/>
          </p:cNvPicPr>
          <p:nvPr/>
        </p:nvPicPr>
        <p:blipFill>
          <a:blip r:embed="rId5" cstate="print"/>
          <a:stretch>
            <a:fillRect/>
          </a:stretch>
        </p:blipFill>
        <p:spPr>
          <a:xfrm>
            <a:off x="395536" y="1124743"/>
            <a:ext cx="7848872" cy="5240757"/>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a:solidFill>
                  <a:schemeClr val="tx1">
                    <a:alpha val="72000"/>
                  </a:schemeClr>
                </a:solidFill>
                <a:latin typeface="Calibri" pitchFamily="34" charset="0"/>
                <a:cs typeface="Calibri" pitchFamily="34" charset="0"/>
              </a:rPr>
              <a:t>Seminariile geo-spatial.org  </a:t>
            </a:r>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20-21 noiembrie 2015, Timișoara</a:t>
            </a:r>
          </a:p>
          <a:p>
            <a:r>
              <a:rPr lang="en-US" sz="1200" dirty="0">
                <a:solidFill>
                  <a:schemeClr val="tx1">
                    <a:alpha val="72000"/>
                  </a:schemeClr>
                </a:solidFill>
                <a:latin typeface="Calibri" pitchFamily="34" charset="0"/>
                <a:cs typeface="Calibri" pitchFamily="34" charset="0"/>
              </a:rPr>
              <a:t>                                                                                                </a:t>
            </a:r>
            <a:r>
              <a:rPr lang="ro-RO" sz="1200" dirty="0">
                <a:solidFill>
                  <a:schemeClr val="tx1">
                    <a:alpha val="72000"/>
                  </a:schemeClr>
                </a:solidFill>
                <a:latin typeface="Calibri" pitchFamily="34" charset="0"/>
                <a:cs typeface="Calibri" pitchFamily="34" charset="0"/>
              </a:rPr>
              <a:t>Facultatea de Chimie, Biologie,Geografie – 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3" name="TextBox 2"/>
          <p:cNvSpPr txBox="1"/>
          <p:nvPr/>
        </p:nvSpPr>
        <p:spPr>
          <a:xfrm>
            <a:off x="428596" y="142852"/>
            <a:ext cx="8242577" cy="461665"/>
          </a:xfrm>
          <a:prstGeom prst="rect">
            <a:avLst/>
          </a:prstGeom>
          <a:noFill/>
        </p:spPr>
        <p:txBody>
          <a:bodyPr wrap="none" rtlCol="0">
            <a:spAutoFit/>
          </a:bodyPr>
          <a:lstStyle/>
          <a:p>
            <a:r>
              <a:rPr lang="ro-RO" sz="2400" dirty="0" smtClean="0">
                <a:latin typeface="Calibri" pitchFamily="34" charset="0"/>
                <a:cs typeface="Calibri" pitchFamily="34" charset="0"/>
              </a:rPr>
              <a:t>Maramureş...........................Vişeu de Sus</a:t>
            </a:r>
            <a:r>
              <a:rPr lang="ro-RO" sz="2200" dirty="0" smtClean="0">
                <a:latin typeface="Calibri" pitchFamily="34" charset="0"/>
                <a:cs typeface="Calibri" pitchFamily="34" charset="0"/>
              </a:rPr>
              <a:t>? un loc suspendat în timp</a:t>
            </a:r>
            <a:endParaRPr lang="en-US" sz="2200" dirty="0">
              <a:latin typeface="Calibri" pitchFamily="34" charset="0"/>
              <a:cs typeface="Calibri" pitchFamily="34" charset="0"/>
            </a:endParaRPr>
          </a:p>
        </p:txBody>
      </p:sp>
      <p:pic>
        <p:nvPicPr>
          <p:cNvPr id="9" name="Picture 8" descr="Familie Viseuana sec XX.jpg"/>
          <p:cNvPicPr>
            <a:picLocks noChangeAspect="1"/>
          </p:cNvPicPr>
          <p:nvPr/>
        </p:nvPicPr>
        <p:blipFill>
          <a:blip r:embed="rId3" cstate="print"/>
          <a:stretch>
            <a:fillRect/>
          </a:stretch>
        </p:blipFill>
        <p:spPr>
          <a:xfrm>
            <a:off x="323528" y="548680"/>
            <a:ext cx="5112568" cy="5870896"/>
          </a:xfrm>
          <a:prstGeom prst="rect">
            <a:avLst/>
          </a:prstGeom>
        </p:spPr>
      </p:pic>
      <p:pic>
        <p:nvPicPr>
          <p:cNvPr id="10" name="Picture 9" descr="1013220_812087838817581_203423260_n.jpg"/>
          <p:cNvPicPr>
            <a:picLocks noChangeAspect="1"/>
          </p:cNvPicPr>
          <p:nvPr/>
        </p:nvPicPr>
        <p:blipFill>
          <a:blip r:embed="rId4" cstate="print"/>
          <a:stretch>
            <a:fillRect/>
          </a:stretch>
        </p:blipFill>
        <p:spPr>
          <a:xfrm>
            <a:off x="1403648" y="620688"/>
            <a:ext cx="7572428" cy="5751329"/>
          </a:xfrm>
          <a:prstGeom prst="rect">
            <a:avLst/>
          </a:prstGeom>
        </p:spPr>
      </p:pic>
      <p:pic>
        <p:nvPicPr>
          <p:cNvPr id="11" name="Picture 10" descr="1378894_731035193589513_1043430115_n.jpg"/>
          <p:cNvPicPr>
            <a:picLocks noChangeAspect="1"/>
          </p:cNvPicPr>
          <p:nvPr/>
        </p:nvPicPr>
        <p:blipFill>
          <a:blip r:embed="rId5" cstate="print"/>
          <a:stretch>
            <a:fillRect/>
          </a:stretch>
        </p:blipFill>
        <p:spPr>
          <a:xfrm>
            <a:off x="2987824" y="548680"/>
            <a:ext cx="4743464" cy="5786478"/>
          </a:xfrm>
          <a:prstGeom prst="rect">
            <a:avLst/>
          </a:prstGeom>
        </p:spPr>
      </p:pic>
      <p:pic>
        <p:nvPicPr>
          <p:cNvPr id="12" name="Picture 11" descr="Mesele-maramureșenilor-sunt-întotdeauna-încărcate-de-bunătăți.jpg"/>
          <p:cNvPicPr>
            <a:picLocks noChangeAspect="1"/>
          </p:cNvPicPr>
          <p:nvPr/>
        </p:nvPicPr>
        <p:blipFill>
          <a:blip r:embed="rId6" cstate="print"/>
          <a:stretch>
            <a:fillRect/>
          </a:stretch>
        </p:blipFill>
        <p:spPr>
          <a:xfrm>
            <a:off x="1187624" y="836712"/>
            <a:ext cx="6912768" cy="5184576"/>
          </a:xfrm>
          <a:prstGeom prst="rect">
            <a:avLst/>
          </a:prstGeom>
        </p:spPr>
      </p:pic>
      <p:sp>
        <p:nvSpPr>
          <p:cNvPr id="13" name="TextBox 12"/>
          <p:cNvSpPr txBox="1"/>
          <p:nvPr/>
        </p:nvSpPr>
        <p:spPr>
          <a:xfrm rot="10800000" flipV="1">
            <a:off x="1857356" y="5143512"/>
            <a:ext cx="5715040" cy="646331"/>
          </a:xfrm>
          <a:prstGeom prst="rect">
            <a:avLst/>
          </a:prstGeom>
          <a:noFill/>
        </p:spPr>
        <p:txBody>
          <a:bodyPr wrap="square" rtlCol="0">
            <a:spAutoFit/>
          </a:bodyPr>
          <a:lstStyle/>
          <a:p>
            <a:r>
              <a:rPr lang="ro-RO" dirty="0" smtClean="0">
                <a:solidFill>
                  <a:srgbClr val="C00000"/>
                </a:solidFill>
              </a:rPr>
              <a:t>“Beau un păhărel, beau două, da îi ăsta un păcat? Asta nu-i împotriva legii...”</a:t>
            </a:r>
            <a:endParaRPr lang="en-US" dirty="0">
              <a:solidFill>
                <a:srgbClr val="C00000"/>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ox(in)">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7"/>
          <p:cNvSpPr>
            <a:spLocks noGrp="1"/>
          </p:cNvSpPr>
          <p:nvPr>
            <p:ph type="ftr" sz="quarter" idx="11"/>
          </p:nvPr>
        </p:nvSpPr>
        <p:spPr>
          <a:xfrm>
            <a:off x="285720" y="6286520"/>
            <a:ext cx="8572560" cy="500669"/>
          </a:xfrm>
        </p:spPr>
        <p:txBody>
          <a:bodyPr/>
          <a:lstStyle/>
          <a:p>
            <a:r>
              <a:rPr lang="ro-RO" sz="1200" dirty="0" smtClean="0">
                <a:solidFill>
                  <a:schemeClr val="tx1">
                    <a:alpha val="72000"/>
                  </a:schemeClr>
                </a:solidFill>
                <a:latin typeface="Calibri" pitchFamily="34" charset="0"/>
                <a:cs typeface="Calibri" pitchFamily="34" charset="0"/>
              </a:rPr>
              <a:t>Seminariile geo-spatial.org  </a:t>
            </a:r>
            <a:r>
              <a:rPr lang="en-US" sz="1200" dirty="0" smtClean="0">
                <a:solidFill>
                  <a:schemeClr val="tx1">
                    <a:alpha val="72000"/>
                  </a:schemeClr>
                </a:solidFill>
                <a:latin typeface="Calibri" pitchFamily="34" charset="0"/>
                <a:cs typeface="Calibri" pitchFamily="34" charset="0"/>
              </a:rPr>
              <a:t>                                                                                         </a:t>
            </a:r>
            <a:r>
              <a:rPr lang="en-US" sz="1200" dirty="0" smtClean="0">
                <a:solidFill>
                  <a:schemeClr val="tx1">
                    <a:alpha val="72000"/>
                  </a:schemeClr>
                </a:solidFill>
                <a:latin typeface="Calibri" pitchFamily="34" charset="0"/>
                <a:cs typeface="Calibri" pitchFamily="34" charset="0"/>
              </a:rPr>
              <a:t>                                     </a:t>
            </a:r>
            <a:r>
              <a:rPr lang="ro-RO" sz="1200" dirty="0" smtClean="0">
                <a:solidFill>
                  <a:schemeClr val="tx1">
                    <a:alpha val="72000"/>
                  </a:schemeClr>
                </a:solidFill>
                <a:latin typeface="Calibri" pitchFamily="34" charset="0"/>
                <a:cs typeface="Calibri" pitchFamily="34" charset="0"/>
              </a:rPr>
              <a:t>20-21</a:t>
            </a:r>
            <a:r>
              <a:rPr lang="ro-RO" sz="1200" dirty="0" smtClean="0">
                <a:solidFill>
                  <a:schemeClr val="tx1">
                    <a:alpha val="72000"/>
                  </a:schemeClr>
                </a:solidFill>
                <a:latin typeface="Calibri" pitchFamily="34" charset="0"/>
                <a:cs typeface="Calibri" pitchFamily="34" charset="0"/>
              </a:rPr>
              <a:t> noiembrie 2015, Timișoara</a:t>
            </a:r>
            <a:endParaRPr lang="ro-RO" sz="1200" dirty="0" smtClean="0">
              <a:solidFill>
                <a:schemeClr val="tx1">
                  <a:alpha val="72000"/>
                </a:schemeClr>
              </a:solidFill>
              <a:latin typeface="Calibri" pitchFamily="34" charset="0"/>
              <a:cs typeface="Calibri" pitchFamily="34" charset="0"/>
            </a:endParaRPr>
          </a:p>
          <a:p>
            <a:r>
              <a:rPr lang="en-US" sz="1200" dirty="0" smtClean="0">
                <a:solidFill>
                  <a:schemeClr val="tx1">
                    <a:alpha val="72000"/>
                  </a:schemeClr>
                </a:solidFill>
                <a:latin typeface="Calibri" pitchFamily="34" charset="0"/>
                <a:cs typeface="Calibri" pitchFamily="34" charset="0"/>
              </a:rPr>
              <a:t>                                                                       </a:t>
            </a:r>
            <a:r>
              <a:rPr lang="en-US" sz="1200" dirty="0" smtClean="0">
                <a:solidFill>
                  <a:schemeClr val="tx1">
                    <a:alpha val="72000"/>
                  </a:schemeClr>
                </a:solidFill>
                <a:latin typeface="Calibri" pitchFamily="34" charset="0"/>
                <a:cs typeface="Calibri" pitchFamily="34" charset="0"/>
              </a:rPr>
              <a:t>                         </a:t>
            </a:r>
            <a:r>
              <a:rPr lang="ro-RO" sz="1200" dirty="0" smtClean="0">
                <a:solidFill>
                  <a:schemeClr val="tx1">
                    <a:alpha val="72000"/>
                  </a:schemeClr>
                </a:solidFill>
                <a:latin typeface="Calibri" pitchFamily="34" charset="0"/>
                <a:cs typeface="Calibri" pitchFamily="34" charset="0"/>
              </a:rPr>
              <a:t>Facultatea de </a:t>
            </a:r>
            <a:r>
              <a:rPr lang="ro-RO" sz="1200" dirty="0" smtClean="0">
                <a:solidFill>
                  <a:schemeClr val="tx1">
                    <a:alpha val="72000"/>
                  </a:schemeClr>
                </a:solidFill>
                <a:latin typeface="Calibri" pitchFamily="34" charset="0"/>
                <a:cs typeface="Calibri" pitchFamily="34" charset="0"/>
              </a:rPr>
              <a:t>Chimie, Biologie,Geografie </a:t>
            </a:r>
            <a:r>
              <a:rPr lang="ro-RO" sz="1200" dirty="0" smtClean="0">
                <a:solidFill>
                  <a:schemeClr val="tx1">
                    <a:alpha val="72000"/>
                  </a:schemeClr>
                </a:solidFill>
                <a:latin typeface="Calibri" pitchFamily="34" charset="0"/>
                <a:cs typeface="Calibri" pitchFamily="34" charset="0"/>
              </a:rPr>
              <a:t>– </a:t>
            </a:r>
            <a:r>
              <a:rPr lang="ro-RO" sz="1200" dirty="0" smtClean="0">
                <a:solidFill>
                  <a:schemeClr val="tx1">
                    <a:alpha val="72000"/>
                  </a:schemeClr>
                </a:solidFill>
                <a:latin typeface="Calibri" pitchFamily="34" charset="0"/>
                <a:cs typeface="Calibri" pitchFamily="34" charset="0"/>
              </a:rPr>
              <a:t>Universitatea de Vest din Timișoara   </a:t>
            </a:r>
            <a:endParaRPr lang="ro-RO" sz="1200" dirty="0">
              <a:solidFill>
                <a:schemeClr val="tx1">
                  <a:alpha val="72000"/>
                </a:schemeClr>
              </a:solidFill>
              <a:latin typeface="Calibri" pitchFamily="34" charset="0"/>
              <a:cs typeface="Calibri" pitchFamily="34" charset="0"/>
            </a:endParaRPr>
          </a:p>
        </p:txBody>
      </p:sp>
      <p:sp>
        <p:nvSpPr>
          <p:cNvPr id="3" name="TextBox 2"/>
          <p:cNvSpPr txBox="1"/>
          <p:nvPr/>
        </p:nvSpPr>
        <p:spPr>
          <a:xfrm>
            <a:off x="2123728" y="5661248"/>
            <a:ext cx="5175263" cy="584775"/>
          </a:xfrm>
          <a:prstGeom prst="rect">
            <a:avLst/>
          </a:prstGeom>
          <a:noFill/>
        </p:spPr>
        <p:txBody>
          <a:bodyPr wrap="none" rtlCol="0">
            <a:spAutoFit/>
          </a:bodyPr>
          <a:lstStyle/>
          <a:p>
            <a:r>
              <a:rPr lang="ro-RO" sz="3200" dirty="0" smtClean="0">
                <a:latin typeface="Calibri" pitchFamily="34" charset="0"/>
                <a:cs typeface="Calibri" pitchFamily="34" charset="0"/>
              </a:rPr>
              <a:t>Vă mulţumesc pentru atenţie!</a:t>
            </a:r>
            <a:endParaRPr lang="en-US" sz="3200" dirty="0">
              <a:latin typeface="Calibri" pitchFamily="34" charset="0"/>
              <a:cs typeface="Calibri" pitchFamily="34" charset="0"/>
            </a:endParaRPr>
          </a:p>
        </p:txBody>
      </p:sp>
      <p:sp>
        <p:nvSpPr>
          <p:cNvPr id="4" name="TextBox 3"/>
          <p:cNvSpPr txBox="1"/>
          <p:nvPr/>
        </p:nvSpPr>
        <p:spPr>
          <a:xfrm>
            <a:off x="251520" y="476672"/>
            <a:ext cx="5405647" cy="400110"/>
          </a:xfrm>
          <a:prstGeom prst="rect">
            <a:avLst/>
          </a:prstGeom>
          <a:noFill/>
        </p:spPr>
        <p:txBody>
          <a:bodyPr wrap="none" rtlCol="0">
            <a:spAutoFit/>
          </a:bodyPr>
          <a:lstStyle/>
          <a:p>
            <a:r>
              <a:rPr lang="ro-RO" sz="2000" dirty="0" smtClean="0">
                <a:latin typeface="Calibri" pitchFamily="34" charset="0"/>
                <a:cs typeface="Calibri" pitchFamily="34" charset="0"/>
              </a:rPr>
              <a:t>Călătoria a luat sfârşit. Trenul istoriei face o pauză</a:t>
            </a:r>
            <a:r>
              <a:rPr lang="ro-RO" dirty="0" smtClean="0"/>
              <a:t>.</a:t>
            </a:r>
            <a:endParaRPr lang="en-US" dirty="0"/>
          </a:p>
        </p:txBody>
      </p:sp>
      <p:pic>
        <p:nvPicPr>
          <p:cNvPr id="5" name="Picture 4" descr="887311_680575291968837_418636094_o.jpg"/>
          <p:cNvPicPr>
            <a:picLocks noChangeAspect="1"/>
          </p:cNvPicPr>
          <p:nvPr/>
        </p:nvPicPr>
        <p:blipFill>
          <a:blip r:embed="rId3" cstate="print"/>
          <a:stretch>
            <a:fillRect/>
          </a:stretch>
        </p:blipFill>
        <p:spPr>
          <a:xfrm>
            <a:off x="971600" y="908720"/>
            <a:ext cx="7164288" cy="4775026"/>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3368</TotalTime>
  <Words>1745</Words>
  <Application>Microsoft Macintosh PowerPoint</Application>
  <PresentationFormat>On-screen Show (4:3)</PresentationFormat>
  <Paragraphs>127</Paragraphs>
  <Slides>23</Slides>
  <Notes>22</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Technic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Dana</dc:creator>
  <cp:lastModifiedBy>Dana</cp:lastModifiedBy>
  <cp:revision>222</cp:revision>
  <dcterms:created xsi:type="dcterms:W3CDTF">2014-03-31T09:06:53Z</dcterms:created>
  <dcterms:modified xsi:type="dcterms:W3CDTF">2015-11-20T08:53:16Z</dcterms:modified>
</cp:coreProperties>
</file>