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9" r:id="rId3"/>
    <p:sldId id="272" r:id="rId4"/>
    <p:sldId id="257" r:id="rId5"/>
    <p:sldId id="258" r:id="rId6"/>
    <p:sldId id="266" r:id="rId7"/>
    <p:sldId id="267" r:id="rId8"/>
    <p:sldId id="268" r:id="rId9"/>
    <p:sldId id="269" r:id="rId10"/>
    <p:sldId id="282" r:id="rId11"/>
    <p:sldId id="259" r:id="rId12"/>
    <p:sldId id="273" r:id="rId13"/>
    <p:sldId id="275" r:id="rId14"/>
    <p:sldId id="276" r:id="rId15"/>
    <p:sldId id="280" r:id="rId16"/>
    <p:sldId id="278" r:id="rId17"/>
    <p:sldId id="284" r:id="rId18"/>
    <p:sldId id="270" r:id="rId19"/>
    <p:sldId id="281" r:id="rId20"/>
    <p:sldId id="286" r:id="rId21"/>
    <p:sldId id="288" r:id="rId22"/>
    <p:sldId id="289" r:id="rId23"/>
    <p:sldId id="264" r:id="rId24"/>
    <p:sldId id="265"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A873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66" d="100"/>
          <a:sy n="66" d="100"/>
        </p:scale>
        <p:origin x="-1422" y="-7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ro-RO"/>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ro-RO"/>
          </a:p>
        </p:txBody>
      </p:sp>
      <p:sp>
        <p:nvSpPr>
          <p:cNvPr id="4" name="Date Placeholder 3"/>
          <p:cNvSpPr>
            <a:spLocks noGrp="1"/>
          </p:cNvSpPr>
          <p:nvPr>
            <p:ph type="dt" sz="half" idx="10"/>
          </p:nvPr>
        </p:nvSpPr>
        <p:spPr/>
        <p:txBody>
          <a:bodyPr/>
          <a:lstStyle/>
          <a:p>
            <a:fld id="{F773E040-88C8-41DA-92BB-73E606E51875}" type="datetimeFigureOut">
              <a:rPr lang="ro-RO" smtClean="0"/>
              <a:t>14.11.2014</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FBED4452-2BC3-4EA8-A699-7C3B2A098BB3}" type="slidenum">
              <a:rPr lang="ro-RO" smtClean="0"/>
              <a:t>‹#›</a:t>
            </a:fld>
            <a:endParaRPr lang="ro-RO"/>
          </a:p>
        </p:txBody>
      </p:sp>
    </p:spTree>
    <p:extLst>
      <p:ext uri="{BB962C8B-B14F-4D97-AF65-F5344CB8AC3E}">
        <p14:creationId xmlns:p14="http://schemas.microsoft.com/office/powerpoint/2010/main" val="38225736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o-RO"/>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Date Placeholder 3"/>
          <p:cNvSpPr>
            <a:spLocks noGrp="1"/>
          </p:cNvSpPr>
          <p:nvPr>
            <p:ph type="dt" sz="half" idx="10"/>
          </p:nvPr>
        </p:nvSpPr>
        <p:spPr/>
        <p:txBody>
          <a:bodyPr/>
          <a:lstStyle/>
          <a:p>
            <a:fld id="{F773E040-88C8-41DA-92BB-73E606E51875}" type="datetimeFigureOut">
              <a:rPr lang="ro-RO" smtClean="0"/>
              <a:t>14.11.2014</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FBED4452-2BC3-4EA8-A699-7C3B2A098BB3}" type="slidenum">
              <a:rPr lang="ro-RO" smtClean="0"/>
              <a:t>‹#›</a:t>
            </a:fld>
            <a:endParaRPr lang="ro-RO"/>
          </a:p>
        </p:txBody>
      </p:sp>
    </p:spTree>
    <p:extLst>
      <p:ext uri="{BB962C8B-B14F-4D97-AF65-F5344CB8AC3E}">
        <p14:creationId xmlns:p14="http://schemas.microsoft.com/office/powerpoint/2010/main" val="22394614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ro-RO"/>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773E040-88C8-41DA-92BB-73E606E51875}" type="datetimeFigureOut">
              <a:rPr lang="ro-RO" smtClean="0"/>
              <a:t>14.11.2014</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FBED4452-2BC3-4EA8-A699-7C3B2A098BB3}" type="slidenum">
              <a:rPr lang="ro-RO" smtClean="0"/>
              <a:t>‹#›</a:t>
            </a:fld>
            <a:endParaRPr lang="ro-RO"/>
          </a:p>
        </p:txBody>
      </p:sp>
    </p:spTree>
    <p:extLst>
      <p:ext uri="{BB962C8B-B14F-4D97-AF65-F5344CB8AC3E}">
        <p14:creationId xmlns:p14="http://schemas.microsoft.com/office/powerpoint/2010/main" val="1557643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o-RO"/>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5" name="Date Placeholder 4"/>
          <p:cNvSpPr>
            <a:spLocks noGrp="1"/>
          </p:cNvSpPr>
          <p:nvPr>
            <p:ph type="dt" sz="half" idx="10"/>
          </p:nvPr>
        </p:nvSpPr>
        <p:spPr/>
        <p:txBody>
          <a:bodyPr/>
          <a:lstStyle/>
          <a:p>
            <a:fld id="{F773E040-88C8-41DA-92BB-73E606E51875}" type="datetimeFigureOut">
              <a:rPr lang="ro-RO" smtClean="0"/>
              <a:t>14.11.2014</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FBED4452-2BC3-4EA8-A699-7C3B2A098BB3}" type="slidenum">
              <a:rPr lang="ro-RO" smtClean="0"/>
              <a:t>‹#›</a:t>
            </a:fld>
            <a:endParaRPr lang="ro-RO"/>
          </a:p>
        </p:txBody>
      </p:sp>
    </p:spTree>
    <p:extLst>
      <p:ext uri="{BB962C8B-B14F-4D97-AF65-F5344CB8AC3E}">
        <p14:creationId xmlns:p14="http://schemas.microsoft.com/office/powerpoint/2010/main" val="22283266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ro-RO"/>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7" name="Date Placeholder 6"/>
          <p:cNvSpPr>
            <a:spLocks noGrp="1"/>
          </p:cNvSpPr>
          <p:nvPr>
            <p:ph type="dt" sz="half" idx="10"/>
          </p:nvPr>
        </p:nvSpPr>
        <p:spPr/>
        <p:txBody>
          <a:bodyPr/>
          <a:lstStyle/>
          <a:p>
            <a:fld id="{F773E040-88C8-41DA-92BB-73E606E51875}" type="datetimeFigureOut">
              <a:rPr lang="ro-RO" smtClean="0"/>
              <a:t>14.11.2014</a:t>
            </a:fld>
            <a:endParaRPr lang="ro-RO"/>
          </a:p>
        </p:txBody>
      </p:sp>
      <p:sp>
        <p:nvSpPr>
          <p:cNvPr id="8" name="Footer Placeholder 7"/>
          <p:cNvSpPr>
            <a:spLocks noGrp="1"/>
          </p:cNvSpPr>
          <p:nvPr>
            <p:ph type="ftr" sz="quarter" idx="11"/>
          </p:nvPr>
        </p:nvSpPr>
        <p:spPr/>
        <p:txBody>
          <a:bodyPr/>
          <a:lstStyle/>
          <a:p>
            <a:endParaRPr lang="ro-RO"/>
          </a:p>
        </p:txBody>
      </p:sp>
      <p:sp>
        <p:nvSpPr>
          <p:cNvPr id="9" name="Slide Number Placeholder 8"/>
          <p:cNvSpPr>
            <a:spLocks noGrp="1"/>
          </p:cNvSpPr>
          <p:nvPr>
            <p:ph type="sldNum" sz="quarter" idx="12"/>
          </p:nvPr>
        </p:nvSpPr>
        <p:spPr/>
        <p:txBody>
          <a:bodyPr/>
          <a:lstStyle/>
          <a:p>
            <a:fld id="{FBED4452-2BC3-4EA8-A699-7C3B2A098BB3}" type="slidenum">
              <a:rPr lang="ro-RO" smtClean="0"/>
              <a:t>‹#›</a:t>
            </a:fld>
            <a:endParaRPr lang="ro-RO"/>
          </a:p>
        </p:txBody>
      </p:sp>
    </p:spTree>
    <p:extLst>
      <p:ext uri="{BB962C8B-B14F-4D97-AF65-F5344CB8AC3E}">
        <p14:creationId xmlns:p14="http://schemas.microsoft.com/office/powerpoint/2010/main" val="20435847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o-RO"/>
          </a:p>
        </p:txBody>
      </p:sp>
      <p:sp>
        <p:nvSpPr>
          <p:cNvPr id="3" name="Date Placeholder 2"/>
          <p:cNvSpPr>
            <a:spLocks noGrp="1"/>
          </p:cNvSpPr>
          <p:nvPr>
            <p:ph type="dt" sz="half" idx="10"/>
          </p:nvPr>
        </p:nvSpPr>
        <p:spPr/>
        <p:txBody>
          <a:bodyPr/>
          <a:lstStyle/>
          <a:p>
            <a:fld id="{F773E040-88C8-41DA-92BB-73E606E51875}" type="datetimeFigureOut">
              <a:rPr lang="ro-RO" smtClean="0"/>
              <a:t>14.11.2014</a:t>
            </a:fld>
            <a:endParaRPr lang="ro-RO"/>
          </a:p>
        </p:txBody>
      </p:sp>
      <p:sp>
        <p:nvSpPr>
          <p:cNvPr id="4" name="Footer Placeholder 3"/>
          <p:cNvSpPr>
            <a:spLocks noGrp="1"/>
          </p:cNvSpPr>
          <p:nvPr>
            <p:ph type="ftr" sz="quarter" idx="11"/>
          </p:nvPr>
        </p:nvSpPr>
        <p:spPr/>
        <p:txBody>
          <a:bodyPr/>
          <a:lstStyle/>
          <a:p>
            <a:endParaRPr lang="ro-RO"/>
          </a:p>
        </p:txBody>
      </p:sp>
      <p:sp>
        <p:nvSpPr>
          <p:cNvPr id="5" name="Slide Number Placeholder 4"/>
          <p:cNvSpPr>
            <a:spLocks noGrp="1"/>
          </p:cNvSpPr>
          <p:nvPr>
            <p:ph type="sldNum" sz="quarter" idx="12"/>
          </p:nvPr>
        </p:nvSpPr>
        <p:spPr/>
        <p:txBody>
          <a:bodyPr/>
          <a:lstStyle/>
          <a:p>
            <a:fld id="{FBED4452-2BC3-4EA8-A699-7C3B2A098BB3}" type="slidenum">
              <a:rPr lang="ro-RO" smtClean="0"/>
              <a:t>‹#›</a:t>
            </a:fld>
            <a:endParaRPr lang="ro-RO"/>
          </a:p>
        </p:txBody>
      </p:sp>
    </p:spTree>
    <p:extLst>
      <p:ext uri="{BB962C8B-B14F-4D97-AF65-F5344CB8AC3E}">
        <p14:creationId xmlns:p14="http://schemas.microsoft.com/office/powerpoint/2010/main" val="26112217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773E040-88C8-41DA-92BB-73E606E51875}" type="datetimeFigureOut">
              <a:rPr lang="ro-RO" smtClean="0"/>
              <a:t>14.11.2014</a:t>
            </a:fld>
            <a:endParaRPr lang="ro-RO"/>
          </a:p>
        </p:txBody>
      </p:sp>
      <p:sp>
        <p:nvSpPr>
          <p:cNvPr id="3" name="Footer Placeholder 2"/>
          <p:cNvSpPr>
            <a:spLocks noGrp="1"/>
          </p:cNvSpPr>
          <p:nvPr>
            <p:ph type="ftr" sz="quarter" idx="11"/>
          </p:nvPr>
        </p:nvSpPr>
        <p:spPr/>
        <p:txBody>
          <a:bodyPr/>
          <a:lstStyle/>
          <a:p>
            <a:endParaRPr lang="ro-RO"/>
          </a:p>
        </p:txBody>
      </p:sp>
      <p:sp>
        <p:nvSpPr>
          <p:cNvPr id="4" name="Slide Number Placeholder 3"/>
          <p:cNvSpPr>
            <a:spLocks noGrp="1"/>
          </p:cNvSpPr>
          <p:nvPr>
            <p:ph type="sldNum" sz="quarter" idx="12"/>
          </p:nvPr>
        </p:nvSpPr>
        <p:spPr/>
        <p:txBody>
          <a:bodyPr/>
          <a:lstStyle/>
          <a:p>
            <a:fld id="{FBED4452-2BC3-4EA8-A699-7C3B2A098BB3}" type="slidenum">
              <a:rPr lang="ro-RO" smtClean="0"/>
              <a:t>‹#›</a:t>
            </a:fld>
            <a:endParaRPr lang="ro-RO"/>
          </a:p>
        </p:txBody>
      </p:sp>
    </p:spTree>
    <p:extLst>
      <p:ext uri="{BB962C8B-B14F-4D97-AF65-F5344CB8AC3E}">
        <p14:creationId xmlns:p14="http://schemas.microsoft.com/office/powerpoint/2010/main" val="14986386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ro-RO"/>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773E040-88C8-41DA-92BB-73E606E51875}" type="datetimeFigureOut">
              <a:rPr lang="ro-RO" smtClean="0"/>
              <a:t>14.11.2014</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FBED4452-2BC3-4EA8-A699-7C3B2A098BB3}" type="slidenum">
              <a:rPr lang="ro-RO" smtClean="0"/>
              <a:t>‹#›</a:t>
            </a:fld>
            <a:endParaRPr lang="ro-RO"/>
          </a:p>
        </p:txBody>
      </p:sp>
    </p:spTree>
    <p:extLst>
      <p:ext uri="{BB962C8B-B14F-4D97-AF65-F5344CB8AC3E}">
        <p14:creationId xmlns:p14="http://schemas.microsoft.com/office/powerpoint/2010/main" val="33272497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ro-RO"/>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o-RO"/>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773E040-88C8-41DA-92BB-73E606E51875}" type="datetimeFigureOut">
              <a:rPr lang="ro-RO" smtClean="0"/>
              <a:t>14.11.2014</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FBED4452-2BC3-4EA8-A699-7C3B2A098BB3}" type="slidenum">
              <a:rPr lang="ro-RO" smtClean="0"/>
              <a:t>‹#›</a:t>
            </a:fld>
            <a:endParaRPr lang="ro-RO"/>
          </a:p>
        </p:txBody>
      </p:sp>
    </p:spTree>
    <p:extLst>
      <p:ext uri="{BB962C8B-B14F-4D97-AF65-F5344CB8AC3E}">
        <p14:creationId xmlns:p14="http://schemas.microsoft.com/office/powerpoint/2010/main" val="31961020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o-RO"/>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Date Placeholder 3"/>
          <p:cNvSpPr>
            <a:spLocks noGrp="1"/>
          </p:cNvSpPr>
          <p:nvPr>
            <p:ph type="dt" sz="half" idx="10"/>
          </p:nvPr>
        </p:nvSpPr>
        <p:spPr/>
        <p:txBody>
          <a:bodyPr/>
          <a:lstStyle/>
          <a:p>
            <a:fld id="{F773E040-88C8-41DA-92BB-73E606E51875}" type="datetimeFigureOut">
              <a:rPr lang="ro-RO" smtClean="0"/>
              <a:t>14.11.2014</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FBED4452-2BC3-4EA8-A699-7C3B2A098BB3}" type="slidenum">
              <a:rPr lang="ro-RO" smtClean="0"/>
              <a:t>‹#›</a:t>
            </a:fld>
            <a:endParaRPr lang="ro-RO"/>
          </a:p>
        </p:txBody>
      </p:sp>
    </p:spTree>
    <p:extLst>
      <p:ext uri="{BB962C8B-B14F-4D97-AF65-F5344CB8AC3E}">
        <p14:creationId xmlns:p14="http://schemas.microsoft.com/office/powerpoint/2010/main" val="37618523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ro-RO"/>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Date Placeholder 3"/>
          <p:cNvSpPr>
            <a:spLocks noGrp="1"/>
          </p:cNvSpPr>
          <p:nvPr>
            <p:ph type="dt" sz="half" idx="10"/>
          </p:nvPr>
        </p:nvSpPr>
        <p:spPr/>
        <p:txBody>
          <a:bodyPr/>
          <a:lstStyle/>
          <a:p>
            <a:fld id="{F773E040-88C8-41DA-92BB-73E606E51875}" type="datetimeFigureOut">
              <a:rPr lang="ro-RO" smtClean="0"/>
              <a:t>14.11.2014</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FBED4452-2BC3-4EA8-A699-7C3B2A098BB3}" type="slidenum">
              <a:rPr lang="ro-RO" smtClean="0"/>
              <a:t>‹#›</a:t>
            </a:fld>
            <a:endParaRPr lang="ro-RO"/>
          </a:p>
        </p:txBody>
      </p:sp>
    </p:spTree>
    <p:extLst>
      <p:ext uri="{BB962C8B-B14F-4D97-AF65-F5344CB8AC3E}">
        <p14:creationId xmlns:p14="http://schemas.microsoft.com/office/powerpoint/2010/main" val="22922663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ro-RO"/>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773E040-88C8-41DA-92BB-73E606E51875}" type="datetimeFigureOut">
              <a:rPr lang="ro-RO" smtClean="0"/>
              <a:t>14.11.2014</a:t>
            </a:fld>
            <a:endParaRPr lang="ro-RO"/>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o-RO"/>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BED4452-2BC3-4EA8-A699-7C3B2A098BB3}" type="slidenum">
              <a:rPr lang="ro-RO" smtClean="0"/>
              <a:t>‹#›</a:t>
            </a:fld>
            <a:endParaRPr lang="ro-RO"/>
          </a:p>
        </p:txBody>
      </p:sp>
    </p:spTree>
    <p:extLst>
      <p:ext uri="{BB962C8B-B14F-4D97-AF65-F5344CB8AC3E}">
        <p14:creationId xmlns:p14="http://schemas.microsoft.com/office/powerpoint/2010/main" val="37747639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13.jpeg"/></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1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 Id="rId4" Type="http://schemas.openxmlformats.org/officeDocument/2006/relationships/image" Target="../media/image40.jpeg"/></Relationships>
</file>

<file path=ppt/slides/_rels/slide1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xml"/><Relationship Id="rId4" Type="http://schemas.openxmlformats.org/officeDocument/2006/relationships/image" Target="../media/image43.tif"/></Relationships>
</file>

<file path=ppt/slides/_rels/slide20.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2.xml"/><Relationship Id="rId4" Type="http://schemas.openxmlformats.org/officeDocument/2006/relationships/image" Target="../media/image48.jpeg"/></Relationships>
</file>

<file path=ppt/slides/_rels/slide22.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2.xml"/><Relationship Id="rId4" Type="http://schemas.openxmlformats.org/officeDocument/2006/relationships/image" Target="../media/image51.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ro-RO" sz="3200" b="1" dirty="0">
                <a:solidFill>
                  <a:srgbClr val="9A8736"/>
                </a:solidFill>
                <a:latin typeface="Century" pitchFamily="18" charset="0"/>
              </a:rPr>
              <a:t>Toponimia hărților turistice montane. </a:t>
            </a:r>
            <a:r>
              <a:rPr lang="en-US" sz="3200" dirty="0">
                <a:solidFill>
                  <a:srgbClr val="9A8736"/>
                </a:solidFill>
                <a:latin typeface="Century" pitchFamily="18" charset="0"/>
              </a:rPr>
              <a:t/>
            </a:r>
            <a:br>
              <a:rPr lang="en-US" sz="3200" dirty="0">
                <a:solidFill>
                  <a:srgbClr val="9A8736"/>
                </a:solidFill>
                <a:latin typeface="Century" pitchFamily="18" charset="0"/>
              </a:rPr>
            </a:br>
            <a:r>
              <a:rPr lang="ro-RO" sz="3200" b="1" dirty="0">
                <a:solidFill>
                  <a:srgbClr val="9A8736"/>
                </a:solidFill>
                <a:latin typeface="Century" pitchFamily="18" charset="0"/>
              </a:rPr>
              <a:t>Studiu de cartografie comparată din secolele XX-XXI</a:t>
            </a:r>
            <a:endParaRPr lang="en-US" sz="3200" dirty="0">
              <a:solidFill>
                <a:srgbClr val="9A8736"/>
              </a:solidFill>
              <a:latin typeface="Century" pitchFamily="18" charset="0"/>
            </a:endParaRPr>
          </a:p>
        </p:txBody>
      </p:sp>
      <p:sp>
        <p:nvSpPr>
          <p:cNvPr id="3" name="Subtitle 2"/>
          <p:cNvSpPr>
            <a:spLocks noGrp="1"/>
          </p:cNvSpPr>
          <p:nvPr>
            <p:ph type="subTitle" idx="1"/>
          </p:nvPr>
        </p:nvSpPr>
        <p:spPr>
          <a:xfrm>
            <a:off x="1371600" y="4495800"/>
            <a:ext cx="6400800" cy="1143000"/>
          </a:xfrm>
        </p:spPr>
        <p:txBody>
          <a:bodyPr>
            <a:normAutofit/>
          </a:bodyPr>
          <a:lstStyle/>
          <a:p>
            <a:r>
              <a:rPr lang="en-US" sz="2400" b="1" dirty="0" err="1" smtClean="0">
                <a:solidFill>
                  <a:schemeClr val="bg1">
                    <a:lumMod val="50000"/>
                  </a:schemeClr>
                </a:solidFill>
              </a:rPr>
              <a:t>Bogdan</a:t>
            </a:r>
            <a:r>
              <a:rPr lang="en-US" sz="2400" b="1" dirty="0" smtClean="0">
                <a:solidFill>
                  <a:schemeClr val="bg1">
                    <a:lumMod val="50000"/>
                  </a:schemeClr>
                </a:solidFill>
              </a:rPr>
              <a:t> </a:t>
            </a:r>
            <a:r>
              <a:rPr lang="en-US" sz="2400" b="1" dirty="0" err="1" smtClean="0">
                <a:solidFill>
                  <a:schemeClr val="bg1">
                    <a:lumMod val="50000"/>
                  </a:schemeClr>
                </a:solidFill>
              </a:rPr>
              <a:t>Olariu</a:t>
            </a:r>
            <a:r>
              <a:rPr lang="en-US" sz="2400" b="1" dirty="0">
                <a:solidFill>
                  <a:schemeClr val="bg1">
                    <a:lumMod val="50000"/>
                  </a:schemeClr>
                </a:solidFill>
              </a:rPr>
              <a:t> </a:t>
            </a:r>
            <a:r>
              <a:rPr lang="en-US" sz="2400" b="1" dirty="0" smtClean="0">
                <a:solidFill>
                  <a:schemeClr val="bg1">
                    <a:lumMod val="50000"/>
                  </a:schemeClr>
                </a:solidFill>
              </a:rPr>
              <a:t>          Andrei </a:t>
            </a:r>
            <a:r>
              <a:rPr lang="en-US" sz="2400" b="1" dirty="0" err="1" smtClean="0">
                <a:solidFill>
                  <a:schemeClr val="bg1">
                    <a:lumMod val="50000"/>
                  </a:schemeClr>
                </a:solidFill>
              </a:rPr>
              <a:t>Beldiman</a:t>
            </a:r>
            <a:endParaRPr lang="ro-RO" sz="2400" b="1" dirty="0">
              <a:solidFill>
                <a:schemeClr val="bg1">
                  <a:lumMod val="50000"/>
                </a:schemeClr>
              </a:solidFill>
            </a:endParaRPr>
          </a:p>
        </p:txBody>
      </p:sp>
      <p:pic>
        <p:nvPicPr>
          <p:cNvPr id="4" name="Picture 2" descr="C:\Users\Bogdan\Desktop\GS color.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7400" y="6029325"/>
            <a:ext cx="3124200" cy="781050"/>
          </a:xfrm>
          <a:prstGeom prst="rect">
            <a:avLst/>
          </a:prstGeom>
          <a:noFill/>
          <a:extLst>
            <a:ext uri="{909E8E84-426E-40DD-AFC4-6F175D3DCCD1}">
              <a14:hiddenFill xmlns:a14="http://schemas.microsoft.com/office/drawing/2010/main">
                <a:solidFill>
                  <a:srgbClr val="FFFFFF"/>
                </a:solidFill>
              </a14:hiddenFill>
            </a:ext>
          </a:extLst>
        </p:spPr>
      </p:pic>
      <p:sp>
        <p:nvSpPr>
          <p:cNvPr id="5" name="Subtitle 2"/>
          <p:cNvSpPr txBox="1">
            <a:spLocks/>
          </p:cNvSpPr>
          <p:nvPr/>
        </p:nvSpPr>
        <p:spPr>
          <a:xfrm>
            <a:off x="5765800" y="288471"/>
            <a:ext cx="3200400" cy="571500"/>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r>
              <a:rPr lang="en-US" sz="2400" b="1" i="1" dirty="0" err="1" smtClean="0">
                <a:solidFill>
                  <a:srgbClr val="9A8736"/>
                </a:solidFill>
              </a:rPr>
              <a:t>Timi</a:t>
            </a:r>
            <a:r>
              <a:rPr lang="ro-RO" sz="2400" b="1" i="1" dirty="0" smtClean="0">
                <a:solidFill>
                  <a:srgbClr val="9A8736"/>
                </a:solidFill>
              </a:rPr>
              <a:t>șoara - 2014</a:t>
            </a:r>
            <a:endParaRPr lang="ro-RO" sz="2400" b="1" i="1" dirty="0">
              <a:solidFill>
                <a:srgbClr val="9A8736"/>
              </a:solidFill>
            </a:endParaRPr>
          </a:p>
        </p:txBody>
      </p:sp>
      <p:pic>
        <p:nvPicPr>
          <p:cNvPr id="6" name="Picture 2" descr="E:\Geografie\Sigle\sigla-geo\siga-geo.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8285" y="5709984"/>
            <a:ext cx="1624551" cy="11480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931638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Bogdan\Desktop\travel-tourism-meaning_of_life-mountaintop_guru-mountains-truth-truth_seekers-jhan309_low.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274320"/>
            <a:ext cx="6096000" cy="63398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9913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circle(in)">
                                      <p:cBhvr>
                                        <p:cTn id="7" dur="2000"/>
                                        <p:tgtEl>
                                          <p:spTgt spid="122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0000"/>
            <a:lum/>
          </a:blip>
          <a:srcRect/>
          <a:stretch>
            <a:fillRect l="-11000" r="-11000"/>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229600" cy="4525963"/>
          </a:xfrm>
        </p:spPr>
        <p:txBody>
          <a:bodyPr>
            <a:noAutofit/>
          </a:bodyPr>
          <a:lstStyle/>
          <a:p>
            <a:pPr marL="0" indent="0" algn="just">
              <a:buNone/>
            </a:pPr>
            <a:r>
              <a:rPr lang="ro-RO" sz="1800" dirty="0" smtClean="0">
                <a:solidFill>
                  <a:schemeClr val="tx1">
                    <a:lumMod val="85000"/>
                    <a:lumOff val="15000"/>
                  </a:schemeClr>
                </a:solidFill>
              </a:rPr>
              <a:t>	Într-o </a:t>
            </a:r>
            <a:r>
              <a:rPr lang="ro-RO" sz="1800" dirty="0">
                <a:solidFill>
                  <a:schemeClr val="tx1">
                    <a:lumMod val="85000"/>
                    <a:lumOff val="15000"/>
                  </a:schemeClr>
                </a:solidFill>
              </a:rPr>
              <a:t>zi de </a:t>
            </a:r>
            <a:r>
              <a:rPr lang="ro-RO" sz="1800" dirty="0" smtClean="0">
                <a:solidFill>
                  <a:schemeClr val="tx1">
                    <a:lumMod val="85000"/>
                    <a:lumOff val="15000"/>
                  </a:schemeClr>
                </a:solidFill>
              </a:rPr>
              <a:t>demult, </a:t>
            </a:r>
            <a:r>
              <a:rPr lang="ro-RO" sz="1800" dirty="0">
                <a:solidFill>
                  <a:schemeClr val="tx1">
                    <a:lumMod val="85000"/>
                    <a:lumOff val="15000"/>
                  </a:schemeClr>
                </a:solidFill>
              </a:rPr>
              <a:t>un potop s-a </a:t>
            </a:r>
            <a:r>
              <a:rPr lang="ro-RO" sz="1800" dirty="0" smtClean="0">
                <a:solidFill>
                  <a:schemeClr val="tx1">
                    <a:lumMod val="85000"/>
                    <a:lumOff val="15000"/>
                  </a:schemeClr>
                </a:solidFill>
              </a:rPr>
              <a:t>abătut </a:t>
            </a:r>
            <a:r>
              <a:rPr lang="ro-RO" sz="1800" dirty="0">
                <a:solidFill>
                  <a:schemeClr val="tx1">
                    <a:lumMod val="85000"/>
                    <a:lumOff val="15000"/>
                  </a:schemeClr>
                </a:solidFill>
              </a:rPr>
              <a:t>peste Valea Prahovei,</a:t>
            </a:r>
            <a:br>
              <a:rPr lang="ro-RO" sz="1800" dirty="0">
                <a:solidFill>
                  <a:schemeClr val="tx1">
                    <a:lumMod val="85000"/>
                    <a:lumOff val="15000"/>
                  </a:schemeClr>
                </a:solidFill>
              </a:rPr>
            </a:br>
            <a:r>
              <a:rPr lang="ro-RO" sz="1800" dirty="0">
                <a:solidFill>
                  <a:schemeClr val="tx1">
                    <a:lumMod val="85000"/>
                    <a:lumOff val="15000"/>
                  </a:schemeClr>
                </a:solidFill>
              </a:rPr>
              <a:t>“dealuri batrâne s-au pornit”, apele au </a:t>
            </a:r>
            <a:r>
              <a:rPr lang="ro-RO" sz="1800" dirty="0" smtClean="0">
                <a:solidFill>
                  <a:schemeClr val="tx1">
                    <a:lumMod val="85000"/>
                    <a:lumOff val="15000"/>
                  </a:schemeClr>
                </a:solidFill>
              </a:rPr>
              <a:t>ieșit </a:t>
            </a:r>
            <a:r>
              <a:rPr lang="ro-RO" sz="1800" dirty="0">
                <a:solidFill>
                  <a:schemeClr val="tx1">
                    <a:lumMod val="85000"/>
                    <a:lumOff val="15000"/>
                  </a:schemeClr>
                </a:solidFill>
              </a:rPr>
              <a:t>din </a:t>
            </a:r>
            <a:r>
              <a:rPr lang="ro-RO" sz="1800" dirty="0" smtClean="0">
                <a:solidFill>
                  <a:schemeClr val="tx1">
                    <a:lumMod val="85000"/>
                    <a:lumOff val="15000"/>
                  </a:schemeClr>
                </a:solidFill>
              </a:rPr>
              <a:t>matcă, </a:t>
            </a:r>
            <a:r>
              <a:rPr lang="ro-RO" sz="1800" dirty="0">
                <a:solidFill>
                  <a:schemeClr val="tx1">
                    <a:lumMod val="85000"/>
                    <a:lumOff val="15000"/>
                  </a:schemeClr>
                </a:solidFill>
              </a:rPr>
              <a:t>potecile ș</a:t>
            </a:r>
            <a:r>
              <a:rPr lang="ro-RO" sz="1800" dirty="0" smtClean="0">
                <a:solidFill>
                  <a:schemeClr val="tx1">
                    <a:lumMod val="85000"/>
                    <a:lumOff val="15000"/>
                  </a:schemeClr>
                </a:solidFill>
              </a:rPr>
              <a:t>i </a:t>
            </a:r>
            <a:r>
              <a:rPr lang="ro-RO" sz="1800" dirty="0">
                <a:solidFill>
                  <a:schemeClr val="tx1">
                    <a:lumMod val="85000"/>
                    <a:lumOff val="15000"/>
                  </a:schemeClr>
                </a:solidFill>
              </a:rPr>
              <a:t>drumurile</a:t>
            </a:r>
            <a:br>
              <a:rPr lang="ro-RO" sz="1800" dirty="0">
                <a:solidFill>
                  <a:schemeClr val="tx1">
                    <a:lumMod val="85000"/>
                    <a:lumOff val="15000"/>
                  </a:schemeClr>
                </a:solidFill>
              </a:rPr>
            </a:br>
            <a:r>
              <a:rPr lang="ro-RO" sz="1800" dirty="0">
                <a:solidFill>
                  <a:schemeClr val="tx1">
                    <a:lumMod val="85000"/>
                    <a:lumOff val="15000"/>
                  </a:schemeClr>
                </a:solidFill>
              </a:rPr>
              <a:t>s-au rupt. Oamenii </a:t>
            </a:r>
            <a:r>
              <a:rPr lang="ro-RO" sz="1800" dirty="0" smtClean="0">
                <a:solidFill>
                  <a:schemeClr val="tx1">
                    <a:lumMod val="85000"/>
                    <a:lumOff val="15000"/>
                  </a:schemeClr>
                </a:solidFill>
              </a:rPr>
              <a:t>și </a:t>
            </a:r>
            <a:r>
              <a:rPr lang="ro-RO" sz="1800" dirty="0">
                <a:solidFill>
                  <a:schemeClr val="tx1">
                    <a:lumMod val="85000"/>
                    <a:lumOff val="15000"/>
                  </a:schemeClr>
                </a:solidFill>
              </a:rPr>
              <a:t>turmele erau </a:t>
            </a:r>
            <a:r>
              <a:rPr lang="ro-RO" sz="1800" dirty="0" smtClean="0">
                <a:solidFill>
                  <a:schemeClr val="tx1">
                    <a:lumMod val="85000"/>
                    <a:lumOff val="15000"/>
                  </a:schemeClr>
                </a:solidFill>
              </a:rPr>
              <a:t>în </a:t>
            </a:r>
            <a:r>
              <a:rPr lang="ro-RO" sz="1800" dirty="0">
                <a:solidFill>
                  <a:schemeClr val="tx1">
                    <a:lumMod val="85000"/>
                    <a:lumOff val="15000"/>
                  </a:schemeClr>
                </a:solidFill>
              </a:rPr>
              <a:t>mare </a:t>
            </a:r>
            <a:r>
              <a:rPr lang="ro-RO" sz="1800" dirty="0" smtClean="0">
                <a:solidFill>
                  <a:schemeClr val="tx1">
                    <a:lumMod val="85000"/>
                    <a:lumOff val="15000"/>
                  </a:schemeClr>
                </a:solidFill>
              </a:rPr>
              <a:t>cumpănă. </a:t>
            </a:r>
            <a:r>
              <a:rPr lang="ro-RO" sz="1800" dirty="0">
                <a:solidFill>
                  <a:schemeClr val="tx1">
                    <a:lumMod val="85000"/>
                    <a:lumOff val="15000"/>
                  </a:schemeClr>
                </a:solidFill>
              </a:rPr>
              <a:t>Ciobanul Bârsan a chemat</a:t>
            </a:r>
            <a:br>
              <a:rPr lang="ro-RO" sz="1800" dirty="0">
                <a:solidFill>
                  <a:schemeClr val="tx1">
                    <a:lumMod val="85000"/>
                    <a:lumOff val="15000"/>
                  </a:schemeClr>
                </a:solidFill>
              </a:rPr>
            </a:br>
            <a:r>
              <a:rPr lang="ro-RO" sz="1800" dirty="0">
                <a:solidFill>
                  <a:schemeClr val="tx1">
                    <a:lumMod val="85000"/>
                    <a:lumOff val="15000"/>
                  </a:schemeClr>
                </a:solidFill>
              </a:rPr>
              <a:t>atunci cu glas de bucium </a:t>
            </a:r>
            <a:r>
              <a:rPr lang="ro-RO" sz="1800" dirty="0" smtClean="0">
                <a:solidFill>
                  <a:schemeClr val="tx1">
                    <a:lumMod val="85000"/>
                    <a:lumOff val="15000"/>
                  </a:schemeClr>
                </a:solidFill>
              </a:rPr>
              <a:t>“în </a:t>
            </a:r>
            <a:r>
              <a:rPr lang="ro-RO" sz="1800" dirty="0">
                <a:solidFill>
                  <a:schemeClr val="tx1">
                    <a:lumMod val="85000"/>
                    <a:lumOff val="15000"/>
                  </a:schemeClr>
                </a:solidFill>
              </a:rPr>
              <a:t>patru </a:t>
            </a:r>
            <a:r>
              <a:rPr lang="ro-RO" sz="1800" dirty="0" smtClean="0">
                <a:solidFill>
                  <a:schemeClr val="tx1">
                    <a:lumMod val="85000"/>
                    <a:lumOff val="15000"/>
                  </a:schemeClr>
                </a:solidFill>
              </a:rPr>
              <a:t>părți </a:t>
            </a:r>
            <a:r>
              <a:rPr lang="ro-RO" sz="1800" dirty="0">
                <a:solidFill>
                  <a:schemeClr val="tx1">
                    <a:lumMod val="85000"/>
                    <a:lumOff val="15000"/>
                  </a:schemeClr>
                </a:solidFill>
              </a:rPr>
              <a:t>ale cerului” </a:t>
            </a:r>
            <a:r>
              <a:rPr lang="ro-RO" sz="1800" dirty="0" smtClean="0">
                <a:solidFill>
                  <a:schemeClr val="tx1">
                    <a:lumMod val="85000"/>
                    <a:lumOff val="15000"/>
                  </a:schemeClr>
                </a:solidFill>
              </a:rPr>
              <a:t>și </a:t>
            </a:r>
            <a:r>
              <a:rPr lang="ro-RO" sz="1800" dirty="0">
                <a:solidFill>
                  <a:schemeClr val="tx1">
                    <a:lumMod val="85000"/>
                    <a:lumOff val="15000"/>
                  </a:schemeClr>
                </a:solidFill>
              </a:rPr>
              <a:t>s-au adunat “cei de-o</a:t>
            </a:r>
            <a:br>
              <a:rPr lang="ro-RO" sz="1800" dirty="0">
                <a:solidFill>
                  <a:schemeClr val="tx1">
                    <a:lumMod val="85000"/>
                    <a:lumOff val="15000"/>
                  </a:schemeClr>
                </a:solidFill>
              </a:rPr>
            </a:br>
            <a:r>
              <a:rPr lang="ro-RO" sz="1800" dirty="0" smtClean="0">
                <a:solidFill>
                  <a:schemeClr val="tx1">
                    <a:lumMod val="85000"/>
                    <a:lumOff val="15000"/>
                  </a:schemeClr>
                </a:solidFill>
              </a:rPr>
              <a:t>limbă </a:t>
            </a:r>
            <a:r>
              <a:rPr lang="ro-RO" sz="1800" dirty="0">
                <a:solidFill>
                  <a:schemeClr val="tx1">
                    <a:lumMod val="85000"/>
                    <a:lumOff val="15000"/>
                  </a:schemeClr>
                </a:solidFill>
              </a:rPr>
              <a:t>cu dânsul”. </a:t>
            </a:r>
            <a:r>
              <a:rPr lang="ro-RO" sz="1800" dirty="0" smtClean="0">
                <a:solidFill>
                  <a:schemeClr val="tx1">
                    <a:lumMod val="85000"/>
                    <a:lumOff val="15000"/>
                  </a:schemeClr>
                </a:solidFill>
              </a:rPr>
              <a:t>Mulțimea </a:t>
            </a:r>
            <a:r>
              <a:rPr lang="ro-RO" sz="1800" dirty="0">
                <a:solidFill>
                  <a:schemeClr val="tx1">
                    <a:lumMod val="85000"/>
                    <a:lumOff val="15000"/>
                  </a:schemeClr>
                </a:solidFill>
              </a:rPr>
              <a:t>de oameni a pus </a:t>
            </a:r>
            <a:r>
              <a:rPr lang="ro-RO" sz="1800" dirty="0" smtClean="0">
                <a:solidFill>
                  <a:schemeClr val="tx1">
                    <a:lumMod val="85000"/>
                    <a:lumOff val="15000"/>
                  </a:schemeClr>
                </a:solidFill>
              </a:rPr>
              <a:t>umărul </a:t>
            </a:r>
            <a:r>
              <a:rPr lang="ro-RO" sz="1800" dirty="0">
                <a:solidFill>
                  <a:schemeClr val="tx1">
                    <a:lumMod val="85000"/>
                    <a:lumOff val="15000"/>
                  </a:schemeClr>
                </a:solidFill>
              </a:rPr>
              <a:t>ș</a:t>
            </a:r>
            <a:r>
              <a:rPr lang="ro-RO" sz="1800" dirty="0" smtClean="0">
                <a:solidFill>
                  <a:schemeClr val="tx1">
                    <a:lumMod val="85000"/>
                    <a:lumOff val="15000"/>
                  </a:schemeClr>
                </a:solidFill>
              </a:rPr>
              <a:t>i </a:t>
            </a:r>
            <a:r>
              <a:rPr lang="ro-RO" sz="1800" dirty="0">
                <a:solidFill>
                  <a:schemeClr val="tx1">
                    <a:lumMod val="85000"/>
                    <a:lumOff val="15000"/>
                  </a:schemeClr>
                </a:solidFill>
              </a:rPr>
              <a:t>a ridicat un zid </a:t>
            </a:r>
            <a:r>
              <a:rPr lang="ro-RO" sz="1800" dirty="0" smtClean="0">
                <a:solidFill>
                  <a:schemeClr val="tx1">
                    <a:lumMod val="85000"/>
                    <a:lumOff val="15000"/>
                  </a:schemeClr>
                </a:solidFill>
              </a:rPr>
              <a:t>în </a:t>
            </a:r>
            <a:r>
              <a:rPr lang="ro-RO" sz="1800" dirty="0">
                <a:solidFill>
                  <a:schemeClr val="tx1">
                    <a:lumMod val="85000"/>
                    <a:lumOff val="15000"/>
                  </a:schemeClr>
                </a:solidFill>
              </a:rPr>
              <a:t>calea</a:t>
            </a:r>
            <a:br>
              <a:rPr lang="ro-RO" sz="1800" dirty="0">
                <a:solidFill>
                  <a:schemeClr val="tx1">
                    <a:lumMod val="85000"/>
                    <a:lumOff val="15000"/>
                  </a:schemeClr>
                </a:solidFill>
              </a:rPr>
            </a:br>
            <a:r>
              <a:rPr lang="ro-RO" sz="1800" dirty="0">
                <a:solidFill>
                  <a:schemeClr val="tx1">
                    <a:lumMod val="85000"/>
                    <a:lumOff val="15000"/>
                  </a:schemeClr>
                </a:solidFill>
              </a:rPr>
              <a:t>apelor </a:t>
            </a:r>
            <a:r>
              <a:rPr lang="ro-RO" sz="1800" dirty="0" smtClean="0">
                <a:solidFill>
                  <a:schemeClr val="tx1">
                    <a:lumMod val="85000"/>
                    <a:lumOff val="15000"/>
                  </a:schemeClr>
                </a:solidFill>
              </a:rPr>
              <a:t>și </a:t>
            </a:r>
            <a:r>
              <a:rPr lang="ro-RO" sz="1800" dirty="0">
                <a:solidFill>
                  <a:schemeClr val="tx1">
                    <a:lumMod val="85000"/>
                    <a:lumOff val="15000"/>
                  </a:schemeClr>
                </a:solidFill>
              </a:rPr>
              <a:t>l-a aruncat </a:t>
            </a:r>
            <a:r>
              <a:rPr lang="ro-RO" sz="1800" dirty="0" smtClean="0">
                <a:solidFill>
                  <a:schemeClr val="tx1">
                    <a:lumMod val="85000"/>
                    <a:lumOff val="15000"/>
                  </a:schemeClr>
                </a:solidFill>
              </a:rPr>
              <a:t>între </a:t>
            </a:r>
            <a:r>
              <a:rPr lang="ro-RO" sz="1800" dirty="0">
                <a:solidFill>
                  <a:schemeClr val="tx1">
                    <a:lumMod val="85000"/>
                    <a:lumOff val="15000"/>
                  </a:schemeClr>
                </a:solidFill>
              </a:rPr>
              <a:t>Vârful cu Dor si Jepi. </a:t>
            </a:r>
            <a:r>
              <a:rPr lang="ro-RO" sz="1800" dirty="0" smtClean="0">
                <a:solidFill>
                  <a:schemeClr val="tx1">
                    <a:lumMod val="85000"/>
                    <a:lumOff val="15000"/>
                  </a:schemeClr>
                </a:solidFill>
              </a:rPr>
              <a:t>A</a:t>
            </a:r>
            <a:r>
              <a:rPr lang="ro-RO" sz="1800" dirty="0">
                <a:solidFill>
                  <a:schemeClr val="tx1">
                    <a:lumMod val="85000"/>
                    <a:lumOff val="15000"/>
                  </a:schemeClr>
                </a:solidFill>
              </a:rPr>
              <a:t>ș</a:t>
            </a:r>
            <a:r>
              <a:rPr lang="ro-RO" sz="1800" dirty="0" smtClean="0">
                <a:solidFill>
                  <a:schemeClr val="tx1">
                    <a:lumMod val="85000"/>
                    <a:lumOff val="15000"/>
                  </a:schemeClr>
                </a:solidFill>
              </a:rPr>
              <a:t>a </a:t>
            </a:r>
            <a:r>
              <a:rPr lang="ro-RO" sz="1800" dirty="0">
                <a:solidFill>
                  <a:schemeClr val="tx1">
                    <a:lumMod val="85000"/>
                    <a:lumOff val="15000"/>
                  </a:schemeClr>
                </a:solidFill>
              </a:rPr>
              <a:t>au </a:t>
            </a:r>
            <a:r>
              <a:rPr lang="ro-RO" sz="1800" dirty="0" smtClean="0">
                <a:solidFill>
                  <a:schemeClr val="tx1">
                    <a:lumMod val="85000"/>
                    <a:lumOff val="15000"/>
                  </a:schemeClr>
                </a:solidFill>
              </a:rPr>
              <a:t>curățat toată </a:t>
            </a:r>
            <a:r>
              <a:rPr lang="ro-RO" sz="1800" dirty="0">
                <a:solidFill>
                  <a:schemeClr val="tx1">
                    <a:lumMod val="85000"/>
                    <a:lumOff val="15000"/>
                  </a:schemeClr>
                </a:solidFill>
              </a:rPr>
              <a:t>Valea</a:t>
            </a:r>
            <a:br>
              <a:rPr lang="ro-RO" sz="1800" dirty="0">
                <a:solidFill>
                  <a:schemeClr val="tx1">
                    <a:lumMod val="85000"/>
                    <a:lumOff val="15000"/>
                  </a:schemeClr>
                </a:solidFill>
              </a:rPr>
            </a:br>
            <a:r>
              <a:rPr lang="ro-RO" sz="1800" dirty="0">
                <a:solidFill>
                  <a:schemeClr val="tx1">
                    <a:lumMod val="85000"/>
                    <a:lumOff val="15000"/>
                  </a:schemeClr>
                </a:solidFill>
              </a:rPr>
              <a:t>Prahovei </a:t>
            </a:r>
            <a:r>
              <a:rPr lang="ro-RO" sz="1800" dirty="0" smtClean="0">
                <a:solidFill>
                  <a:schemeClr val="tx1">
                    <a:lumMod val="85000"/>
                    <a:lumOff val="15000"/>
                  </a:schemeClr>
                </a:solidFill>
              </a:rPr>
              <a:t>și </a:t>
            </a:r>
            <a:r>
              <a:rPr lang="ro-RO" sz="1800" dirty="0">
                <a:solidFill>
                  <a:schemeClr val="tx1">
                    <a:lumMod val="85000"/>
                    <a:lumOff val="15000"/>
                  </a:schemeClr>
                </a:solidFill>
              </a:rPr>
              <a:t>“le-au </a:t>
            </a:r>
            <a:r>
              <a:rPr lang="ro-RO" sz="1800" dirty="0" smtClean="0">
                <a:solidFill>
                  <a:schemeClr val="tx1">
                    <a:lumMod val="85000"/>
                    <a:lumOff val="15000"/>
                  </a:schemeClr>
                </a:solidFill>
              </a:rPr>
              <a:t>așternut </a:t>
            </a:r>
            <a:r>
              <a:rPr lang="ro-RO" sz="1800" dirty="0">
                <a:solidFill>
                  <a:schemeClr val="tx1">
                    <a:lumMod val="85000"/>
                    <a:lumOff val="15000"/>
                  </a:schemeClr>
                </a:solidFill>
              </a:rPr>
              <a:t>apelor pat nou cu prund </a:t>
            </a:r>
            <a:r>
              <a:rPr lang="ro-RO" sz="1800" dirty="0" smtClean="0">
                <a:solidFill>
                  <a:schemeClr val="tx1">
                    <a:lumMod val="85000"/>
                    <a:lumOff val="15000"/>
                  </a:schemeClr>
                </a:solidFill>
              </a:rPr>
              <a:t>și </a:t>
            </a:r>
            <a:r>
              <a:rPr lang="ro-RO" sz="1800" dirty="0">
                <a:solidFill>
                  <a:schemeClr val="tx1">
                    <a:lumMod val="85000"/>
                    <a:lumOff val="15000"/>
                  </a:schemeClr>
                </a:solidFill>
              </a:rPr>
              <a:t>nisip galben</a:t>
            </a:r>
            <a:r>
              <a:rPr lang="ro-RO" sz="1800" dirty="0" smtClean="0">
                <a:solidFill>
                  <a:schemeClr val="tx1">
                    <a:lumMod val="85000"/>
                    <a:lumOff val="15000"/>
                  </a:schemeClr>
                </a:solidFill>
              </a:rPr>
              <a:t>”. </a:t>
            </a:r>
          </a:p>
          <a:p>
            <a:pPr marL="0" indent="0" algn="just">
              <a:buNone/>
            </a:pPr>
            <a:r>
              <a:rPr lang="ro-RO" sz="1800" dirty="0" smtClean="0">
                <a:solidFill>
                  <a:schemeClr val="tx1">
                    <a:lumMod val="85000"/>
                    <a:lumOff val="15000"/>
                  </a:schemeClr>
                </a:solidFill>
              </a:rPr>
              <a:t>	Apoi, ciobanii </a:t>
            </a:r>
            <a:r>
              <a:rPr lang="ro-RO" sz="1800" dirty="0">
                <a:solidFill>
                  <a:schemeClr val="tx1">
                    <a:lumMod val="85000"/>
                    <a:lumOff val="15000"/>
                  </a:schemeClr>
                </a:solidFill>
              </a:rPr>
              <a:t>au </a:t>
            </a:r>
            <a:r>
              <a:rPr lang="ro-RO" sz="1800" dirty="0" smtClean="0">
                <a:solidFill>
                  <a:schemeClr val="tx1">
                    <a:lumMod val="85000"/>
                    <a:lumOff val="15000"/>
                  </a:schemeClr>
                </a:solidFill>
              </a:rPr>
              <a:t>îngrămădit </a:t>
            </a:r>
            <a:r>
              <a:rPr lang="ro-RO" sz="1800" dirty="0">
                <a:solidFill>
                  <a:schemeClr val="tx1">
                    <a:lumMod val="85000"/>
                    <a:lumOff val="15000"/>
                  </a:schemeClr>
                </a:solidFill>
              </a:rPr>
              <a:t>“codrii de lemn </a:t>
            </a:r>
            <a:r>
              <a:rPr lang="ro-RO" sz="1800" dirty="0" smtClean="0">
                <a:solidFill>
                  <a:schemeClr val="tx1">
                    <a:lumMod val="85000"/>
                    <a:lumOff val="15000"/>
                  </a:schemeClr>
                </a:solidFill>
              </a:rPr>
              <a:t>tăiat</a:t>
            </a:r>
            <a:r>
              <a:rPr lang="ro-RO" sz="1800" dirty="0">
                <a:solidFill>
                  <a:schemeClr val="tx1">
                    <a:lumMod val="85000"/>
                    <a:lumOff val="15000"/>
                  </a:schemeClr>
                </a:solidFill>
              </a:rPr>
              <a:t>” peste munte </a:t>
            </a:r>
            <a:r>
              <a:rPr lang="ro-RO" sz="1800" dirty="0" smtClean="0">
                <a:solidFill>
                  <a:schemeClr val="tx1">
                    <a:lumMod val="85000"/>
                    <a:lumOff val="15000"/>
                  </a:schemeClr>
                </a:solidFill>
              </a:rPr>
              <a:t>și </a:t>
            </a:r>
            <a:r>
              <a:rPr lang="ro-RO" sz="1800" dirty="0">
                <a:solidFill>
                  <a:schemeClr val="tx1">
                    <a:lumMod val="85000"/>
                    <a:lumOff val="15000"/>
                  </a:schemeClr>
                </a:solidFill>
              </a:rPr>
              <a:t>au dat foc</a:t>
            </a:r>
            <a:br>
              <a:rPr lang="ro-RO" sz="1800" dirty="0">
                <a:solidFill>
                  <a:schemeClr val="tx1">
                    <a:lumMod val="85000"/>
                    <a:lumOff val="15000"/>
                  </a:schemeClr>
                </a:solidFill>
              </a:rPr>
            </a:br>
            <a:r>
              <a:rPr lang="ro-RO" sz="1800" dirty="0">
                <a:solidFill>
                  <a:schemeClr val="tx1">
                    <a:lumMod val="85000"/>
                    <a:lumOff val="15000"/>
                  </a:schemeClr>
                </a:solidFill>
              </a:rPr>
              <a:t>lemnelor. Lutul s-a </a:t>
            </a:r>
            <a:r>
              <a:rPr lang="ro-RO" sz="1800" dirty="0" smtClean="0">
                <a:solidFill>
                  <a:schemeClr val="tx1">
                    <a:lumMod val="85000"/>
                    <a:lumOff val="15000"/>
                  </a:schemeClr>
                </a:solidFill>
              </a:rPr>
              <a:t>prefăcut </a:t>
            </a:r>
            <a:r>
              <a:rPr lang="ro-RO" sz="1800" dirty="0">
                <a:solidFill>
                  <a:schemeClr val="tx1">
                    <a:lumMod val="85000"/>
                    <a:lumOff val="15000"/>
                  </a:schemeClr>
                </a:solidFill>
              </a:rPr>
              <a:t>in </a:t>
            </a:r>
            <a:r>
              <a:rPr lang="ro-RO" sz="1800" dirty="0" smtClean="0">
                <a:solidFill>
                  <a:schemeClr val="tx1">
                    <a:lumMod val="85000"/>
                    <a:lumOff val="15000"/>
                  </a:schemeClr>
                </a:solidFill>
              </a:rPr>
              <a:t>stâncă </a:t>
            </a:r>
            <a:r>
              <a:rPr lang="ro-RO" sz="1800" dirty="0">
                <a:solidFill>
                  <a:schemeClr val="tx1">
                    <a:lumMod val="85000"/>
                    <a:lumOff val="15000"/>
                  </a:schemeClr>
                </a:solidFill>
              </a:rPr>
              <a:t>si astfel apele au ramas neputincioase la</a:t>
            </a:r>
            <a:br>
              <a:rPr lang="ro-RO" sz="1800" dirty="0">
                <a:solidFill>
                  <a:schemeClr val="tx1">
                    <a:lumMod val="85000"/>
                    <a:lumOff val="15000"/>
                  </a:schemeClr>
                </a:solidFill>
              </a:rPr>
            </a:br>
            <a:r>
              <a:rPr lang="ro-RO" sz="1800" dirty="0">
                <a:solidFill>
                  <a:schemeClr val="tx1">
                    <a:lumMod val="85000"/>
                    <a:lumOff val="15000"/>
                  </a:schemeClr>
                </a:solidFill>
              </a:rPr>
              <a:t>un nou potop. De la fumul acestor “codrii de lemne” arse, muntele </a:t>
            </a:r>
            <a:r>
              <a:rPr lang="ro-RO" sz="1800" dirty="0" smtClean="0">
                <a:solidFill>
                  <a:schemeClr val="tx1">
                    <a:lumMod val="85000"/>
                    <a:lumOff val="15000"/>
                  </a:schemeClr>
                </a:solidFill>
              </a:rPr>
              <a:t>își </a:t>
            </a:r>
            <a:r>
              <a:rPr lang="ro-RO" sz="1800" dirty="0">
                <a:solidFill>
                  <a:schemeClr val="tx1">
                    <a:lumMod val="85000"/>
                    <a:lumOff val="15000"/>
                  </a:schemeClr>
                </a:solidFill>
              </a:rPr>
              <a:t>trage</a:t>
            </a:r>
            <a:br>
              <a:rPr lang="ro-RO" sz="1800" dirty="0">
                <a:solidFill>
                  <a:schemeClr val="tx1">
                    <a:lumMod val="85000"/>
                    <a:lumOff val="15000"/>
                  </a:schemeClr>
                </a:solidFill>
              </a:rPr>
            </a:br>
            <a:r>
              <a:rPr lang="ro-RO" sz="1800" dirty="0">
                <a:solidFill>
                  <a:schemeClr val="tx1">
                    <a:lumMod val="85000"/>
                    <a:lumOff val="15000"/>
                  </a:schemeClr>
                </a:solidFill>
              </a:rPr>
              <a:t>numele de Piatra </a:t>
            </a:r>
            <a:r>
              <a:rPr lang="ro-RO" sz="1800" dirty="0" smtClean="0">
                <a:solidFill>
                  <a:schemeClr val="tx1">
                    <a:lumMod val="85000"/>
                    <a:lumOff val="15000"/>
                  </a:schemeClr>
                </a:solidFill>
              </a:rPr>
              <a:t>Arsă </a:t>
            </a:r>
            <a:r>
              <a:rPr lang="ro-RO" sz="1800" dirty="0">
                <a:solidFill>
                  <a:schemeClr val="tx1">
                    <a:lumMod val="85000"/>
                    <a:lumOff val="15000"/>
                  </a:schemeClr>
                </a:solidFill>
              </a:rPr>
              <a:t>(“Cartea </a:t>
            </a:r>
            <a:r>
              <a:rPr lang="ro-RO" sz="1800" dirty="0" smtClean="0">
                <a:solidFill>
                  <a:schemeClr val="tx1">
                    <a:lumMod val="85000"/>
                    <a:lumOff val="15000"/>
                  </a:schemeClr>
                </a:solidFill>
              </a:rPr>
              <a:t>Munților</a:t>
            </a:r>
            <a:r>
              <a:rPr lang="ro-RO" sz="1800" dirty="0">
                <a:solidFill>
                  <a:schemeClr val="tx1">
                    <a:lumMod val="85000"/>
                    <a:lumOff val="15000"/>
                  </a:schemeClr>
                </a:solidFill>
              </a:rPr>
              <a:t>” – Bucura </a:t>
            </a:r>
            <a:r>
              <a:rPr lang="ro-RO" sz="1800" dirty="0" smtClean="0">
                <a:solidFill>
                  <a:schemeClr val="tx1">
                    <a:lumMod val="85000"/>
                    <a:lumOff val="15000"/>
                  </a:schemeClr>
                </a:solidFill>
              </a:rPr>
              <a:t>Dumbravă, </a:t>
            </a:r>
            <a:r>
              <a:rPr lang="ro-RO" sz="1800" dirty="0">
                <a:solidFill>
                  <a:schemeClr val="tx1">
                    <a:lumMod val="85000"/>
                    <a:lumOff val="15000"/>
                  </a:schemeClr>
                </a:solidFill>
              </a:rPr>
              <a:t>legenda </a:t>
            </a:r>
            <a:r>
              <a:rPr lang="ro-RO" sz="1800" dirty="0" smtClean="0">
                <a:solidFill>
                  <a:schemeClr val="tx1">
                    <a:lumMod val="85000"/>
                    <a:lumOff val="15000"/>
                  </a:schemeClr>
                </a:solidFill>
              </a:rPr>
              <a:t>culeasă de </a:t>
            </a:r>
            <a:r>
              <a:rPr lang="ro-RO" sz="1800" dirty="0">
                <a:solidFill>
                  <a:schemeClr val="tx1">
                    <a:lumMod val="85000"/>
                    <a:lumOff val="15000"/>
                  </a:schemeClr>
                </a:solidFill>
              </a:rPr>
              <a:t>V. A. Urechia </a:t>
            </a:r>
            <a:r>
              <a:rPr lang="ro-RO" sz="1800" dirty="0" smtClean="0">
                <a:solidFill>
                  <a:schemeClr val="tx1">
                    <a:lumMod val="85000"/>
                    <a:lumOff val="15000"/>
                  </a:schemeClr>
                </a:solidFill>
              </a:rPr>
              <a:t>și </a:t>
            </a:r>
            <a:r>
              <a:rPr lang="ro-RO" sz="1800" dirty="0" smtClean="0">
                <a:solidFill>
                  <a:schemeClr val="tx1">
                    <a:lumMod val="85000"/>
                    <a:lumOff val="15000"/>
                  </a:schemeClr>
                </a:solidFill>
              </a:rPr>
              <a:t>publicată </a:t>
            </a:r>
            <a:r>
              <a:rPr lang="ro-RO" sz="1800" dirty="0" smtClean="0">
                <a:solidFill>
                  <a:schemeClr val="tx1">
                    <a:lumMod val="85000"/>
                    <a:lumOff val="15000"/>
                  </a:schemeClr>
                </a:solidFill>
              </a:rPr>
              <a:t>în 1891)</a:t>
            </a:r>
            <a:endParaRPr lang="ro-RO" sz="1800" dirty="0">
              <a:solidFill>
                <a:schemeClr val="tx1">
                  <a:lumMod val="85000"/>
                  <a:lumOff val="15000"/>
                </a:schemeClr>
              </a:solidFill>
            </a:endParaRPr>
          </a:p>
        </p:txBody>
      </p:sp>
    </p:spTree>
    <p:extLst>
      <p:ext uri="{BB962C8B-B14F-4D97-AF65-F5344CB8AC3E}">
        <p14:creationId xmlns:p14="http://schemas.microsoft.com/office/powerpoint/2010/main" val="1057547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5329" y="48834"/>
            <a:ext cx="8229600" cy="1143000"/>
          </a:xfrm>
        </p:spPr>
        <p:txBody>
          <a:bodyPr>
            <a:normAutofit/>
          </a:bodyPr>
          <a:lstStyle/>
          <a:p>
            <a:r>
              <a:rPr lang="ro-RO" b="1" dirty="0" smtClean="0">
                <a:solidFill>
                  <a:srgbClr val="9A8736"/>
                </a:solidFill>
                <a:latin typeface="Century" pitchFamily="18" charset="0"/>
              </a:rPr>
              <a:t>Un </a:t>
            </a:r>
            <a:r>
              <a:rPr lang="en-US" b="1" dirty="0" smtClean="0">
                <a:solidFill>
                  <a:srgbClr val="9A8736"/>
                </a:solidFill>
                <a:latin typeface="Century" pitchFamily="18" charset="0"/>
              </a:rPr>
              <a:t>“</a:t>
            </a:r>
            <a:r>
              <a:rPr lang="ro-RO" b="1" dirty="0" smtClean="0">
                <a:solidFill>
                  <a:srgbClr val="9A8736"/>
                </a:solidFill>
                <a:latin typeface="Century" pitchFamily="18" charset="0"/>
              </a:rPr>
              <a:t>straniu</a:t>
            </a:r>
            <a:r>
              <a:rPr lang="en-US" b="1" dirty="0" smtClean="0">
                <a:solidFill>
                  <a:srgbClr val="9A8736"/>
                </a:solidFill>
                <a:latin typeface="Century" pitchFamily="18" charset="0"/>
              </a:rPr>
              <a:t>”</a:t>
            </a:r>
            <a:r>
              <a:rPr lang="ro-RO" b="1" dirty="0" smtClean="0">
                <a:solidFill>
                  <a:srgbClr val="9A8736"/>
                </a:solidFill>
                <a:latin typeface="Century" pitchFamily="18" charset="0"/>
              </a:rPr>
              <a:t> îndemn...</a:t>
            </a:r>
            <a:endParaRPr lang="ro-RO" dirty="0"/>
          </a:p>
        </p:txBody>
      </p:sp>
      <p:sp>
        <p:nvSpPr>
          <p:cNvPr id="4" name="Content Placeholder 2"/>
          <p:cNvSpPr txBox="1">
            <a:spLocks/>
          </p:cNvSpPr>
          <p:nvPr/>
        </p:nvSpPr>
        <p:spPr>
          <a:xfrm>
            <a:off x="228600" y="4536339"/>
            <a:ext cx="4542284" cy="1645318"/>
          </a:xfrm>
          <a:prstGeom prst="rect">
            <a:avLst/>
          </a:prstGeom>
          <a:blipFill>
            <a:blip r:embed="rId2"/>
            <a:tile tx="0" ty="0" sx="100000" sy="100000" flip="none" algn="tl"/>
          </a:blipFill>
        </p:spPr>
        <p:txBody>
          <a:bodyPr vert="horz" lIns="91440" tIns="45720" rIns="91440" bIns="45720" rtlCol="0">
            <a:normAutofit fontScale="70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buNone/>
            </a:pPr>
            <a:r>
              <a:rPr lang="ro-RO" sz="1800" dirty="0">
                <a:latin typeface="Monotype Corsiva" pitchFamily="66" charset="0"/>
              </a:rPr>
              <a:t> </a:t>
            </a:r>
            <a:r>
              <a:rPr lang="ro-RO" sz="1800" dirty="0" smtClean="0">
                <a:latin typeface="Monotype Corsiva" pitchFamily="66" charset="0"/>
              </a:rPr>
              <a:t>         “De aceea mă adresez vouă, tineri studioşi, închişi în majoritatea voastră în oraşe mari şi nesănătoase. Mergeţi la munte! duceţi-vă în vacanţe şi sărbători la munte, cu orice sacrificiu, în contra oricăror greutăţi. Cercetaţi muntele, cunoaşteţi-l şi legaţi-vă de el; iubiţi-l! adoraţi-l! respectaţi-l!</a:t>
            </a:r>
            <a:endParaRPr lang="en-US" sz="1800" dirty="0" smtClean="0">
              <a:latin typeface="Monotype Corsiva" pitchFamily="66" charset="0"/>
            </a:endParaRPr>
          </a:p>
          <a:p>
            <a:pPr marL="0" indent="0" algn="just">
              <a:buNone/>
            </a:pPr>
            <a:r>
              <a:rPr lang="ro-RO" sz="1800" dirty="0" smtClean="0">
                <a:latin typeface="Monotype Corsiva" pitchFamily="66" charset="0"/>
              </a:rPr>
              <a:t>           Cel ce cultivă muntele, se urcă spre un nesecat isvor de lumină, de frumuseţe, de măreţie, de sănătate, de emoţii tari şi minunate. Pericolele şi ostenelile muntelui ne formează caracterul, căci ne învaţă solidaritatea; ne oţelesc voinţa făcându-ne generoşi şi desinteresaţi</a:t>
            </a:r>
            <a:r>
              <a:rPr lang="en-US" sz="1800" dirty="0" smtClean="0">
                <a:latin typeface="Monotype Corsiva" pitchFamily="66" charset="0"/>
              </a:rPr>
              <a:t>.”</a:t>
            </a:r>
            <a:endParaRPr lang="ro-RO" sz="1800" dirty="0">
              <a:latin typeface="Monotype Corsiva" pitchFamily="66" charset="0"/>
            </a:endParaRPr>
          </a:p>
        </p:txBody>
      </p:sp>
      <p:sp>
        <p:nvSpPr>
          <p:cNvPr id="7" name="Rectangle 6"/>
          <p:cNvSpPr/>
          <p:nvPr/>
        </p:nvSpPr>
        <p:spPr>
          <a:xfrm>
            <a:off x="6553200" y="4821588"/>
            <a:ext cx="2381421" cy="369332"/>
          </a:xfrm>
          <a:prstGeom prst="rect">
            <a:avLst/>
          </a:prstGeom>
        </p:spPr>
        <p:txBody>
          <a:bodyPr wrap="none">
            <a:spAutoFit/>
          </a:bodyPr>
          <a:lstStyle/>
          <a:p>
            <a:r>
              <a:rPr lang="it-IT" b="1" i="1" dirty="0" smtClean="0"/>
              <a:t>Mihai Haret 1884-1940</a:t>
            </a:r>
            <a:endParaRPr lang="ro-RO" b="1" i="1" dirty="0"/>
          </a:p>
        </p:txBody>
      </p:sp>
      <p:pic>
        <p:nvPicPr>
          <p:cNvPr id="8" name="Picture 7" descr="E:\Geografie\Geo-spatial\Harti TCR\Foto\Mihai Haret 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48621" y="1802229"/>
            <a:ext cx="2286000" cy="290322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9" name="Picture 3" descr="E:\Geografie\Geo-spatial\Harti TCR\Foto\Take Ionescu.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 y="1430594"/>
            <a:ext cx="1977776" cy="221538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ectangle 9"/>
          <p:cNvSpPr/>
          <p:nvPr/>
        </p:nvSpPr>
        <p:spPr>
          <a:xfrm>
            <a:off x="745255" y="3665162"/>
            <a:ext cx="1401666" cy="369332"/>
          </a:xfrm>
          <a:prstGeom prst="rect">
            <a:avLst/>
          </a:prstGeom>
        </p:spPr>
        <p:txBody>
          <a:bodyPr wrap="none">
            <a:spAutoFit/>
          </a:bodyPr>
          <a:lstStyle/>
          <a:p>
            <a:r>
              <a:rPr lang="it-IT" b="1" i="1" dirty="0" smtClean="0"/>
              <a:t>Take Ionescu</a:t>
            </a:r>
          </a:p>
        </p:txBody>
      </p:sp>
      <p:pic>
        <p:nvPicPr>
          <p:cNvPr id="11" name="Picture 2" descr="E:\Geografie\Geo-spatial\Harti TCR\Bucura Dumbrava.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19400" y="1447800"/>
            <a:ext cx="1616969" cy="24044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ectangle 11"/>
          <p:cNvSpPr/>
          <p:nvPr/>
        </p:nvSpPr>
        <p:spPr>
          <a:xfrm>
            <a:off x="2668326" y="3897123"/>
            <a:ext cx="1919115" cy="369332"/>
          </a:xfrm>
          <a:prstGeom prst="rect">
            <a:avLst/>
          </a:prstGeom>
        </p:spPr>
        <p:txBody>
          <a:bodyPr wrap="none">
            <a:spAutoFit/>
          </a:bodyPr>
          <a:lstStyle/>
          <a:p>
            <a:r>
              <a:rPr lang="ro-RO" b="1" i="1" dirty="0" smtClean="0"/>
              <a:t>Bucura Dumbravă</a:t>
            </a:r>
            <a:endParaRPr lang="ro-RO" b="1" dirty="0"/>
          </a:p>
        </p:txBody>
      </p:sp>
      <p:pic>
        <p:nvPicPr>
          <p:cNvPr id="1026" name="Picture 2" descr="C:\Users\Bogdan\Desktop\EC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55185" y="1530127"/>
            <a:ext cx="1933575" cy="2795831"/>
          </a:xfrm>
          <a:prstGeom prst="rect">
            <a:avLst/>
          </a:prstGeom>
          <a:noFill/>
          <a:extLst>
            <a:ext uri="{909E8E84-426E-40DD-AFC4-6F175D3DCCD1}">
              <a14:hiddenFill xmlns:a14="http://schemas.microsoft.com/office/drawing/2010/main">
                <a:solidFill>
                  <a:srgbClr val="FFFFFF"/>
                </a:solidFill>
              </a14:hiddenFill>
            </a:ext>
          </a:extLst>
        </p:spPr>
      </p:pic>
      <p:sp>
        <p:nvSpPr>
          <p:cNvPr id="14" name="Rectangle 13"/>
          <p:cNvSpPr/>
          <p:nvPr/>
        </p:nvSpPr>
        <p:spPr>
          <a:xfrm>
            <a:off x="4800600" y="4336118"/>
            <a:ext cx="1607043" cy="369332"/>
          </a:xfrm>
          <a:prstGeom prst="rect">
            <a:avLst/>
          </a:prstGeom>
        </p:spPr>
        <p:txBody>
          <a:bodyPr wrap="none">
            <a:spAutoFit/>
          </a:bodyPr>
          <a:lstStyle/>
          <a:p>
            <a:r>
              <a:rPr lang="ro-RO" b="1" i="1" dirty="0" smtClean="0"/>
              <a:t>Emilian Cristea</a:t>
            </a:r>
            <a:endParaRPr lang="ro-RO" b="1" dirty="0"/>
          </a:p>
        </p:txBody>
      </p:sp>
      <p:pic>
        <p:nvPicPr>
          <p:cNvPr id="1027" name="Picture 3" descr="E:\Geografie\Proiect Bucegi\Fotografii\Pe Crestele Carpatilor\Carl Conradt.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24221" y="4739863"/>
            <a:ext cx="1658429" cy="2107850"/>
          </a:xfrm>
          <a:prstGeom prst="rect">
            <a:avLst/>
          </a:prstGeom>
          <a:noFill/>
          <a:extLst>
            <a:ext uri="{909E8E84-426E-40DD-AFC4-6F175D3DCCD1}">
              <a14:hiddenFill xmlns:a14="http://schemas.microsoft.com/office/drawing/2010/main">
                <a:solidFill>
                  <a:srgbClr val="FFFFFF"/>
                </a:solidFill>
              </a14:hiddenFill>
            </a:ext>
          </a:extLst>
        </p:spPr>
      </p:pic>
      <p:sp>
        <p:nvSpPr>
          <p:cNvPr id="16" name="Rectangle 15"/>
          <p:cNvSpPr/>
          <p:nvPr/>
        </p:nvSpPr>
        <p:spPr>
          <a:xfrm>
            <a:off x="6648621" y="5769922"/>
            <a:ext cx="1386918" cy="369332"/>
          </a:xfrm>
          <a:prstGeom prst="rect">
            <a:avLst/>
          </a:prstGeom>
        </p:spPr>
        <p:txBody>
          <a:bodyPr wrap="none">
            <a:spAutoFit/>
          </a:bodyPr>
          <a:lstStyle/>
          <a:p>
            <a:r>
              <a:rPr lang="ro-RO" b="1" i="1" dirty="0" smtClean="0"/>
              <a:t>Carl Conradt</a:t>
            </a:r>
            <a:endParaRPr lang="ro-RO" b="1" dirty="0"/>
          </a:p>
        </p:txBody>
      </p:sp>
    </p:spTree>
    <p:extLst>
      <p:ext uri="{BB962C8B-B14F-4D97-AF65-F5344CB8AC3E}">
        <p14:creationId xmlns:p14="http://schemas.microsoft.com/office/powerpoint/2010/main" val="3992654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par>
                                <p:cTn id="8" presetID="31"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1000" fill="hold"/>
                                        <p:tgtEl>
                                          <p:spTgt spid="7"/>
                                        </p:tgtEl>
                                        <p:attrNameLst>
                                          <p:attrName>ppt_w</p:attrName>
                                        </p:attrNameLst>
                                      </p:cBhvr>
                                      <p:tavLst>
                                        <p:tav tm="0">
                                          <p:val>
                                            <p:fltVal val="0"/>
                                          </p:val>
                                        </p:tav>
                                        <p:tav tm="100000">
                                          <p:val>
                                            <p:strVal val="#ppt_w"/>
                                          </p:val>
                                        </p:tav>
                                      </p:tavLst>
                                    </p:anim>
                                    <p:anim calcmode="lin" valueType="num">
                                      <p:cBhvr>
                                        <p:cTn id="11" dur="1000" fill="hold"/>
                                        <p:tgtEl>
                                          <p:spTgt spid="7"/>
                                        </p:tgtEl>
                                        <p:attrNameLst>
                                          <p:attrName>ppt_h</p:attrName>
                                        </p:attrNameLst>
                                      </p:cBhvr>
                                      <p:tavLst>
                                        <p:tav tm="0">
                                          <p:val>
                                            <p:fltVal val="0"/>
                                          </p:val>
                                        </p:tav>
                                        <p:tav tm="100000">
                                          <p:val>
                                            <p:strVal val="#ppt_h"/>
                                          </p:val>
                                        </p:tav>
                                      </p:tavLst>
                                    </p:anim>
                                    <p:anim calcmode="lin" valueType="num">
                                      <p:cBhvr>
                                        <p:cTn id="12" dur="1000" fill="hold"/>
                                        <p:tgtEl>
                                          <p:spTgt spid="7"/>
                                        </p:tgtEl>
                                        <p:attrNameLst>
                                          <p:attrName>style.rotation</p:attrName>
                                        </p:attrNameLst>
                                      </p:cBhvr>
                                      <p:tavLst>
                                        <p:tav tm="0">
                                          <p:val>
                                            <p:fltVal val="90"/>
                                          </p:val>
                                        </p:tav>
                                        <p:tav tm="100000">
                                          <p:val>
                                            <p:fltVal val="0"/>
                                          </p:val>
                                        </p:tav>
                                      </p:tavLst>
                                    </p:anim>
                                    <p:animEffect transition="in" filter="fade">
                                      <p:cBhvr>
                                        <p:cTn id="13" dur="1000"/>
                                        <p:tgtEl>
                                          <p:spTgt spid="7"/>
                                        </p:tgtEl>
                                      </p:cBhvr>
                                    </p:animEffect>
                                  </p:childTnLst>
                                </p:cTn>
                              </p:par>
                              <p:par>
                                <p:cTn id="14" presetID="31" presetClass="entr" presetSubtype="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1000" fill="hold"/>
                                        <p:tgtEl>
                                          <p:spTgt spid="8"/>
                                        </p:tgtEl>
                                        <p:attrNameLst>
                                          <p:attrName>ppt_w</p:attrName>
                                        </p:attrNameLst>
                                      </p:cBhvr>
                                      <p:tavLst>
                                        <p:tav tm="0">
                                          <p:val>
                                            <p:fltVal val="0"/>
                                          </p:val>
                                        </p:tav>
                                        <p:tav tm="100000">
                                          <p:val>
                                            <p:strVal val="#ppt_w"/>
                                          </p:val>
                                        </p:tav>
                                      </p:tavLst>
                                    </p:anim>
                                    <p:anim calcmode="lin" valueType="num">
                                      <p:cBhvr>
                                        <p:cTn id="17" dur="1000" fill="hold"/>
                                        <p:tgtEl>
                                          <p:spTgt spid="8"/>
                                        </p:tgtEl>
                                        <p:attrNameLst>
                                          <p:attrName>ppt_h</p:attrName>
                                        </p:attrNameLst>
                                      </p:cBhvr>
                                      <p:tavLst>
                                        <p:tav tm="0">
                                          <p:val>
                                            <p:fltVal val="0"/>
                                          </p:val>
                                        </p:tav>
                                        <p:tav tm="100000">
                                          <p:val>
                                            <p:strVal val="#ppt_h"/>
                                          </p:val>
                                        </p:tav>
                                      </p:tavLst>
                                    </p:anim>
                                    <p:anim calcmode="lin" valueType="num">
                                      <p:cBhvr>
                                        <p:cTn id="18" dur="1000" fill="hold"/>
                                        <p:tgtEl>
                                          <p:spTgt spid="8"/>
                                        </p:tgtEl>
                                        <p:attrNameLst>
                                          <p:attrName>style.rotation</p:attrName>
                                        </p:attrNameLst>
                                      </p:cBhvr>
                                      <p:tavLst>
                                        <p:tav tm="0">
                                          <p:val>
                                            <p:fltVal val="90"/>
                                          </p:val>
                                        </p:tav>
                                        <p:tav tm="100000">
                                          <p:val>
                                            <p:fltVal val="0"/>
                                          </p:val>
                                        </p:tav>
                                      </p:tavLst>
                                    </p:anim>
                                    <p:animEffect transition="in" filter="fade">
                                      <p:cBhvr>
                                        <p:cTn id="19" dur="1000"/>
                                        <p:tgtEl>
                                          <p:spTgt spid="8"/>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inVertical)">
                                      <p:cBhvr>
                                        <p:cTn id="24" dur="500"/>
                                        <p:tgtEl>
                                          <p:spTgt spid="9"/>
                                        </p:tgtEl>
                                      </p:cBhvr>
                                    </p:animEffect>
                                  </p:childTnLst>
                                </p:cTn>
                              </p:par>
                              <p:par>
                                <p:cTn id="25" presetID="16" presetClass="entr" presetSubtype="21"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arn(inVertic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heel(1)">
                                      <p:cBhvr>
                                        <p:cTn id="32" dur="2000"/>
                                        <p:tgtEl>
                                          <p:spTgt spid="11"/>
                                        </p:tgtEl>
                                      </p:cBhvr>
                                    </p:animEffect>
                                  </p:childTnLst>
                                </p:cTn>
                              </p:par>
                              <p:par>
                                <p:cTn id="33" presetID="21" presetClass="entr" presetSubtype="1"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wheel(1)">
                                      <p:cBhvr>
                                        <p:cTn id="35" dur="2000"/>
                                        <p:tgtEl>
                                          <p:spTgt spid="12"/>
                                        </p:tgtEl>
                                      </p:cBhvr>
                                    </p:animEffect>
                                  </p:childTnLst>
                                </p:cTn>
                              </p:par>
                              <p:par>
                                <p:cTn id="36" presetID="21" presetClass="entr" presetSubtype="1"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wheel(1)">
                                      <p:cBhvr>
                                        <p:cTn id="38" dur="2000"/>
                                        <p:tgtEl>
                                          <p:spTgt spid="14"/>
                                        </p:tgtEl>
                                      </p:cBhvr>
                                    </p:animEffect>
                                  </p:childTnLst>
                                </p:cTn>
                              </p:par>
                              <p:par>
                                <p:cTn id="39" presetID="21" presetClass="entr" presetSubtype="1" fill="hold" grpId="0" nodeType="with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wheel(1)">
                                      <p:cBhvr>
                                        <p:cTn id="41"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p:bldP spid="10" grpId="0"/>
      <p:bldP spid="12" grpId="0"/>
      <p:bldP spid="14" grpId="0"/>
      <p:bldP spid="1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ro-RO" sz="3600" b="1" dirty="0" smtClean="0">
                <a:solidFill>
                  <a:srgbClr val="9A8736"/>
                </a:solidFill>
                <a:latin typeface="Century" pitchFamily="18" charset="0"/>
              </a:rPr>
              <a:t>Turismul montan și importanța suportului cartografic</a:t>
            </a:r>
            <a:endParaRPr lang="ro-RO" sz="3600" dirty="0"/>
          </a:p>
        </p:txBody>
      </p:sp>
      <p:pic>
        <p:nvPicPr>
          <p:cNvPr id="2050" name="Picture 2" descr="C:\Users\Bogdan\Desktop\Vaseile Teodorescu in 19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334" y="1524000"/>
            <a:ext cx="2355503" cy="415607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91667" y="5680075"/>
            <a:ext cx="1880836" cy="646331"/>
          </a:xfrm>
          <a:prstGeom prst="rect">
            <a:avLst/>
          </a:prstGeom>
        </p:spPr>
        <p:txBody>
          <a:bodyPr wrap="none">
            <a:spAutoFit/>
          </a:bodyPr>
          <a:lstStyle/>
          <a:p>
            <a:pPr algn="ctr"/>
            <a:r>
              <a:rPr lang="ro-RO" b="1" i="1" dirty="0" smtClean="0"/>
              <a:t>Vasile Teodorescu</a:t>
            </a:r>
          </a:p>
          <a:p>
            <a:pPr algn="ctr"/>
            <a:r>
              <a:rPr lang="ro-RO" b="1" i="1" dirty="0" smtClean="0"/>
              <a:t>1904</a:t>
            </a:r>
            <a:endParaRPr lang="it-IT" b="1" i="1" dirty="0" smtClean="0"/>
          </a:p>
        </p:txBody>
      </p:sp>
      <p:pic>
        <p:nvPicPr>
          <p:cNvPr id="2051" name="Picture 3" descr="C:\Users\Bogdan\Desktop\C. Gâtej 86 de ani Ghidul din Sinai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53331" y="1523999"/>
            <a:ext cx="2676525" cy="4201639"/>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3252835" y="5680074"/>
            <a:ext cx="1809663" cy="646331"/>
          </a:xfrm>
          <a:prstGeom prst="rect">
            <a:avLst/>
          </a:prstGeom>
        </p:spPr>
        <p:txBody>
          <a:bodyPr wrap="none">
            <a:spAutoFit/>
          </a:bodyPr>
          <a:lstStyle/>
          <a:p>
            <a:pPr algn="ctr"/>
            <a:r>
              <a:rPr lang="ro-RO" b="1" i="1" dirty="0" smtClean="0"/>
              <a:t>C. Gâtej la 86 ani</a:t>
            </a:r>
          </a:p>
          <a:p>
            <a:pPr algn="ctr"/>
            <a:r>
              <a:rPr lang="ro-RO" b="1" i="1" dirty="0" smtClean="0"/>
              <a:t>Ghid în Sinaia</a:t>
            </a:r>
            <a:endParaRPr lang="it-IT" b="1" i="1" dirty="0" smtClean="0"/>
          </a:p>
        </p:txBody>
      </p:sp>
      <p:sp>
        <p:nvSpPr>
          <p:cNvPr id="9" name="Rectangle 8"/>
          <p:cNvSpPr/>
          <p:nvPr/>
        </p:nvSpPr>
        <p:spPr>
          <a:xfrm>
            <a:off x="6332845" y="4165600"/>
            <a:ext cx="1958678" cy="369332"/>
          </a:xfrm>
          <a:prstGeom prst="rect">
            <a:avLst/>
          </a:prstGeom>
        </p:spPr>
        <p:txBody>
          <a:bodyPr wrap="none">
            <a:spAutoFit/>
          </a:bodyPr>
          <a:lstStyle/>
          <a:p>
            <a:pPr algn="ctr"/>
            <a:r>
              <a:rPr lang="ro-RO" b="1" i="1" dirty="0" smtClean="0"/>
              <a:t>Școala de alpinism</a:t>
            </a:r>
            <a:endParaRPr lang="it-IT" b="1" i="1" dirty="0" smtClean="0"/>
          </a:p>
        </p:txBody>
      </p:sp>
      <p:pic>
        <p:nvPicPr>
          <p:cNvPr id="2053" name="Picture 5" descr="C:\Users\Bogdan\Desktop\Scoala de alpininsm 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19725" y="1525899"/>
            <a:ext cx="3653790" cy="2553338"/>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C:\Users\Bogdan\Desktop\Ascensiune colectiva.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32948" y="4575265"/>
            <a:ext cx="3057823" cy="20494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9799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500"/>
                                        <p:tgtEl>
                                          <p:spTgt spid="7"/>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b="1" dirty="0" smtClean="0">
                <a:solidFill>
                  <a:srgbClr val="9A8736"/>
                </a:solidFill>
                <a:latin typeface="Century" pitchFamily="18" charset="0"/>
              </a:rPr>
              <a:t>Primele realizări</a:t>
            </a:r>
            <a:endParaRPr lang="ro-RO" dirty="0"/>
          </a:p>
        </p:txBody>
      </p:sp>
      <p:pic>
        <p:nvPicPr>
          <p:cNvPr id="4" name="Picture 2" descr="E:\Geografie\Geo-spatial\Harti TCR\Foto\Pavilion Vf Dor.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7642" y="1373800"/>
            <a:ext cx="4099558" cy="2448146"/>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180364" y="3842266"/>
            <a:ext cx="2135073" cy="369332"/>
          </a:xfrm>
          <a:prstGeom prst="rect">
            <a:avLst/>
          </a:prstGeom>
        </p:spPr>
        <p:txBody>
          <a:bodyPr wrap="none">
            <a:spAutoFit/>
          </a:bodyPr>
          <a:lstStyle/>
          <a:p>
            <a:pPr algn="ctr"/>
            <a:r>
              <a:rPr lang="ro-RO" b="1" i="1" dirty="0" smtClean="0"/>
              <a:t>Pavilionul Vf. Cu Dor</a:t>
            </a:r>
            <a:endParaRPr lang="it-IT" b="1" i="1" dirty="0" smtClean="0"/>
          </a:p>
        </p:txBody>
      </p:sp>
      <p:pic>
        <p:nvPicPr>
          <p:cNvPr id="6" name="Picture 2" descr="E:\Geografie\Geo-spatial\Harti TCR\Foto\Cabana Pietrele in constructie (1906).JPG"/>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4419600" y="1411353"/>
            <a:ext cx="4381519" cy="2410593"/>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4724400" y="3842266"/>
            <a:ext cx="3744743" cy="369332"/>
          </a:xfrm>
          <a:prstGeom prst="rect">
            <a:avLst/>
          </a:prstGeom>
        </p:spPr>
        <p:txBody>
          <a:bodyPr wrap="none">
            <a:spAutoFit/>
          </a:bodyPr>
          <a:lstStyle/>
          <a:p>
            <a:r>
              <a:rPr lang="it-IT" b="1" i="1" dirty="0"/>
              <a:t>Cabana Pietrele </a:t>
            </a:r>
            <a:r>
              <a:rPr lang="ro-RO" b="1" i="1" dirty="0"/>
              <a:t>î</a:t>
            </a:r>
            <a:r>
              <a:rPr lang="it-IT" b="1" i="1" dirty="0" smtClean="0"/>
              <a:t>n construc</a:t>
            </a:r>
            <a:r>
              <a:rPr lang="ro-RO" b="1" i="1" dirty="0"/>
              <a:t>ț</a:t>
            </a:r>
            <a:r>
              <a:rPr lang="it-IT" b="1" i="1" dirty="0" smtClean="0"/>
              <a:t>ie </a:t>
            </a:r>
            <a:r>
              <a:rPr lang="it-IT" b="1" i="1" dirty="0"/>
              <a:t>(1906</a:t>
            </a:r>
            <a:r>
              <a:rPr lang="it-IT" dirty="0"/>
              <a:t>)</a:t>
            </a:r>
            <a:endParaRPr lang="ro-RO" dirty="0"/>
          </a:p>
        </p:txBody>
      </p:sp>
      <p:pic>
        <p:nvPicPr>
          <p:cNvPr id="3074" name="Picture 2" descr="C:\Users\Bogdan\Desktop\Cabana Dochia.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21901" y="4238625"/>
            <a:ext cx="4705350" cy="249555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6824931" y="5943600"/>
            <a:ext cx="1628972" cy="369332"/>
          </a:xfrm>
          <a:prstGeom prst="rect">
            <a:avLst/>
          </a:prstGeom>
        </p:spPr>
        <p:txBody>
          <a:bodyPr wrap="none">
            <a:spAutoFit/>
          </a:bodyPr>
          <a:lstStyle/>
          <a:p>
            <a:pPr algn="ctr"/>
            <a:r>
              <a:rPr lang="ro-RO" b="1" i="1" dirty="0" smtClean="0"/>
              <a:t>Cabana Dochia</a:t>
            </a:r>
            <a:endParaRPr lang="it-IT" b="1" i="1" dirty="0" smtClean="0"/>
          </a:p>
        </p:txBody>
      </p:sp>
    </p:spTree>
    <p:extLst>
      <p:ext uri="{BB962C8B-B14F-4D97-AF65-F5344CB8AC3E}">
        <p14:creationId xmlns:p14="http://schemas.microsoft.com/office/powerpoint/2010/main" val="3698979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500"/>
                                        <p:tgtEl>
                                          <p:spTgt spid="5"/>
                                        </p:tgtEl>
                                      </p:cBhvr>
                                    </p:animEffect>
                                  </p:childTnLst>
                                </p:cTn>
                              </p:par>
                              <p:par>
                                <p:cTn id="11" presetID="42"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
                                          </p:val>
                                        </p:tav>
                                        <p:tav tm="100000">
                                          <p:val>
                                            <p:strVal val="#ppt_x"/>
                                          </p:val>
                                        </p:tav>
                                      </p:tavLst>
                                    </p:anim>
                                    <p:anim calcmode="lin" valueType="num">
                                      <p:cBhvr>
                                        <p:cTn id="20" dur="1000" fill="hold"/>
                                        <p:tgtEl>
                                          <p:spTgt spid="7"/>
                                        </p:tgtEl>
                                        <p:attrNameLst>
                                          <p:attrName>ppt_y</p:attrName>
                                        </p:attrNameLst>
                                      </p:cBhvr>
                                      <p:tavLst>
                                        <p:tav tm="0">
                                          <p:val>
                                            <p:strVal val="#ppt_y+.1"/>
                                          </p:val>
                                        </p:tav>
                                        <p:tav tm="100000">
                                          <p:val>
                                            <p:strVal val="#ppt_y"/>
                                          </p:val>
                                        </p:tav>
                                      </p:tavLst>
                                    </p:anim>
                                  </p:childTnLst>
                                </p:cTn>
                              </p:par>
                              <p:par>
                                <p:cTn id="21" presetID="16" presetClass="entr" presetSubtype="21"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arn(inVertical)">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E:\Geografie\Proiect Bucegi\Fotografii\Pe Crestele Carpatilor\p0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9080" y="350460"/>
            <a:ext cx="3913400" cy="501881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5463471" y="375800"/>
            <a:ext cx="3276600" cy="954107"/>
          </a:xfrm>
          <a:prstGeom prst="rect">
            <a:avLst/>
          </a:prstGeom>
        </p:spPr>
        <p:txBody>
          <a:bodyPr wrap="square">
            <a:spAutoFit/>
          </a:bodyPr>
          <a:lstStyle/>
          <a:p>
            <a:pPr algn="ctr"/>
            <a:r>
              <a:rPr lang="ro-RO" sz="2800" b="1" dirty="0" smtClean="0">
                <a:solidFill>
                  <a:srgbClr val="9A8736"/>
                </a:solidFill>
                <a:latin typeface="Century" pitchFamily="18" charset="0"/>
              </a:rPr>
              <a:t>Hărțile turistice Anii 1930-1945</a:t>
            </a:r>
            <a:endParaRPr lang="ro-RO" sz="2800" dirty="0"/>
          </a:p>
        </p:txBody>
      </p:sp>
      <p:pic>
        <p:nvPicPr>
          <p:cNvPr id="6" name="Content Placeholder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609600" y="1087732"/>
            <a:ext cx="6667500" cy="4764716"/>
          </a:xfrm>
        </p:spPr>
      </p:pic>
      <p:pic>
        <p:nvPicPr>
          <p:cNvPr id="4099" name="Picture 3" descr="E:\Geografie\Proiect Bucegi\Harti\Ciucas\Ciucas [1959].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505200" y="2223793"/>
            <a:ext cx="5234871" cy="44148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6908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098"/>
                                        </p:tgtEl>
                                        <p:attrNameLst>
                                          <p:attrName>style.visibility</p:attrName>
                                        </p:attrNameLst>
                                      </p:cBhvr>
                                      <p:to>
                                        <p:strVal val="visible"/>
                                      </p:to>
                                    </p:set>
                                    <p:animEffect transition="in" filter="fade">
                                      <p:cBhvr>
                                        <p:cTn id="12" dur="500"/>
                                        <p:tgtEl>
                                          <p:spTgt spid="409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099"/>
                                        </p:tgtEl>
                                        <p:attrNameLst>
                                          <p:attrName>style.visibility</p:attrName>
                                        </p:attrNameLst>
                                      </p:cBhvr>
                                      <p:to>
                                        <p:strVal val="visible"/>
                                      </p:to>
                                    </p:set>
                                    <p:animEffect transition="in" filter="fade">
                                      <p:cBhvr>
                                        <p:cTn id="22" dur="500"/>
                                        <p:tgtEl>
                                          <p:spTgt spid="40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4906885" y="1604741"/>
            <a:ext cx="3216429" cy="4525963"/>
          </a:xfrm>
        </p:spPr>
      </p:pic>
      <p:sp>
        <p:nvSpPr>
          <p:cNvPr id="6" name="Rectangle 5"/>
          <p:cNvSpPr/>
          <p:nvPr/>
        </p:nvSpPr>
        <p:spPr>
          <a:xfrm>
            <a:off x="5463471" y="375800"/>
            <a:ext cx="3276600" cy="954107"/>
          </a:xfrm>
          <a:prstGeom prst="rect">
            <a:avLst/>
          </a:prstGeom>
        </p:spPr>
        <p:txBody>
          <a:bodyPr wrap="square">
            <a:spAutoFit/>
          </a:bodyPr>
          <a:lstStyle/>
          <a:p>
            <a:pPr algn="ctr"/>
            <a:r>
              <a:rPr lang="ro-RO" sz="2800" b="1" dirty="0" smtClean="0">
                <a:solidFill>
                  <a:srgbClr val="9A8736"/>
                </a:solidFill>
                <a:latin typeface="Century" pitchFamily="18" charset="0"/>
              </a:rPr>
              <a:t>Hărțile turistice Anii 1970-1980</a:t>
            </a:r>
            <a:endParaRPr lang="ro-RO" sz="2800" dirty="0"/>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3567" y="609600"/>
            <a:ext cx="3673433" cy="5243147"/>
          </a:xfrm>
          <a:prstGeom prst="rect">
            <a:avLst/>
          </a:prstGeom>
        </p:spPr>
      </p:pic>
      <p:sp>
        <p:nvSpPr>
          <p:cNvPr id="10" name="Rectangle 9"/>
          <p:cNvSpPr/>
          <p:nvPr/>
        </p:nvSpPr>
        <p:spPr>
          <a:xfrm>
            <a:off x="4648200" y="6168804"/>
            <a:ext cx="3733800" cy="461665"/>
          </a:xfrm>
          <a:prstGeom prst="rect">
            <a:avLst/>
          </a:prstGeom>
        </p:spPr>
        <p:txBody>
          <a:bodyPr wrap="square">
            <a:spAutoFit/>
          </a:bodyPr>
          <a:lstStyle/>
          <a:p>
            <a:pPr algn="ctr"/>
            <a:r>
              <a:rPr lang="ro-RO" sz="2400" b="1" i="1" dirty="0" smtClean="0"/>
              <a:t>Colecția Munții Noștri</a:t>
            </a:r>
            <a:endParaRPr lang="ro-RO" sz="2400" dirty="0"/>
          </a:p>
        </p:txBody>
      </p:sp>
    </p:spTree>
    <p:extLst>
      <p:ext uri="{BB962C8B-B14F-4D97-AF65-F5344CB8AC3E}">
        <p14:creationId xmlns:p14="http://schemas.microsoft.com/office/powerpoint/2010/main" val="3279861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0" y="228600"/>
            <a:ext cx="3657600" cy="1295400"/>
          </a:xfrm>
        </p:spPr>
        <p:txBody>
          <a:bodyPr/>
          <a:lstStyle/>
          <a:p>
            <a:pPr marL="0" indent="0" algn="ctr">
              <a:buNone/>
            </a:pPr>
            <a:r>
              <a:rPr lang="ro-RO" b="1" dirty="0">
                <a:solidFill>
                  <a:srgbClr val="9A8736"/>
                </a:solidFill>
                <a:latin typeface="Century" pitchFamily="18" charset="0"/>
              </a:rPr>
              <a:t>Hărțile turistice </a:t>
            </a:r>
            <a:endParaRPr lang="ro-RO" b="1" dirty="0" smtClean="0">
              <a:solidFill>
                <a:srgbClr val="9A8736"/>
              </a:solidFill>
              <a:latin typeface="Century" pitchFamily="18" charset="0"/>
            </a:endParaRPr>
          </a:p>
          <a:p>
            <a:pPr marL="0" indent="0" algn="ctr">
              <a:buNone/>
            </a:pPr>
            <a:r>
              <a:rPr lang="ro-RO" b="1" dirty="0" smtClean="0">
                <a:solidFill>
                  <a:srgbClr val="9A8736"/>
                </a:solidFill>
                <a:latin typeface="Century" pitchFamily="18" charset="0"/>
              </a:rPr>
              <a:t>Perioada actuală</a:t>
            </a:r>
            <a:endParaRPr lang="ro-RO" dirty="0"/>
          </a:p>
        </p:txBody>
      </p:sp>
      <p:pic>
        <p:nvPicPr>
          <p:cNvPr id="6146" name="Picture 2" descr="C:\Users\Bogdan\Desktop\Crop Brasov.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8600" y="248443"/>
            <a:ext cx="4125119" cy="3922713"/>
          </a:xfrm>
          <a:prstGeom prst="rect">
            <a:avLst/>
          </a:prstGeom>
          <a:noFill/>
          <a:extLst>
            <a:ext uri="{909E8E84-426E-40DD-AFC4-6F175D3DCCD1}">
              <a14:hiddenFill xmlns:a14="http://schemas.microsoft.com/office/drawing/2010/main">
                <a:solidFill>
                  <a:srgbClr val="FFFFFF"/>
                </a:solidFill>
              </a14:hiddenFill>
            </a:ext>
          </a:extLst>
        </p:spPr>
      </p:pic>
      <p:pic>
        <p:nvPicPr>
          <p:cNvPr id="6147" name="Picture 3" descr="C:\Users\Bogdan\Desktop\Crop Bucegi_S_F.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95800" y="1828800"/>
            <a:ext cx="4415436" cy="3886200"/>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4658360" y="5949815"/>
            <a:ext cx="3733800" cy="830997"/>
          </a:xfrm>
          <a:prstGeom prst="rect">
            <a:avLst/>
          </a:prstGeom>
        </p:spPr>
        <p:txBody>
          <a:bodyPr wrap="square">
            <a:spAutoFit/>
          </a:bodyPr>
          <a:lstStyle/>
          <a:p>
            <a:pPr algn="ctr"/>
            <a:r>
              <a:rPr lang="ro-RO" sz="2400" b="1" i="1" dirty="0" smtClean="0"/>
              <a:t>Harta M. Bucegi editată de </a:t>
            </a:r>
          </a:p>
          <a:p>
            <a:pPr algn="ctr"/>
            <a:r>
              <a:rPr lang="ro-RO" sz="2400" b="1" i="1" dirty="0" smtClean="0"/>
              <a:t>Schubert&amp;Frazke</a:t>
            </a:r>
            <a:endParaRPr lang="ro-RO" sz="2400" dirty="0"/>
          </a:p>
        </p:txBody>
      </p:sp>
    </p:spTree>
    <p:extLst>
      <p:ext uri="{BB962C8B-B14F-4D97-AF65-F5344CB8AC3E}">
        <p14:creationId xmlns:p14="http://schemas.microsoft.com/office/powerpoint/2010/main" val="116934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ro-RO" sz="3600" b="1" dirty="0" smtClean="0">
                <a:solidFill>
                  <a:srgbClr val="9A8736"/>
                </a:solidFill>
                <a:latin typeface="Century" pitchFamily="18" charset="0"/>
              </a:rPr>
              <a:t>Hărți turistice</a:t>
            </a:r>
            <a:r>
              <a:rPr lang="en-US" sz="3600" b="1" dirty="0" smtClean="0">
                <a:solidFill>
                  <a:srgbClr val="9A8736"/>
                </a:solidFill>
                <a:latin typeface="Century" pitchFamily="18" charset="0"/>
              </a:rPr>
              <a:t> sec. XX-XXI</a:t>
            </a:r>
            <a:endParaRPr lang="ro-RO" sz="3600" dirty="0"/>
          </a:p>
        </p:txBody>
      </p:sp>
      <p:graphicFrame>
        <p:nvGraphicFramePr>
          <p:cNvPr id="6" name="Content Placeholder 4"/>
          <p:cNvGraphicFramePr>
            <a:graphicFrameLocks noGrp="1"/>
          </p:cNvGraphicFramePr>
          <p:nvPr>
            <p:ph idx="1"/>
            <p:extLst>
              <p:ext uri="{D42A27DB-BD31-4B8C-83A1-F6EECF244321}">
                <p14:modId xmlns:p14="http://schemas.microsoft.com/office/powerpoint/2010/main" val="2406798700"/>
              </p:ext>
            </p:extLst>
          </p:nvPr>
        </p:nvGraphicFramePr>
        <p:xfrm>
          <a:off x="533400" y="1905000"/>
          <a:ext cx="7848599" cy="3352800"/>
        </p:xfrm>
        <a:graphic>
          <a:graphicData uri="http://schemas.openxmlformats.org/drawingml/2006/table">
            <a:tbl>
              <a:tblPr firstRow="1" firstCol="1" bandRow="1">
                <a:tableStyleId>{F5AB1C69-6EDB-4FF4-983F-18BD219EF322}</a:tableStyleId>
              </a:tblPr>
              <a:tblGrid>
                <a:gridCol w="419301"/>
                <a:gridCol w="1779075"/>
                <a:gridCol w="941950"/>
                <a:gridCol w="941211"/>
                <a:gridCol w="2092812"/>
                <a:gridCol w="941950"/>
                <a:gridCol w="732300"/>
              </a:tblGrid>
              <a:tr h="564483">
                <a:tc>
                  <a:txBody>
                    <a:bodyPr/>
                    <a:lstStyle/>
                    <a:p>
                      <a:pPr algn="ctr">
                        <a:lnSpc>
                          <a:spcPct val="115000"/>
                        </a:lnSpc>
                        <a:spcAft>
                          <a:spcPts val="0"/>
                        </a:spcAft>
                      </a:pPr>
                      <a:r>
                        <a:rPr lang="ro-RO" sz="1400" dirty="0">
                          <a:effectLst/>
                        </a:rPr>
                        <a:t>Nr. crt.</a:t>
                      </a:r>
                      <a:endParaRPr lang="en-US" sz="14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ro-RO" sz="1400">
                          <a:effectLst/>
                        </a:rPr>
                        <a:t>Hărți Bucegi </a:t>
                      </a:r>
                      <a:endParaRPr lang="en-US" sz="1400">
                        <a:effectLst/>
                        <a:latin typeface="Calibri"/>
                        <a:ea typeface="Calibri"/>
                        <a:cs typeface="Times New Roman"/>
                      </a:endParaRPr>
                    </a:p>
                  </a:txBody>
                  <a:tcPr marL="68580" marR="68580" marT="0" marB="0"/>
                </a:tc>
                <a:tc>
                  <a:txBody>
                    <a:bodyPr/>
                    <a:lstStyle/>
                    <a:p>
                      <a:pPr algn="ctr">
                        <a:lnSpc>
                          <a:spcPct val="115000"/>
                        </a:lnSpc>
                        <a:spcAft>
                          <a:spcPts val="0"/>
                        </a:spcAft>
                      </a:pPr>
                      <a:r>
                        <a:rPr lang="ro-RO" sz="1400" dirty="0" smtClean="0">
                          <a:effectLst/>
                        </a:rPr>
                        <a:t>Scar</a:t>
                      </a:r>
                      <a:r>
                        <a:rPr lang="en-US" sz="1400" dirty="0" smtClean="0">
                          <a:effectLst/>
                        </a:rPr>
                        <a:t>a</a:t>
                      </a:r>
                      <a:endParaRPr lang="en-US" sz="14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ro-RO" sz="1400">
                          <a:effectLst/>
                        </a:rPr>
                        <a:t>Anul </a:t>
                      </a:r>
                      <a:endParaRPr lang="en-US" sz="1400">
                        <a:effectLst/>
                        <a:latin typeface="Calibri"/>
                        <a:ea typeface="Calibri"/>
                        <a:cs typeface="Times New Roman"/>
                      </a:endParaRPr>
                    </a:p>
                  </a:txBody>
                  <a:tcPr marL="68580" marR="68580" marT="0" marB="0"/>
                </a:tc>
                <a:tc>
                  <a:txBody>
                    <a:bodyPr/>
                    <a:lstStyle/>
                    <a:p>
                      <a:pPr algn="ctr">
                        <a:lnSpc>
                          <a:spcPct val="115000"/>
                        </a:lnSpc>
                        <a:spcAft>
                          <a:spcPts val="0"/>
                        </a:spcAft>
                      </a:pPr>
                      <a:r>
                        <a:rPr lang="ro-RO" sz="1400">
                          <a:effectLst/>
                        </a:rPr>
                        <a:t>Hărți Piatra Craiului</a:t>
                      </a:r>
                      <a:endParaRPr lang="en-US" sz="1400">
                        <a:effectLst/>
                        <a:latin typeface="Calibri"/>
                        <a:ea typeface="Calibri"/>
                        <a:cs typeface="Times New Roman"/>
                      </a:endParaRPr>
                    </a:p>
                  </a:txBody>
                  <a:tcPr marL="68580" marR="68580" marT="0" marB="0"/>
                </a:tc>
                <a:tc>
                  <a:txBody>
                    <a:bodyPr/>
                    <a:lstStyle/>
                    <a:p>
                      <a:pPr algn="ctr">
                        <a:lnSpc>
                          <a:spcPct val="115000"/>
                        </a:lnSpc>
                        <a:spcAft>
                          <a:spcPts val="0"/>
                        </a:spcAft>
                      </a:pPr>
                      <a:r>
                        <a:rPr lang="ro-RO" sz="1400" dirty="0" smtClean="0">
                          <a:effectLst/>
                        </a:rPr>
                        <a:t>Scar</a:t>
                      </a:r>
                      <a:r>
                        <a:rPr lang="en-US" sz="1400" dirty="0" smtClean="0">
                          <a:effectLst/>
                        </a:rPr>
                        <a:t>a</a:t>
                      </a:r>
                      <a:endParaRPr lang="en-US" sz="14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ro-RO" sz="1400" dirty="0">
                          <a:effectLst/>
                        </a:rPr>
                        <a:t>Anul</a:t>
                      </a:r>
                      <a:endParaRPr lang="en-US" sz="1400" dirty="0">
                        <a:effectLst/>
                        <a:latin typeface="Calibri"/>
                        <a:ea typeface="Calibri"/>
                        <a:cs typeface="Times New Roman"/>
                      </a:endParaRPr>
                    </a:p>
                  </a:txBody>
                  <a:tcPr marL="68580" marR="68580" marT="0" marB="0"/>
                </a:tc>
              </a:tr>
              <a:tr h="564483">
                <a:tc>
                  <a:txBody>
                    <a:bodyPr/>
                    <a:lstStyle/>
                    <a:p>
                      <a:pPr>
                        <a:lnSpc>
                          <a:spcPct val="115000"/>
                        </a:lnSpc>
                        <a:spcAft>
                          <a:spcPts val="0"/>
                        </a:spcAft>
                      </a:pPr>
                      <a:r>
                        <a:rPr lang="ro-RO" sz="1100">
                          <a:effectLst/>
                        </a:rPr>
                        <a:t>1</a:t>
                      </a:r>
                      <a:endParaRPr lang="en-US" sz="1100">
                        <a:effectLst/>
                        <a:latin typeface="Calibri"/>
                        <a:ea typeface="Calibri"/>
                        <a:cs typeface="Times New Roman"/>
                      </a:endParaRPr>
                    </a:p>
                  </a:txBody>
                  <a:tcPr marL="68580" marR="68580" marT="0" marB="0"/>
                </a:tc>
                <a:tc>
                  <a:txBody>
                    <a:bodyPr/>
                    <a:lstStyle/>
                    <a:p>
                      <a:pPr>
                        <a:lnSpc>
                          <a:spcPct val="115000"/>
                        </a:lnSpc>
                        <a:spcAft>
                          <a:spcPts val="0"/>
                        </a:spcAft>
                      </a:pPr>
                      <a:r>
                        <a:rPr lang="ro-RO" sz="1100" dirty="0">
                          <a:effectLst/>
                        </a:rPr>
                        <a:t>Asociația Drumeților Munții României</a:t>
                      </a:r>
                      <a:endParaRPr lang="en-US" sz="1100" dirty="0">
                        <a:effectLst/>
                        <a:latin typeface="Calibri"/>
                        <a:ea typeface="Calibri"/>
                        <a:cs typeface="Times New Roman"/>
                      </a:endParaRPr>
                    </a:p>
                  </a:txBody>
                  <a:tcPr marL="68580" marR="68580" marT="0" marB="0"/>
                </a:tc>
                <a:tc>
                  <a:txBody>
                    <a:bodyPr/>
                    <a:lstStyle/>
                    <a:p>
                      <a:pPr>
                        <a:lnSpc>
                          <a:spcPct val="115000"/>
                        </a:lnSpc>
                        <a:spcAft>
                          <a:spcPts val="0"/>
                        </a:spcAft>
                      </a:pPr>
                      <a:r>
                        <a:rPr lang="ro-RO" sz="1100">
                          <a:effectLst/>
                        </a:rPr>
                        <a:t>1:25.000</a:t>
                      </a:r>
                      <a:endParaRPr lang="en-US" sz="1100">
                        <a:effectLst/>
                        <a:latin typeface="Calibri"/>
                        <a:ea typeface="Calibri"/>
                        <a:cs typeface="Times New Roman"/>
                      </a:endParaRPr>
                    </a:p>
                  </a:txBody>
                  <a:tcPr marL="68580" marR="68580" marT="0" marB="0"/>
                </a:tc>
                <a:tc>
                  <a:txBody>
                    <a:bodyPr/>
                    <a:lstStyle/>
                    <a:p>
                      <a:pPr>
                        <a:lnSpc>
                          <a:spcPct val="115000"/>
                        </a:lnSpc>
                        <a:spcAft>
                          <a:spcPts val="0"/>
                        </a:spcAft>
                      </a:pPr>
                      <a:r>
                        <a:rPr lang="ro-RO" sz="1100">
                          <a:effectLst/>
                        </a:rPr>
                        <a:t>1937</a:t>
                      </a:r>
                      <a:endParaRPr lang="en-US" sz="1100">
                        <a:effectLst/>
                      </a:endParaRPr>
                    </a:p>
                    <a:p>
                      <a:pPr>
                        <a:lnSpc>
                          <a:spcPct val="115000"/>
                        </a:lnSpc>
                        <a:spcAft>
                          <a:spcPts val="0"/>
                        </a:spcAft>
                      </a:pPr>
                      <a:r>
                        <a:rPr lang="ro-RO" sz="1100">
                          <a:effectLst/>
                        </a:rPr>
                        <a:t> </a:t>
                      </a:r>
                      <a:endParaRPr lang="en-US" sz="1100">
                        <a:effectLst/>
                        <a:latin typeface="Calibri"/>
                        <a:ea typeface="Calibri"/>
                        <a:cs typeface="Times New Roman"/>
                      </a:endParaRPr>
                    </a:p>
                  </a:txBody>
                  <a:tcPr marL="68580" marR="68580" marT="0" marB="0"/>
                </a:tc>
                <a:tc>
                  <a:txBody>
                    <a:bodyPr/>
                    <a:lstStyle/>
                    <a:p>
                      <a:pPr>
                        <a:lnSpc>
                          <a:spcPct val="115000"/>
                        </a:lnSpc>
                        <a:spcAft>
                          <a:spcPts val="0"/>
                        </a:spcAft>
                      </a:pPr>
                      <a:r>
                        <a:rPr lang="ro-RO" sz="1100">
                          <a:effectLst/>
                        </a:rPr>
                        <a:t>Asociația Drumeților Munții României</a:t>
                      </a:r>
                      <a:endParaRPr lang="en-US" sz="1100">
                        <a:effectLst/>
                        <a:latin typeface="Calibri"/>
                        <a:ea typeface="Calibri"/>
                        <a:cs typeface="Times New Roman"/>
                      </a:endParaRPr>
                    </a:p>
                  </a:txBody>
                  <a:tcPr marL="68580" marR="68580" marT="0" marB="0"/>
                </a:tc>
                <a:tc>
                  <a:txBody>
                    <a:bodyPr/>
                    <a:lstStyle/>
                    <a:p>
                      <a:pPr>
                        <a:lnSpc>
                          <a:spcPct val="115000"/>
                        </a:lnSpc>
                        <a:spcAft>
                          <a:spcPts val="0"/>
                        </a:spcAft>
                      </a:pPr>
                      <a:r>
                        <a:rPr lang="ro-RO" sz="1100">
                          <a:effectLst/>
                        </a:rPr>
                        <a:t>1:25.000</a:t>
                      </a:r>
                      <a:endParaRPr lang="en-US" sz="1100">
                        <a:effectLst/>
                        <a:latin typeface="Calibri"/>
                        <a:ea typeface="Calibri"/>
                        <a:cs typeface="Times New Roman"/>
                      </a:endParaRPr>
                    </a:p>
                  </a:txBody>
                  <a:tcPr marL="68580" marR="68580" marT="0" marB="0"/>
                </a:tc>
                <a:tc>
                  <a:txBody>
                    <a:bodyPr/>
                    <a:lstStyle/>
                    <a:p>
                      <a:pPr>
                        <a:lnSpc>
                          <a:spcPct val="115000"/>
                        </a:lnSpc>
                        <a:spcAft>
                          <a:spcPts val="0"/>
                        </a:spcAft>
                      </a:pPr>
                      <a:r>
                        <a:rPr lang="ro-RO" sz="1100">
                          <a:effectLst/>
                        </a:rPr>
                        <a:t>1935</a:t>
                      </a:r>
                      <a:endParaRPr lang="en-US" sz="1100">
                        <a:effectLst/>
                        <a:latin typeface="Calibri"/>
                        <a:ea typeface="Calibri"/>
                        <a:cs typeface="Times New Roman"/>
                      </a:endParaRPr>
                    </a:p>
                  </a:txBody>
                  <a:tcPr marL="68580" marR="68580" marT="0" marB="0"/>
                </a:tc>
              </a:tr>
              <a:tr h="564483">
                <a:tc>
                  <a:txBody>
                    <a:bodyPr/>
                    <a:lstStyle/>
                    <a:p>
                      <a:pPr>
                        <a:lnSpc>
                          <a:spcPct val="115000"/>
                        </a:lnSpc>
                        <a:spcAft>
                          <a:spcPts val="0"/>
                        </a:spcAft>
                      </a:pPr>
                      <a:r>
                        <a:rPr lang="ro-RO" sz="1100">
                          <a:effectLst/>
                        </a:rPr>
                        <a:t>2</a:t>
                      </a:r>
                      <a:endParaRPr lang="en-US" sz="1100">
                        <a:effectLst/>
                        <a:latin typeface="Calibri"/>
                        <a:ea typeface="Calibri"/>
                        <a:cs typeface="Times New Roman"/>
                      </a:endParaRPr>
                    </a:p>
                  </a:txBody>
                  <a:tcPr marL="68580" marR="68580" marT="0" marB="0"/>
                </a:tc>
                <a:tc>
                  <a:txBody>
                    <a:bodyPr/>
                    <a:lstStyle/>
                    <a:p>
                      <a:pPr>
                        <a:lnSpc>
                          <a:spcPct val="115000"/>
                        </a:lnSpc>
                        <a:spcAft>
                          <a:spcPts val="0"/>
                        </a:spcAft>
                      </a:pPr>
                      <a:r>
                        <a:rPr lang="ro-RO" sz="1100">
                          <a:effectLst/>
                        </a:rPr>
                        <a:t>Touring Ccubul României</a:t>
                      </a:r>
                      <a:endParaRPr lang="en-US" sz="1100">
                        <a:effectLst/>
                        <a:latin typeface="Calibri"/>
                        <a:ea typeface="Calibri"/>
                        <a:cs typeface="Times New Roman"/>
                      </a:endParaRPr>
                    </a:p>
                  </a:txBody>
                  <a:tcPr marL="68580" marR="68580" marT="0" marB="0"/>
                </a:tc>
                <a:tc>
                  <a:txBody>
                    <a:bodyPr/>
                    <a:lstStyle/>
                    <a:p>
                      <a:pPr>
                        <a:lnSpc>
                          <a:spcPct val="115000"/>
                        </a:lnSpc>
                        <a:spcAft>
                          <a:spcPts val="0"/>
                        </a:spcAft>
                      </a:pPr>
                      <a:r>
                        <a:rPr lang="ro-RO" sz="1100">
                          <a:effectLst/>
                        </a:rPr>
                        <a:t>1:30.000</a:t>
                      </a:r>
                      <a:endParaRPr lang="en-US" sz="1100">
                        <a:effectLst/>
                        <a:latin typeface="Calibri"/>
                        <a:ea typeface="Calibri"/>
                        <a:cs typeface="Times New Roman"/>
                      </a:endParaRPr>
                    </a:p>
                  </a:txBody>
                  <a:tcPr marL="68580" marR="68580" marT="0" marB="0"/>
                </a:tc>
                <a:tc>
                  <a:txBody>
                    <a:bodyPr/>
                    <a:lstStyle/>
                    <a:p>
                      <a:pPr>
                        <a:lnSpc>
                          <a:spcPct val="115000"/>
                        </a:lnSpc>
                        <a:spcAft>
                          <a:spcPts val="0"/>
                        </a:spcAft>
                      </a:pPr>
                      <a:r>
                        <a:rPr lang="ro-RO" sz="1100">
                          <a:effectLst/>
                        </a:rPr>
                        <a:t>1935</a:t>
                      </a:r>
                      <a:endParaRPr lang="en-US" sz="1100">
                        <a:effectLst/>
                        <a:latin typeface="Calibri"/>
                        <a:ea typeface="Calibri"/>
                        <a:cs typeface="Times New Roman"/>
                      </a:endParaRPr>
                    </a:p>
                  </a:txBody>
                  <a:tcPr marL="68580" marR="68580" marT="0" marB="0"/>
                </a:tc>
                <a:tc>
                  <a:txBody>
                    <a:bodyPr/>
                    <a:lstStyle/>
                    <a:p>
                      <a:pPr>
                        <a:lnSpc>
                          <a:spcPct val="115000"/>
                        </a:lnSpc>
                        <a:spcAft>
                          <a:spcPts val="0"/>
                        </a:spcAft>
                      </a:pPr>
                      <a:r>
                        <a:rPr lang="ro-RO" sz="1100">
                          <a:effectLst/>
                        </a:rPr>
                        <a:t>Touring Clubul României</a:t>
                      </a:r>
                      <a:endParaRPr lang="en-US" sz="1100">
                        <a:effectLst/>
                        <a:latin typeface="Calibri"/>
                        <a:ea typeface="Calibri"/>
                        <a:cs typeface="Times New Roman"/>
                      </a:endParaRPr>
                    </a:p>
                  </a:txBody>
                  <a:tcPr marL="68580" marR="68580" marT="0" marB="0"/>
                </a:tc>
                <a:tc>
                  <a:txBody>
                    <a:bodyPr/>
                    <a:lstStyle/>
                    <a:p>
                      <a:pPr>
                        <a:lnSpc>
                          <a:spcPct val="115000"/>
                        </a:lnSpc>
                        <a:spcAft>
                          <a:spcPts val="0"/>
                        </a:spcAft>
                      </a:pPr>
                      <a:r>
                        <a:rPr lang="ro-RO" sz="1100">
                          <a:effectLst/>
                        </a:rPr>
                        <a:t>1:30.000</a:t>
                      </a:r>
                      <a:endParaRPr lang="en-US" sz="1100">
                        <a:effectLst/>
                        <a:latin typeface="Calibri"/>
                        <a:ea typeface="Calibri"/>
                        <a:cs typeface="Times New Roman"/>
                      </a:endParaRPr>
                    </a:p>
                  </a:txBody>
                  <a:tcPr marL="68580" marR="68580" marT="0" marB="0"/>
                </a:tc>
                <a:tc>
                  <a:txBody>
                    <a:bodyPr/>
                    <a:lstStyle/>
                    <a:p>
                      <a:pPr>
                        <a:lnSpc>
                          <a:spcPct val="115000"/>
                        </a:lnSpc>
                        <a:spcAft>
                          <a:spcPts val="0"/>
                        </a:spcAft>
                      </a:pPr>
                      <a:r>
                        <a:rPr lang="ro-RO" sz="1100">
                          <a:effectLst/>
                        </a:rPr>
                        <a:t>1936</a:t>
                      </a:r>
                      <a:endParaRPr lang="en-US" sz="1100">
                        <a:effectLst/>
                        <a:latin typeface="Calibri"/>
                        <a:ea typeface="Calibri"/>
                        <a:cs typeface="Times New Roman"/>
                      </a:endParaRPr>
                    </a:p>
                  </a:txBody>
                  <a:tcPr marL="68580" marR="68580" marT="0" marB="0"/>
                </a:tc>
              </a:tr>
              <a:tr h="273717">
                <a:tc>
                  <a:txBody>
                    <a:bodyPr/>
                    <a:lstStyle/>
                    <a:p>
                      <a:pPr>
                        <a:lnSpc>
                          <a:spcPct val="115000"/>
                        </a:lnSpc>
                        <a:spcAft>
                          <a:spcPts val="0"/>
                        </a:spcAft>
                      </a:pPr>
                      <a:r>
                        <a:rPr lang="ro-RO" sz="1100">
                          <a:effectLst/>
                        </a:rPr>
                        <a:t>3</a:t>
                      </a:r>
                      <a:endParaRPr lang="en-US" sz="1100">
                        <a:effectLst/>
                        <a:latin typeface="Calibri"/>
                        <a:ea typeface="Calibri"/>
                        <a:cs typeface="Times New Roman"/>
                      </a:endParaRPr>
                    </a:p>
                  </a:txBody>
                  <a:tcPr marL="68580" marR="68580" marT="0" marB="0"/>
                </a:tc>
                <a:tc>
                  <a:txBody>
                    <a:bodyPr/>
                    <a:lstStyle/>
                    <a:p>
                      <a:pPr>
                        <a:lnSpc>
                          <a:spcPct val="115000"/>
                        </a:lnSpc>
                        <a:spcAft>
                          <a:spcPts val="0"/>
                        </a:spcAft>
                      </a:pPr>
                      <a:r>
                        <a:rPr lang="ro-RO" sz="1100">
                          <a:effectLst/>
                        </a:rPr>
                        <a:t>Munții Noștri</a:t>
                      </a:r>
                      <a:endParaRPr lang="en-US" sz="1100">
                        <a:effectLst/>
                        <a:latin typeface="Calibri"/>
                        <a:ea typeface="Calibri"/>
                        <a:cs typeface="Times New Roman"/>
                      </a:endParaRPr>
                    </a:p>
                  </a:txBody>
                  <a:tcPr marL="68580" marR="68580" marT="0" marB="0"/>
                </a:tc>
                <a:tc>
                  <a:txBody>
                    <a:bodyPr/>
                    <a:lstStyle/>
                    <a:p>
                      <a:pPr>
                        <a:lnSpc>
                          <a:spcPct val="115000"/>
                        </a:lnSpc>
                        <a:spcAft>
                          <a:spcPts val="0"/>
                        </a:spcAft>
                      </a:pPr>
                      <a:r>
                        <a:rPr lang="ro-RO" sz="1100">
                          <a:effectLst/>
                        </a:rPr>
                        <a:t>1:50.000</a:t>
                      </a:r>
                      <a:endParaRPr lang="en-US" sz="1100">
                        <a:effectLst/>
                        <a:latin typeface="Calibri"/>
                        <a:ea typeface="Calibri"/>
                        <a:cs typeface="Times New Roman"/>
                      </a:endParaRPr>
                    </a:p>
                  </a:txBody>
                  <a:tcPr marL="68580" marR="68580" marT="0" marB="0"/>
                </a:tc>
                <a:tc>
                  <a:txBody>
                    <a:bodyPr/>
                    <a:lstStyle/>
                    <a:p>
                      <a:pPr>
                        <a:lnSpc>
                          <a:spcPct val="115000"/>
                        </a:lnSpc>
                        <a:spcAft>
                          <a:spcPts val="0"/>
                        </a:spcAft>
                      </a:pPr>
                      <a:r>
                        <a:rPr lang="ro-RO" sz="1100">
                          <a:effectLst/>
                        </a:rPr>
                        <a:t>1973</a:t>
                      </a:r>
                      <a:endParaRPr lang="en-US" sz="1100">
                        <a:effectLst/>
                        <a:latin typeface="Calibri"/>
                        <a:ea typeface="Calibri"/>
                        <a:cs typeface="Times New Roman"/>
                      </a:endParaRPr>
                    </a:p>
                  </a:txBody>
                  <a:tcPr marL="68580" marR="68580" marT="0" marB="0"/>
                </a:tc>
                <a:tc>
                  <a:txBody>
                    <a:bodyPr/>
                    <a:lstStyle/>
                    <a:p>
                      <a:pPr>
                        <a:lnSpc>
                          <a:spcPct val="115000"/>
                        </a:lnSpc>
                        <a:spcAft>
                          <a:spcPts val="0"/>
                        </a:spcAft>
                      </a:pPr>
                      <a:r>
                        <a:rPr lang="ro-RO" sz="1100">
                          <a:effectLst/>
                        </a:rPr>
                        <a:t>Munții Noștri</a:t>
                      </a:r>
                      <a:endParaRPr lang="en-US" sz="1100">
                        <a:effectLst/>
                        <a:latin typeface="Calibri"/>
                        <a:ea typeface="Calibri"/>
                        <a:cs typeface="Times New Roman"/>
                      </a:endParaRPr>
                    </a:p>
                  </a:txBody>
                  <a:tcPr marL="68580" marR="68580" marT="0" marB="0"/>
                </a:tc>
                <a:tc>
                  <a:txBody>
                    <a:bodyPr/>
                    <a:lstStyle/>
                    <a:p>
                      <a:pPr>
                        <a:lnSpc>
                          <a:spcPct val="115000"/>
                        </a:lnSpc>
                        <a:spcAft>
                          <a:spcPts val="0"/>
                        </a:spcAft>
                      </a:pPr>
                      <a:r>
                        <a:rPr lang="ro-RO" sz="1100">
                          <a:effectLst/>
                        </a:rPr>
                        <a:t>1:50.000</a:t>
                      </a:r>
                      <a:endParaRPr lang="en-US" sz="1100">
                        <a:effectLst/>
                        <a:latin typeface="Calibri"/>
                        <a:ea typeface="Calibri"/>
                        <a:cs typeface="Times New Roman"/>
                      </a:endParaRPr>
                    </a:p>
                  </a:txBody>
                  <a:tcPr marL="68580" marR="68580" marT="0" marB="0"/>
                </a:tc>
                <a:tc>
                  <a:txBody>
                    <a:bodyPr/>
                    <a:lstStyle/>
                    <a:p>
                      <a:pPr>
                        <a:lnSpc>
                          <a:spcPct val="115000"/>
                        </a:lnSpc>
                        <a:spcAft>
                          <a:spcPts val="0"/>
                        </a:spcAft>
                      </a:pPr>
                      <a:r>
                        <a:rPr lang="ro-RO" sz="1100">
                          <a:effectLst/>
                        </a:rPr>
                        <a:t>1986</a:t>
                      </a:r>
                      <a:endParaRPr lang="en-US" sz="1100">
                        <a:effectLst/>
                        <a:latin typeface="Calibri"/>
                        <a:ea typeface="Calibri"/>
                        <a:cs typeface="Times New Roman"/>
                      </a:endParaRPr>
                    </a:p>
                  </a:txBody>
                  <a:tcPr marL="68580" marR="68580" marT="0" marB="0"/>
                </a:tc>
              </a:tr>
              <a:tr h="564483">
                <a:tc>
                  <a:txBody>
                    <a:bodyPr/>
                    <a:lstStyle/>
                    <a:p>
                      <a:pPr>
                        <a:lnSpc>
                          <a:spcPct val="115000"/>
                        </a:lnSpc>
                        <a:spcAft>
                          <a:spcPts val="0"/>
                        </a:spcAft>
                      </a:pPr>
                      <a:r>
                        <a:rPr lang="ro-RO" sz="1100">
                          <a:effectLst/>
                        </a:rPr>
                        <a:t>4</a:t>
                      </a:r>
                      <a:endParaRPr lang="en-US" sz="1100">
                        <a:effectLst/>
                        <a:latin typeface="Calibri"/>
                        <a:ea typeface="Calibri"/>
                        <a:cs typeface="Times New Roman"/>
                      </a:endParaRPr>
                    </a:p>
                  </a:txBody>
                  <a:tcPr marL="68580" marR="68580" marT="0" marB="0"/>
                </a:tc>
                <a:tc>
                  <a:txBody>
                    <a:bodyPr/>
                    <a:lstStyle/>
                    <a:p>
                      <a:pPr>
                        <a:lnSpc>
                          <a:spcPct val="115000"/>
                        </a:lnSpc>
                        <a:spcAft>
                          <a:spcPts val="0"/>
                        </a:spcAft>
                      </a:pPr>
                      <a:r>
                        <a:rPr lang="ro-RO" sz="1100" dirty="0">
                          <a:effectLst/>
                        </a:rPr>
                        <a:t>În colaborare cu Direcția Topografică Militară</a:t>
                      </a:r>
                      <a:endParaRPr lang="en-US"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ro-RO" sz="1100">
                          <a:effectLst/>
                        </a:rPr>
                        <a:t>-</a:t>
                      </a:r>
                      <a:endParaRPr lang="en-US" sz="1100">
                        <a:effectLst/>
                        <a:latin typeface="Calibri"/>
                        <a:ea typeface="Calibri"/>
                        <a:cs typeface="Times New Roman"/>
                      </a:endParaRPr>
                    </a:p>
                  </a:txBody>
                  <a:tcPr marL="68580" marR="68580" marT="0" marB="0"/>
                </a:tc>
                <a:tc>
                  <a:txBody>
                    <a:bodyPr/>
                    <a:lstStyle/>
                    <a:p>
                      <a:pPr>
                        <a:lnSpc>
                          <a:spcPct val="115000"/>
                        </a:lnSpc>
                        <a:spcAft>
                          <a:spcPts val="0"/>
                        </a:spcAft>
                      </a:pPr>
                      <a:r>
                        <a:rPr lang="ro-RO" sz="1100">
                          <a:effectLst/>
                        </a:rPr>
                        <a:t>1975-1985</a:t>
                      </a:r>
                      <a:endParaRPr lang="en-US" sz="1100">
                        <a:effectLst/>
                        <a:latin typeface="Calibri"/>
                        <a:ea typeface="Calibri"/>
                        <a:cs typeface="Times New Roman"/>
                      </a:endParaRPr>
                    </a:p>
                  </a:txBody>
                  <a:tcPr marL="68580" marR="68580" marT="0" marB="0"/>
                </a:tc>
                <a:tc>
                  <a:txBody>
                    <a:bodyPr/>
                    <a:lstStyle/>
                    <a:p>
                      <a:pPr>
                        <a:lnSpc>
                          <a:spcPct val="115000"/>
                        </a:lnSpc>
                        <a:spcAft>
                          <a:spcPts val="0"/>
                        </a:spcAft>
                      </a:pPr>
                      <a:r>
                        <a:rPr lang="ro-RO" sz="1100" dirty="0">
                          <a:effectLst/>
                        </a:rPr>
                        <a:t>Regia Autonomă Monitorul Oficial </a:t>
                      </a:r>
                      <a:endParaRPr lang="en-US" sz="1100" dirty="0">
                        <a:effectLst/>
                        <a:latin typeface="Calibri"/>
                        <a:ea typeface="Calibri"/>
                        <a:cs typeface="Times New Roman"/>
                      </a:endParaRPr>
                    </a:p>
                  </a:txBody>
                  <a:tcPr marL="68580" marR="68580" marT="0" marB="0"/>
                </a:tc>
                <a:tc>
                  <a:txBody>
                    <a:bodyPr/>
                    <a:lstStyle/>
                    <a:p>
                      <a:pPr>
                        <a:lnSpc>
                          <a:spcPct val="115000"/>
                        </a:lnSpc>
                        <a:spcAft>
                          <a:spcPts val="0"/>
                        </a:spcAft>
                      </a:pPr>
                      <a:r>
                        <a:rPr lang="ro-RO" sz="1100">
                          <a:effectLst/>
                        </a:rPr>
                        <a:t>1:22.000</a:t>
                      </a:r>
                      <a:endParaRPr lang="en-US" sz="1100">
                        <a:effectLst/>
                        <a:latin typeface="Calibri"/>
                        <a:ea typeface="Calibri"/>
                        <a:cs typeface="Times New Roman"/>
                      </a:endParaRPr>
                    </a:p>
                  </a:txBody>
                  <a:tcPr marL="68580" marR="68580" marT="0" marB="0"/>
                </a:tc>
                <a:tc>
                  <a:txBody>
                    <a:bodyPr/>
                    <a:lstStyle/>
                    <a:p>
                      <a:pPr>
                        <a:lnSpc>
                          <a:spcPct val="115000"/>
                        </a:lnSpc>
                        <a:spcAft>
                          <a:spcPts val="0"/>
                        </a:spcAft>
                      </a:pPr>
                      <a:r>
                        <a:rPr lang="ro-RO" sz="1100">
                          <a:effectLst/>
                        </a:rPr>
                        <a:t>2003</a:t>
                      </a:r>
                      <a:endParaRPr lang="en-US" sz="1100">
                        <a:effectLst/>
                        <a:latin typeface="Calibri"/>
                        <a:ea typeface="Calibri"/>
                        <a:cs typeface="Times New Roman"/>
                      </a:endParaRPr>
                    </a:p>
                  </a:txBody>
                  <a:tcPr marL="68580" marR="68580" marT="0" marB="0"/>
                </a:tc>
              </a:tr>
              <a:tr h="273717">
                <a:tc>
                  <a:txBody>
                    <a:bodyPr/>
                    <a:lstStyle/>
                    <a:p>
                      <a:pPr>
                        <a:lnSpc>
                          <a:spcPct val="115000"/>
                        </a:lnSpc>
                        <a:spcAft>
                          <a:spcPts val="0"/>
                        </a:spcAft>
                      </a:pPr>
                      <a:r>
                        <a:rPr lang="ro-RO" sz="1100">
                          <a:effectLst/>
                        </a:rPr>
                        <a:t>5</a:t>
                      </a:r>
                      <a:endParaRPr lang="en-US" sz="1100">
                        <a:effectLst/>
                        <a:latin typeface="Calibri"/>
                        <a:ea typeface="Calibri"/>
                        <a:cs typeface="Times New Roman"/>
                      </a:endParaRPr>
                    </a:p>
                  </a:txBody>
                  <a:tcPr marL="68580" marR="68580" marT="0" marB="0"/>
                </a:tc>
                <a:tc>
                  <a:txBody>
                    <a:bodyPr/>
                    <a:lstStyle/>
                    <a:p>
                      <a:pPr>
                        <a:lnSpc>
                          <a:spcPct val="115000"/>
                        </a:lnSpc>
                        <a:spcAft>
                          <a:spcPts val="0"/>
                        </a:spcAft>
                      </a:pPr>
                      <a:r>
                        <a:rPr lang="ro-RO" sz="1100">
                          <a:effectLst/>
                        </a:rPr>
                        <a:t>Belalpin </a:t>
                      </a:r>
                      <a:endParaRPr lang="en-US" sz="1100">
                        <a:effectLst/>
                        <a:latin typeface="Calibri"/>
                        <a:ea typeface="Calibri"/>
                        <a:cs typeface="Times New Roman"/>
                      </a:endParaRPr>
                    </a:p>
                  </a:txBody>
                  <a:tcPr marL="68580" marR="68580" marT="0" marB="0"/>
                </a:tc>
                <a:tc>
                  <a:txBody>
                    <a:bodyPr/>
                    <a:lstStyle/>
                    <a:p>
                      <a:pPr>
                        <a:lnSpc>
                          <a:spcPct val="115000"/>
                        </a:lnSpc>
                        <a:spcAft>
                          <a:spcPts val="0"/>
                        </a:spcAft>
                      </a:pPr>
                      <a:r>
                        <a:rPr lang="ro-RO" sz="1100">
                          <a:effectLst/>
                        </a:rPr>
                        <a:t>1:50.000</a:t>
                      </a:r>
                      <a:endParaRPr lang="en-US" sz="1100">
                        <a:effectLst/>
                        <a:latin typeface="Calibri"/>
                        <a:ea typeface="Calibri"/>
                        <a:cs typeface="Times New Roman"/>
                      </a:endParaRPr>
                    </a:p>
                  </a:txBody>
                  <a:tcPr marL="68580" marR="68580" marT="0" marB="0"/>
                </a:tc>
                <a:tc>
                  <a:txBody>
                    <a:bodyPr/>
                    <a:lstStyle/>
                    <a:p>
                      <a:pPr>
                        <a:lnSpc>
                          <a:spcPct val="115000"/>
                        </a:lnSpc>
                        <a:spcAft>
                          <a:spcPts val="0"/>
                        </a:spcAft>
                      </a:pPr>
                      <a:r>
                        <a:rPr lang="ro-RO" sz="1100">
                          <a:effectLst/>
                        </a:rPr>
                        <a:t>2013</a:t>
                      </a:r>
                      <a:endParaRPr lang="en-US" sz="1100">
                        <a:effectLst/>
                        <a:latin typeface="Calibri"/>
                        <a:ea typeface="Calibri"/>
                        <a:cs typeface="Times New Roman"/>
                      </a:endParaRPr>
                    </a:p>
                  </a:txBody>
                  <a:tcPr marL="68580" marR="68580" marT="0" marB="0"/>
                </a:tc>
                <a:tc>
                  <a:txBody>
                    <a:bodyPr/>
                    <a:lstStyle/>
                    <a:p>
                      <a:pPr>
                        <a:lnSpc>
                          <a:spcPct val="115000"/>
                        </a:lnSpc>
                        <a:spcAft>
                          <a:spcPts val="0"/>
                        </a:spcAft>
                      </a:pPr>
                      <a:r>
                        <a:rPr lang="ro-RO" sz="1100">
                          <a:effectLst/>
                        </a:rPr>
                        <a:t>Belalpin</a:t>
                      </a:r>
                      <a:endParaRPr lang="en-US" sz="1100">
                        <a:effectLst/>
                        <a:latin typeface="Calibri"/>
                        <a:ea typeface="Calibri"/>
                        <a:cs typeface="Times New Roman"/>
                      </a:endParaRPr>
                    </a:p>
                  </a:txBody>
                  <a:tcPr marL="68580" marR="68580" marT="0" marB="0"/>
                </a:tc>
                <a:tc>
                  <a:txBody>
                    <a:bodyPr/>
                    <a:lstStyle/>
                    <a:p>
                      <a:pPr>
                        <a:lnSpc>
                          <a:spcPct val="115000"/>
                        </a:lnSpc>
                        <a:spcAft>
                          <a:spcPts val="0"/>
                        </a:spcAft>
                      </a:pPr>
                      <a:r>
                        <a:rPr lang="ro-RO" sz="1100">
                          <a:effectLst/>
                        </a:rPr>
                        <a:t>1:30.000</a:t>
                      </a:r>
                      <a:endParaRPr lang="en-US" sz="1100">
                        <a:effectLst/>
                        <a:latin typeface="Calibri"/>
                        <a:ea typeface="Calibri"/>
                        <a:cs typeface="Times New Roman"/>
                      </a:endParaRPr>
                    </a:p>
                  </a:txBody>
                  <a:tcPr marL="68580" marR="68580" marT="0" marB="0"/>
                </a:tc>
                <a:tc>
                  <a:txBody>
                    <a:bodyPr/>
                    <a:lstStyle/>
                    <a:p>
                      <a:pPr>
                        <a:lnSpc>
                          <a:spcPct val="115000"/>
                        </a:lnSpc>
                        <a:spcAft>
                          <a:spcPts val="0"/>
                        </a:spcAft>
                      </a:pPr>
                      <a:r>
                        <a:rPr lang="ro-RO" sz="1100">
                          <a:effectLst/>
                        </a:rPr>
                        <a:t>2005</a:t>
                      </a:r>
                      <a:endParaRPr lang="en-US" sz="1100">
                        <a:effectLst/>
                        <a:latin typeface="Calibri"/>
                        <a:ea typeface="Calibri"/>
                        <a:cs typeface="Times New Roman"/>
                      </a:endParaRPr>
                    </a:p>
                  </a:txBody>
                  <a:tcPr marL="68580" marR="68580" marT="0" marB="0"/>
                </a:tc>
              </a:tr>
              <a:tr h="273717">
                <a:tc>
                  <a:txBody>
                    <a:bodyPr/>
                    <a:lstStyle/>
                    <a:p>
                      <a:pPr>
                        <a:lnSpc>
                          <a:spcPct val="115000"/>
                        </a:lnSpc>
                        <a:spcAft>
                          <a:spcPts val="0"/>
                        </a:spcAft>
                      </a:pPr>
                      <a:r>
                        <a:rPr lang="ro-RO" sz="1100">
                          <a:effectLst/>
                        </a:rPr>
                        <a:t>6</a:t>
                      </a:r>
                      <a:endParaRPr lang="en-US" sz="1100">
                        <a:effectLst/>
                        <a:latin typeface="Calibri"/>
                        <a:ea typeface="Calibri"/>
                        <a:cs typeface="Times New Roman"/>
                      </a:endParaRPr>
                    </a:p>
                  </a:txBody>
                  <a:tcPr marL="68580" marR="68580" marT="0" marB="0"/>
                </a:tc>
                <a:tc>
                  <a:txBody>
                    <a:bodyPr/>
                    <a:lstStyle/>
                    <a:p>
                      <a:pPr>
                        <a:lnSpc>
                          <a:spcPct val="115000"/>
                        </a:lnSpc>
                        <a:spcAft>
                          <a:spcPts val="0"/>
                        </a:spcAft>
                      </a:pPr>
                      <a:r>
                        <a:rPr lang="ro-RO" sz="1100">
                          <a:effectLst/>
                        </a:rPr>
                        <a:t>Regio</a:t>
                      </a:r>
                      <a:endParaRPr lang="en-US" sz="1100">
                        <a:effectLst/>
                        <a:latin typeface="Calibri"/>
                        <a:ea typeface="Calibri"/>
                        <a:cs typeface="Times New Roman"/>
                      </a:endParaRPr>
                    </a:p>
                  </a:txBody>
                  <a:tcPr marL="68580" marR="68580" marT="0" marB="0"/>
                </a:tc>
                <a:tc>
                  <a:txBody>
                    <a:bodyPr/>
                    <a:lstStyle/>
                    <a:p>
                      <a:pPr>
                        <a:lnSpc>
                          <a:spcPct val="115000"/>
                        </a:lnSpc>
                        <a:spcAft>
                          <a:spcPts val="0"/>
                        </a:spcAft>
                      </a:pPr>
                      <a:r>
                        <a:rPr lang="ro-RO" sz="1100">
                          <a:effectLst/>
                        </a:rPr>
                        <a:t>1:50.000</a:t>
                      </a:r>
                      <a:endParaRPr lang="en-US" sz="1100">
                        <a:effectLst/>
                        <a:latin typeface="Calibri"/>
                        <a:ea typeface="Calibri"/>
                        <a:cs typeface="Times New Roman"/>
                      </a:endParaRPr>
                    </a:p>
                  </a:txBody>
                  <a:tcPr marL="68580" marR="68580" marT="0" marB="0"/>
                </a:tc>
                <a:tc>
                  <a:txBody>
                    <a:bodyPr/>
                    <a:lstStyle/>
                    <a:p>
                      <a:pPr>
                        <a:lnSpc>
                          <a:spcPct val="115000"/>
                        </a:lnSpc>
                        <a:spcAft>
                          <a:spcPts val="0"/>
                        </a:spcAft>
                      </a:pPr>
                      <a:r>
                        <a:rPr lang="ro-RO" sz="1100">
                          <a:effectLst/>
                        </a:rPr>
                        <a:t>2014</a:t>
                      </a:r>
                      <a:endParaRPr lang="en-US" sz="1100">
                        <a:effectLst/>
                        <a:latin typeface="Calibri"/>
                        <a:ea typeface="Calibri"/>
                        <a:cs typeface="Times New Roman"/>
                      </a:endParaRPr>
                    </a:p>
                  </a:txBody>
                  <a:tcPr marL="68580" marR="68580" marT="0" marB="0"/>
                </a:tc>
                <a:tc>
                  <a:txBody>
                    <a:bodyPr/>
                    <a:lstStyle/>
                    <a:p>
                      <a:pPr>
                        <a:lnSpc>
                          <a:spcPct val="115000"/>
                        </a:lnSpc>
                        <a:spcAft>
                          <a:spcPts val="0"/>
                        </a:spcAft>
                      </a:pPr>
                      <a:r>
                        <a:rPr lang="ro-RO" sz="1100" dirty="0">
                          <a:effectLst/>
                        </a:rPr>
                        <a:t>Discover eco/Zenith</a:t>
                      </a:r>
                      <a:endParaRPr lang="en-US" sz="1100" dirty="0">
                        <a:effectLst/>
                        <a:latin typeface="Calibri"/>
                        <a:ea typeface="Calibri"/>
                        <a:cs typeface="Times New Roman"/>
                      </a:endParaRPr>
                    </a:p>
                  </a:txBody>
                  <a:tcPr marL="68580" marR="68580" marT="0" marB="0"/>
                </a:tc>
                <a:tc>
                  <a:txBody>
                    <a:bodyPr/>
                    <a:lstStyle/>
                    <a:p>
                      <a:pPr>
                        <a:lnSpc>
                          <a:spcPct val="115000"/>
                        </a:lnSpc>
                        <a:spcAft>
                          <a:spcPts val="0"/>
                        </a:spcAft>
                      </a:pPr>
                      <a:r>
                        <a:rPr lang="ro-RO" sz="1100">
                          <a:effectLst/>
                        </a:rPr>
                        <a:t>1:30.000</a:t>
                      </a:r>
                      <a:endParaRPr lang="en-US" sz="1100">
                        <a:effectLst/>
                        <a:latin typeface="Calibri"/>
                        <a:ea typeface="Calibri"/>
                        <a:cs typeface="Times New Roman"/>
                      </a:endParaRPr>
                    </a:p>
                  </a:txBody>
                  <a:tcPr marL="68580" marR="68580" marT="0" marB="0"/>
                </a:tc>
                <a:tc>
                  <a:txBody>
                    <a:bodyPr/>
                    <a:lstStyle/>
                    <a:p>
                      <a:pPr>
                        <a:lnSpc>
                          <a:spcPct val="115000"/>
                        </a:lnSpc>
                        <a:spcAft>
                          <a:spcPts val="0"/>
                        </a:spcAft>
                      </a:pPr>
                      <a:r>
                        <a:rPr lang="ro-RO" sz="1100">
                          <a:effectLst/>
                        </a:rPr>
                        <a:t>2010</a:t>
                      </a:r>
                      <a:endParaRPr lang="en-US" sz="1100">
                        <a:effectLst/>
                        <a:latin typeface="Calibri"/>
                        <a:ea typeface="Calibri"/>
                        <a:cs typeface="Times New Roman"/>
                      </a:endParaRPr>
                    </a:p>
                  </a:txBody>
                  <a:tcPr marL="68580" marR="68580" marT="0" marB="0"/>
                </a:tc>
              </a:tr>
              <a:tr h="273717">
                <a:tc>
                  <a:txBody>
                    <a:bodyPr/>
                    <a:lstStyle/>
                    <a:p>
                      <a:pPr>
                        <a:lnSpc>
                          <a:spcPct val="115000"/>
                        </a:lnSpc>
                        <a:spcAft>
                          <a:spcPts val="0"/>
                        </a:spcAft>
                      </a:pPr>
                      <a:r>
                        <a:rPr lang="ro-RO" sz="1100">
                          <a:effectLst/>
                        </a:rPr>
                        <a:t>7</a:t>
                      </a:r>
                      <a:endParaRPr lang="en-US" sz="1100">
                        <a:effectLst/>
                        <a:latin typeface="Calibri"/>
                        <a:ea typeface="Calibri"/>
                        <a:cs typeface="Times New Roman"/>
                      </a:endParaRPr>
                    </a:p>
                  </a:txBody>
                  <a:tcPr marL="68580" marR="68580" marT="0" marB="0"/>
                </a:tc>
                <a:tc>
                  <a:txBody>
                    <a:bodyPr/>
                    <a:lstStyle/>
                    <a:p>
                      <a:pPr>
                        <a:lnSpc>
                          <a:spcPct val="115000"/>
                        </a:lnSpc>
                        <a:spcAft>
                          <a:spcPts val="0"/>
                        </a:spcAft>
                      </a:pPr>
                      <a:r>
                        <a:rPr lang="ro-RO" sz="1100">
                          <a:effectLst/>
                        </a:rPr>
                        <a:t>Schubert&amp;Franzke</a:t>
                      </a:r>
                      <a:endParaRPr lang="en-US" sz="1100">
                        <a:effectLst/>
                        <a:latin typeface="Calibri"/>
                        <a:ea typeface="Calibri"/>
                        <a:cs typeface="Times New Roman"/>
                      </a:endParaRPr>
                    </a:p>
                  </a:txBody>
                  <a:tcPr marL="68580" marR="68580" marT="0" marB="0"/>
                </a:tc>
                <a:tc>
                  <a:txBody>
                    <a:bodyPr/>
                    <a:lstStyle/>
                    <a:p>
                      <a:pPr>
                        <a:lnSpc>
                          <a:spcPct val="115000"/>
                        </a:lnSpc>
                        <a:spcAft>
                          <a:spcPts val="0"/>
                        </a:spcAft>
                      </a:pPr>
                      <a:r>
                        <a:rPr lang="ro-RO" sz="1100" dirty="0">
                          <a:effectLst/>
                        </a:rPr>
                        <a:t> </a:t>
                      </a:r>
                      <a:r>
                        <a:rPr lang="en-US" sz="1100" dirty="0" smtClean="0">
                          <a:effectLst/>
                        </a:rPr>
                        <a:t>1:35.000</a:t>
                      </a:r>
                      <a:endParaRPr lang="en-US" sz="1100" dirty="0">
                        <a:effectLst/>
                        <a:latin typeface="Calibri"/>
                        <a:ea typeface="Calibri"/>
                        <a:cs typeface="Times New Roman"/>
                      </a:endParaRPr>
                    </a:p>
                  </a:txBody>
                  <a:tcPr marL="68580" marR="68580" marT="0" marB="0"/>
                </a:tc>
                <a:tc>
                  <a:txBody>
                    <a:bodyPr/>
                    <a:lstStyle/>
                    <a:p>
                      <a:pPr>
                        <a:lnSpc>
                          <a:spcPct val="115000"/>
                        </a:lnSpc>
                        <a:spcAft>
                          <a:spcPts val="0"/>
                        </a:spcAft>
                      </a:pPr>
                      <a:r>
                        <a:rPr lang="ro-RO" sz="1100">
                          <a:effectLst/>
                        </a:rPr>
                        <a:t>2014</a:t>
                      </a:r>
                      <a:endParaRPr lang="en-US" sz="1100">
                        <a:effectLst/>
                        <a:latin typeface="Calibri"/>
                        <a:ea typeface="Calibri"/>
                        <a:cs typeface="Times New Roman"/>
                      </a:endParaRPr>
                    </a:p>
                  </a:txBody>
                  <a:tcPr marL="68580" marR="68580" marT="0" marB="0"/>
                </a:tc>
                <a:tc>
                  <a:txBody>
                    <a:bodyPr/>
                    <a:lstStyle/>
                    <a:p>
                      <a:pPr>
                        <a:lnSpc>
                          <a:spcPct val="115000"/>
                        </a:lnSpc>
                        <a:spcAft>
                          <a:spcPts val="0"/>
                        </a:spcAft>
                      </a:pPr>
                      <a:r>
                        <a:rPr lang="ro-RO" sz="1100">
                          <a:effectLst/>
                        </a:rPr>
                        <a:t>Schubert&amp;Franzke</a:t>
                      </a:r>
                      <a:endParaRPr lang="en-US" sz="1100">
                        <a:effectLst/>
                        <a:latin typeface="Calibri"/>
                        <a:ea typeface="Calibri"/>
                        <a:cs typeface="Times New Roman"/>
                      </a:endParaRPr>
                    </a:p>
                  </a:txBody>
                  <a:tcPr marL="68580" marR="68580" marT="0" marB="0"/>
                </a:tc>
                <a:tc>
                  <a:txBody>
                    <a:bodyPr/>
                    <a:lstStyle/>
                    <a:p>
                      <a:pPr>
                        <a:lnSpc>
                          <a:spcPct val="115000"/>
                        </a:lnSpc>
                        <a:spcAft>
                          <a:spcPts val="0"/>
                        </a:spcAft>
                      </a:pPr>
                      <a:r>
                        <a:rPr lang="ro-RO" sz="1100">
                          <a:effectLst/>
                        </a:rPr>
                        <a:t>1:40.000</a:t>
                      </a:r>
                      <a:endParaRPr lang="en-US" sz="1100">
                        <a:effectLst/>
                        <a:latin typeface="Calibri"/>
                        <a:ea typeface="Calibri"/>
                        <a:cs typeface="Times New Roman"/>
                      </a:endParaRPr>
                    </a:p>
                  </a:txBody>
                  <a:tcPr marL="68580" marR="68580" marT="0" marB="0"/>
                </a:tc>
                <a:tc>
                  <a:txBody>
                    <a:bodyPr/>
                    <a:lstStyle/>
                    <a:p>
                      <a:pPr>
                        <a:lnSpc>
                          <a:spcPct val="115000"/>
                        </a:lnSpc>
                        <a:spcAft>
                          <a:spcPts val="0"/>
                        </a:spcAft>
                      </a:pPr>
                      <a:r>
                        <a:rPr lang="ro-RO" sz="1100" dirty="0">
                          <a:effectLst/>
                        </a:rPr>
                        <a:t>2014</a:t>
                      </a:r>
                      <a:endParaRPr lang="en-US" sz="1100" dirty="0">
                        <a:effectLst/>
                        <a:latin typeface="Calibri"/>
                        <a:ea typeface="Calibri"/>
                        <a:cs typeface="Times New Roman"/>
                      </a:endParaRPr>
                    </a:p>
                  </a:txBody>
                  <a:tcPr marL="68580" marR="68580" marT="0" marB="0"/>
                </a:tc>
              </a:tr>
            </a:tbl>
          </a:graphicData>
        </a:graphic>
      </p:graphicFrame>
    </p:spTree>
    <p:extLst>
      <p:ext uri="{BB962C8B-B14F-4D97-AF65-F5344CB8AC3E}">
        <p14:creationId xmlns:p14="http://schemas.microsoft.com/office/powerpoint/2010/main" val="192622252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ro-RO" sz="4000" b="1" dirty="0" smtClean="0">
                <a:solidFill>
                  <a:srgbClr val="9A8736"/>
                </a:solidFill>
                <a:latin typeface="Century" pitchFamily="18" charset="0"/>
              </a:rPr>
              <a:t>Toponime uitate</a:t>
            </a:r>
            <a:r>
              <a:rPr lang="ro-RO" sz="4000" dirty="0" smtClean="0"/>
              <a:t> </a:t>
            </a:r>
            <a:endParaRPr lang="ro-RO" sz="4000" dirty="0"/>
          </a:p>
        </p:txBody>
      </p:sp>
      <p:pic>
        <p:nvPicPr>
          <p:cNvPr id="4" name="Picture 2" descr="E:\Geografie\Geo-spatial\Harti TCR\Foto\coprin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1809" y="1371600"/>
            <a:ext cx="5121276" cy="3971925"/>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861805" y="5486400"/>
            <a:ext cx="3989490" cy="923330"/>
          </a:xfrm>
          <a:prstGeom prst="rect">
            <a:avLst/>
          </a:prstGeom>
        </p:spPr>
        <p:txBody>
          <a:bodyPr wrap="none">
            <a:spAutoFit/>
          </a:bodyPr>
          <a:lstStyle/>
          <a:p>
            <a:r>
              <a:rPr lang="ro-RO" b="1" i="1" dirty="0" smtClean="0"/>
              <a:t>Plaiul cu Coprine din M. Gârbova (1934</a:t>
            </a:r>
            <a:r>
              <a:rPr lang="ro-RO" dirty="0" smtClean="0"/>
              <a:t>)</a:t>
            </a:r>
            <a:endParaRPr lang="en-US" dirty="0" smtClean="0"/>
          </a:p>
          <a:p>
            <a:r>
              <a:rPr lang="en-US" b="1" i="1" dirty="0" err="1" smtClean="0"/>
              <a:t>Harta</a:t>
            </a:r>
            <a:r>
              <a:rPr lang="en-US" b="1" i="1" dirty="0" smtClean="0"/>
              <a:t> Touring </a:t>
            </a:r>
            <a:r>
              <a:rPr lang="en-US" b="1" i="1" dirty="0" err="1" smtClean="0"/>
              <a:t>Clubul</a:t>
            </a:r>
            <a:r>
              <a:rPr lang="en-US" b="1" i="1" dirty="0" smtClean="0"/>
              <a:t> Rom</a:t>
            </a:r>
            <a:r>
              <a:rPr lang="ro-RO" b="1" i="1" dirty="0" smtClean="0"/>
              <a:t>âniei </a:t>
            </a:r>
          </a:p>
          <a:p>
            <a:r>
              <a:rPr lang="ro-RO" b="1" i="1" dirty="0" smtClean="0"/>
              <a:t>1:30.000, 1935</a:t>
            </a:r>
            <a:endParaRPr lang="it-IT" b="1" i="1" dirty="0" smtClean="0"/>
          </a:p>
        </p:txBody>
      </p:sp>
      <p:pic>
        <p:nvPicPr>
          <p:cNvPr id="8" name="Picture 3" descr="E:\Geografie\Geo-spatial\Harti TCR\Foto\Narcisus angustifolius V. Re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5000" y="1353067"/>
            <a:ext cx="2895599" cy="4343399"/>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4730259" y="5867400"/>
            <a:ext cx="4242252" cy="646331"/>
          </a:xfrm>
          <a:prstGeom prst="rect">
            <a:avLst/>
          </a:prstGeom>
        </p:spPr>
        <p:txBody>
          <a:bodyPr wrap="none">
            <a:spAutoFit/>
          </a:bodyPr>
          <a:lstStyle/>
          <a:p>
            <a:pPr algn="r"/>
            <a:r>
              <a:rPr lang="ro-RO" b="1" i="1" dirty="0"/>
              <a:t>Narcisus L. Angustifolius </a:t>
            </a:r>
            <a:endParaRPr lang="ro-RO" b="1" i="1" dirty="0" smtClean="0"/>
          </a:p>
          <a:p>
            <a:pPr algn="r"/>
            <a:r>
              <a:rPr lang="ro-RO" b="1" i="1" dirty="0" smtClean="0"/>
              <a:t>(narcise pe versantul sudic al M. Cumpătu)</a:t>
            </a:r>
            <a:endParaRPr lang="it-IT" b="1" i="1" dirty="0" smtClean="0"/>
          </a:p>
        </p:txBody>
      </p:sp>
    </p:spTree>
    <p:extLst>
      <p:ext uri="{BB962C8B-B14F-4D97-AF65-F5344CB8AC3E}">
        <p14:creationId xmlns:p14="http://schemas.microsoft.com/office/powerpoint/2010/main" val="10957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randombar(horizontal)">
                                      <p:cBhvr>
                                        <p:cTn id="19" dur="500"/>
                                        <p:tgtEl>
                                          <p:spTgt spid="8"/>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randombar(horizont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257800"/>
            <a:ext cx="8229600" cy="868363"/>
          </a:xfrm>
        </p:spPr>
        <p:txBody>
          <a:bodyPr/>
          <a:lstStyle/>
          <a:p>
            <a:endParaRPr lang="ro-RO" dirty="0"/>
          </a:p>
        </p:txBody>
      </p:sp>
      <p:sp>
        <p:nvSpPr>
          <p:cNvPr id="4" name="Title 1"/>
          <p:cNvSpPr>
            <a:spLocks noGrp="1"/>
          </p:cNvSpPr>
          <p:nvPr>
            <p:ph type="title"/>
          </p:nvPr>
        </p:nvSpPr>
        <p:spPr/>
        <p:txBody>
          <a:bodyPr>
            <a:normAutofit/>
          </a:bodyPr>
          <a:lstStyle/>
          <a:p>
            <a:r>
              <a:rPr lang="ro-RO" sz="4000" b="1" dirty="0" smtClean="0">
                <a:solidFill>
                  <a:srgbClr val="9A8736"/>
                </a:solidFill>
                <a:latin typeface="Century" pitchFamily="18" charset="0"/>
              </a:rPr>
              <a:t>Toponime uitate</a:t>
            </a:r>
            <a:r>
              <a:rPr lang="ro-RO" sz="4000" dirty="0" smtClean="0"/>
              <a:t> </a:t>
            </a:r>
            <a:endParaRPr lang="ro-RO" sz="4000" dirty="0"/>
          </a:p>
        </p:txBody>
      </p:sp>
      <p:pic>
        <p:nvPicPr>
          <p:cNvPr id="7170" name="Picture 2" descr="C:\Users\Bogdan\Desktop\Poaia Sfarsitul Lumii.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800" y="1498600"/>
            <a:ext cx="4572000" cy="3530466"/>
          </a:xfrm>
          <a:prstGeom prst="rect">
            <a:avLst/>
          </a:prstGeom>
          <a:noFill/>
          <a:extLst>
            <a:ext uri="{909E8E84-426E-40DD-AFC4-6F175D3DCCD1}">
              <a14:hiddenFill xmlns:a14="http://schemas.microsoft.com/office/drawing/2010/main">
                <a:solidFill>
                  <a:srgbClr val="FFFFFF"/>
                </a:solidFill>
              </a14:hiddenFill>
            </a:ext>
          </a:extLst>
        </p:spPr>
      </p:pic>
      <p:pic>
        <p:nvPicPr>
          <p:cNvPr id="7171" name="Picture 3" descr="C:\Users\Bogdan\Desktop\Sfarsitul lumii SF.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5800" y="1964853"/>
            <a:ext cx="4395788" cy="3280714"/>
          </a:xfrm>
          <a:prstGeom prst="rect">
            <a:avLst/>
          </a:prstGeom>
          <a:noFill/>
          <a:extLst>
            <a:ext uri="{909E8E84-426E-40DD-AFC4-6F175D3DCCD1}">
              <a14:hiddenFill xmlns:a14="http://schemas.microsoft.com/office/drawing/2010/main">
                <a:solidFill>
                  <a:srgbClr val="FFFFFF"/>
                </a:solidFill>
              </a14:hiddenFill>
            </a:ext>
          </a:extLst>
        </p:spPr>
      </p:pic>
      <p:sp>
        <p:nvSpPr>
          <p:cNvPr id="5" name="Oval 4"/>
          <p:cNvSpPr/>
          <p:nvPr/>
        </p:nvSpPr>
        <p:spPr>
          <a:xfrm>
            <a:off x="2286000" y="2971800"/>
            <a:ext cx="914400" cy="9144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9" name="Oval 8"/>
          <p:cNvSpPr/>
          <p:nvPr/>
        </p:nvSpPr>
        <p:spPr>
          <a:xfrm>
            <a:off x="6048375" y="3124200"/>
            <a:ext cx="914400" cy="9144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pic>
        <p:nvPicPr>
          <p:cNvPr id="10" name="Picture 4" descr="D:\Fotografii\Bucegi\Bucegi 29-30 martie 2014\DSC_1562.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9588" y="1232761"/>
            <a:ext cx="8382000" cy="5611678"/>
          </a:xfrm>
          <a:prstGeom prst="rect">
            <a:avLst/>
          </a:prstGeom>
          <a:noFill/>
          <a:extLst>
            <a:ext uri="{909E8E84-426E-40DD-AFC4-6F175D3DCCD1}">
              <a14:hiddenFill xmlns:a14="http://schemas.microsoft.com/office/drawing/2010/main">
                <a:solidFill>
                  <a:srgbClr val="FFFFFF"/>
                </a:solidFill>
              </a14:hiddenFill>
            </a:ext>
          </a:extLst>
        </p:spPr>
      </p:pic>
      <p:sp>
        <p:nvSpPr>
          <p:cNvPr id="11" name="Content Placeholder 2"/>
          <p:cNvSpPr txBox="1">
            <a:spLocks/>
          </p:cNvSpPr>
          <p:nvPr/>
        </p:nvSpPr>
        <p:spPr>
          <a:xfrm>
            <a:off x="558800" y="1431453"/>
            <a:ext cx="2667000" cy="53340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ro-RO" sz="1600" i="1" dirty="0" smtClean="0">
                <a:solidFill>
                  <a:schemeClr val="bg1"/>
                </a:solidFill>
              </a:rPr>
              <a:t>Foto Bogdan Olariu, 2014</a:t>
            </a:r>
            <a:endParaRPr lang="ro-RO" sz="1600" i="1" dirty="0">
              <a:solidFill>
                <a:schemeClr val="bg1"/>
              </a:solidFill>
            </a:endParaRPr>
          </a:p>
        </p:txBody>
      </p:sp>
    </p:spTree>
    <p:extLst>
      <p:ext uri="{BB962C8B-B14F-4D97-AF65-F5344CB8AC3E}">
        <p14:creationId xmlns:p14="http://schemas.microsoft.com/office/powerpoint/2010/main" val="1201779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170"/>
                                        </p:tgtEl>
                                        <p:attrNameLst>
                                          <p:attrName>style.visibility</p:attrName>
                                        </p:attrNameLst>
                                      </p:cBhvr>
                                      <p:to>
                                        <p:strVal val="visible"/>
                                      </p:to>
                                    </p:set>
                                    <p:anim calcmode="lin" valueType="num">
                                      <p:cBhvr additive="base">
                                        <p:cTn id="13" dur="500" fill="hold"/>
                                        <p:tgtEl>
                                          <p:spTgt spid="7170"/>
                                        </p:tgtEl>
                                        <p:attrNameLst>
                                          <p:attrName>ppt_x</p:attrName>
                                        </p:attrNameLst>
                                      </p:cBhvr>
                                      <p:tavLst>
                                        <p:tav tm="0">
                                          <p:val>
                                            <p:strVal val="#ppt_x"/>
                                          </p:val>
                                        </p:tav>
                                        <p:tav tm="100000">
                                          <p:val>
                                            <p:strVal val="#ppt_x"/>
                                          </p:val>
                                        </p:tav>
                                      </p:tavLst>
                                    </p:anim>
                                    <p:anim calcmode="lin" valueType="num">
                                      <p:cBhvr additive="base">
                                        <p:cTn id="14" dur="500" fill="hold"/>
                                        <p:tgtEl>
                                          <p:spTgt spid="717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7171"/>
                                        </p:tgtEl>
                                        <p:attrNameLst>
                                          <p:attrName>style.visibility</p:attrName>
                                        </p:attrNameLst>
                                      </p:cBhvr>
                                      <p:to>
                                        <p:strVal val="visible"/>
                                      </p:to>
                                    </p:set>
                                    <p:animEffect transition="in" filter="fade">
                                      <p:cBhvr>
                                        <p:cTn id="25" dur="500"/>
                                        <p:tgtEl>
                                          <p:spTgt spid="7171"/>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wipe(down)">
                                      <p:cBhvr>
                                        <p:cTn id="30" dur="500"/>
                                        <p:tgtEl>
                                          <p:spTgt spid="9"/>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down)">
                                      <p:cBhvr>
                                        <p:cTn id="35" dur="500"/>
                                        <p:tgtEl>
                                          <p:spTgt spid="10"/>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wipe(down)">
                                      <p:cBhvr>
                                        <p:cTn id="4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9" grpId="0" animBg="1"/>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257800"/>
            <a:ext cx="8229600" cy="868363"/>
          </a:xfrm>
        </p:spPr>
        <p:txBody>
          <a:bodyPr>
            <a:noAutofit/>
          </a:bodyPr>
          <a:lstStyle/>
          <a:p>
            <a:r>
              <a:rPr lang="en-US" sz="2000" b="1" i="1" dirty="0" err="1" smtClean="0"/>
              <a:t>Harta</a:t>
            </a:r>
            <a:r>
              <a:rPr lang="en-US" sz="2000" b="1" i="1" dirty="0" smtClean="0"/>
              <a:t> - </a:t>
            </a:r>
            <a:r>
              <a:rPr lang="ro-RO" sz="2000" b="1" i="1" dirty="0" smtClean="0"/>
              <a:t>Asociația </a:t>
            </a:r>
            <a:r>
              <a:rPr lang="ro-RO" sz="2000" b="1" i="1" dirty="0"/>
              <a:t>Drumeților Munții </a:t>
            </a:r>
            <a:r>
              <a:rPr lang="ro-RO" sz="2000" b="1" i="1" dirty="0" smtClean="0"/>
              <a:t>României</a:t>
            </a:r>
            <a:endParaRPr lang="en-US" sz="2000" b="1" i="1" dirty="0" smtClean="0"/>
          </a:p>
          <a:p>
            <a:r>
              <a:rPr lang="en-US" sz="2000" b="1" i="1" dirty="0" smtClean="0">
                <a:ea typeface="Calibri"/>
                <a:cs typeface="Times New Roman"/>
              </a:rPr>
              <a:t>1:25.000, 1937</a:t>
            </a:r>
            <a:endParaRPr lang="en-US" sz="2000" b="1" i="1" dirty="0">
              <a:ea typeface="Calibri"/>
              <a:cs typeface="Times New Roman"/>
            </a:endParaRPr>
          </a:p>
          <a:p>
            <a:endParaRPr lang="ro-RO" sz="2000" b="1" i="1" dirty="0"/>
          </a:p>
        </p:txBody>
      </p:sp>
      <p:sp>
        <p:nvSpPr>
          <p:cNvPr id="4" name="Title 1"/>
          <p:cNvSpPr>
            <a:spLocks noGrp="1"/>
          </p:cNvSpPr>
          <p:nvPr>
            <p:ph type="title"/>
          </p:nvPr>
        </p:nvSpPr>
        <p:spPr/>
        <p:txBody>
          <a:bodyPr>
            <a:normAutofit/>
          </a:bodyPr>
          <a:lstStyle/>
          <a:p>
            <a:r>
              <a:rPr lang="ro-RO" sz="4000" b="1" dirty="0" smtClean="0">
                <a:solidFill>
                  <a:srgbClr val="9A8736"/>
                </a:solidFill>
                <a:latin typeface="Century" pitchFamily="18" charset="0"/>
              </a:rPr>
              <a:t>Toponime uitate</a:t>
            </a:r>
            <a:r>
              <a:rPr lang="ro-RO" sz="4000" dirty="0" smtClean="0"/>
              <a:t> </a:t>
            </a:r>
            <a:endParaRPr lang="ro-RO" sz="4000" dirty="0"/>
          </a:p>
        </p:txBody>
      </p:sp>
      <p:pic>
        <p:nvPicPr>
          <p:cNvPr id="6" name="Picture 2" descr="C:\Users\Bogdan\Desktop\Calugaru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320" y="1295400"/>
            <a:ext cx="4178300" cy="35814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3" descr="C:\Users\Bogdan\Desktop\Graniceri.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55889" y="1295400"/>
            <a:ext cx="3522902" cy="3581400"/>
          </a:xfrm>
          <a:prstGeom prst="rect">
            <a:avLst/>
          </a:prstGeom>
          <a:noFill/>
          <a:extLst>
            <a:ext uri="{909E8E84-426E-40DD-AFC4-6F175D3DCCD1}">
              <a14:hiddenFill xmlns:a14="http://schemas.microsoft.com/office/drawing/2010/main">
                <a:solidFill>
                  <a:srgbClr val="FFFFFF"/>
                </a:solidFill>
              </a14:hiddenFill>
            </a:ext>
          </a:extLst>
        </p:spPr>
      </p:pic>
      <p:sp>
        <p:nvSpPr>
          <p:cNvPr id="8" name="Oval 7"/>
          <p:cNvSpPr/>
          <p:nvPr/>
        </p:nvSpPr>
        <p:spPr>
          <a:xfrm>
            <a:off x="2133600" y="2590800"/>
            <a:ext cx="1371600" cy="13081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2" name="Freeform 1"/>
          <p:cNvSpPr/>
          <p:nvPr/>
        </p:nvSpPr>
        <p:spPr>
          <a:xfrm>
            <a:off x="5321300" y="1778000"/>
            <a:ext cx="2425700" cy="812800"/>
          </a:xfrm>
          <a:custGeom>
            <a:avLst/>
            <a:gdLst>
              <a:gd name="connsiteX0" fmla="*/ 0 w 2425700"/>
              <a:gd name="connsiteY0" fmla="*/ 812800 h 812800"/>
              <a:gd name="connsiteX1" fmla="*/ 292100 w 2425700"/>
              <a:gd name="connsiteY1" fmla="*/ 673100 h 812800"/>
              <a:gd name="connsiteX2" fmla="*/ 457200 w 2425700"/>
              <a:gd name="connsiteY2" fmla="*/ 647700 h 812800"/>
              <a:gd name="connsiteX3" fmla="*/ 635000 w 2425700"/>
              <a:gd name="connsiteY3" fmla="*/ 584200 h 812800"/>
              <a:gd name="connsiteX4" fmla="*/ 838200 w 2425700"/>
              <a:gd name="connsiteY4" fmla="*/ 533400 h 812800"/>
              <a:gd name="connsiteX5" fmla="*/ 1041400 w 2425700"/>
              <a:gd name="connsiteY5" fmla="*/ 495300 h 812800"/>
              <a:gd name="connsiteX6" fmla="*/ 1244600 w 2425700"/>
              <a:gd name="connsiteY6" fmla="*/ 431800 h 812800"/>
              <a:gd name="connsiteX7" fmla="*/ 1358900 w 2425700"/>
              <a:gd name="connsiteY7" fmla="*/ 393700 h 812800"/>
              <a:gd name="connsiteX8" fmla="*/ 1473200 w 2425700"/>
              <a:gd name="connsiteY8" fmla="*/ 368300 h 812800"/>
              <a:gd name="connsiteX9" fmla="*/ 1600200 w 2425700"/>
              <a:gd name="connsiteY9" fmla="*/ 317500 h 812800"/>
              <a:gd name="connsiteX10" fmla="*/ 1803400 w 2425700"/>
              <a:gd name="connsiteY10" fmla="*/ 266700 h 812800"/>
              <a:gd name="connsiteX11" fmla="*/ 1955800 w 2425700"/>
              <a:gd name="connsiteY11" fmla="*/ 215900 h 812800"/>
              <a:gd name="connsiteX12" fmla="*/ 2082800 w 2425700"/>
              <a:gd name="connsiteY12" fmla="*/ 165100 h 812800"/>
              <a:gd name="connsiteX13" fmla="*/ 2235200 w 2425700"/>
              <a:gd name="connsiteY13" fmla="*/ 101600 h 812800"/>
              <a:gd name="connsiteX14" fmla="*/ 2425700 w 2425700"/>
              <a:gd name="connsiteY14" fmla="*/ 0 h 812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425700" h="812800">
                <a:moveTo>
                  <a:pt x="0" y="812800"/>
                </a:moveTo>
                <a:cubicBezTo>
                  <a:pt x="107950" y="756708"/>
                  <a:pt x="215900" y="700617"/>
                  <a:pt x="292100" y="673100"/>
                </a:cubicBezTo>
                <a:cubicBezTo>
                  <a:pt x="368300" y="645583"/>
                  <a:pt x="400050" y="662517"/>
                  <a:pt x="457200" y="647700"/>
                </a:cubicBezTo>
                <a:cubicBezTo>
                  <a:pt x="514350" y="632883"/>
                  <a:pt x="571500" y="603250"/>
                  <a:pt x="635000" y="584200"/>
                </a:cubicBezTo>
                <a:cubicBezTo>
                  <a:pt x="698500" y="565150"/>
                  <a:pt x="770467" y="548217"/>
                  <a:pt x="838200" y="533400"/>
                </a:cubicBezTo>
                <a:cubicBezTo>
                  <a:pt x="905933" y="518583"/>
                  <a:pt x="973667" y="512233"/>
                  <a:pt x="1041400" y="495300"/>
                </a:cubicBezTo>
                <a:cubicBezTo>
                  <a:pt x="1109133" y="478367"/>
                  <a:pt x="1191683" y="448733"/>
                  <a:pt x="1244600" y="431800"/>
                </a:cubicBezTo>
                <a:cubicBezTo>
                  <a:pt x="1297517" y="414867"/>
                  <a:pt x="1320800" y="404283"/>
                  <a:pt x="1358900" y="393700"/>
                </a:cubicBezTo>
                <a:cubicBezTo>
                  <a:pt x="1397000" y="383117"/>
                  <a:pt x="1432983" y="381000"/>
                  <a:pt x="1473200" y="368300"/>
                </a:cubicBezTo>
                <a:cubicBezTo>
                  <a:pt x="1513417" y="355600"/>
                  <a:pt x="1545167" y="334433"/>
                  <a:pt x="1600200" y="317500"/>
                </a:cubicBezTo>
                <a:cubicBezTo>
                  <a:pt x="1655233" y="300567"/>
                  <a:pt x="1744133" y="283633"/>
                  <a:pt x="1803400" y="266700"/>
                </a:cubicBezTo>
                <a:cubicBezTo>
                  <a:pt x="1862667" y="249767"/>
                  <a:pt x="1909233" y="232833"/>
                  <a:pt x="1955800" y="215900"/>
                </a:cubicBezTo>
                <a:cubicBezTo>
                  <a:pt x="2002367" y="198967"/>
                  <a:pt x="2082800" y="165100"/>
                  <a:pt x="2082800" y="165100"/>
                </a:cubicBezTo>
                <a:cubicBezTo>
                  <a:pt x="2129367" y="146050"/>
                  <a:pt x="2178050" y="129117"/>
                  <a:pt x="2235200" y="101600"/>
                </a:cubicBezTo>
                <a:cubicBezTo>
                  <a:pt x="2292350" y="74083"/>
                  <a:pt x="2359025" y="37041"/>
                  <a:pt x="2425700" y="0"/>
                </a:cubicBezTo>
              </a:path>
            </a:pathLst>
          </a:cu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ro-RO"/>
          </a:p>
        </p:txBody>
      </p:sp>
    </p:spTree>
    <p:extLst>
      <p:ext uri="{BB962C8B-B14F-4D97-AF65-F5344CB8AC3E}">
        <p14:creationId xmlns:p14="http://schemas.microsoft.com/office/powerpoint/2010/main" val="2188438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down)">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21" presetClass="entr" presetSubtype="1"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wheel(1)">
                                      <p:cBhvr>
                                        <p:cTn id="28" dur="2000"/>
                                        <p:tgtEl>
                                          <p:spTgt spid="2"/>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
                                            <p:txEl>
                                              <p:pRg st="0" end="0"/>
                                            </p:txEl>
                                          </p:spTgt>
                                        </p:tgtEl>
                                        <p:attrNameLst>
                                          <p:attrName>style.visibility</p:attrName>
                                        </p:attrNameLst>
                                      </p:cBhvr>
                                      <p:to>
                                        <p:strVal val="visible"/>
                                      </p:to>
                                    </p:set>
                                    <p:animEffect transition="in" filter="fade">
                                      <p:cBhvr>
                                        <p:cTn id="33" dur="500"/>
                                        <p:tgtEl>
                                          <p:spTgt spid="3">
                                            <p:txEl>
                                              <p:pRg st="0" end="0"/>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3">
                                            <p:txEl>
                                              <p:pRg st="1" end="1"/>
                                            </p:txEl>
                                          </p:spTgt>
                                        </p:tgtEl>
                                        <p:attrNameLst>
                                          <p:attrName>style.visibility</p:attrName>
                                        </p:attrNameLst>
                                      </p:cBhvr>
                                      <p:to>
                                        <p:strVal val="visible"/>
                                      </p:to>
                                    </p:set>
                                    <p:animEffect transition="in" filter="fade">
                                      <p:cBhvr>
                                        <p:cTn id="38"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8" grpId="0" animBg="1"/>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p:txBody>
          <a:bodyPr>
            <a:normAutofit/>
          </a:bodyPr>
          <a:lstStyle/>
          <a:p>
            <a:r>
              <a:rPr lang="ro-RO" sz="4000" b="1" dirty="0" smtClean="0">
                <a:solidFill>
                  <a:srgbClr val="9A8736"/>
                </a:solidFill>
                <a:latin typeface="Century" pitchFamily="18" charset="0"/>
              </a:rPr>
              <a:t>Toponime uitate</a:t>
            </a:r>
            <a:r>
              <a:rPr lang="ro-RO" sz="4000" dirty="0" smtClean="0"/>
              <a:t> </a:t>
            </a:r>
            <a:endParaRPr lang="ro-RO" sz="4000" dirty="0"/>
          </a:p>
        </p:txBody>
      </p:sp>
      <p:pic>
        <p:nvPicPr>
          <p:cNvPr id="9218" name="Picture 2" descr="C:\Users\Bogdan\Desktop\Poiana Stanii Clopote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7800" y="1264919"/>
            <a:ext cx="6248400" cy="5329810"/>
          </a:xfrm>
          <a:prstGeom prst="rect">
            <a:avLst/>
          </a:prstGeom>
          <a:noFill/>
          <a:extLst>
            <a:ext uri="{909E8E84-426E-40DD-AFC4-6F175D3DCCD1}">
              <a14:hiddenFill xmlns:a14="http://schemas.microsoft.com/office/drawing/2010/main">
                <a:solidFill>
                  <a:srgbClr val="FFFFFF"/>
                </a:solidFill>
              </a14:hiddenFill>
            </a:ext>
          </a:extLst>
        </p:spPr>
      </p:pic>
      <p:sp>
        <p:nvSpPr>
          <p:cNvPr id="9" name="Oval 8"/>
          <p:cNvSpPr/>
          <p:nvPr/>
        </p:nvSpPr>
        <p:spPr>
          <a:xfrm>
            <a:off x="4114800" y="3581400"/>
            <a:ext cx="2438400" cy="9144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10" name="Oval 9"/>
          <p:cNvSpPr/>
          <p:nvPr/>
        </p:nvSpPr>
        <p:spPr>
          <a:xfrm>
            <a:off x="2667000" y="2209800"/>
            <a:ext cx="977900" cy="9144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11" name="Oval 10"/>
          <p:cNvSpPr/>
          <p:nvPr/>
        </p:nvSpPr>
        <p:spPr>
          <a:xfrm>
            <a:off x="2876550" y="3581400"/>
            <a:ext cx="1238250" cy="6350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Tree>
    <p:extLst>
      <p:ext uri="{BB962C8B-B14F-4D97-AF65-F5344CB8AC3E}">
        <p14:creationId xmlns:p14="http://schemas.microsoft.com/office/powerpoint/2010/main" val="2877296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9218"/>
                                        </p:tgtEl>
                                        <p:attrNameLst>
                                          <p:attrName>style.visibility</p:attrName>
                                        </p:attrNameLst>
                                      </p:cBhvr>
                                      <p:to>
                                        <p:strVal val="visible"/>
                                      </p:to>
                                    </p:set>
                                    <p:animEffect transition="in" filter="fade">
                                      <p:cBhvr>
                                        <p:cTn id="13" dur="500"/>
                                        <p:tgtEl>
                                          <p:spTgt spid="9218"/>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barn(inVertical)">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down)">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wipe(down)">
                                      <p:cBhvr>
                                        <p:cTn id="2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animBg="1"/>
      <p:bldP spid="10" grpId="0" animBg="1"/>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257800"/>
            <a:ext cx="8229600" cy="868363"/>
          </a:xfrm>
        </p:spPr>
        <p:txBody>
          <a:bodyPr/>
          <a:lstStyle/>
          <a:p>
            <a:endParaRPr lang="ro-RO" dirty="0"/>
          </a:p>
        </p:txBody>
      </p:sp>
      <p:sp>
        <p:nvSpPr>
          <p:cNvPr id="4" name="Title 1"/>
          <p:cNvSpPr>
            <a:spLocks noGrp="1"/>
          </p:cNvSpPr>
          <p:nvPr>
            <p:ph type="title"/>
          </p:nvPr>
        </p:nvSpPr>
        <p:spPr/>
        <p:txBody>
          <a:bodyPr>
            <a:normAutofit/>
          </a:bodyPr>
          <a:lstStyle/>
          <a:p>
            <a:r>
              <a:rPr lang="ro-RO" sz="4000" b="1" dirty="0" smtClean="0">
                <a:solidFill>
                  <a:srgbClr val="9A8736"/>
                </a:solidFill>
                <a:latin typeface="Century" pitchFamily="18" charset="0"/>
              </a:rPr>
              <a:t>Toponime uitate</a:t>
            </a:r>
            <a:r>
              <a:rPr lang="ro-RO" sz="4000" dirty="0" smtClean="0"/>
              <a:t> </a:t>
            </a:r>
            <a:endParaRPr lang="ro-RO" sz="4000" dirty="0"/>
          </a:p>
        </p:txBody>
      </p:sp>
      <p:pic>
        <p:nvPicPr>
          <p:cNvPr id="13314" name="Picture 2" descr="C:\Users\Bogdan\Desktop\Poiana cu Zad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39997" y="1157114"/>
            <a:ext cx="6787806" cy="5209828"/>
          </a:xfrm>
          <a:prstGeom prst="rect">
            <a:avLst/>
          </a:prstGeom>
          <a:noFill/>
          <a:extLst>
            <a:ext uri="{909E8E84-426E-40DD-AFC4-6F175D3DCCD1}">
              <a14:hiddenFill xmlns:a14="http://schemas.microsoft.com/office/drawing/2010/main">
                <a:solidFill>
                  <a:srgbClr val="FFFFFF"/>
                </a:solidFill>
              </a14:hiddenFill>
            </a:ext>
          </a:extLst>
        </p:spPr>
      </p:pic>
      <p:sp>
        <p:nvSpPr>
          <p:cNvPr id="5" name="Oval 4"/>
          <p:cNvSpPr/>
          <p:nvPr/>
        </p:nvSpPr>
        <p:spPr>
          <a:xfrm>
            <a:off x="3733800" y="2514600"/>
            <a:ext cx="1676400" cy="914400"/>
          </a:xfrm>
          <a:prstGeom prst="ellipse">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Tree>
    <p:extLst>
      <p:ext uri="{BB962C8B-B14F-4D97-AF65-F5344CB8AC3E}">
        <p14:creationId xmlns:p14="http://schemas.microsoft.com/office/powerpoint/2010/main" val="1506253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314"/>
                                        </p:tgtEl>
                                        <p:attrNameLst>
                                          <p:attrName>style.visibility</p:attrName>
                                        </p:attrNameLst>
                                      </p:cBhvr>
                                      <p:to>
                                        <p:strVal val="visible"/>
                                      </p:to>
                                    </p:set>
                                    <p:animEffect transition="in" filter="fade">
                                      <p:cBhvr>
                                        <p:cTn id="12" dur="500"/>
                                        <p:tgtEl>
                                          <p:spTgt spid="1331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down)">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19800" y="1623218"/>
            <a:ext cx="2590800" cy="1221582"/>
          </a:xfrm>
        </p:spPr>
        <p:txBody>
          <a:bodyPr>
            <a:normAutofit/>
          </a:bodyPr>
          <a:lstStyle/>
          <a:p>
            <a:r>
              <a:rPr lang="ro-RO" sz="1800" b="1" i="1" dirty="0" smtClean="0"/>
              <a:t>Harta Schubert&amp;Franzke</a:t>
            </a:r>
          </a:p>
          <a:p>
            <a:r>
              <a:rPr lang="ro-RO" sz="1800" b="1" i="1" dirty="0" smtClean="0"/>
              <a:t>1:35.000, 2014</a:t>
            </a:r>
          </a:p>
        </p:txBody>
      </p:sp>
      <p:sp>
        <p:nvSpPr>
          <p:cNvPr id="4" name="Title 1"/>
          <p:cNvSpPr>
            <a:spLocks noGrp="1"/>
          </p:cNvSpPr>
          <p:nvPr>
            <p:ph type="title"/>
          </p:nvPr>
        </p:nvSpPr>
        <p:spPr/>
        <p:txBody>
          <a:bodyPr>
            <a:normAutofit/>
          </a:bodyPr>
          <a:lstStyle/>
          <a:p>
            <a:r>
              <a:rPr lang="ro-RO" sz="4000" b="1" dirty="0" smtClean="0">
                <a:solidFill>
                  <a:srgbClr val="9A8736"/>
                </a:solidFill>
                <a:latin typeface="Century" pitchFamily="18" charset="0"/>
              </a:rPr>
              <a:t>Toponime uitate</a:t>
            </a:r>
            <a:r>
              <a:rPr lang="ro-RO" sz="4000" dirty="0" smtClean="0"/>
              <a:t> </a:t>
            </a:r>
            <a:endParaRPr lang="ro-RO" sz="4000" dirty="0"/>
          </a:p>
        </p:txBody>
      </p:sp>
      <p:pic>
        <p:nvPicPr>
          <p:cNvPr id="10245" name="Picture 5" descr="C:\Users\Bogdan\Desktop\Plaiul lui Pacala doar SF.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1298575"/>
            <a:ext cx="4504987" cy="304165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C:\Users\Bogdan\Desktop\La numaratoarea oilor doar SF.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3733800"/>
            <a:ext cx="5829300" cy="2590144"/>
          </a:xfrm>
          <a:prstGeom prst="rect">
            <a:avLst/>
          </a:prstGeom>
          <a:noFill/>
          <a:extLst>
            <a:ext uri="{909E8E84-426E-40DD-AFC4-6F175D3DCCD1}">
              <a14:hiddenFill xmlns:a14="http://schemas.microsoft.com/office/drawing/2010/main">
                <a:solidFill>
                  <a:srgbClr val="FFFFFF"/>
                </a:solidFill>
              </a14:hiddenFill>
            </a:ext>
          </a:extLst>
        </p:spPr>
      </p:pic>
      <p:sp>
        <p:nvSpPr>
          <p:cNvPr id="2" name="Freeform 1"/>
          <p:cNvSpPr/>
          <p:nvPr/>
        </p:nvSpPr>
        <p:spPr>
          <a:xfrm>
            <a:off x="1765300" y="2641600"/>
            <a:ext cx="2095500" cy="1397000"/>
          </a:xfrm>
          <a:custGeom>
            <a:avLst/>
            <a:gdLst>
              <a:gd name="connsiteX0" fmla="*/ 0 w 2095500"/>
              <a:gd name="connsiteY0" fmla="*/ 1397000 h 1397000"/>
              <a:gd name="connsiteX1" fmla="*/ 241300 w 2095500"/>
              <a:gd name="connsiteY1" fmla="*/ 1219200 h 1397000"/>
              <a:gd name="connsiteX2" fmla="*/ 444500 w 2095500"/>
              <a:gd name="connsiteY2" fmla="*/ 1054100 h 1397000"/>
              <a:gd name="connsiteX3" fmla="*/ 711200 w 2095500"/>
              <a:gd name="connsiteY3" fmla="*/ 774700 h 1397000"/>
              <a:gd name="connsiteX4" fmla="*/ 990600 w 2095500"/>
              <a:gd name="connsiteY4" fmla="*/ 596900 h 1397000"/>
              <a:gd name="connsiteX5" fmla="*/ 1498600 w 2095500"/>
              <a:gd name="connsiteY5" fmla="*/ 292100 h 1397000"/>
              <a:gd name="connsiteX6" fmla="*/ 1816100 w 2095500"/>
              <a:gd name="connsiteY6" fmla="*/ 127000 h 1397000"/>
              <a:gd name="connsiteX7" fmla="*/ 2095500 w 2095500"/>
              <a:gd name="connsiteY7" fmla="*/ 0 h 1397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95500" h="1397000">
                <a:moveTo>
                  <a:pt x="0" y="1397000"/>
                </a:moveTo>
                <a:cubicBezTo>
                  <a:pt x="83608" y="1336675"/>
                  <a:pt x="167217" y="1276350"/>
                  <a:pt x="241300" y="1219200"/>
                </a:cubicBezTo>
                <a:cubicBezTo>
                  <a:pt x="315383" y="1162050"/>
                  <a:pt x="366183" y="1128183"/>
                  <a:pt x="444500" y="1054100"/>
                </a:cubicBezTo>
                <a:cubicBezTo>
                  <a:pt x="522817" y="980017"/>
                  <a:pt x="620183" y="850900"/>
                  <a:pt x="711200" y="774700"/>
                </a:cubicBezTo>
                <a:cubicBezTo>
                  <a:pt x="802217" y="698500"/>
                  <a:pt x="859367" y="677333"/>
                  <a:pt x="990600" y="596900"/>
                </a:cubicBezTo>
                <a:cubicBezTo>
                  <a:pt x="1121833" y="516467"/>
                  <a:pt x="1361017" y="370417"/>
                  <a:pt x="1498600" y="292100"/>
                </a:cubicBezTo>
                <a:cubicBezTo>
                  <a:pt x="1636183" y="213783"/>
                  <a:pt x="1716617" y="175683"/>
                  <a:pt x="1816100" y="127000"/>
                </a:cubicBezTo>
                <a:cubicBezTo>
                  <a:pt x="1915583" y="78317"/>
                  <a:pt x="2005541" y="39158"/>
                  <a:pt x="2095500" y="0"/>
                </a:cubicBezTo>
              </a:path>
            </a:pathLst>
          </a:cu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ro-RO"/>
          </a:p>
        </p:txBody>
      </p:sp>
      <p:sp>
        <p:nvSpPr>
          <p:cNvPr id="10" name="Oval 9"/>
          <p:cNvSpPr/>
          <p:nvPr/>
        </p:nvSpPr>
        <p:spPr>
          <a:xfrm>
            <a:off x="5040143" y="4571672"/>
            <a:ext cx="1083013" cy="99092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Tree>
    <p:extLst>
      <p:ext uri="{BB962C8B-B14F-4D97-AF65-F5344CB8AC3E}">
        <p14:creationId xmlns:p14="http://schemas.microsoft.com/office/powerpoint/2010/main" val="1506253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245"/>
                                        </p:tgtEl>
                                        <p:attrNameLst>
                                          <p:attrName>style.visibility</p:attrName>
                                        </p:attrNameLst>
                                      </p:cBhvr>
                                      <p:to>
                                        <p:strVal val="visible"/>
                                      </p:to>
                                    </p:set>
                                    <p:animEffect transition="in" filter="fade">
                                      <p:cBhvr>
                                        <p:cTn id="12" dur="500"/>
                                        <p:tgtEl>
                                          <p:spTgt spid="1024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wipe(down)">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3">
                                            <p:txEl>
                                              <p:pRg st="0" end="0"/>
                                            </p:txEl>
                                          </p:spTgt>
                                        </p:tgtEl>
                                        <p:attrNameLst>
                                          <p:attrName>style.visibility</p:attrName>
                                        </p:attrNameLst>
                                      </p:cBhvr>
                                      <p:to>
                                        <p:strVal val="visible"/>
                                      </p:to>
                                    </p:set>
                                    <p:anim calcmode="lin" valueType="num">
                                      <p:cBhvr additive="base">
                                        <p:cTn id="2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3">
                                            <p:txEl>
                                              <p:pRg st="1" end="1"/>
                                            </p:txEl>
                                          </p:spTgt>
                                        </p:tgtEl>
                                        <p:attrNameLst>
                                          <p:attrName>style.visibility</p:attrName>
                                        </p:attrNameLst>
                                      </p:cBhvr>
                                      <p:to>
                                        <p:strVal val="visible"/>
                                      </p:to>
                                    </p:set>
                                    <p:anim calcmode="lin" valueType="num">
                                      <p:cBhvr additive="base">
                                        <p:cTn id="3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fade">
                                      <p:cBhvr>
                                        <p:cTn id="3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2" grpId="0" animBg="1"/>
      <p:bldP spid="1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61872" y="1559124"/>
            <a:ext cx="2590800" cy="1221582"/>
          </a:xfrm>
        </p:spPr>
        <p:txBody>
          <a:bodyPr>
            <a:normAutofit/>
          </a:bodyPr>
          <a:lstStyle/>
          <a:p>
            <a:r>
              <a:rPr lang="en-US" sz="1800" b="1" i="1" dirty="0" err="1"/>
              <a:t>Harta</a:t>
            </a:r>
            <a:r>
              <a:rPr lang="en-US" sz="1800" b="1" i="1" dirty="0"/>
              <a:t> Touring </a:t>
            </a:r>
            <a:r>
              <a:rPr lang="en-US" sz="1800" b="1" i="1" dirty="0" err="1"/>
              <a:t>Clubul</a:t>
            </a:r>
            <a:r>
              <a:rPr lang="en-US" sz="1800" b="1" i="1" dirty="0"/>
              <a:t> Rom</a:t>
            </a:r>
            <a:r>
              <a:rPr lang="ro-RO" sz="1800" b="1" i="1" dirty="0"/>
              <a:t>âniei </a:t>
            </a:r>
          </a:p>
          <a:p>
            <a:r>
              <a:rPr lang="ro-RO" sz="1800" b="1" i="1" dirty="0" smtClean="0"/>
              <a:t>1:30.000</a:t>
            </a:r>
            <a:r>
              <a:rPr lang="ro-RO" sz="1800" b="1" i="1" dirty="0"/>
              <a:t>, </a:t>
            </a:r>
            <a:r>
              <a:rPr lang="ro-RO" sz="1800" b="1" i="1" dirty="0" smtClean="0"/>
              <a:t>1936</a:t>
            </a:r>
            <a:endParaRPr lang="it-IT" sz="1800" b="1" i="1" dirty="0"/>
          </a:p>
        </p:txBody>
      </p:sp>
      <p:sp>
        <p:nvSpPr>
          <p:cNvPr id="4" name="Title 1"/>
          <p:cNvSpPr>
            <a:spLocks noGrp="1"/>
          </p:cNvSpPr>
          <p:nvPr>
            <p:ph type="title"/>
          </p:nvPr>
        </p:nvSpPr>
        <p:spPr/>
        <p:txBody>
          <a:bodyPr>
            <a:normAutofit/>
          </a:bodyPr>
          <a:lstStyle/>
          <a:p>
            <a:r>
              <a:rPr lang="ro-RO" sz="4000" b="1" dirty="0" smtClean="0">
                <a:solidFill>
                  <a:srgbClr val="9A8736"/>
                </a:solidFill>
                <a:latin typeface="Century" pitchFamily="18" charset="0"/>
              </a:rPr>
              <a:t>Toponime uitate</a:t>
            </a:r>
            <a:r>
              <a:rPr lang="ro-RO" sz="4000" dirty="0" smtClean="0"/>
              <a:t> </a:t>
            </a:r>
            <a:endParaRPr lang="ro-RO" sz="4000" dirty="0"/>
          </a:p>
        </p:txBody>
      </p:sp>
      <p:pic>
        <p:nvPicPr>
          <p:cNvPr id="17410" name="Picture 2" descr="C:\Users\Bogdan\Desktop\crop\slide4\tcr_crop_2_galgoai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7830" y="1229179"/>
            <a:ext cx="3821733" cy="3579496"/>
          </a:xfrm>
          <a:prstGeom prst="rect">
            <a:avLst/>
          </a:prstGeom>
          <a:noFill/>
          <a:extLst>
            <a:ext uri="{909E8E84-426E-40DD-AFC4-6F175D3DCCD1}">
              <a14:hiddenFill xmlns:a14="http://schemas.microsoft.com/office/drawing/2010/main">
                <a:solidFill>
                  <a:srgbClr val="FFFFFF"/>
                </a:solidFill>
              </a14:hiddenFill>
            </a:ext>
          </a:extLst>
        </p:spPr>
      </p:pic>
      <p:pic>
        <p:nvPicPr>
          <p:cNvPr id="17411" name="Picture 3" descr="C:\Users\Bogdan\Desktop\crop\slide4\disco_crop_3_no_galgoai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32506" y="3287056"/>
            <a:ext cx="4057650" cy="3043238"/>
          </a:xfrm>
          <a:prstGeom prst="rect">
            <a:avLst/>
          </a:prstGeom>
          <a:noFill/>
          <a:extLst>
            <a:ext uri="{909E8E84-426E-40DD-AFC4-6F175D3DCCD1}">
              <a14:hiddenFill xmlns:a14="http://schemas.microsoft.com/office/drawing/2010/main">
                <a:solidFill>
                  <a:srgbClr val="FFFFFF"/>
                </a:solidFill>
              </a14:hiddenFill>
            </a:ext>
          </a:extLst>
        </p:spPr>
      </p:pic>
      <p:sp>
        <p:nvSpPr>
          <p:cNvPr id="11" name="Content Placeholder 2"/>
          <p:cNvSpPr txBox="1">
            <a:spLocks/>
          </p:cNvSpPr>
          <p:nvPr/>
        </p:nvSpPr>
        <p:spPr>
          <a:xfrm>
            <a:off x="647700" y="5108712"/>
            <a:ext cx="2590800" cy="122158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ro-RO" sz="1800" b="1" i="1" dirty="0" smtClean="0"/>
              <a:t>Harta Discover eco România</a:t>
            </a:r>
          </a:p>
          <a:p>
            <a:r>
              <a:rPr lang="ro-RO" sz="1800" b="1" i="1" dirty="0" smtClean="0"/>
              <a:t>1:30.000, 2010</a:t>
            </a:r>
          </a:p>
        </p:txBody>
      </p:sp>
      <p:sp>
        <p:nvSpPr>
          <p:cNvPr id="12" name="Oval 11"/>
          <p:cNvSpPr/>
          <p:nvPr/>
        </p:nvSpPr>
        <p:spPr>
          <a:xfrm>
            <a:off x="6810201" y="4808675"/>
            <a:ext cx="1083013" cy="99092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13" name="Oval 12"/>
          <p:cNvSpPr/>
          <p:nvPr/>
        </p:nvSpPr>
        <p:spPr>
          <a:xfrm>
            <a:off x="2590800" y="2791592"/>
            <a:ext cx="1083013" cy="99092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Tree>
    <p:extLst>
      <p:ext uri="{BB962C8B-B14F-4D97-AF65-F5344CB8AC3E}">
        <p14:creationId xmlns:p14="http://schemas.microsoft.com/office/powerpoint/2010/main" val="323516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410"/>
                                        </p:tgtEl>
                                        <p:attrNameLst>
                                          <p:attrName>style.visibility</p:attrName>
                                        </p:attrNameLst>
                                      </p:cBhvr>
                                      <p:to>
                                        <p:strVal val="visible"/>
                                      </p:to>
                                    </p:set>
                                    <p:animEffect transition="in" filter="fade">
                                      <p:cBhvr>
                                        <p:cTn id="12" dur="500"/>
                                        <p:tgtEl>
                                          <p:spTgt spid="1741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down)">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Effect transition="in" filter="fade">
                                      <p:cBhvr>
                                        <p:cTn id="22" dur="500"/>
                                        <p:tgtEl>
                                          <p:spTgt spid="3">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1" end="1"/>
                                            </p:txEl>
                                          </p:spTgt>
                                        </p:tgtEl>
                                        <p:attrNameLst>
                                          <p:attrName>style.visibility</p:attrName>
                                        </p:attrNameLst>
                                      </p:cBhvr>
                                      <p:to>
                                        <p:strVal val="visible"/>
                                      </p:to>
                                    </p:set>
                                    <p:animEffect transition="in" filter="fade">
                                      <p:cBhvr>
                                        <p:cTn id="27" dur="500"/>
                                        <p:tgtEl>
                                          <p:spTgt spid="3">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7411"/>
                                        </p:tgtEl>
                                        <p:attrNameLst>
                                          <p:attrName>style.visibility</p:attrName>
                                        </p:attrNameLst>
                                      </p:cBhvr>
                                      <p:to>
                                        <p:strVal val="visible"/>
                                      </p:to>
                                    </p:set>
                                    <p:animEffect transition="in" filter="fade">
                                      <p:cBhvr>
                                        <p:cTn id="32" dur="500"/>
                                        <p:tgtEl>
                                          <p:spTgt spid="1741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wipe(down)">
                                      <p:cBhvr>
                                        <p:cTn id="4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11" grpId="0"/>
      <p:bldP spid="12" grpId="0"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b="1" dirty="0" smtClean="0">
                <a:solidFill>
                  <a:srgbClr val="9A8736"/>
                </a:solidFill>
                <a:latin typeface="Century" pitchFamily="18" charset="0"/>
              </a:rPr>
              <a:t>Toponime transformate</a:t>
            </a:r>
            <a:endParaRPr lang="ro-RO" dirty="0"/>
          </a:p>
        </p:txBody>
      </p:sp>
      <p:sp>
        <p:nvSpPr>
          <p:cNvPr id="3" name="Content Placeholder 2"/>
          <p:cNvSpPr>
            <a:spLocks noGrp="1"/>
          </p:cNvSpPr>
          <p:nvPr>
            <p:ph idx="1"/>
          </p:nvPr>
        </p:nvSpPr>
        <p:spPr>
          <a:xfrm>
            <a:off x="304799" y="5029200"/>
            <a:ext cx="4419600" cy="953346"/>
          </a:xfrm>
        </p:spPr>
        <p:txBody>
          <a:bodyPr>
            <a:noAutofit/>
          </a:bodyPr>
          <a:lstStyle/>
          <a:p>
            <a:r>
              <a:rPr lang="en-US" sz="1800" b="1" i="1" dirty="0" err="1"/>
              <a:t>Harta</a:t>
            </a:r>
            <a:r>
              <a:rPr lang="en-US" sz="1800" b="1" i="1" dirty="0"/>
              <a:t> - </a:t>
            </a:r>
            <a:r>
              <a:rPr lang="ro-RO" sz="1800" b="1" i="1" dirty="0"/>
              <a:t>Asociația Drumeților Munții României</a:t>
            </a:r>
            <a:endParaRPr lang="en-US" sz="1800" b="1" i="1" dirty="0"/>
          </a:p>
          <a:p>
            <a:r>
              <a:rPr lang="en-US" sz="1800" b="1" i="1" dirty="0">
                <a:ea typeface="Calibri"/>
                <a:cs typeface="Times New Roman"/>
              </a:rPr>
              <a:t>1:25.000, 1937</a:t>
            </a:r>
          </a:p>
          <a:p>
            <a:endParaRPr lang="ro-RO" sz="1800" dirty="0"/>
          </a:p>
        </p:txBody>
      </p:sp>
      <p:pic>
        <p:nvPicPr>
          <p:cNvPr id="6" name="Picture 2" descr="C:\Users\Bogdan\Desktop\Stana din Colti ADMI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447800"/>
            <a:ext cx="3905250" cy="33147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3" descr="C:\Users\Bogdan\Desktop\Stana Horoabe SF.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4399" y="1447800"/>
            <a:ext cx="4094163" cy="3725017"/>
          </a:xfrm>
          <a:prstGeom prst="rect">
            <a:avLst/>
          </a:prstGeom>
          <a:noFill/>
          <a:extLst>
            <a:ext uri="{909E8E84-426E-40DD-AFC4-6F175D3DCCD1}">
              <a14:hiddenFill xmlns:a14="http://schemas.microsoft.com/office/drawing/2010/main">
                <a:solidFill>
                  <a:srgbClr val="FFFFFF"/>
                </a:solidFill>
              </a14:hiddenFill>
            </a:ext>
          </a:extLst>
        </p:spPr>
      </p:pic>
      <p:sp>
        <p:nvSpPr>
          <p:cNvPr id="10" name="Oval 9"/>
          <p:cNvSpPr/>
          <p:nvPr/>
        </p:nvSpPr>
        <p:spPr>
          <a:xfrm>
            <a:off x="2024260" y="2971800"/>
            <a:ext cx="771130" cy="685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11" name="Oval 10"/>
          <p:cNvSpPr/>
          <p:nvPr/>
        </p:nvSpPr>
        <p:spPr>
          <a:xfrm>
            <a:off x="5943600" y="3105150"/>
            <a:ext cx="771130" cy="685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12" name="Content Placeholder 2"/>
          <p:cNvSpPr txBox="1">
            <a:spLocks/>
          </p:cNvSpPr>
          <p:nvPr/>
        </p:nvSpPr>
        <p:spPr>
          <a:xfrm>
            <a:off x="5419330" y="5183135"/>
            <a:ext cx="2590800" cy="122158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ro-RO" sz="1800" b="1" i="1" dirty="0" smtClean="0"/>
              <a:t>Harta Schubert&amp;Franzke</a:t>
            </a:r>
          </a:p>
          <a:p>
            <a:r>
              <a:rPr lang="ro-RO" sz="1800" b="1" i="1" dirty="0" smtClean="0"/>
              <a:t>1:35.000, 2014</a:t>
            </a:r>
          </a:p>
        </p:txBody>
      </p:sp>
      <p:pic>
        <p:nvPicPr>
          <p:cNvPr id="13" name="Picture 4" descr="D:\Fotografii\Bucegi\Bucegi 30-31 aug 2014\DSC_8313.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59658" y="1312989"/>
            <a:ext cx="7144244" cy="4783011"/>
          </a:xfrm>
          <a:prstGeom prst="rect">
            <a:avLst/>
          </a:prstGeom>
          <a:noFill/>
          <a:extLst>
            <a:ext uri="{909E8E84-426E-40DD-AFC4-6F175D3DCCD1}">
              <a14:hiddenFill xmlns:a14="http://schemas.microsoft.com/office/drawing/2010/main">
                <a:solidFill>
                  <a:srgbClr val="FFFFFF"/>
                </a:solidFill>
              </a14:hiddenFill>
            </a:ext>
          </a:extLst>
        </p:spPr>
      </p:pic>
      <p:sp>
        <p:nvSpPr>
          <p:cNvPr id="14" name="Content Placeholder 2"/>
          <p:cNvSpPr txBox="1">
            <a:spLocks/>
          </p:cNvSpPr>
          <p:nvPr/>
        </p:nvSpPr>
        <p:spPr>
          <a:xfrm>
            <a:off x="4362450" y="6096000"/>
            <a:ext cx="4419600" cy="95334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ro-RO" sz="1400" i="1" dirty="0" smtClean="0"/>
              <a:t>                                               Foto Bogdan Olariu, 2014</a:t>
            </a:r>
            <a:endParaRPr lang="en-US" sz="1400" i="1" dirty="0" smtClean="0">
              <a:ea typeface="Calibri"/>
              <a:cs typeface="Times New Roman"/>
            </a:endParaRPr>
          </a:p>
          <a:p>
            <a:endParaRPr lang="ro-RO" sz="1400" dirty="0"/>
          </a:p>
        </p:txBody>
      </p:sp>
    </p:spTree>
    <p:extLst>
      <p:ext uri="{BB962C8B-B14F-4D97-AF65-F5344CB8AC3E}">
        <p14:creationId xmlns:p14="http://schemas.microsoft.com/office/powerpoint/2010/main" val="3863861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arn(inVertic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down)">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0" end="0"/>
                                            </p:txEl>
                                          </p:spTgt>
                                        </p:tgtEl>
                                        <p:attrNameLst>
                                          <p:attrName>style.visibility</p:attrName>
                                        </p:attrNameLst>
                                      </p:cBhvr>
                                      <p:to>
                                        <p:strVal val="visible"/>
                                      </p:to>
                                    </p:set>
                                    <p:animEffect transition="in" filter="fade">
                                      <p:cBhvr>
                                        <p:cTn id="32" dur="500"/>
                                        <p:tgtEl>
                                          <p:spTgt spid="3">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1" end="1"/>
                                            </p:txEl>
                                          </p:spTgt>
                                        </p:tgtEl>
                                        <p:attrNameLst>
                                          <p:attrName>style.visibility</p:attrName>
                                        </p:attrNameLst>
                                      </p:cBhvr>
                                      <p:to>
                                        <p:strVal val="visible"/>
                                      </p:to>
                                    </p:set>
                                    <p:animEffect transition="in" filter="fade">
                                      <p:cBhvr>
                                        <p:cTn id="37" dur="500"/>
                                        <p:tgtEl>
                                          <p:spTgt spid="3">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fade">
                                      <p:cBhvr>
                                        <p:cTn id="47" dur="500"/>
                                        <p:tgtEl>
                                          <p:spTgt spid="13"/>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wipe(down)">
                                      <p:cBhvr>
                                        <p:cTn id="5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10" grpId="0" animBg="1"/>
      <p:bldP spid="11" grpId="0" animBg="1"/>
      <p:bldP spid="12" grpId="0"/>
      <p:bldP spid="1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b="1" dirty="0" smtClean="0">
                <a:solidFill>
                  <a:srgbClr val="9A8736"/>
                </a:solidFill>
                <a:latin typeface="Century" pitchFamily="18" charset="0"/>
              </a:rPr>
              <a:t>Toponime transformate</a:t>
            </a:r>
            <a:endParaRPr lang="ro-RO"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55844" y="1276925"/>
            <a:ext cx="4492356" cy="3382963"/>
          </a:xfr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00600" y="1295400"/>
            <a:ext cx="4278748" cy="3352800"/>
          </a:xfrm>
          <a:prstGeom prst="rect">
            <a:avLst/>
          </a:prstGeom>
        </p:spPr>
      </p:pic>
      <p:sp>
        <p:nvSpPr>
          <p:cNvPr id="11" name="Oval 10"/>
          <p:cNvSpPr/>
          <p:nvPr/>
        </p:nvSpPr>
        <p:spPr>
          <a:xfrm>
            <a:off x="2666999" y="2819400"/>
            <a:ext cx="930613" cy="8382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12" name="Oval 11"/>
          <p:cNvSpPr/>
          <p:nvPr/>
        </p:nvSpPr>
        <p:spPr>
          <a:xfrm>
            <a:off x="6125993" y="2819400"/>
            <a:ext cx="1083013" cy="99092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14" name="Content Placeholder 2"/>
          <p:cNvSpPr txBox="1">
            <a:spLocks/>
          </p:cNvSpPr>
          <p:nvPr/>
        </p:nvSpPr>
        <p:spPr>
          <a:xfrm>
            <a:off x="304799" y="4800600"/>
            <a:ext cx="4419600" cy="95334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1800" b="1" i="1" dirty="0" err="1" smtClean="0"/>
              <a:t>Harta</a:t>
            </a:r>
            <a:r>
              <a:rPr lang="en-US" sz="1800" b="1" i="1" dirty="0" smtClean="0"/>
              <a:t> – </a:t>
            </a:r>
            <a:r>
              <a:rPr lang="ro-RO" sz="1800" b="1" i="1" dirty="0" smtClean="0"/>
              <a:t>Munții Noștri</a:t>
            </a:r>
            <a:endParaRPr lang="en-US" sz="1800" b="1" i="1" dirty="0" smtClean="0"/>
          </a:p>
          <a:p>
            <a:r>
              <a:rPr lang="en-US" sz="1800" b="1" i="1" dirty="0" smtClean="0">
                <a:ea typeface="Calibri"/>
                <a:cs typeface="Times New Roman"/>
              </a:rPr>
              <a:t>1:</a:t>
            </a:r>
            <a:r>
              <a:rPr lang="ro-RO" sz="1800" b="1" i="1" dirty="0" smtClean="0">
                <a:ea typeface="Calibri"/>
                <a:cs typeface="Times New Roman"/>
              </a:rPr>
              <a:t>50</a:t>
            </a:r>
            <a:r>
              <a:rPr lang="en-US" sz="1800" b="1" i="1" dirty="0" smtClean="0">
                <a:ea typeface="Calibri"/>
                <a:cs typeface="Times New Roman"/>
              </a:rPr>
              <a:t>.000, 19</a:t>
            </a:r>
            <a:r>
              <a:rPr lang="ro-RO" sz="1800" b="1" i="1" dirty="0" smtClean="0">
                <a:ea typeface="Calibri"/>
                <a:cs typeface="Times New Roman"/>
              </a:rPr>
              <a:t>73</a:t>
            </a:r>
            <a:endParaRPr lang="en-US" sz="1800" b="1" i="1" dirty="0" smtClean="0">
              <a:ea typeface="Calibri"/>
              <a:cs typeface="Times New Roman"/>
            </a:endParaRPr>
          </a:p>
          <a:p>
            <a:endParaRPr lang="ro-RO" sz="1800" dirty="0"/>
          </a:p>
        </p:txBody>
      </p:sp>
      <p:sp>
        <p:nvSpPr>
          <p:cNvPr id="15" name="Content Placeholder 2"/>
          <p:cNvSpPr txBox="1">
            <a:spLocks/>
          </p:cNvSpPr>
          <p:nvPr/>
        </p:nvSpPr>
        <p:spPr>
          <a:xfrm>
            <a:off x="4800600" y="4800600"/>
            <a:ext cx="4419600" cy="95334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1800" b="1" i="1" dirty="0" err="1" smtClean="0"/>
              <a:t>Harta</a:t>
            </a:r>
            <a:r>
              <a:rPr lang="en-US" sz="1800" b="1" i="1" dirty="0" smtClean="0"/>
              <a:t> – </a:t>
            </a:r>
            <a:r>
              <a:rPr lang="ro-RO" sz="1800" dirty="0" smtClean="0"/>
              <a:t>Direcția </a:t>
            </a:r>
            <a:r>
              <a:rPr lang="ro-RO" sz="1800" dirty="0"/>
              <a:t>Topografică Militară</a:t>
            </a:r>
            <a:endParaRPr lang="en-US" sz="1800" b="1" i="1" dirty="0" smtClean="0"/>
          </a:p>
          <a:p>
            <a:r>
              <a:rPr lang="ro-RO" sz="1800" b="1" i="1" dirty="0" smtClean="0">
                <a:ea typeface="Calibri"/>
                <a:cs typeface="Times New Roman"/>
              </a:rPr>
              <a:t>1: 30.000 (?)</a:t>
            </a:r>
            <a:r>
              <a:rPr lang="en-US" sz="1800" b="1" i="1" dirty="0" smtClean="0">
                <a:ea typeface="Calibri"/>
                <a:cs typeface="Times New Roman"/>
              </a:rPr>
              <a:t>, 19</a:t>
            </a:r>
            <a:r>
              <a:rPr lang="ro-RO" sz="1800" b="1" i="1" dirty="0" smtClean="0">
                <a:ea typeface="Calibri"/>
                <a:cs typeface="Times New Roman"/>
              </a:rPr>
              <a:t>75-1985</a:t>
            </a:r>
            <a:endParaRPr lang="en-US" sz="1800" b="1" i="1" dirty="0" smtClean="0">
              <a:ea typeface="Calibri"/>
              <a:cs typeface="Times New Roman"/>
            </a:endParaRPr>
          </a:p>
          <a:p>
            <a:endParaRPr lang="ro-RO" sz="1800" dirty="0"/>
          </a:p>
        </p:txBody>
      </p:sp>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43000" y="1428630"/>
            <a:ext cx="5156823" cy="4405462"/>
          </a:xfrm>
          <a:prstGeom prst="rect">
            <a:avLst/>
          </a:prstGeom>
        </p:spPr>
      </p:pic>
      <p:sp>
        <p:nvSpPr>
          <p:cNvPr id="17" name="Oval 16"/>
          <p:cNvSpPr/>
          <p:nvPr/>
        </p:nvSpPr>
        <p:spPr>
          <a:xfrm>
            <a:off x="2794000" y="3378200"/>
            <a:ext cx="1219200" cy="11430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18" name="Content Placeholder 2"/>
          <p:cNvSpPr txBox="1">
            <a:spLocks/>
          </p:cNvSpPr>
          <p:nvPr/>
        </p:nvSpPr>
        <p:spPr>
          <a:xfrm>
            <a:off x="1880223" y="5815465"/>
            <a:ext cx="4419600" cy="95334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1800" b="1" i="1" dirty="0" err="1" smtClean="0"/>
              <a:t>Harta</a:t>
            </a:r>
            <a:r>
              <a:rPr lang="en-US" sz="1800" b="1" i="1" dirty="0" smtClean="0"/>
              <a:t> – </a:t>
            </a:r>
            <a:r>
              <a:rPr lang="ro-RO" sz="1800" b="1" i="1" dirty="0" smtClean="0"/>
              <a:t>Belalpin</a:t>
            </a:r>
            <a:endParaRPr lang="en-US" sz="1800" b="1" i="1" dirty="0" smtClean="0"/>
          </a:p>
          <a:p>
            <a:r>
              <a:rPr lang="en-US" sz="1800" b="1" i="1" dirty="0" smtClean="0">
                <a:ea typeface="Calibri"/>
                <a:cs typeface="Times New Roman"/>
              </a:rPr>
              <a:t>1:</a:t>
            </a:r>
            <a:r>
              <a:rPr lang="ro-RO" sz="1800" b="1" i="1" dirty="0" smtClean="0">
                <a:ea typeface="Calibri"/>
                <a:cs typeface="Times New Roman"/>
              </a:rPr>
              <a:t>50</a:t>
            </a:r>
            <a:r>
              <a:rPr lang="en-US" sz="1800" b="1" i="1" dirty="0" smtClean="0">
                <a:ea typeface="Calibri"/>
                <a:cs typeface="Times New Roman"/>
              </a:rPr>
              <a:t>.000, </a:t>
            </a:r>
            <a:r>
              <a:rPr lang="ro-RO" sz="1800" b="1" i="1" dirty="0" smtClean="0">
                <a:ea typeface="Calibri"/>
                <a:cs typeface="Times New Roman"/>
              </a:rPr>
              <a:t>2013</a:t>
            </a:r>
            <a:endParaRPr lang="en-US" sz="1800" b="1" i="1" dirty="0" smtClean="0">
              <a:ea typeface="Calibri"/>
              <a:cs typeface="Times New Roman"/>
            </a:endParaRPr>
          </a:p>
          <a:p>
            <a:endParaRPr lang="ro-RO" sz="1800" dirty="0"/>
          </a:p>
        </p:txBody>
      </p:sp>
    </p:spTree>
    <p:extLst>
      <p:ext uri="{BB962C8B-B14F-4D97-AF65-F5344CB8AC3E}">
        <p14:creationId xmlns:p14="http://schemas.microsoft.com/office/powerpoint/2010/main" val="1555181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down)">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down)">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500"/>
                                        <p:tgtEl>
                                          <p:spTgt spid="16"/>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fade">
                                      <p:cBhvr>
                                        <p:cTn id="47" dur="500"/>
                                        <p:tgtEl>
                                          <p:spTgt spid="17"/>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fade">
                                      <p:cBhvr>
                                        <p:cTn id="5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1" grpId="0" animBg="1"/>
      <p:bldP spid="12" grpId="0" animBg="1"/>
      <p:bldP spid="14" grpId="0"/>
      <p:bldP spid="15" grpId="0"/>
      <p:bldP spid="17" grpId="0" animBg="1"/>
      <p:bldP spid="1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2000" y="3966029"/>
            <a:ext cx="2590800" cy="1221582"/>
          </a:xfrm>
        </p:spPr>
        <p:txBody>
          <a:bodyPr>
            <a:normAutofit/>
          </a:bodyPr>
          <a:lstStyle/>
          <a:p>
            <a:r>
              <a:rPr lang="en-US" sz="1800" b="1" i="1" dirty="0" err="1"/>
              <a:t>Harta</a:t>
            </a:r>
            <a:r>
              <a:rPr lang="en-US" sz="1800" b="1" i="1" dirty="0"/>
              <a:t> Touring </a:t>
            </a:r>
            <a:r>
              <a:rPr lang="en-US" sz="1800" b="1" i="1" dirty="0" err="1"/>
              <a:t>Clubul</a:t>
            </a:r>
            <a:r>
              <a:rPr lang="en-US" sz="1800" b="1" i="1" dirty="0"/>
              <a:t> Rom</a:t>
            </a:r>
            <a:r>
              <a:rPr lang="ro-RO" sz="1800" b="1" i="1" dirty="0"/>
              <a:t>âniei </a:t>
            </a:r>
          </a:p>
          <a:p>
            <a:r>
              <a:rPr lang="ro-RO" sz="1800" b="1" i="1" dirty="0" smtClean="0"/>
              <a:t>1:30.000</a:t>
            </a:r>
            <a:r>
              <a:rPr lang="ro-RO" sz="1800" b="1" i="1" dirty="0"/>
              <a:t>, </a:t>
            </a:r>
            <a:r>
              <a:rPr lang="ro-RO" sz="1800" b="1" i="1" dirty="0" smtClean="0"/>
              <a:t>1936</a:t>
            </a:r>
            <a:endParaRPr lang="it-IT" sz="1800" b="1" i="1" dirty="0"/>
          </a:p>
        </p:txBody>
      </p:sp>
      <p:sp>
        <p:nvSpPr>
          <p:cNvPr id="4" name="Title 1"/>
          <p:cNvSpPr>
            <a:spLocks noGrp="1"/>
          </p:cNvSpPr>
          <p:nvPr>
            <p:ph type="title"/>
          </p:nvPr>
        </p:nvSpPr>
        <p:spPr/>
        <p:txBody>
          <a:bodyPr>
            <a:normAutofit/>
          </a:bodyPr>
          <a:lstStyle/>
          <a:p>
            <a:r>
              <a:rPr lang="ro-RO" sz="4000" b="1" dirty="0" smtClean="0">
                <a:solidFill>
                  <a:srgbClr val="9A8736"/>
                </a:solidFill>
                <a:latin typeface="Century" pitchFamily="18" charset="0"/>
              </a:rPr>
              <a:t>Toponime transformate</a:t>
            </a:r>
            <a:endParaRPr lang="ro-RO" sz="4000" dirty="0"/>
          </a:p>
        </p:txBody>
      </p:sp>
      <p:sp>
        <p:nvSpPr>
          <p:cNvPr id="11" name="Content Placeholder 2"/>
          <p:cNvSpPr txBox="1">
            <a:spLocks/>
          </p:cNvSpPr>
          <p:nvPr/>
        </p:nvSpPr>
        <p:spPr>
          <a:xfrm>
            <a:off x="762000" y="5326623"/>
            <a:ext cx="2590800" cy="122158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ro-RO" sz="1800" b="1" i="1" dirty="0" smtClean="0"/>
              <a:t>Harta Belalpin</a:t>
            </a:r>
          </a:p>
          <a:p>
            <a:r>
              <a:rPr lang="ro-RO" sz="1800" b="1" i="1" dirty="0" smtClean="0"/>
              <a:t>1:30.000, 2005</a:t>
            </a:r>
          </a:p>
        </p:txBody>
      </p:sp>
      <p:pic>
        <p:nvPicPr>
          <p:cNvPr id="18434" name="Picture 2" descr="C:\Users\Bogdan\Desktop\crop\slide1\bel_alpin_crop_1_zanoaga_pisici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1578" y="4191000"/>
            <a:ext cx="4513082" cy="2357205"/>
          </a:xfrm>
          <a:prstGeom prst="rect">
            <a:avLst/>
          </a:prstGeom>
          <a:noFill/>
          <a:extLst>
            <a:ext uri="{909E8E84-426E-40DD-AFC4-6F175D3DCCD1}">
              <a14:hiddenFill xmlns:a14="http://schemas.microsoft.com/office/drawing/2010/main">
                <a:solidFill>
                  <a:srgbClr val="FFFFFF"/>
                </a:solidFill>
              </a14:hiddenFill>
            </a:ext>
          </a:extLst>
        </p:spPr>
      </p:pic>
      <p:pic>
        <p:nvPicPr>
          <p:cNvPr id="18435" name="Picture 3" descr="C:\Users\Bogdan\Desktop\crop\slide1\tcr_crop_1_zanoaga_pisicii.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798" y="1197112"/>
            <a:ext cx="6441479" cy="2743200"/>
          </a:xfrm>
          <a:prstGeom prst="rect">
            <a:avLst/>
          </a:prstGeom>
          <a:noFill/>
          <a:extLst>
            <a:ext uri="{909E8E84-426E-40DD-AFC4-6F175D3DCCD1}">
              <a14:hiddenFill xmlns:a14="http://schemas.microsoft.com/office/drawing/2010/main">
                <a:solidFill>
                  <a:srgbClr val="FFFFFF"/>
                </a:solidFill>
              </a14:hiddenFill>
            </a:ext>
          </a:extLst>
        </p:spPr>
      </p:pic>
      <p:sp>
        <p:nvSpPr>
          <p:cNvPr id="14" name="Oval 13"/>
          <p:cNvSpPr/>
          <p:nvPr/>
        </p:nvSpPr>
        <p:spPr>
          <a:xfrm>
            <a:off x="4495800" y="5108712"/>
            <a:ext cx="1083013" cy="99092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15" name="Oval 14"/>
          <p:cNvSpPr/>
          <p:nvPr/>
        </p:nvSpPr>
        <p:spPr>
          <a:xfrm>
            <a:off x="1676400" y="2568712"/>
            <a:ext cx="1083013" cy="99092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16" name="Oval 15"/>
          <p:cNvSpPr/>
          <p:nvPr/>
        </p:nvSpPr>
        <p:spPr>
          <a:xfrm>
            <a:off x="5943600" y="4038600"/>
            <a:ext cx="1447799" cy="1331001"/>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17" name="Oval 16"/>
          <p:cNvSpPr/>
          <p:nvPr/>
        </p:nvSpPr>
        <p:spPr>
          <a:xfrm>
            <a:off x="3003965" y="2095336"/>
            <a:ext cx="1083013" cy="99092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Tree>
    <p:extLst>
      <p:ext uri="{BB962C8B-B14F-4D97-AF65-F5344CB8AC3E}">
        <p14:creationId xmlns:p14="http://schemas.microsoft.com/office/powerpoint/2010/main" val="24115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8435"/>
                                        </p:tgtEl>
                                        <p:attrNameLst>
                                          <p:attrName>style.visibility</p:attrName>
                                        </p:attrNameLst>
                                      </p:cBhvr>
                                      <p:to>
                                        <p:strVal val="visible"/>
                                      </p:to>
                                    </p:set>
                                    <p:animEffect transition="in" filter="fade">
                                      <p:cBhvr>
                                        <p:cTn id="12" dur="500"/>
                                        <p:tgtEl>
                                          <p:spTgt spid="1843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fade">
                                      <p:cBhvr>
                                        <p:cTn id="22" dur="5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wipe(down)">
                                      <p:cBhvr>
                                        <p:cTn id="27" dur="500"/>
                                        <p:tgtEl>
                                          <p:spTgt spid="15"/>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wipe(down)">
                                      <p:cBhvr>
                                        <p:cTn id="32" dur="500"/>
                                        <p:tgtEl>
                                          <p:spTgt spid="17"/>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8434"/>
                                        </p:tgtEl>
                                        <p:attrNameLst>
                                          <p:attrName>style.visibility</p:attrName>
                                        </p:attrNameLst>
                                      </p:cBhvr>
                                      <p:to>
                                        <p:strVal val="visible"/>
                                      </p:to>
                                    </p:set>
                                    <p:animEffect transition="in" filter="fade">
                                      <p:cBhvr>
                                        <p:cTn id="37" dur="500"/>
                                        <p:tgtEl>
                                          <p:spTgt spid="18434"/>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wipe(down)">
                                      <p:cBhvr>
                                        <p:cTn id="47" dur="500"/>
                                        <p:tgtEl>
                                          <p:spTgt spid="14"/>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wipe(down)">
                                      <p:cBhvr>
                                        <p:cTn id="5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11" grpId="0"/>
      <p:bldP spid="14" grpId="0" animBg="1"/>
      <p:bldP spid="15" grpId="0" animBg="1"/>
      <p:bldP spid="16" grpId="0" animBg="1"/>
      <p:bldP spid="1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5386" y="4264705"/>
            <a:ext cx="3885614" cy="833726"/>
          </a:xfrm>
        </p:spPr>
        <p:txBody>
          <a:bodyPr>
            <a:normAutofit/>
          </a:bodyPr>
          <a:lstStyle/>
          <a:p>
            <a:r>
              <a:rPr lang="en-US" sz="1800" b="1" i="1" dirty="0" err="1"/>
              <a:t>Harta</a:t>
            </a:r>
            <a:r>
              <a:rPr lang="en-US" sz="1800" b="1" i="1" dirty="0"/>
              <a:t> Touring </a:t>
            </a:r>
            <a:r>
              <a:rPr lang="en-US" sz="1800" b="1" i="1" dirty="0" err="1"/>
              <a:t>Clubul</a:t>
            </a:r>
            <a:r>
              <a:rPr lang="en-US" sz="1800" b="1" i="1" dirty="0"/>
              <a:t> Rom</a:t>
            </a:r>
            <a:r>
              <a:rPr lang="ro-RO" sz="1800" b="1" i="1" dirty="0"/>
              <a:t>âniei </a:t>
            </a:r>
          </a:p>
          <a:p>
            <a:r>
              <a:rPr lang="ro-RO" sz="1800" b="1" i="1" dirty="0" smtClean="0"/>
              <a:t>1:30.000</a:t>
            </a:r>
            <a:r>
              <a:rPr lang="ro-RO" sz="1800" b="1" i="1" dirty="0"/>
              <a:t>, </a:t>
            </a:r>
            <a:r>
              <a:rPr lang="ro-RO" sz="1800" b="1" i="1" dirty="0" smtClean="0"/>
              <a:t>1936</a:t>
            </a:r>
            <a:endParaRPr lang="it-IT" sz="1800" b="1" i="1" dirty="0"/>
          </a:p>
        </p:txBody>
      </p:sp>
      <p:sp>
        <p:nvSpPr>
          <p:cNvPr id="4" name="Title 1"/>
          <p:cNvSpPr>
            <a:spLocks noGrp="1"/>
          </p:cNvSpPr>
          <p:nvPr>
            <p:ph type="title"/>
          </p:nvPr>
        </p:nvSpPr>
        <p:spPr/>
        <p:txBody>
          <a:bodyPr>
            <a:normAutofit/>
          </a:bodyPr>
          <a:lstStyle/>
          <a:p>
            <a:r>
              <a:rPr lang="ro-RO" sz="4000" b="1" dirty="0" smtClean="0">
                <a:solidFill>
                  <a:srgbClr val="9A8736"/>
                </a:solidFill>
                <a:latin typeface="Century" pitchFamily="18" charset="0"/>
              </a:rPr>
              <a:t>Toponime transformate</a:t>
            </a:r>
            <a:endParaRPr lang="ro-RO" sz="4000" dirty="0"/>
          </a:p>
        </p:txBody>
      </p:sp>
      <p:sp>
        <p:nvSpPr>
          <p:cNvPr id="11" name="Content Placeholder 2"/>
          <p:cNvSpPr txBox="1">
            <a:spLocks/>
          </p:cNvSpPr>
          <p:nvPr/>
        </p:nvSpPr>
        <p:spPr>
          <a:xfrm>
            <a:off x="4800600" y="2368327"/>
            <a:ext cx="2590800" cy="122158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ro-RO" sz="1800" b="1" i="1" dirty="0" smtClean="0"/>
              <a:t>Harta Schubert&amp;Franzke</a:t>
            </a:r>
          </a:p>
          <a:p>
            <a:r>
              <a:rPr lang="ro-RO" sz="1800" b="1" i="1" dirty="0" smtClean="0"/>
              <a:t>1:40.000, 2014</a:t>
            </a:r>
          </a:p>
        </p:txBody>
      </p:sp>
      <p:pic>
        <p:nvPicPr>
          <p:cNvPr id="19458" name="Picture 2" descr="C:\Users\Bogdan\Desktop\crop\slide6\tcr_crop_3_podul_dambovite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386" y="1237343"/>
            <a:ext cx="4411882" cy="3027362"/>
          </a:xfrm>
          <a:prstGeom prst="rect">
            <a:avLst/>
          </a:prstGeom>
          <a:noFill/>
          <a:extLst>
            <a:ext uri="{909E8E84-426E-40DD-AFC4-6F175D3DCCD1}">
              <a14:hiddenFill xmlns:a14="http://schemas.microsoft.com/office/drawing/2010/main">
                <a:solidFill>
                  <a:srgbClr val="FFFFFF"/>
                </a:solidFill>
              </a14:hiddenFill>
            </a:ext>
          </a:extLst>
        </p:spPr>
      </p:pic>
      <p:pic>
        <p:nvPicPr>
          <p:cNvPr id="19459" name="Picture 3" descr="C:\Users\Bogdan\Desktop\crop\slide6\mo_crop_3_fara_nume_chei.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00600" y="3575515"/>
            <a:ext cx="4143713" cy="3107785"/>
          </a:xfrm>
          <a:prstGeom prst="rect">
            <a:avLst/>
          </a:prstGeom>
          <a:noFill/>
          <a:extLst>
            <a:ext uri="{909E8E84-426E-40DD-AFC4-6F175D3DCCD1}">
              <a14:hiddenFill xmlns:a14="http://schemas.microsoft.com/office/drawing/2010/main">
                <a:solidFill>
                  <a:srgbClr val="FFFFFF"/>
                </a:solidFill>
              </a14:hiddenFill>
            </a:ext>
          </a:extLst>
        </p:spPr>
      </p:pic>
      <p:sp>
        <p:nvSpPr>
          <p:cNvPr id="13" name="Oval 12"/>
          <p:cNvSpPr/>
          <p:nvPr/>
        </p:nvSpPr>
        <p:spPr>
          <a:xfrm>
            <a:off x="1295400" y="2438400"/>
            <a:ext cx="1083013" cy="99092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18" name="Oval 17"/>
          <p:cNvSpPr/>
          <p:nvPr/>
        </p:nvSpPr>
        <p:spPr>
          <a:xfrm>
            <a:off x="7391400" y="4602967"/>
            <a:ext cx="1083013" cy="99092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19" name="Oval 18"/>
          <p:cNvSpPr/>
          <p:nvPr/>
        </p:nvSpPr>
        <p:spPr>
          <a:xfrm>
            <a:off x="5943600" y="4617481"/>
            <a:ext cx="1083013" cy="99092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20" name="Content Placeholder 2"/>
          <p:cNvSpPr txBox="1">
            <a:spLocks/>
          </p:cNvSpPr>
          <p:nvPr/>
        </p:nvSpPr>
        <p:spPr>
          <a:xfrm>
            <a:off x="305386" y="5488849"/>
            <a:ext cx="3946188" cy="122158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15000"/>
              </a:lnSpc>
              <a:spcAft>
                <a:spcPts val="0"/>
              </a:spcAft>
            </a:pPr>
            <a:r>
              <a:rPr lang="ro-RO" sz="1800" b="1" i="1" dirty="0" smtClean="0"/>
              <a:t>Harta - Regia </a:t>
            </a:r>
            <a:r>
              <a:rPr lang="ro-RO" sz="1800" b="1" i="1" dirty="0"/>
              <a:t>Autonomă Monitorul Oficial </a:t>
            </a:r>
            <a:endParaRPr lang="en-US" sz="1800" b="1" i="1" dirty="0">
              <a:ea typeface="Calibri"/>
              <a:cs typeface="Times New Roman"/>
            </a:endParaRPr>
          </a:p>
          <a:p>
            <a:r>
              <a:rPr lang="ro-RO" sz="1800" b="1" i="1" dirty="0" smtClean="0"/>
              <a:t>1:22.000, 2003</a:t>
            </a:r>
          </a:p>
        </p:txBody>
      </p:sp>
      <p:pic>
        <p:nvPicPr>
          <p:cNvPr id="19460" name="Picture 4" descr="C:\Users\Bogdan\Desktop\sf_crop_5_cheilemicidambovita.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42543" y="1257949"/>
            <a:ext cx="4095425" cy="2308796"/>
          </a:xfrm>
          <a:prstGeom prst="rect">
            <a:avLst/>
          </a:prstGeom>
          <a:noFill/>
          <a:extLst>
            <a:ext uri="{909E8E84-426E-40DD-AFC4-6F175D3DCCD1}">
              <a14:hiddenFill xmlns:a14="http://schemas.microsoft.com/office/drawing/2010/main">
                <a:solidFill>
                  <a:srgbClr val="FFFFFF"/>
                </a:solidFill>
              </a14:hiddenFill>
            </a:ext>
          </a:extLst>
        </p:spPr>
      </p:pic>
      <p:sp>
        <p:nvSpPr>
          <p:cNvPr id="21" name="Oval 20"/>
          <p:cNvSpPr/>
          <p:nvPr/>
        </p:nvSpPr>
        <p:spPr>
          <a:xfrm>
            <a:off x="5674585" y="2255560"/>
            <a:ext cx="1352028" cy="117376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Tree>
    <p:extLst>
      <p:ext uri="{BB962C8B-B14F-4D97-AF65-F5344CB8AC3E}">
        <p14:creationId xmlns:p14="http://schemas.microsoft.com/office/powerpoint/2010/main" val="4243149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9458"/>
                                        </p:tgtEl>
                                        <p:attrNameLst>
                                          <p:attrName>style.visibility</p:attrName>
                                        </p:attrNameLst>
                                      </p:cBhvr>
                                      <p:to>
                                        <p:strVal val="visible"/>
                                      </p:to>
                                    </p:set>
                                    <p:animEffect transition="in" filter="fade">
                                      <p:cBhvr>
                                        <p:cTn id="12" dur="500"/>
                                        <p:tgtEl>
                                          <p:spTgt spid="1945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fade">
                                      <p:cBhvr>
                                        <p:cTn id="22" dur="5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down)">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9459"/>
                                        </p:tgtEl>
                                        <p:attrNameLst>
                                          <p:attrName>style.visibility</p:attrName>
                                        </p:attrNameLst>
                                      </p:cBhvr>
                                      <p:to>
                                        <p:strVal val="visible"/>
                                      </p:to>
                                    </p:set>
                                    <p:animEffect transition="in" filter="fade">
                                      <p:cBhvr>
                                        <p:cTn id="32" dur="500"/>
                                        <p:tgtEl>
                                          <p:spTgt spid="19459"/>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fade">
                                      <p:cBhvr>
                                        <p:cTn id="37" dur="500"/>
                                        <p:tgtEl>
                                          <p:spTgt spid="20"/>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wipe(down)">
                                      <p:cBhvr>
                                        <p:cTn id="42" dur="500"/>
                                        <p:tgtEl>
                                          <p:spTgt spid="19"/>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wipe(down)">
                                      <p:cBhvr>
                                        <p:cTn id="47" dur="500"/>
                                        <p:tgtEl>
                                          <p:spTgt spid="18"/>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fade">
                                      <p:cBhvr>
                                        <p:cTn id="52" dur="500"/>
                                        <p:tgtEl>
                                          <p:spTgt spid="11"/>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19460"/>
                                        </p:tgtEl>
                                        <p:attrNameLst>
                                          <p:attrName>style.visibility</p:attrName>
                                        </p:attrNameLst>
                                      </p:cBhvr>
                                      <p:to>
                                        <p:strVal val="visible"/>
                                      </p:to>
                                    </p:set>
                                    <p:animEffect transition="in" filter="fade">
                                      <p:cBhvr>
                                        <p:cTn id="57" dur="500"/>
                                        <p:tgtEl>
                                          <p:spTgt spid="19460"/>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4" fill="hold" grpId="0" nodeType="clickEffect">
                                  <p:stCondLst>
                                    <p:cond delay="0"/>
                                  </p:stCondLst>
                                  <p:childTnLst>
                                    <p:set>
                                      <p:cBhvr>
                                        <p:cTn id="61" dur="1" fill="hold">
                                          <p:stCondLst>
                                            <p:cond delay="0"/>
                                          </p:stCondLst>
                                        </p:cTn>
                                        <p:tgtEl>
                                          <p:spTgt spid="21"/>
                                        </p:tgtEl>
                                        <p:attrNameLst>
                                          <p:attrName>style.visibility</p:attrName>
                                        </p:attrNameLst>
                                      </p:cBhvr>
                                      <p:to>
                                        <p:strVal val="visible"/>
                                      </p:to>
                                    </p:set>
                                    <p:animEffect transition="in" filter="wipe(down)">
                                      <p:cBhvr>
                                        <p:cTn id="6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11" grpId="0"/>
      <p:bldP spid="13" grpId="0" animBg="1"/>
      <p:bldP spid="18" grpId="0" animBg="1"/>
      <p:bldP spid="19" grpId="0" animBg="1"/>
      <p:bldP spid="20" grpId="0"/>
      <p:bldP spid="2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p:txBody>
          <a:bodyPr>
            <a:normAutofit/>
          </a:bodyPr>
          <a:lstStyle/>
          <a:p>
            <a:r>
              <a:rPr lang="ro-RO" sz="4000" b="1" dirty="0" smtClean="0">
                <a:solidFill>
                  <a:srgbClr val="9A8736"/>
                </a:solidFill>
                <a:latin typeface="Century" pitchFamily="18" charset="0"/>
              </a:rPr>
              <a:t>Situații aparte</a:t>
            </a:r>
            <a:endParaRPr lang="ro-RO" sz="4000" dirty="0"/>
          </a:p>
        </p:txBody>
      </p:sp>
      <p:sp>
        <p:nvSpPr>
          <p:cNvPr id="22" name="Content Placeholder 2"/>
          <p:cNvSpPr txBox="1">
            <a:spLocks/>
          </p:cNvSpPr>
          <p:nvPr/>
        </p:nvSpPr>
        <p:spPr>
          <a:xfrm>
            <a:off x="365960" y="3429328"/>
            <a:ext cx="3885614" cy="83372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1800" b="1" i="1" dirty="0" err="1" smtClean="0"/>
              <a:t>Harta</a:t>
            </a:r>
            <a:r>
              <a:rPr lang="en-US" sz="1800" b="1" i="1" dirty="0" smtClean="0"/>
              <a:t> Touring </a:t>
            </a:r>
            <a:r>
              <a:rPr lang="en-US" sz="1800" b="1" i="1" dirty="0" err="1" smtClean="0"/>
              <a:t>Clubul</a:t>
            </a:r>
            <a:r>
              <a:rPr lang="en-US" sz="1800" b="1" i="1" dirty="0" smtClean="0"/>
              <a:t> Rom</a:t>
            </a:r>
            <a:r>
              <a:rPr lang="ro-RO" sz="1800" b="1" i="1" dirty="0" smtClean="0"/>
              <a:t>âniei </a:t>
            </a:r>
          </a:p>
          <a:p>
            <a:r>
              <a:rPr lang="ro-RO" sz="1800" b="1" i="1" dirty="0" smtClean="0"/>
              <a:t>1:30.000, 1936</a:t>
            </a:r>
            <a:endParaRPr lang="it-IT" sz="1800" b="1" i="1" dirty="0"/>
          </a:p>
        </p:txBody>
      </p:sp>
      <p:sp>
        <p:nvSpPr>
          <p:cNvPr id="23" name="Content Placeholder 2"/>
          <p:cNvSpPr txBox="1">
            <a:spLocks/>
          </p:cNvSpPr>
          <p:nvPr/>
        </p:nvSpPr>
        <p:spPr>
          <a:xfrm>
            <a:off x="305386" y="5488849"/>
            <a:ext cx="2361614" cy="122158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15000"/>
              </a:lnSpc>
              <a:spcAft>
                <a:spcPts val="0"/>
              </a:spcAft>
            </a:pPr>
            <a:r>
              <a:rPr lang="ro-RO" sz="1800" b="1" i="1" dirty="0" smtClean="0"/>
              <a:t>Harta Belalpin</a:t>
            </a:r>
          </a:p>
          <a:p>
            <a:pPr>
              <a:lnSpc>
                <a:spcPct val="115000"/>
              </a:lnSpc>
              <a:spcAft>
                <a:spcPts val="0"/>
              </a:spcAft>
            </a:pPr>
            <a:r>
              <a:rPr lang="ro-RO" sz="1800" b="1" i="1" dirty="0" smtClean="0"/>
              <a:t>1:30.000, 2005</a:t>
            </a:r>
          </a:p>
        </p:txBody>
      </p:sp>
      <p:pic>
        <p:nvPicPr>
          <p:cNvPr id="20483" name="Picture 3" descr="C:\Users\Bogdan\Desktop\crop\slide2\mn_crop_1_valeacuapa_vladusca.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81600" y="1325792"/>
            <a:ext cx="3850099" cy="4008208"/>
          </a:xfrm>
          <a:prstGeom prst="rect">
            <a:avLst/>
          </a:prstGeom>
          <a:noFill/>
          <a:extLst>
            <a:ext uri="{909E8E84-426E-40DD-AFC4-6F175D3DCCD1}">
              <a14:hiddenFill xmlns:a14="http://schemas.microsoft.com/office/drawing/2010/main">
                <a:solidFill>
                  <a:srgbClr val="FFFFFF"/>
                </a:solidFill>
              </a14:hiddenFill>
            </a:ext>
          </a:extLst>
        </p:spPr>
      </p:pic>
      <p:pic>
        <p:nvPicPr>
          <p:cNvPr id="20484" name="Picture 4" descr="C:\Users\Bogdan\Desktop\crop\slide2\tcr_crop_4_valeacuap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5386" y="1340306"/>
            <a:ext cx="5273070" cy="1936293"/>
          </a:xfrm>
          <a:prstGeom prst="rect">
            <a:avLst/>
          </a:prstGeom>
          <a:noFill/>
          <a:extLst>
            <a:ext uri="{909E8E84-426E-40DD-AFC4-6F175D3DCCD1}">
              <a14:hiddenFill xmlns:a14="http://schemas.microsoft.com/office/drawing/2010/main">
                <a:solidFill>
                  <a:srgbClr val="FFFFFF"/>
                </a:solidFill>
              </a14:hiddenFill>
            </a:ext>
          </a:extLst>
        </p:spPr>
      </p:pic>
      <p:sp>
        <p:nvSpPr>
          <p:cNvPr id="25" name="Oval 24"/>
          <p:cNvSpPr/>
          <p:nvPr/>
        </p:nvSpPr>
        <p:spPr>
          <a:xfrm>
            <a:off x="448962" y="1469900"/>
            <a:ext cx="1227438" cy="99092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26" name="Oval 25"/>
          <p:cNvSpPr/>
          <p:nvPr/>
        </p:nvSpPr>
        <p:spPr>
          <a:xfrm>
            <a:off x="3441094" y="1914186"/>
            <a:ext cx="1227438" cy="99092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28" name="Oval 27"/>
          <p:cNvSpPr/>
          <p:nvPr/>
        </p:nvSpPr>
        <p:spPr>
          <a:xfrm>
            <a:off x="5181600" y="4114800"/>
            <a:ext cx="762000" cy="6096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29" name="Oval 28"/>
          <p:cNvSpPr/>
          <p:nvPr/>
        </p:nvSpPr>
        <p:spPr>
          <a:xfrm>
            <a:off x="6553200" y="4724400"/>
            <a:ext cx="762000" cy="6096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30" name="Oval 29"/>
          <p:cNvSpPr/>
          <p:nvPr/>
        </p:nvSpPr>
        <p:spPr>
          <a:xfrm>
            <a:off x="6019800" y="1281726"/>
            <a:ext cx="762000" cy="6096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31" name="Oval 30"/>
          <p:cNvSpPr/>
          <p:nvPr/>
        </p:nvSpPr>
        <p:spPr>
          <a:xfrm>
            <a:off x="8269699" y="2104850"/>
            <a:ext cx="762000" cy="6096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32" name="Content Placeholder 2"/>
          <p:cNvSpPr txBox="1">
            <a:spLocks/>
          </p:cNvSpPr>
          <p:nvPr/>
        </p:nvSpPr>
        <p:spPr>
          <a:xfrm>
            <a:off x="2318802" y="4263054"/>
            <a:ext cx="2687563" cy="84058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15000"/>
              </a:lnSpc>
              <a:spcAft>
                <a:spcPts val="0"/>
              </a:spcAft>
            </a:pPr>
            <a:r>
              <a:rPr lang="ro-RO" sz="1800" b="1" i="1" dirty="0" smtClean="0"/>
              <a:t>Harta Munții Noștri</a:t>
            </a:r>
            <a:endParaRPr lang="en-US" sz="1800" b="1" i="1" dirty="0">
              <a:ea typeface="Calibri"/>
              <a:cs typeface="Times New Roman"/>
            </a:endParaRPr>
          </a:p>
          <a:p>
            <a:r>
              <a:rPr lang="ro-RO" sz="1800" b="1" i="1" dirty="0" smtClean="0"/>
              <a:t>1:50.000, 1986</a:t>
            </a:r>
          </a:p>
        </p:txBody>
      </p:sp>
      <p:pic>
        <p:nvPicPr>
          <p:cNvPr id="33" name="Picture 2" descr="C:\Users\Bogdan\Desktop\crop\slide2\bel_alpin_crop_2_vladusca.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9705" y="3124200"/>
            <a:ext cx="8771994" cy="3467999"/>
          </a:xfrm>
          <a:prstGeom prst="rect">
            <a:avLst/>
          </a:prstGeom>
          <a:noFill/>
          <a:extLst>
            <a:ext uri="{909E8E84-426E-40DD-AFC4-6F175D3DCCD1}">
              <a14:hiddenFill xmlns:a14="http://schemas.microsoft.com/office/drawing/2010/main">
                <a:solidFill>
                  <a:srgbClr val="FFFFFF"/>
                </a:solidFill>
              </a14:hiddenFill>
            </a:ext>
          </a:extLst>
        </p:spPr>
      </p:pic>
      <p:sp>
        <p:nvSpPr>
          <p:cNvPr id="34" name="Oval 33"/>
          <p:cNvSpPr/>
          <p:nvPr/>
        </p:nvSpPr>
        <p:spPr>
          <a:xfrm>
            <a:off x="2057401" y="3123872"/>
            <a:ext cx="1395934" cy="144812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35" name="Oval 34"/>
          <p:cNvSpPr/>
          <p:nvPr/>
        </p:nvSpPr>
        <p:spPr>
          <a:xfrm>
            <a:off x="6781800" y="5262303"/>
            <a:ext cx="1395934" cy="144812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Tree>
    <p:extLst>
      <p:ext uri="{BB962C8B-B14F-4D97-AF65-F5344CB8AC3E}">
        <p14:creationId xmlns:p14="http://schemas.microsoft.com/office/powerpoint/2010/main" val="16972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484"/>
                                        </p:tgtEl>
                                        <p:attrNameLst>
                                          <p:attrName>style.visibility</p:attrName>
                                        </p:attrNameLst>
                                      </p:cBhvr>
                                      <p:to>
                                        <p:strVal val="visible"/>
                                      </p:to>
                                    </p:set>
                                    <p:animEffect transition="in" filter="fade">
                                      <p:cBhvr>
                                        <p:cTn id="12" dur="500"/>
                                        <p:tgtEl>
                                          <p:spTgt spid="2048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500"/>
                                        <p:tgtEl>
                                          <p:spTgt spid="2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wipe(down)">
                                      <p:cBhvr>
                                        <p:cTn id="22" dur="500"/>
                                        <p:tgtEl>
                                          <p:spTgt spid="25"/>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wipe(down)">
                                      <p:cBhvr>
                                        <p:cTn id="27" dur="500"/>
                                        <p:tgtEl>
                                          <p:spTgt spid="2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0483"/>
                                        </p:tgtEl>
                                        <p:attrNameLst>
                                          <p:attrName>style.visibility</p:attrName>
                                        </p:attrNameLst>
                                      </p:cBhvr>
                                      <p:to>
                                        <p:strVal val="visible"/>
                                      </p:to>
                                    </p:set>
                                    <p:animEffect transition="in" filter="fade">
                                      <p:cBhvr>
                                        <p:cTn id="32" dur="500"/>
                                        <p:tgtEl>
                                          <p:spTgt spid="2048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fade">
                                      <p:cBhvr>
                                        <p:cTn id="37" dur="500"/>
                                        <p:tgtEl>
                                          <p:spTgt spid="32"/>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0"/>
                                        </p:tgtEl>
                                        <p:attrNameLst>
                                          <p:attrName>style.visibility</p:attrName>
                                        </p:attrNameLst>
                                      </p:cBhvr>
                                      <p:to>
                                        <p:strVal val="visible"/>
                                      </p:to>
                                    </p:set>
                                    <p:animEffect transition="in" filter="wipe(down)">
                                      <p:cBhvr>
                                        <p:cTn id="42" dur="500"/>
                                        <p:tgtEl>
                                          <p:spTgt spid="30"/>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31"/>
                                        </p:tgtEl>
                                        <p:attrNameLst>
                                          <p:attrName>style.visibility</p:attrName>
                                        </p:attrNameLst>
                                      </p:cBhvr>
                                      <p:to>
                                        <p:strVal val="visible"/>
                                      </p:to>
                                    </p:set>
                                    <p:animEffect transition="in" filter="wipe(down)">
                                      <p:cBhvr>
                                        <p:cTn id="47" dur="500"/>
                                        <p:tgtEl>
                                          <p:spTgt spid="31"/>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wipe(down)">
                                      <p:cBhvr>
                                        <p:cTn id="52" dur="500"/>
                                        <p:tgtEl>
                                          <p:spTgt spid="28"/>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29"/>
                                        </p:tgtEl>
                                        <p:attrNameLst>
                                          <p:attrName>style.visibility</p:attrName>
                                        </p:attrNameLst>
                                      </p:cBhvr>
                                      <p:to>
                                        <p:strVal val="visible"/>
                                      </p:to>
                                    </p:set>
                                    <p:animEffect transition="in" filter="wipe(down)">
                                      <p:cBhvr>
                                        <p:cTn id="57" dur="500"/>
                                        <p:tgtEl>
                                          <p:spTgt spid="29"/>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23"/>
                                        </p:tgtEl>
                                        <p:attrNameLst>
                                          <p:attrName>style.visibility</p:attrName>
                                        </p:attrNameLst>
                                      </p:cBhvr>
                                      <p:to>
                                        <p:strVal val="visible"/>
                                      </p:to>
                                    </p:set>
                                    <p:animEffect transition="in" filter="fade">
                                      <p:cBhvr>
                                        <p:cTn id="62" dur="500"/>
                                        <p:tgtEl>
                                          <p:spTgt spid="23"/>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33"/>
                                        </p:tgtEl>
                                        <p:attrNameLst>
                                          <p:attrName>style.visibility</p:attrName>
                                        </p:attrNameLst>
                                      </p:cBhvr>
                                      <p:to>
                                        <p:strVal val="visible"/>
                                      </p:to>
                                    </p:set>
                                    <p:animEffect transition="in" filter="fade">
                                      <p:cBhvr>
                                        <p:cTn id="67" dur="500"/>
                                        <p:tgtEl>
                                          <p:spTgt spid="33"/>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4" fill="hold" grpId="0" nodeType="clickEffect">
                                  <p:stCondLst>
                                    <p:cond delay="0"/>
                                  </p:stCondLst>
                                  <p:childTnLst>
                                    <p:set>
                                      <p:cBhvr>
                                        <p:cTn id="71" dur="1" fill="hold">
                                          <p:stCondLst>
                                            <p:cond delay="0"/>
                                          </p:stCondLst>
                                        </p:cTn>
                                        <p:tgtEl>
                                          <p:spTgt spid="34"/>
                                        </p:tgtEl>
                                        <p:attrNameLst>
                                          <p:attrName>style.visibility</p:attrName>
                                        </p:attrNameLst>
                                      </p:cBhvr>
                                      <p:to>
                                        <p:strVal val="visible"/>
                                      </p:to>
                                    </p:set>
                                    <p:animEffect transition="in" filter="wipe(down)">
                                      <p:cBhvr>
                                        <p:cTn id="72" dur="500"/>
                                        <p:tgtEl>
                                          <p:spTgt spid="34"/>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4" fill="hold" grpId="0" nodeType="clickEffect">
                                  <p:stCondLst>
                                    <p:cond delay="0"/>
                                  </p:stCondLst>
                                  <p:childTnLst>
                                    <p:set>
                                      <p:cBhvr>
                                        <p:cTn id="76" dur="1" fill="hold">
                                          <p:stCondLst>
                                            <p:cond delay="0"/>
                                          </p:stCondLst>
                                        </p:cTn>
                                        <p:tgtEl>
                                          <p:spTgt spid="35"/>
                                        </p:tgtEl>
                                        <p:attrNameLst>
                                          <p:attrName>style.visibility</p:attrName>
                                        </p:attrNameLst>
                                      </p:cBhvr>
                                      <p:to>
                                        <p:strVal val="visible"/>
                                      </p:to>
                                    </p:set>
                                    <p:animEffect transition="in" filter="wipe(down)">
                                      <p:cBhvr>
                                        <p:cTn id="7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2" grpId="0"/>
      <p:bldP spid="23" grpId="0"/>
      <p:bldP spid="25" grpId="0" animBg="1"/>
      <p:bldP spid="26" grpId="0" animBg="1"/>
      <p:bldP spid="28" grpId="0" animBg="1"/>
      <p:bldP spid="29" grpId="0" animBg="1"/>
      <p:bldP spid="30" grpId="0" animBg="1"/>
      <p:bldP spid="31" grpId="0" animBg="1"/>
      <p:bldP spid="32" grpId="0"/>
      <p:bldP spid="34" grpId="0" animBg="1"/>
      <p:bldP spid="3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ro-RO" sz="4000" b="1" dirty="0" smtClean="0">
                <a:solidFill>
                  <a:srgbClr val="9A8736"/>
                </a:solidFill>
                <a:latin typeface="Century" pitchFamily="18" charset="0"/>
              </a:rPr>
              <a:t>De ce au dispărut?</a:t>
            </a:r>
            <a:endParaRPr lang="ro-RO" sz="4000" dirty="0"/>
          </a:p>
        </p:txBody>
      </p:sp>
      <p:sp>
        <p:nvSpPr>
          <p:cNvPr id="3" name="Content Placeholder 2"/>
          <p:cNvSpPr>
            <a:spLocks noGrp="1"/>
          </p:cNvSpPr>
          <p:nvPr>
            <p:ph idx="1"/>
          </p:nvPr>
        </p:nvSpPr>
        <p:spPr/>
        <p:txBody>
          <a:bodyPr/>
          <a:lstStyle/>
          <a:p>
            <a:pPr>
              <a:buFontTx/>
              <a:buChar char="-"/>
            </a:pPr>
            <a:r>
              <a:rPr lang="ro-RO" b="1" i="1" dirty="0" smtClean="0">
                <a:solidFill>
                  <a:srgbClr val="9A8736"/>
                </a:solidFill>
              </a:rPr>
              <a:t>Toponimele pot dispărea din cauza lipsei unei documentări temeinice pe </a:t>
            </a:r>
            <a:r>
              <a:rPr lang="ro-RO" b="1" i="1" dirty="0" smtClean="0">
                <a:solidFill>
                  <a:srgbClr val="9A8736"/>
                </a:solidFill>
              </a:rPr>
              <a:t>teren, dar uneori și datorită dispariției elementelor care dau acea denumire.</a:t>
            </a:r>
            <a:endParaRPr lang="ro-RO" b="1" i="1" dirty="0" smtClean="0">
              <a:solidFill>
                <a:srgbClr val="9A8736"/>
              </a:solidFill>
            </a:endParaRPr>
          </a:p>
          <a:p>
            <a:pPr>
              <a:buFontTx/>
              <a:buChar char="-"/>
            </a:pPr>
            <a:r>
              <a:rPr lang="ro-RO" b="1" i="1" dirty="0" smtClean="0">
                <a:solidFill>
                  <a:srgbClr val="9A8736"/>
                </a:solidFill>
              </a:rPr>
              <a:t>Toponimele pot fi omise în realizarea hărților din motive cartografice (raportate la scara hărții</a:t>
            </a:r>
            <a:r>
              <a:rPr lang="ro-RO" b="1" i="1" dirty="0" smtClean="0">
                <a:solidFill>
                  <a:srgbClr val="9A8736"/>
                </a:solidFill>
              </a:rPr>
              <a:t>). </a:t>
            </a:r>
            <a:endParaRPr lang="ro-RO" b="1" i="1" dirty="0">
              <a:solidFill>
                <a:srgbClr val="9A8736"/>
              </a:solidFill>
            </a:endParaRPr>
          </a:p>
        </p:txBody>
      </p:sp>
    </p:spTree>
    <p:extLst>
      <p:ext uri="{BB962C8B-B14F-4D97-AF65-F5344CB8AC3E}">
        <p14:creationId xmlns:p14="http://schemas.microsoft.com/office/powerpoint/2010/main" val="65683275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r>
              <a:rPr lang="ro-RO" b="1" i="1" dirty="0" smtClean="0">
                <a:solidFill>
                  <a:srgbClr val="9A8736"/>
                </a:solidFill>
              </a:rPr>
              <a:t>Există numeroase toponime pe hărțile studiate, care au dispărut sau au suferit modificări în ultimul secol</a:t>
            </a:r>
          </a:p>
          <a:p>
            <a:r>
              <a:rPr lang="ro-RO" b="1" i="1" dirty="0" smtClean="0">
                <a:solidFill>
                  <a:srgbClr val="9A8736"/>
                </a:solidFill>
              </a:rPr>
              <a:t>Unele dintre acestea ar putea fi utilizate în continuare pentru o mai bună orientare pe hărțile actuale (ex: Plaiul cu Coprine, Stânca Clopoțelu,  La Gâlgoae etc)</a:t>
            </a:r>
          </a:p>
          <a:p>
            <a:r>
              <a:rPr lang="ro-RO" b="1" i="1" dirty="0" smtClean="0">
                <a:solidFill>
                  <a:srgbClr val="9A8736"/>
                </a:solidFill>
              </a:rPr>
              <a:t>Există toponime vechi, care au fost preluate din literatură și transpuse pe hărțile turistice actuale</a:t>
            </a:r>
            <a:endParaRPr lang="ro-RO" b="1" i="1" dirty="0">
              <a:solidFill>
                <a:srgbClr val="9A8736"/>
              </a:solidFill>
            </a:endParaRPr>
          </a:p>
          <a:p>
            <a:endParaRPr lang="ro-RO" dirty="0"/>
          </a:p>
        </p:txBody>
      </p:sp>
      <p:sp>
        <p:nvSpPr>
          <p:cNvPr id="4" name="Title 1"/>
          <p:cNvSpPr txBox="1">
            <a:spLocks/>
          </p:cNvSpPr>
          <p:nvPr/>
        </p:nvSpPr>
        <p:spPr>
          <a:xfrm>
            <a:off x="609600" y="47307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o-RO" sz="4000" b="1" u="sng" dirty="0" smtClean="0">
                <a:solidFill>
                  <a:srgbClr val="9A8736"/>
                </a:solidFill>
                <a:latin typeface="Century" pitchFamily="18" charset="0"/>
              </a:rPr>
              <a:t>Concluzii</a:t>
            </a:r>
            <a:endParaRPr lang="ro-RO" sz="4000" u="sng" dirty="0"/>
          </a:p>
        </p:txBody>
      </p:sp>
    </p:spTree>
    <p:extLst>
      <p:ext uri="{BB962C8B-B14F-4D97-AF65-F5344CB8AC3E}">
        <p14:creationId xmlns:p14="http://schemas.microsoft.com/office/powerpoint/2010/main" val="297147534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985</TotalTime>
  <Words>571</Words>
  <Application>Microsoft Office PowerPoint</Application>
  <PresentationFormat>On-screen Show (4:3)</PresentationFormat>
  <Paragraphs>148</Paragraphs>
  <Slides>24</Slides>
  <Notes>0</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Office Theme</vt:lpstr>
      <vt:lpstr>Toponimia hărților turistice montane.  Studiu de cartografie comparată din secolele XX-XXI</vt:lpstr>
      <vt:lpstr>PowerPoint Presentation</vt:lpstr>
      <vt:lpstr>PowerPoint Presentation</vt:lpstr>
      <vt:lpstr>Un “straniu” îndemn...</vt:lpstr>
      <vt:lpstr>Turismul montan și importanța suportului cartografic</vt:lpstr>
      <vt:lpstr>Primele realizări</vt:lpstr>
      <vt:lpstr>PowerPoint Presentation</vt:lpstr>
      <vt:lpstr>PowerPoint Presentation</vt:lpstr>
      <vt:lpstr>PowerPoint Presentation</vt:lpstr>
      <vt:lpstr>Hărți turistice sec. XX-XXI</vt:lpstr>
      <vt:lpstr>Toponime uitate </vt:lpstr>
      <vt:lpstr>Toponime uitate </vt:lpstr>
      <vt:lpstr>Toponime uitate </vt:lpstr>
      <vt:lpstr>Toponime uitate </vt:lpstr>
      <vt:lpstr>Toponime uitate </vt:lpstr>
      <vt:lpstr>Toponime uitate </vt:lpstr>
      <vt:lpstr>Toponime uitate </vt:lpstr>
      <vt:lpstr>Toponime transformate</vt:lpstr>
      <vt:lpstr>Toponime transformate</vt:lpstr>
      <vt:lpstr>Toponime transformate</vt:lpstr>
      <vt:lpstr>Toponime transformate</vt:lpstr>
      <vt:lpstr>Situații aparte</vt:lpstr>
      <vt:lpstr>De ce au dispărut?</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Bogdan</dc:creator>
  <cp:lastModifiedBy>Bogdan</cp:lastModifiedBy>
  <cp:revision>77</cp:revision>
  <dcterms:created xsi:type="dcterms:W3CDTF">2014-11-12T21:19:29Z</dcterms:created>
  <dcterms:modified xsi:type="dcterms:W3CDTF">2014-11-14T13:08:20Z</dcterms:modified>
</cp:coreProperties>
</file>