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83" r:id="rId2"/>
    <p:sldId id="322" r:id="rId3"/>
    <p:sldId id="284" r:id="rId4"/>
    <p:sldId id="285" r:id="rId5"/>
    <p:sldId id="288" r:id="rId6"/>
    <p:sldId id="324" r:id="rId7"/>
    <p:sldId id="326" r:id="rId8"/>
    <p:sldId id="327" r:id="rId9"/>
    <p:sldId id="307" r:id="rId10"/>
    <p:sldId id="325" r:id="rId11"/>
    <p:sldId id="314" r:id="rId12"/>
    <p:sldId id="289" r:id="rId13"/>
    <p:sldId id="306" r:id="rId14"/>
    <p:sldId id="291" r:id="rId15"/>
    <p:sldId id="316" r:id="rId16"/>
    <p:sldId id="292" r:id="rId17"/>
    <p:sldId id="318" r:id="rId18"/>
    <p:sldId id="319" r:id="rId19"/>
    <p:sldId id="320" r:id="rId20"/>
    <p:sldId id="321" r:id="rId21"/>
    <p:sldId id="293" r:id="rId22"/>
    <p:sldId id="294" r:id="rId23"/>
    <p:sldId id="295" r:id="rId24"/>
    <p:sldId id="296" r:id="rId25"/>
    <p:sldId id="297" r:id="rId26"/>
    <p:sldId id="298" r:id="rId27"/>
    <p:sldId id="300" r:id="rId28"/>
    <p:sldId id="328" r:id="rId29"/>
    <p:sldId id="302" r:id="rId30"/>
    <p:sldId id="303" r:id="rId31"/>
    <p:sldId id="329" r:id="rId32"/>
    <p:sldId id="308" r:id="rId33"/>
    <p:sldId id="310" r:id="rId34"/>
    <p:sldId id="311" r:id="rId35"/>
    <p:sldId id="312" r:id="rId36"/>
    <p:sldId id="313" r:id="rId37"/>
    <p:sldId id="323" r:id="rId38"/>
    <p:sldId id="330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FF0000"/>
    <a:srgbClr val="FFFF66"/>
    <a:srgbClr val="EAEAEA"/>
    <a:srgbClr val="DDDDDD"/>
    <a:srgbClr val="99CC00"/>
    <a:srgbClr val="00FF00"/>
    <a:srgbClr val="CCFF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103" autoAdjust="0"/>
    <p:restoredTop sz="94660"/>
  </p:normalViewPr>
  <p:slideViewPr>
    <p:cSldViewPr>
      <p:cViewPr varScale="1">
        <p:scale>
          <a:sx n="68" d="100"/>
          <a:sy n="68" d="100"/>
        </p:scale>
        <p:origin x="-121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E78BCDE-EF24-44AD-9E9E-29DF6C258194}" type="datetimeFigureOut">
              <a:rPr lang="ro-RO"/>
              <a:pPr>
                <a:defRPr/>
              </a:pPr>
              <a:t>14.11.2014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o-RO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ro-RO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8075F48-34AA-4A49-980A-0EDC07CAF8B5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85045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E0C73-1BD2-46A8-8C62-CC9A67C222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034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AA8D2-5985-41B0-871A-6333688252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793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F109E-A86A-4353-B59D-2FC65E5102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156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DCFD5-B2BF-4508-A19F-C3F5A1DBF2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39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A3577-63D5-4CA3-ABDF-80972CCD75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599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2A784-A641-4DA7-9383-A8809B0465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372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54BBC-CD98-4900-8018-488CDAA0C1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30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B7964-1B1C-43E6-AF7F-AA5223D4F4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584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o-R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877F1-E6CF-41FD-8E02-BF48E25F3A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106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3A9D6-7953-4F76-9A26-E93F03E9D1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466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8A0B8-86ED-48E0-9D78-57F0738955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782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7C53B-5652-43B0-81D1-8E71F29E56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269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6A33D-36CA-4A38-BB5C-8280022909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785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834AFB6-6269-43EF-8FE3-CA13441CCE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391530" y="1833027"/>
            <a:ext cx="836094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Aplicarea</a:t>
            </a:r>
            <a:r>
              <a:rPr lang="en-GB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sz="2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tehnologiilor</a:t>
            </a:r>
            <a:r>
              <a:rPr lang="ro-RO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GIS Open Source</a:t>
            </a:r>
            <a:endParaRPr lang="ro-RO" sz="21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GB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sz="2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în</a:t>
            </a:r>
            <a:r>
              <a:rPr lang="en-GB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sz="2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analiza</a:t>
            </a:r>
            <a:r>
              <a:rPr lang="en-GB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sz="2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sitului</a:t>
            </a:r>
            <a:r>
              <a:rPr lang="en-GB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sz="2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arheologic</a:t>
            </a:r>
            <a:r>
              <a:rPr lang="ro-RO" sz="21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sz="2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Tauț</a:t>
            </a:r>
            <a:r>
              <a:rPr lang="en-GB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  <a:r>
              <a:rPr lang="ro-RO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GB" sz="2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Cetate</a:t>
            </a:r>
            <a:r>
              <a:rPr lang="ro-RO" sz="2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jud. Arad</a:t>
            </a:r>
          </a:p>
          <a:p>
            <a:pPr algn="ctr"/>
            <a:r>
              <a:rPr lang="ro-RO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en-GB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5715000"/>
            <a:ext cx="8686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"</a:t>
            </a:r>
            <a:r>
              <a:rPr lang="en-GB" sz="1600" b="1" dirty="0" err="1" smtClean="0"/>
              <a:t>Soluții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libere</a:t>
            </a:r>
            <a:r>
              <a:rPr lang="en-GB" sz="1600" b="1" dirty="0" smtClean="0"/>
              <a:t> open source </a:t>
            </a:r>
            <a:r>
              <a:rPr lang="en-GB" sz="1600" b="1" dirty="0" err="1" smtClean="0"/>
              <a:t>pentru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prelucrarea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și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reprezentarea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datelor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geospațiale</a:t>
            </a:r>
            <a:r>
              <a:rPr lang="en-GB" sz="1600" b="1" dirty="0" smtClean="0"/>
              <a:t>",</a:t>
            </a:r>
            <a:endParaRPr lang="ro-RO" sz="1600" b="1" dirty="0" smtClean="0"/>
          </a:p>
          <a:p>
            <a:pPr algn="ctr"/>
            <a:r>
              <a:rPr lang="en-GB" sz="1600" b="1" dirty="0" smtClean="0"/>
              <a:t> 14-15 noiembrie 2014</a:t>
            </a:r>
          </a:p>
          <a:p>
            <a:pPr algn="ctr"/>
            <a:r>
              <a:rPr lang="en-GB" sz="1600" b="1" dirty="0" smtClean="0"/>
              <a:t>Timișoara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71600" y="3429100"/>
            <a:ext cx="5126147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FLORIN MĂRGINEAN </a:t>
            </a:r>
            <a:r>
              <a:rPr lang="ro-RO" b="1" dirty="0" smtClean="0"/>
              <a:t>Compexul Muzeal Arad</a:t>
            </a:r>
            <a:endParaRPr lang="en-GB" b="1" dirty="0"/>
          </a:p>
          <a:p>
            <a:r>
              <a:rPr lang="ro-RO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ro-RO" sz="2000" b="1" dirty="0" smtClean="0"/>
          </a:p>
        </p:txBody>
      </p:sp>
      <p:sp>
        <p:nvSpPr>
          <p:cNvPr id="9" name="Rectangle 8"/>
          <p:cNvSpPr/>
          <p:nvPr/>
        </p:nvSpPr>
        <p:spPr>
          <a:xfrm>
            <a:off x="971600" y="3816777"/>
            <a:ext cx="3942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 ILLE	</a:t>
            </a:r>
            <a:r>
              <a:rPr lang="ro-RO" b="1" dirty="0" smtClean="0"/>
              <a:t>Digital Mapping  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2660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o-RO" sz="3600" dirty="0" smtClean="0"/>
              <a:t>Cuprins</a:t>
            </a: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1447800"/>
            <a:ext cx="8077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dirty="0" err="1" smtClean="0"/>
              <a:t>localizare</a:t>
            </a:r>
            <a:r>
              <a:rPr lang="en-US" sz="2400" dirty="0" smtClean="0"/>
              <a:t> </a:t>
            </a:r>
            <a:r>
              <a:rPr lang="en-US" sz="2400" dirty="0" err="1" smtClean="0"/>
              <a:t>geografic</a:t>
            </a:r>
            <a:r>
              <a:rPr lang="ro-RO" sz="2400" dirty="0" smtClean="0"/>
              <a:t>ă (hărți istorice)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o-RO" sz="2400" dirty="0" smtClean="0"/>
              <a:t>etapele cercetării arheologice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o-RO" sz="2400" dirty="0" smtClean="0"/>
              <a:t>reconstituirea 3D biserică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o-RO" sz="2400" dirty="0" smtClean="0"/>
              <a:t>modelare 3D sit arheologic</a:t>
            </a:r>
          </a:p>
          <a:p>
            <a:pPr marL="285750" indent="-285750">
              <a:buFont typeface="Arial" pitchFamily="34" charset="0"/>
              <a:buChar char="•"/>
            </a:pPr>
            <a:endParaRPr lang="ro-RO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o-RO" sz="2400" dirty="0" smtClean="0"/>
              <a:t>software open-source GIS</a:t>
            </a:r>
            <a:r>
              <a:rPr lang="en-US" sz="2400" dirty="0" smtClean="0"/>
              <a:t>; </a:t>
            </a:r>
            <a:r>
              <a:rPr lang="ro-RO" sz="2400" dirty="0" smtClean="0"/>
              <a:t>QGIS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7939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08720"/>
            <a:ext cx="8784976" cy="5506330"/>
          </a:xfrm>
        </p:spPr>
      </p:pic>
      <p:sp>
        <p:nvSpPr>
          <p:cNvPr id="16" name="TextBox 15"/>
          <p:cNvSpPr txBox="1"/>
          <p:nvPr/>
        </p:nvSpPr>
        <p:spPr>
          <a:xfrm>
            <a:off x="0" y="33265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b="1" dirty="0" smtClean="0">
                <a:solidFill>
                  <a:srgbClr val="996600"/>
                </a:solidFill>
                <a:effectLst/>
              </a:rPr>
              <a:t>H</a:t>
            </a:r>
            <a:r>
              <a:rPr lang="ro-RO" b="1" dirty="0" smtClean="0">
                <a:solidFill>
                  <a:srgbClr val="996600"/>
                </a:solidFill>
              </a:rPr>
              <a:t>ARTA JUDEȚULUI ARAD</a:t>
            </a:r>
            <a:endParaRPr lang="vi-VN" b="1" dirty="0" smtClean="0">
              <a:solidFill>
                <a:srgbClr val="996600"/>
              </a:solidFill>
              <a:effectLst/>
            </a:endParaRPr>
          </a:p>
          <a:p>
            <a:pPr algn="ctr"/>
            <a:r>
              <a:rPr lang="vi-VN" dirty="0" smtClean="0">
                <a:solidFill>
                  <a:srgbClr val="996600"/>
                </a:solidFill>
                <a:effectLst/>
              </a:rPr>
              <a:t>Unitatea</a:t>
            </a:r>
            <a:r>
              <a:rPr lang="ro-RO" dirty="0" smtClean="0">
                <a:solidFill>
                  <a:srgbClr val="996600"/>
                </a:solidFill>
                <a:effectLst/>
              </a:rPr>
              <a:t> </a:t>
            </a:r>
            <a:r>
              <a:rPr lang="vi-VN" dirty="0" smtClean="0">
                <a:solidFill>
                  <a:srgbClr val="996600"/>
                </a:solidFill>
                <a:effectLst/>
              </a:rPr>
              <a:t>Administrati</a:t>
            </a:r>
            <a:r>
              <a:rPr lang="ro-RO" dirty="0" smtClean="0">
                <a:solidFill>
                  <a:srgbClr val="996600"/>
                </a:solidFill>
                <a:effectLst/>
              </a:rPr>
              <a:t>v </a:t>
            </a:r>
            <a:r>
              <a:rPr lang="vi-VN" dirty="0" smtClean="0">
                <a:solidFill>
                  <a:srgbClr val="996600"/>
                </a:solidFill>
                <a:effectLst/>
              </a:rPr>
              <a:t>Teritorială Tauț</a:t>
            </a:r>
            <a:endParaRPr lang="en-GB" dirty="0">
              <a:solidFill>
                <a:srgbClr val="9966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5638800"/>
            <a:ext cx="1828800" cy="5334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85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32656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b="1" dirty="0" smtClean="0">
                <a:solidFill>
                  <a:srgbClr val="996600"/>
                </a:solidFill>
                <a:effectLst/>
              </a:rPr>
              <a:t>H</a:t>
            </a:r>
            <a:r>
              <a:rPr lang="ro-RO" b="1" dirty="0" smtClean="0">
                <a:solidFill>
                  <a:srgbClr val="996600"/>
                </a:solidFill>
              </a:rPr>
              <a:t>ARTA UAT TAUȚ</a:t>
            </a:r>
          </a:p>
          <a:p>
            <a:pPr algn="ctr"/>
            <a:r>
              <a:rPr lang="ro-RO" b="1" dirty="0" smtClean="0">
                <a:solidFill>
                  <a:srgbClr val="996600"/>
                </a:solidFill>
              </a:rPr>
              <a:t>localități și unități de relief </a:t>
            </a:r>
          </a:p>
          <a:p>
            <a:pPr algn="ctr"/>
            <a:endParaRPr lang="vi-VN" b="1" dirty="0" smtClean="0">
              <a:solidFill>
                <a:srgbClr val="996600"/>
              </a:solidFill>
              <a:effectLst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922" y="1185668"/>
            <a:ext cx="5724156" cy="44866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1560" y="1551511"/>
            <a:ext cx="30598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o-RO" sz="1400" b="1" dirty="0" smtClean="0">
                <a:solidFill>
                  <a:srgbClr val="996600"/>
                </a:solidFill>
                <a:effectLst/>
              </a:rPr>
              <a:t>Masivul Highiș</a:t>
            </a:r>
          </a:p>
          <a:p>
            <a:pPr marL="342900" indent="-342900">
              <a:buAutoNum type="arabicPeriod"/>
            </a:pPr>
            <a:r>
              <a:rPr lang="ro-RO" sz="1400" b="1" dirty="0" smtClean="0">
                <a:solidFill>
                  <a:srgbClr val="996600"/>
                </a:solidFill>
              </a:rPr>
              <a:t>Dealurile Agrijului</a:t>
            </a:r>
            <a:endParaRPr lang="ro-RO" sz="1400" b="1" dirty="0">
              <a:solidFill>
                <a:srgbClr val="996600"/>
              </a:solidFill>
              <a:effectLst/>
            </a:endParaRPr>
          </a:p>
          <a:p>
            <a:pPr marL="342900" indent="-342900">
              <a:buAutoNum type="arabicPeriod"/>
            </a:pPr>
            <a:r>
              <a:rPr lang="ro-RO" sz="1400" b="1" dirty="0" smtClean="0">
                <a:solidFill>
                  <a:srgbClr val="996600"/>
                </a:solidFill>
                <a:effectLst/>
              </a:rPr>
              <a:t>Depresiunea Tauț</a:t>
            </a:r>
          </a:p>
          <a:p>
            <a:pPr marL="342900" indent="-342900">
              <a:buAutoNum type="arabicPeriod"/>
            </a:pPr>
            <a:r>
              <a:rPr lang="ro-RO" sz="1400" b="1" dirty="0" smtClean="0">
                <a:solidFill>
                  <a:srgbClr val="996600"/>
                </a:solidFill>
              </a:rPr>
              <a:t>Dealul Cuedului</a:t>
            </a:r>
          </a:p>
          <a:p>
            <a:pPr marL="342900" indent="-342900">
              <a:buAutoNum type="arabicPeriod"/>
            </a:pPr>
            <a:r>
              <a:rPr lang="ro-RO" sz="1400" b="1" dirty="0" smtClean="0">
                <a:solidFill>
                  <a:srgbClr val="996600"/>
                </a:solidFill>
                <a:effectLst/>
              </a:rPr>
              <a:t>Masivul Drocea</a:t>
            </a:r>
          </a:p>
        </p:txBody>
      </p:sp>
      <p:sp>
        <p:nvSpPr>
          <p:cNvPr id="2" name="Oval 1"/>
          <p:cNvSpPr/>
          <p:nvPr/>
        </p:nvSpPr>
        <p:spPr>
          <a:xfrm>
            <a:off x="4113628" y="2126077"/>
            <a:ext cx="152400" cy="152400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711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3265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996600"/>
                </a:solidFill>
                <a:effectLst/>
              </a:rPr>
              <a:t>IMAGINE AERIANĂ CU AMPLASAMENTUL SITULUI</a:t>
            </a:r>
            <a:endParaRPr lang="ro-RO" b="1" dirty="0" smtClean="0">
              <a:solidFill>
                <a:srgbClr val="996600"/>
              </a:solidFill>
            </a:endParaRPr>
          </a:p>
          <a:p>
            <a:pPr algn="ctr"/>
            <a:endParaRPr lang="vi-VN" b="1" dirty="0" smtClean="0">
              <a:solidFill>
                <a:srgbClr val="996600"/>
              </a:solidFill>
              <a:effectLst/>
            </a:endParaRPr>
          </a:p>
        </p:txBody>
      </p:sp>
      <p:pic>
        <p:nvPicPr>
          <p:cNvPr id="7" name="Picture 13" descr="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8" y="1208792"/>
            <a:ext cx="6696744" cy="4440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Arrow Connector 9"/>
          <p:cNvCxnSpPr/>
          <p:nvPr/>
        </p:nvCxnSpPr>
        <p:spPr>
          <a:xfrm>
            <a:off x="3467028" y="2060848"/>
            <a:ext cx="864096" cy="792305"/>
          </a:xfrm>
          <a:prstGeom prst="straightConnector1">
            <a:avLst/>
          </a:prstGeom>
          <a:ln>
            <a:solidFill>
              <a:srgbClr val="9966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24" descr="MVC-475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100" y="1916832"/>
            <a:ext cx="5003800" cy="338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5023" y="1232806"/>
            <a:ext cx="5033955" cy="439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38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2800" dirty="0" smtClean="0"/>
              <a:t>Prima ridicare militară topografică (1763-1787)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62" y="1600200"/>
            <a:ext cx="8082076" cy="4525963"/>
          </a:xfrm>
        </p:spPr>
      </p:pic>
      <p:sp>
        <p:nvSpPr>
          <p:cNvPr id="5" name="Rectangle 4"/>
          <p:cNvSpPr/>
          <p:nvPr/>
        </p:nvSpPr>
        <p:spPr>
          <a:xfrm>
            <a:off x="533400" y="6248400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http://mapire.eu</a:t>
            </a:r>
          </a:p>
        </p:txBody>
      </p:sp>
    </p:spTree>
    <p:extLst>
      <p:ext uri="{BB962C8B-B14F-4D97-AF65-F5344CB8AC3E}">
        <p14:creationId xmlns:p14="http://schemas.microsoft.com/office/powerpoint/2010/main" val="243221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2800" dirty="0" smtClean="0"/>
              <a:t>A doua ridicare </a:t>
            </a:r>
            <a:r>
              <a:rPr lang="ro-RO" sz="2800" dirty="0"/>
              <a:t>militară topografică (</a:t>
            </a:r>
            <a:r>
              <a:rPr lang="ro-RO" sz="2800" dirty="0" smtClean="0"/>
              <a:t>1806-1869)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01322"/>
            <a:ext cx="8229600" cy="4323719"/>
          </a:xfrm>
        </p:spPr>
      </p:pic>
      <p:sp>
        <p:nvSpPr>
          <p:cNvPr id="5" name="Rectangle 4"/>
          <p:cNvSpPr/>
          <p:nvPr/>
        </p:nvSpPr>
        <p:spPr>
          <a:xfrm>
            <a:off x="533400" y="6248400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http://mapire.eu</a:t>
            </a:r>
          </a:p>
        </p:txBody>
      </p:sp>
    </p:spTree>
    <p:extLst>
      <p:ext uri="{BB962C8B-B14F-4D97-AF65-F5344CB8AC3E}">
        <p14:creationId xmlns:p14="http://schemas.microsoft.com/office/powerpoint/2010/main" val="172818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2800" dirty="0"/>
              <a:t>A </a:t>
            </a:r>
            <a:r>
              <a:rPr lang="ro-RO" sz="2800" dirty="0" smtClean="0"/>
              <a:t>treia ridicare </a:t>
            </a:r>
            <a:r>
              <a:rPr lang="ro-RO" sz="2800" dirty="0"/>
              <a:t>militară topografică (</a:t>
            </a:r>
            <a:r>
              <a:rPr lang="ro-RO" sz="2800" dirty="0" smtClean="0"/>
              <a:t>1869-1887)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01243"/>
            <a:ext cx="8229600" cy="4323876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1674269"/>
            <a:ext cx="8229600" cy="4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533400" y="6248400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http://mapire.eu</a:t>
            </a:r>
          </a:p>
        </p:txBody>
      </p:sp>
    </p:spTree>
    <p:extLst>
      <p:ext uri="{BB962C8B-B14F-4D97-AF65-F5344CB8AC3E}">
        <p14:creationId xmlns:p14="http://schemas.microsoft.com/office/powerpoint/2010/main" val="309357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9080608" cy="5486400"/>
          </a:xfrm>
        </p:spPr>
      </p:pic>
      <p:sp>
        <p:nvSpPr>
          <p:cNvPr id="5" name="TextBox 4"/>
          <p:cNvSpPr txBox="1"/>
          <p:nvPr/>
        </p:nvSpPr>
        <p:spPr>
          <a:xfrm>
            <a:off x="1600200" y="6257220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Agriș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324600" y="6257220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Chișindia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3971499" y="3429000"/>
            <a:ext cx="838200" cy="838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noFill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1385" y="175287"/>
            <a:ext cx="4942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planurile directoare de tragere</a:t>
            </a:r>
            <a:r>
              <a:rPr lang="en-US" dirty="0" smtClean="0"/>
              <a:t>; geo-spatial.org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05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o-RO" sz="2800" dirty="0" smtClean="0"/>
              <a:t>Ortofotoplan</a:t>
            </a:r>
            <a:endParaRPr lang="en-GB" sz="4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33" y="1600200"/>
            <a:ext cx="8146733" cy="4525963"/>
          </a:xfrm>
        </p:spPr>
      </p:pic>
      <p:sp>
        <p:nvSpPr>
          <p:cNvPr id="3" name="Oval 2"/>
          <p:cNvSpPr/>
          <p:nvPr/>
        </p:nvSpPr>
        <p:spPr>
          <a:xfrm>
            <a:off x="1905000" y="3581400"/>
            <a:ext cx="4572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89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381000"/>
            <a:ext cx="5504142" cy="60771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5791200"/>
            <a:ext cx="27366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ridicarea topografiă </a:t>
            </a:r>
            <a:r>
              <a:rPr lang="en-GB" dirty="0" smtClean="0"/>
              <a:t>1999</a:t>
            </a:r>
            <a:endParaRPr lang="ro-RO" dirty="0" smtClean="0"/>
          </a:p>
          <a:p>
            <a:r>
              <a:rPr lang="ro-RO" dirty="0" smtClean="0"/>
              <a:t>teudolit.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34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76400"/>
            <a:ext cx="6495861" cy="4525963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o-RO" sz="2800" dirty="0"/>
              <a:t>Plan după ridicarea topografică din 2006 și </a:t>
            </a:r>
            <a:r>
              <a:rPr lang="en-US" sz="2800" dirty="0"/>
              <a:t>2012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4993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30163"/>
            <a:ext cx="4749800" cy="682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820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878"/>
            <a:ext cx="9144000" cy="6466244"/>
          </a:xfrm>
        </p:spPr>
      </p:pic>
      <p:sp>
        <p:nvSpPr>
          <p:cNvPr id="3" name="TextBox 2"/>
          <p:cNvSpPr txBox="1"/>
          <p:nvPr/>
        </p:nvSpPr>
        <p:spPr>
          <a:xfrm>
            <a:off x="533400" y="293636"/>
            <a:ext cx="3736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Etapele </a:t>
            </a:r>
            <a:r>
              <a:rPr lang="en-US" b="1" dirty="0" smtClean="0"/>
              <a:t>de </a:t>
            </a:r>
            <a:r>
              <a:rPr lang="en-US" b="1" dirty="0" err="1" smtClean="0"/>
              <a:t>certetare</a:t>
            </a:r>
            <a:r>
              <a:rPr lang="en-US" b="1" dirty="0" smtClean="0"/>
              <a:t> </a:t>
            </a:r>
            <a:r>
              <a:rPr lang="en-US" b="1" dirty="0" err="1" smtClean="0"/>
              <a:t>arheologic</a:t>
            </a:r>
            <a:r>
              <a:rPr lang="ro-RO" b="1" dirty="0" smtClean="0"/>
              <a:t>ă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47202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5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908050"/>
            <a:ext cx="4705350" cy="352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Content Placeholder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3708400"/>
            <a:ext cx="3671888" cy="2754313"/>
          </a:xfrm>
          <a:prstGeom prst="rect">
            <a:avLst/>
          </a:prstGeom>
        </p:spPr>
      </p:pic>
      <p:pic>
        <p:nvPicPr>
          <p:cNvPr id="7" name="Content Placeholder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908050"/>
            <a:ext cx="3671888" cy="2754313"/>
          </a:xfrm>
          <a:prstGeom prst="rect">
            <a:avLst/>
          </a:prstGeom>
        </p:spPr>
      </p:pic>
      <p:sp>
        <p:nvSpPr>
          <p:cNvPr id="8" name="Rectangle 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06438"/>
          </a:xfrm>
        </p:spPr>
        <p:txBody>
          <a:bodyPr/>
          <a:lstStyle/>
          <a:p>
            <a:pPr eaLnBrk="1" hangingPunct="1"/>
            <a:r>
              <a:rPr lang="ro-RO" sz="2400" b="1" dirty="0" smtClean="0">
                <a:solidFill>
                  <a:schemeClr val="tx1"/>
                </a:solidFill>
                <a:latin typeface="+mn-lt"/>
              </a:rPr>
              <a:t>Biserica romanică</a:t>
            </a:r>
            <a:endParaRPr lang="en-US" sz="2400" b="1" dirty="0" smtClean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110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" y="202332"/>
            <a:ext cx="9125747" cy="6453336"/>
          </a:xfrm>
        </p:spPr>
      </p:pic>
    </p:spTree>
    <p:extLst>
      <p:ext uri="{BB962C8B-B14F-4D97-AF65-F5344CB8AC3E}">
        <p14:creationId xmlns:p14="http://schemas.microsoft.com/office/powerpoint/2010/main" val="241882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81075"/>
            <a:ext cx="415925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309938"/>
            <a:ext cx="4249737" cy="318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955675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06438"/>
          </a:xfrm>
        </p:spPr>
        <p:txBody>
          <a:bodyPr/>
          <a:lstStyle/>
          <a:p>
            <a:pPr eaLnBrk="1" hangingPunct="1"/>
            <a:r>
              <a:rPr lang="ro-RO" sz="2400" b="1" dirty="0" smtClean="0">
                <a:solidFill>
                  <a:schemeClr val="tx1"/>
                </a:solidFill>
                <a:latin typeface="+mn-lt"/>
              </a:rPr>
              <a:t>Biserica </a:t>
            </a:r>
            <a:r>
              <a:rPr lang="en-GB" sz="2400" b="1" dirty="0" err="1" smtClean="0">
                <a:solidFill>
                  <a:schemeClr val="tx1"/>
                </a:solidFill>
                <a:latin typeface="+mn-lt"/>
              </a:rPr>
              <a:t>gotic</a:t>
            </a:r>
            <a:r>
              <a:rPr lang="ro-RO" sz="2400" b="1" dirty="0">
                <a:solidFill>
                  <a:schemeClr val="tx1"/>
                </a:solidFill>
                <a:latin typeface="+mn-lt"/>
              </a:rPr>
              <a:t>ă</a:t>
            </a:r>
            <a:endParaRPr lang="en-US" sz="2400" b="1" dirty="0" smtClean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515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6" name="Picture 13" descr="37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4156075" cy="5543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14" descr="3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052513"/>
            <a:ext cx="3792537" cy="252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15" descr="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27763" y="3644900"/>
            <a:ext cx="2422525" cy="30241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9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633412"/>
          </a:xfrm>
        </p:spPr>
        <p:txBody>
          <a:bodyPr/>
          <a:lstStyle/>
          <a:p>
            <a:pPr eaLnBrk="1" hangingPunct="1"/>
            <a:r>
              <a:rPr lang="ro-RO" sz="2400" b="1" dirty="0" smtClean="0">
                <a:solidFill>
                  <a:schemeClr val="tx1"/>
                </a:solidFill>
                <a:latin typeface="+mn-lt"/>
              </a:rPr>
              <a:t>Spaţiul de la nord de biserică</a:t>
            </a:r>
            <a:endParaRPr lang="en-US" sz="2400" b="1" dirty="0" smtClean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5246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Content Placeholder 1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5219700" y="333375"/>
            <a:ext cx="576263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sz="2400" b="1" dirty="0">
                <a:latin typeface="+mn-lt"/>
              </a:rPr>
              <a:t>C</a:t>
            </a:r>
          </a:p>
          <a:p>
            <a:pPr eaLnBrk="1" hangingPunct="1"/>
            <a:r>
              <a:rPr lang="ro-RO" sz="2400" b="1" dirty="0">
                <a:latin typeface="+mn-lt"/>
              </a:rPr>
              <a:t>A</a:t>
            </a:r>
          </a:p>
          <a:p>
            <a:pPr eaLnBrk="1" hangingPunct="1"/>
            <a:r>
              <a:rPr lang="ro-RO" sz="2400" b="1" dirty="0">
                <a:latin typeface="+mn-lt"/>
              </a:rPr>
              <a:t>P</a:t>
            </a:r>
          </a:p>
          <a:p>
            <a:pPr eaLnBrk="1" hangingPunct="1"/>
            <a:r>
              <a:rPr lang="ro-RO" sz="2400" b="1" dirty="0">
                <a:latin typeface="+mn-lt"/>
              </a:rPr>
              <a:t>E</a:t>
            </a:r>
          </a:p>
          <a:p>
            <a:pPr eaLnBrk="1" hangingPunct="1"/>
            <a:r>
              <a:rPr lang="ro-RO" sz="2400" b="1" dirty="0">
                <a:latin typeface="+mn-lt"/>
              </a:rPr>
              <a:t>L</a:t>
            </a:r>
          </a:p>
          <a:p>
            <a:pPr eaLnBrk="1" hangingPunct="1"/>
            <a:r>
              <a:rPr lang="ro-RO" sz="2400" b="1" dirty="0">
                <a:latin typeface="+mn-lt"/>
              </a:rPr>
              <a:t>A</a:t>
            </a:r>
            <a:endParaRPr lang="en-US" sz="2400" b="1" dirty="0">
              <a:latin typeface="+mn-lt"/>
            </a:endParaRPr>
          </a:p>
        </p:txBody>
      </p:sp>
      <p:pic>
        <p:nvPicPr>
          <p:cNvPr id="4" name="Picture 4" descr="DSCF52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4673600" cy="623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DSCF53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913" y="333375"/>
            <a:ext cx="2644775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3" descr="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675" y="3933825"/>
            <a:ext cx="3529013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364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20"/>
          <p:cNvSpPr txBox="1">
            <a:spLocks noChangeArrowheads="1"/>
          </p:cNvSpPr>
          <p:nvPr/>
        </p:nvSpPr>
        <p:spPr bwMode="auto">
          <a:xfrm>
            <a:off x="0" y="274638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ro-RO" sz="2400" b="1" dirty="0" smtClean="0">
                <a:solidFill>
                  <a:schemeClr val="tx1"/>
                </a:solidFill>
                <a:latin typeface="+mn-lt"/>
              </a:rPr>
              <a:t>Intrarea în biseric</a:t>
            </a:r>
            <a:r>
              <a:rPr lang="en-US" sz="2400" b="1" dirty="0" smtClean="0">
                <a:solidFill>
                  <a:schemeClr val="tx1"/>
                </a:solidFill>
                <a:latin typeface="+mn-lt"/>
              </a:rPr>
              <a:t>a </a:t>
            </a:r>
            <a:r>
              <a:rPr lang="en-US" sz="2400" b="1" dirty="0" err="1" smtClean="0">
                <a:solidFill>
                  <a:schemeClr val="tx1"/>
                </a:solidFill>
                <a:latin typeface="+mn-lt"/>
              </a:rPr>
              <a:t>gotic</a:t>
            </a:r>
            <a:r>
              <a:rPr lang="ro-RO" sz="2400" b="1" dirty="0" smtClean="0">
                <a:solidFill>
                  <a:schemeClr val="tx1"/>
                </a:solidFill>
                <a:latin typeface="+mn-lt"/>
              </a:rPr>
              <a:t>ă (latura vestică) şi capelă</a:t>
            </a:r>
            <a:endParaRPr lang="en-US" sz="2400" b="1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6" name="Picture 16" descr="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41588"/>
            <a:ext cx="4038600" cy="264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17" descr="9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463" y="1600200"/>
            <a:ext cx="339407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048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878"/>
            <a:ext cx="9144000" cy="6466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54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" y="196137"/>
            <a:ext cx="9143267" cy="6465726"/>
          </a:xfrm>
        </p:spPr>
      </p:pic>
    </p:spTree>
    <p:extLst>
      <p:ext uri="{BB962C8B-B14F-4D97-AF65-F5344CB8AC3E}">
        <p14:creationId xmlns:p14="http://schemas.microsoft.com/office/powerpoint/2010/main" val="206560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878"/>
            <a:ext cx="9144000" cy="6466244"/>
          </a:xfrm>
        </p:spPr>
      </p:pic>
    </p:spTree>
    <p:extLst>
      <p:ext uri="{BB962C8B-B14F-4D97-AF65-F5344CB8AC3E}">
        <p14:creationId xmlns:p14="http://schemas.microsoft.com/office/powerpoint/2010/main" val="19078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878"/>
            <a:ext cx="9144000" cy="6466244"/>
          </a:xfrm>
        </p:spPr>
      </p:pic>
    </p:spTree>
    <p:extLst>
      <p:ext uri="{BB962C8B-B14F-4D97-AF65-F5344CB8AC3E}">
        <p14:creationId xmlns:p14="http://schemas.microsoft.com/office/powerpoint/2010/main" val="393283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878"/>
            <a:ext cx="9144000" cy="6466244"/>
          </a:xfrm>
        </p:spPr>
      </p:pic>
    </p:spTree>
    <p:extLst>
      <p:ext uri="{BB962C8B-B14F-4D97-AF65-F5344CB8AC3E}">
        <p14:creationId xmlns:p14="http://schemas.microsoft.com/office/powerpoint/2010/main" val="100199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878"/>
            <a:ext cx="9144000" cy="6466244"/>
          </a:xfrm>
        </p:spPr>
      </p:pic>
    </p:spTree>
    <p:extLst>
      <p:ext uri="{BB962C8B-B14F-4D97-AF65-F5344CB8AC3E}">
        <p14:creationId xmlns:p14="http://schemas.microsoft.com/office/powerpoint/2010/main" val="25269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878"/>
            <a:ext cx="9144000" cy="646624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4400" y="5486400"/>
            <a:ext cx="2819400" cy="5334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b="1" dirty="0" err="1" smtClean="0">
                <a:solidFill>
                  <a:srgbClr val="996600"/>
                </a:solidFill>
              </a:rPr>
              <a:t>Scara</a:t>
            </a:r>
            <a:r>
              <a:rPr lang="en-GB" sz="1400" b="1" dirty="0" smtClean="0">
                <a:solidFill>
                  <a:srgbClr val="996600"/>
                </a:solidFill>
              </a:rPr>
              <a:t> 1:5</a:t>
            </a:r>
            <a:endParaRPr lang="en-GB" sz="1400" b="1" dirty="0">
              <a:solidFill>
                <a:srgbClr val="99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81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808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6" t="57126" r="54324" b="5908"/>
          <a:stretch/>
        </p:blipFill>
        <p:spPr>
          <a:xfrm>
            <a:off x="889348" y="654484"/>
            <a:ext cx="7365304" cy="5549032"/>
          </a:xfrm>
        </p:spPr>
      </p:pic>
    </p:spTree>
    <p:extLst>
      <p:ext uri="{BB962C8B-B14F-4D97-AF65-F5344CB8AC3E}">
        <p14:creationId xmlns:p14="http://schemas.microsoft.com/office/powerpoint/2010/main" val="5866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69" t="57126" r="19333" b="5908"/>
          <a:stretch/>
        </p:blipFill>
        <p:spPr bwMode="auto">
          <a:xfrm>
            <a:off x="830366" y="654484"/>
            <a:ext cx="7483269" cy="5549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606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reptunghi 3"/>
          <p:cNvSpPr/>
          <p:nvPr/>
        </p:nvSpPr>
        <p:spPr>
          <a:xfrm>
            <a:off x="684213" y="260350"/>
            <a:ext cx="7991475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latin typeface="Arial Narrow" pitchFamily="34" charset="0"/>
                <a:cs typeface="+mn-cs"/>
              </a:rPr>
              <a:t>Then, after being prepared with the basic knowledge, the visitor will </a:t>
            </a:r>
            <a:r>
              <a:rPr lang="en-GB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+mn-cs"/>
              </a:rPr>
              <a:t>experience the ruins</a:t>
            </a:r>
            <a:r>
              <a:rPr lang="en-GB" sz="1600" dirty="0">
                <a:latin typeface="Arial Narrow" pitchFamily="34" charset="0"/>
                <a:cs typeface="+mn-cs"/>
              </a:rPr>
              <a:t> by entering the main pavilion which protects them. This involves descending on the archaeological excavation, experiencing the transformation of the former building into the nowadays ruins through a symbolically review of the erection and destruction processes.</a:t>
            </a:r>
            <a:endParaRPr lang="en-US" sz="1600" dirty="0">
              <a:latin typeface="Arial Narrow" pitchFamily="34" charset="0"/>
              <a:cs typeface="+mn-cs"/>
            </a:endParaRPr>
          </a:p>
        </p:txBody>
      </p:sp>
      <p:pic>
        <p:nvPicPr>
          <p:cNvPr id="5" name="Picture 2" descr="C:\Users\Lenovo\Desktop\DOCTORAT\ARTICOLE SI CONFERINTE\SAHC 2014\pics ppt\randare INTERVENTIE RUI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1412875"/>
            <a:ext cx="5376863" cy="536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Dreptunghi 5"/>
          <p:cNvSpPr/>
          <p:nvPr/>
        </p:nvSpPr>
        <p:spPr>
          <a:xfrm>
            <a:off x="5292725" y="1781175"/>
            <a:ext cx="395288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+mn-cs"/>
              </a:rPr>
              <a:t>1</a:t>
            </a:r>
            <a:endParaRPr lang="en-US" sz="2000" b="1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+mn-cs"/>
            </a:endParaRPr>
          </a:p>
        </p:txBody>
      </p:sp>
      <p:sp>
        <p:nvSpPr>
          <p:cNvPr id="7" name="Dreptunghi 6"/>
          <p:cNvSpPr>
            <a:spLocks noChangeArrowheads="1"/>
          </p:cNvSpPr>
          <p:nvPr/>
        </p:nvSpPr>
        <p:spPr bwMode="auto">
          <a:xfrm>
            <a:off x="5013325" y="4365625"/>
            <a:ext cx="2873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GB" sz="2000" b="1">
                <a:latin typeface="Arial Narrow" pitchFamily="34" charset="0"/>
              </a:rPr>
              <a:t>2</a:t>
            </a:r>
            <a:endParaRPr lang="en-US" sz="2000" b="1">
              <a:latin typeface="Arial Narrow" pitchFamily="34" charset="0"/>
            </a:endParaRPr>
          </a:p>
        </p:txBody>
      </p:sp>
      <p:sp>
        <p:nvSpPr>
          <p:cNvPr id="8" name="Dreptunghi 7"/>
          <p:cNvSpPr>
            <a:spLocks noChangeArrowheads="1"/>
          </p:cNvSpPr>
          <p:nvPr/>
        </p:nvSpPr>
        <p:spPr bwMode="auto">
          <a:xfrm>
            <a:off x="5724525" y="3763963"/>
            <a:ext cx="2873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GB" sz="2000" b="1" dirty="0">
                <a:latin typeface="Arial Narrow" pitchFamily="34" charset="0"/>
              </a:rPr>
              <a:t>3</a:t>
            </a:r>
            <a:endParaRPr lang="en-US" sz="2000" b="1" dirty="0">
              <a:latin typeface="Arial Narrow" pitchFamily="34" charset="0"/>
            </a:endParaRPr>
          </a:p>
        </p:txBody>
      </p:sp>
      <p:sp>
        <p:nvSpPr>
          <p:cNvPr id="9" name="Dreptunghi 8"/>
          <p:cNvSpPr>
            <a:spLocks noChangeArrowheads="1"/>
          </p:cNvSpPr>
          <p:nvPr/>
        </p:nvSpPr>
        <p:spPr bwMode="auto">
          <a:xfrm>
            <a:off x="6732588" y="4900613"/>
            <a:ext cx="2873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GB" sz="2000" b="1" dirty="0">
                <a:latin typeface="Arial Narrow" pitchFamily="34" charset="0"/>
              </a:rPr>
              <a:t>4</a:t>
            </a:r>
            <a:endParaRPr lang="en-US" sz="2000" b="1" dirty="0">
              <a:latin typeface="Arial Narrow" pitchFamily="34" charset="0"/>
            </a:endParaRPr>
          </a:p>
        </p:txBody>
      </p:sp>
      <p:sp>
        <p:nvSpPr>
          <p:cNvPr id="10" name="Dreptunghi 10"/>
          <p:cNvSpPr/>
          <p:nvPr/>
        </p:nvSpPr>
        <p:spPr>
          <a:xfrm>
            <a:off x="5300663" y="5589588"/>
            <a:ext cx="395287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+mn-cs"/>
              </a:rPr>
              <a:t>5</a:t>
            </a:r>
            <a:endParaRPr lang="en-US" sz="2000" b="1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+mn-cs"/>
            </a:endParaRPr>
          </a:p>
        </p:txBody>
      </p:sp>
      <p:sp>
        <p:nvSpPr>
          <p:cNvPr id="11" name="Dreptunghi 4"/>
          <p:cNvSpPr>
            <a:spLocks noChangeArrowheads="1"/>
          </p:cNvSpPr>
          <p:nvPr/>
        </p:nvSpPr>
        <p:spPr bwMode="auto">
          <a:xfrm>
            <a:off x="684213" y="2044700"/>
            <a:ext cx="2592387" cy="418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61938" indent="-261938"/>
            <a:r>
              <a:rPr lang="en-GB" sz="1400" dirty="0">
                <a:latin typeface="Arial Narrow" pitchFamily="34" charset="0"/>
              </a:rPr>
              <a:t>1 – wooden pavilion which protects the ruins</a:t>
            </a:r>
          </a:p>
          <a:p>
            <a:pPr marL="261938" indent="-261938"/>
            <a:endParaRPr lang="en-GB" sz="1400" dirty="0">
              <a:latin typeface="Arial Narrow" pitchFamily="34" charset="0"/>
            </a:endParaRPr>
          </a:p>
          <a:p>
            <a:pPr marL="261938" indent="-261938"/>
            <a:r>
              <a:rPr lang="en-GB" sz="1400" dirty="0">
                <a:latin typeface="Arial Narrow" pitchFamily="34" charset="0"/>
              </a:rPr>
              <a:t>2 - excavated remains of the walls of the former church</a:t>
            </a:r>
          </a:p>
          <a:p>
            <a:pPr marL="261938" indent="-261938"/>
            <a:endParaRPr lang="en-US" sz="1400" dirty="0">
              <a:latin typeface="Arial Narrow" pitchFamily="34" charset="0"/>
            </a:endParaRPr>
          </a:p>
          <a:p>
            <a:pPr marL="261938" indent="-261938"/>
            <a:r>
              <a:rPr lang="en-US" sz="1400" dirty="0">
                <a:latin typeface="Arial Narrow" pitchFamily="34" charset="0"/>
              </a:rPr>
              <a:t>3 – stones with archaeological value are to be gathered and preserved in gabions which indicate certain aspects of the silhouette of the former building.</a:t>
            </a:r>
          </a:p>
          <a:p>
            <a:pPr marL="261938" indent="-261938"/>
            <a:endParaRPr lang="en-US" sz="1400" dirty="0">
              <a:latin typeface="Arial Narrow" pitchFamily="34" charset="0"/>
            </a:endParaRPr>
          </a:p>
          <a:p>
            <a:pPr marL="261938" indent="-261938"/>
            <a:r>
              <a:rPr lang="en-US" sz="1400" dirty="0">
                <a:latin typeface="Arial Narrow" pitchFamily="34" charset="0"/>
              </a:rPr>
              <a:t>4 – structural glass protected excavations offer a glimpse of the caverns beneath</a:t>
            </a:r>
          </a:p>
          <a:p>
            <a:pPr marL="261938" indent="-261938"/>
            <a:endParaRPr lang="en-US" sz="1400" dirty="0">
              <a:latin typeface="Arial Narrow" pitchFamily="34" charset="0"/>
            </a:endParaRPr>
          </a:p>
          <a:p>
            <a:pPr marL="261938" indent="-261938"/>
            <a:r>
              <a:rPr lang="en-US" sz="1400" dirty="0">
                <a:latin typeface="Arial Narrow" pitchFamily="34" charset="0"/>
              </a:rPr>
              <a:t>5 – the original brick floor is to be preserved where possible. </a:t>
            </a:r>
          </a:p>
          <a:p>
            <a:pPr marL="261938" indent="-261938"/>
            <a:endParaRPr lang="en-US" sz="1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0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575" y="1143000"/>
            <a:ext cx="6096851" cy="5496693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457200" y="1752600"/>
            <a:ext cx="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9378"/>
            <a:ext cx="8229600" cy="1143000"/>
          </a:xfrm>
        </p:spPr>
        <p:txBody>
          <a:bodyPr/>
          <a:lstStyle/>
          <a:p>
            <a:r>
              <a:rPr lang="ro-RO" sz="2800" dirty="0"/>
              <a:t>nor de </a:t>
            </a:r>
            <a:r>
              <a:rPr lang="ro-RO" sz="2800" dirty="0" smtClean="0"/>
              <a:t>puncte / curbe de nivel 1 m</a:t>
            </a:r>
            <a:br>
              <a:rPr lang="ro-RO" sz="2800" dirty="0" smtClean="0"/>
            </a:br>
            <a:r>
              <a:rPr lang="ro-RO" sz="2800" dirty="0" smtClean="0"/>
              <a:t> </a:t>
            </a:r>
            <a:r>
              <a:rPr lang="ro-RO" sz="2800" dirty="0"/>
              <a:t>ridicare topografică </a:t>
            </a:r>
            <a:r>
              <a:rPr lang="en-GB" sz="2800" dirty="0"/>
              <a:t>2012</a:t>
            </a:r>
          </a:p>
        </p:txBody>
      </p:sp>
    </p:spTree>
    <p:extLst>
      <p:ext uri="{BB962C8B-B14F-4D97-AF65-F5344CB8AC3E}">
        <p14:creationId xmlns:p14="http://schemas.microsoft.com/office/powerpoint/2010/main" val="416911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94" y="566338"/>
            <a:ext cx="8869013" cy="572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22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01" y="457200"/>
            <a:ext cx="8322999" cy="5943600"/>
          </a:xfrm>
        </p:spPr>
      </p:pic>
    </p:spTree>
    <p:extLst>
      <p:ext uri="{BB962C8B-B14F-4D97-AF65-F5344CB8AC3E}">
        <p14:creationId xmlns:p14="http://schemas.microsoft.com/office/powerpoint/2010/main" val="273607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63" y="304800"/>
            <a:ext cx="7891074" cy="6248400"/>
          </a:xfrm>
        </p:spPr>
      </p:pic>
    </p:spTree>
    <p:extLst>
      <p:ext uri="{BB962C8B-B14F-4D97-AF65-F5344CB8AC3E}">
        <p14:creationId xmlns:p14="http://schemas.microsoft.com/office/powerpoint/2010/main" val="384012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06" y="457200"/>
            <a:ext cx="8234988" cy="5943600"/>
          </a:xfrm>
        </p:spPr>
      </p:pic>
      <p:sp>
        <p:nvSpPr>
          <p:cNvPr id="5" name="Arc 4"/>
          <p:cNvSpPr/>
          <p:nvPr/>
        </p:nvSpPr>
        <p:spPr>
          <a:xfrm rot="10800000">
            <a:off x="2804614" y="2133600"/>
            <a:ext cx="1447800" cy="1905000"/>
          </a:xfrm>
          <a:prstGeom prst="arc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c 5"/>
          <p:cNvSpPr/>
          <p:nvPr/>
        </p:nvSpPr>
        <p:spPr>
          <a:xfrm>
            <a:off x="4220702" y="2144974"/>
            <a:ext cx="1447800" cy="1905000"/>
          </a:xfrm>
          <a:prstGeom prst="arc">
            <a:avLst/>
          </a:prstGeom>
          <a:ln>
            <a:solidFill>
              <a:srgbClr val="FFFF66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c 6"/>
          <p:cNvSpPr/>
          <p:nvPr/>
        </p:nvSpPr>
        <p:spPr>
          <a:xfrm rot="155272">
            <a:off x="4688509" y="1998830"/>
            <a:ext cx="1447800" cy="190500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c 7"/>
          <p:cNvSpPr/>
          <p:nvPr/>
        </p:nvSpPr>
        <p:spPr>
          <a:xfrm rot="20398146">
            <a:off x="3823349" y="2328399"/>
            <a:ext cx="1447800" cy="1905000"/>
          </a:xfrm>
          <a:prstGeom prst="arc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895600" y="4572000"/>
            <a:ext cx="1651649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" name="Straight Arrow Connector 2"/>
          <p:cNvCxnSpPr/>
          <p:nvPr/>
        </p:nvCxnSpPr>
        <p:spPr>
          <a:xfrm flipH="1">
            <a:off x="6324600" y="2743200"/>
            <a:ext cx="381000" cy="1066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57200" y="1752600"/>
            <a:ext cx="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981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o-RO" dirty="0" smtClean="0"/>
              <a:t>Concluzii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09600" y="1447800"/>
            <a:ext cx="8077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o-RO" sz="2400" dirty="0" smtClean="0"/>
              <a:t>eficiența utilizării intrumentelor GIS în analiza unui sit arheologic 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ro-RO" sz="2400" dirty="0" smtClean="0"/>
              <a:t>georeferențierea hărților </a:t>
            </a:r>
            <a:r>
              <a:rPr lang="ro-RO" sz="2400" dirty="0" smtClean="0"/>
              <a:t>vechi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ro-RO" sz="2400" dirty="0" smtClean="0"/>
              <a:t>colectarea datelor într-un format standardizat</a:t>
            </a:r>
            <a:endParaRPr lang="ro-RO" sz="2400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ro-RO" sz="2400" dirty="0" smtClean="0"/>
              <a:t>analiza comparativă dpdv istoric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ro-RO" sz="2400" dirty="0" smtClean="0"/>
              <a:t>capacitatea de transpunere a rezultatelor din format analog intr-un format digital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ro-RO" sz="2400" dirty="0" smtClean="0"/>
              <a:t>modelarea 3D teren + construcții</a:t>
            </a:r>
            <a:br>
              <a:rPr lang="ro-RO" sz="2400" dirty="0" smtClean="0"/>
            </a:br>
            <a:r>
              <a:rPr lang="ro-RO" sz="2400" dirty="0" smtClean="0"/>
              <a:t>	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3909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" y="-99392"/>
            <a:ext cx="9144000" cy="69668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Rectangle 5"/>
          <p:cNvSpPr/>
          <p:nvPr/>
        </p:nvSpPr>
        <p:spPr>
          <a:xfrm>
            <a:off x="672" y="153888"/>
            <a:ext cx="91433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1400" dirty="0">
                <a:latin typeface="Palatino Linotype" pitchFamily="18" charset="0"/>
              </a:rPr>
              <a:t>Cercetare finanţată prin FONDUL SOCIAL EUROPEAN, Programul Operaţional Sectorial Dezvoltarea Resurselor Umane 2007 – 2013, Axa prioritară nr. 1 </a:t>
            </a:r>
            <a:r>
              <a:rPr lang="ro-RO" sz="1400" b="1" dirty="0">
                <a:latin typeface="Palatino Linotype" pitchFamily="18" charset="0"/>
              </a:rPr>
              <a:t>„Educaţia şi formarea profesională în sprijinul creşterii economice şi dezvoltării societăţii bazate pe cunoaştere”, </a:t>
            </a:r>
            <a:r>
              <a:rPr lang="ro-RO" sz="1400" dirty="0">
                <a:latin typeface="Palatino Linotype" pitchFamily="18" charset="0"/>
              </a:rPr>
              <a:t>Domeniul major de intervenţie 1.5 „Programe doctorale şi post-doctorale în sprijinul cercetării</a:t>
            </a:r>
            <a:r>
              <a:rPr lang="ro-RO" sz="1400" b="1" dirty="0">
                <a:latin typeface="Palatino Linotype" pitchFamily="18" charset="0"/>
              </a:rPr>
              <a:t>”, </a:t>
            </a:r>
            <a:r>
              <a:rPr lang="ro-RO" sz="1400" dirty="0">
                <a:latin typeface="Palatino Linotype" pitchFamily="18" charset="0"/>
              </a:rPr>
              <a:t>Titlu:</a:t>
            </a:r>
            <a:r>
              <a:rPr lang="ro-RO" sz="1400" b="1" dirty="0">
                <a:latin typeface="Palatino Linotype" pitchFamily="18" charset="0"/>
              </a:rPr>
              <a:t> „MINERVA – Cooperare pentru cariera de elită în cercetarea doctorală şi post-doctorală”, Contract: POSDRU 159/1.5/S/137832</a:t>
            </a:r>
            <a:r>
              <a:rPr lang="ro-RO" sz="1400" dirty="0">
                <a:latin typeface="Palatino Linotype" pitchFamily="18" charset="0"/>
              </a:rPr>
              <a:t>.</a:t>
            </a:r>
            <a:endParaRPr lang="en-US" sz="1400" dirty="0">
              <a:latin typeface="Palatino Linotype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323439"/>
            <a:ext cx="8610600" cy="53577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-228600" y="5700070"/>
            <a:ext cx="881039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o-RO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 mulţum</a:t>
            </a:r>
            <a:r>
              <a:rPr lang="en-US" sz="24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</a:t>
            </a:r>
            <a:r>
              <a:rPr lang="ro-RO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pentru atenţie</a:t>
            </a:r>
            <a:r>
              <a:rPr lang="en-US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24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443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1094</TotalTime>
  <Words>444</Words>
  <Application>Microsoft Office PowerPoint</Application>
  <PresentationFormat>On-screen Show (4:3)</PresentationFormat>
  <Paragraphs>76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Default Design</vt:lpstr>
      <vt:lpstr>PowerPoint Presentation</vt:lpstr>
      <vt:lpstr>Cuprins</vt:lpstr>
      <vt:lpstr>PowerPoint Presentation</vt:lpstr>
      <vt:lpstr>PowerPoint Presentation</vt:lpstr>
      <vt:lpstr>PowerPoint Presentation</vt:lpstr>
      <vt:lpstr>Prima ridicare militară topografică (1763-1787)</vt:lpstr>
      <vt:lpstr>A doua ridicare militară topografică (1806-1869)</vt:lpstr>
      <vt:lpstr>A treia ridicare militară topografică (1869-1887)</vt:lpstr>
      <vt:lpstr>PowerPoint Presentation</vt:lpstr>
      <vt:lpstr>Ortofotoplan</vt:lpstr>
      <vt:lpstr>PowerPoint Presentation</vt:lpstr>
      <vt:lpstr>Plan după ridicarea topografică din 2006 și 2012</vt:lpstr>
      <vt:lpstr>PowerPoint Presentation</vt:lpstr>
      <vt:lpstr>PowerPoint Presentation</vt:lpstr>
      <vt:lpstr>Biserica romanică</vt:lpstr>
      <vt:lpstr>PowerPoint Presentation</vt:lpstr>
      <vt:lpstr>Biserica gotică</vt:lpstr>
      <vt:lpstr>Spaţiul de la nord de biserică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nor de puncte / curbe de nivel 1 m  ridicare topografică 2012</vt:lpstr>
      <vt:lpstr>PowerPoint Presentation</vt:lpstr>
      <vt:lpstr>PowerPoint Presentation</vt:lpstr>
      <vt:lpstr>PowerPoint Presentation</vt:lpstr>
      <vt:lpstr>PowerPoint Presentation</vt:lpstr>
      <vt:lpstr>Concluzii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Tauţ “La cetate” Sinteza celor şase campanii de cercetare arheologică</dc:title>
  <dc:creator>Finn</dc:creator>
  <cp:lastModifiedBy>Robert Ille</cp:lastModifiedBy>
  <cp:revision>63</cp:revision>
  <dcterms:created xsi:type="dcterms:W3CDTF">2007-05-14T12:25:15Z</dcterms:created>
  <dcterms:modified xsi:type="dcterms:W3CDTF">2014-11-14T12:17:26Z</dcterms:modified>
</cp:coreProperties>
</file>