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4"/>
  </p:notesMasterIdLst>
  <p:sldIdLst>
    <p:sldId id="256" r:id="rId2"/>
    <p:sldId id="294" r:id="rId3"/>
    <p:sldId id="296" r:id="rId4"/>
    <p:sldId id="298" r:id="rId5"/>
    <p:sldId id="300" r:id="rId6"/>
    <p:sldId id="304" r:id="rId7"/>
    <p:sldId id="297" r:id="rId8"/>
    <p:sldId id="299" r:id="rId9"/>
    <p:sldId id="311" r:id="rId10"/>
    <p:sldId id="313" r:id="rId11"/>
    <p:sldId id="301" r:id="rId12"/>
    <p:sldId id="303" r:id="rId13"/>
    <p:sldId id="314" r:id="rId14"/>
    <p:sldId id="312" r:id="rId15"/>
    <p:sldId id="306" r:id="rId16"/>
    <p:sldId id="305" r:id="rId17"/>
    <p:sldId id="307" r:id="rId18"/>
    <p:sldId id="302" r:id="rId19"/>
    <p:sldId id="308" r:id="rId20"/>
    <p:sldId id="309" r:id="rId21"/>
    <p:sldId id="310" r:id="rId22"/>
    <p:sldId id="295" r:id="rId2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CD7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90" autoAdjust="0"/>
    <p:restoredTop sz="89714" autoAdjust="0"/>
  </p:normalViewPr>
  <p:slideViewPr>
    <p:cSldViewPr snapToGrid="0">
      <p:cViewPr>
        <p:scale>
          <a:sx n="100" d="100"/>
          <a:sy n="100" d="100"/>
        </p:scale>
        <p:origin x="-1932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61F07E5C-3250-4D4F-9A95-BFC6569980A3}" type="datetimeFigureOut">
              <a:rPr lang="en-US" smtClean="0"/>
              <a:pPr/>
              <a:t>11/14/2014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104AB64-D170-44C8-8DA9-BB5FB612FF2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59</a:t>
            </a:r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4AB64-D170-44C8-8DA9-BB5FB612FF23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dirty="0" smtClean="0"/>
              <a:t>Jf6njjND</a:t>
            </a:r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4AB64-D170-44C8-8DA9-BB5FB612FF23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9028376-CC64-4F8F-8936-378775A40889}" type="datetime1">
              <a:rPr lang="en-US" smtClean="0"/>
              <a:pPr/>
              <a:t>11/14/2014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CD4764F-2273-4604-AFF2-A2220DC807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CDFB386-1C35-4E5F-BC23-846707DB83F0}" type="datetime1">
              <a:rPr lang="en-US" smtClean="0"/>
              <a:pPr/>
              <a:t>11/14/2014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CD4764F-2273-4604-AFF2-A2220DC807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2FCF4D-B2D3-4253-A7A6-3F0F3288D74E}" type="datetime1">
              <a:rPr lang="en-US" smtClean="0"/>
              <a:pPr/>
              <a:t>11/14/2014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CD4764F-2273-4604-AFF2-A2220DC807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A5467-B591-4C03-BEF8-9A1FD777893C}" type="datetime1">
              <a:rPr lang="en-US" smtClean="0"/>
              <a:pPr/>
              <a:t>11/14/2014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CD4764F-2273-4604-AFF2-A2220DC807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DADAA3E-B7EE-4917-A2C6-5F6498EEEAE6}" type="datetime1">
              <a:rPr lang="en-US" smtClean="0"/>
              <a:pPr/>
              <a:t>11/14/2014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CD4764F-2273-4604-AFF2-A2220DC807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682095B-6733-4A84-8CBF-9458347A49E3}" type="datetime1">
              <a:rPr lang="en-US" smtClean="0"/>
              <a:pPr/>
              <a:t>11/14/2014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CD4764F-2273-4604-AFF2-A2220DC807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31C0F6-7E91-454C-8703-82DA54AECF5A}" type="datetime1">
              <a:rPr lang="en-US" smtClean="0"/>
              <a:pPr/>
              <a:t>11/14/2014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CD4764F-2273-4604-AFF2-A2220DC807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454D2E-6609-4DD8-B999-0734AADF30D3}" type="datetime1">
              <a:rPr lang="en-US" smtClean="0"/>
              <a:pPr/>
              <a:t>11/14/2014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CD4764F-2273-4604-AFF2-A2220DC807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EDD7EA-0B70-45AA-9990-0DFB9AD5A931}" type="datetime1">
              <a:rPr lang="en-US" smtClean="0"/>
              <a:pPr/>
              <a:t>11/14/2014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CD4764F-2273-4604-AFF2-A2220DC807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762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sz="1200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6593746"/>
            <a:ext cx="9144000" cy="264253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" name="TextBox 4"/>
          <p:cNvSpPr txBox="1"/>
          <p:nvPr userDrawn="1"/>
        </p:nvSpPr>
        <p:spPr>
          <a:xfrm>
            <a:off x="0" y="6585359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14-15</a:t>
            </a:r>
            <a:r>
              <a:rPr lang="en-US" sz="1200" baseline="0" dirty="0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1200" baseline="0" dirty="0" err="1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noiembrie</a:t>
            </a:r>
            <a:r>
              <a:rPr lang="en-US" sz="1200" baseline="0" dirty="0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1200" dirty="0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2014 | </a:t>
            </a:r>
            <a:r>
              <a:rPr lang="en-US" sz="1200" dirty="0" err="1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Timi</a:t>
            </a:r>
            <a:r>
              <a:rPr lang="ro-RO" sz="1200" dirty="0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ș</a:t>
            </a:r>
            <a:r>
              <a:rPr lang="en-US" sz="1200" dirty="0" err="1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oara</a:t>
            </a:r>
            <a:endParaRPr lang="ro-RO" sz="1200" dirty="0" smtClean="0">
              <a:solidFill>
                <a:schemeClr val="bg1"/>
              </a:solidFill>
              <a:latin typeface="+mn-lt"/>
              <a:cs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feature=player_embedded&amp;v=8J_tTQqzRVA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1190624" y="1514475"/>
            <a:ext cx="6762751" cy="1675482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MyOcean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serviciul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european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pentru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monitorizarea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mediului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marin</a:t>
            </a:r>
            <a:r>
              <a:rPr lang="ro-RO" dirty="0" smtClean="0"/>
              <a:t/>
            </a:r>
            <a:br>
              <a:rPr lang="ro-RO" dirty="0" smtClean="0"/>
            </a:b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1447800" y="3657600"/>
            <a:ext cx="6248400" cy="9906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19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Sorin</a:t>
            </a:r>
            <a:r>
              <a:rPr lang="en-US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Constantin</a:t>
            </a:r>
            <a:endParaRPr lang="en-US" sz="19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sorin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@</a:t>
            </a:r>
            <a:r>
              <a:rPr lang="ro-RO" sz="1900" dirty="0" smtClean="0">
                <a:latin typeface="Times New Roman" pitchFamily="18" charset="0"/>
                <a:cs typeface="Times New Roman" pitchFamily="18" charset="0"/>
              </a:rPr>
              <a:t>geo-spatial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o-RO" sz="1900" dirty="0" smtClean="0">
                <a:latin typeface="Times New Roman" pitchFamily="18" charset="0"/>
                <a:cs typeface="Times New Roman" pitchFamily="18" charset="0"/>
              </a:rPr>
              <a:t>org</a:t>
            </a:r>
            <a:endParaRPr lang="en-US" sz="19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5389401" y="5643500"/>
            <a:ext cx="2286000" cy="718811"/>
            <a:chOff x="5105400" y="5834389"/>
            <a:chExt cx="2286000" cy="718811"/>
          </a:xfrm>
        </p:grpSpPr>
        <p:pic>
          <p:nvPicPr>
            <p:cNvPr id="6" name="Picture 5" descr="geospatial_logo.jpg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5105400" y="5834389"/>
              <a:ext cx="685800" cy="709286"/>
            </a:xfrm>
            <a:prstGeom prst="rect">
              <a:avLst/>
            </a:prstGeom>
          </p:spPr>
        </p:pic>
        <p:sp>
          <p:nvSpPr>
            <p:cNvPr id="7" name="Subtitle 2"/>
            <p:cNvSpPr txBox="1">
              <a:spLocks/>
            </p:cNvSpPr>
            <p:nvPr/>
          </p:nvSpPr>
          <p:spPr>
            <a:xfrm>
              <a:off x="5715000" y="6019800"/>
              <a:ext cx="1676400" cy="533400"/>
            </a:xfrm>
            <a:prstGeom prst="rect">
              <a:avLst/>
            </a:prstGeom>
          </p:spPr>
          <p:txBody>
            <a:bodyPr>
              <a:norm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ro-RO" sz="1900" b="0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 Narrow" pitchFamily="34" charset="0"/>
                </a:rPr>
                <a:t>geo-spatial</a:t>
              </a:r>
              <a:r>
                <a:rPr kumimoji="0" lang="en-US" sz="1900" b="0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 Narrow" pitchFamily="34" charset="0"/>
                </a:rPr>
                <a:t>.</a:t>
              </a:r>
              <a:r>
                <a:rPr kumimoji="0" lang="ro-RO" sz="1900" b="0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 Narrow" pitchFamily="34" charset="0"/>
                </a:rPr>
                <a:t>org</a:t>
              </a:r>
              <a:endParaRPr kumimoji="0" lang="en-US" sz="19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</a:endParaRPr>
            </a:p>
          </p:txBody>
        </p:sp>
      </p:grpSp>
      <p:pic>
        <p:nvPicPr>
          <p:cNvPr id="9" name="Picture 8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1574" y="5656197"/>
            <a:ext cx="2276475" cy="7334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81625" y="1733550"/>
            <a:ext cx="343852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/>
              <a:t>Nicolaus</a:t>
            </a:r>
            <a:r>
              <a:rPr lang="en-US" b="1" dirty="0" smtClean="0"/>
              <a:t> Copernicus </a:t>
            </a:r>
            <a:r>
              <a:rPr lang="en-US" dirty="0" smtClean="0"/>
              <a:t>(</a:t>
            </a:r>
            <a:r>
              <a:rPr lang="ro-RO" dirty="0" smtClean="0"/>
              <a:t>19 Februarie 1473 – 24 Mai 1543</a:t>
            </a:r>
            <a:r>
              <a:rPr lang="en-US" dirty="0" smtClean="0"/>
              <a:t>)</a:t>
            </a:r>
            <a:endParaRPr lang="ro-RO" dirty="0" smtClean="0"/>
          </a:p>
          <a:p>
            <a:endParaRPr lang="en-US" dirty="0" smtClean="0"/>
          </a:p>
          <a:p>
            <a:pPr>
              <a:buFontTx/>
              <a:buChar char="-"/>
            </a:pPr>
            <a:r>
              <a:rPr lang="en-US" dirty="0" smtClean="0"/>
              <a:t> </a:t>
            </a:r>
            <a:r>
              <a:rPr lang="ro-RO" dirty="0" smtClean="0"/>
              <a:t>matematician și astronom</a:t>
            </a:r>
            <a:endParaRPr lang="en-US" dirty="0" smtClean="0"/>
          </a:p>
          <a:p>
            <a:pPr>
              <a:buFontTx/>
              <a:buChar char="-"/>
            </a:pPr>
            <a:endParaRPr lang="ro-RO" dirty="0" smtClean="0"/>
          </a:p>
          <a:p>
            <a:r>
              <a:rPr lang="en-US" dirty="0" smtClean="0"/>
              <a:t>- </a:t>
            </a:r>
            <a:r>
              <a:rPr lang="en-US" i="1" dirty="0" smtClean="0"/>
              <a:t>De </a:t>
            </a:r>
            <a:r>
              <a:rPr lang="en-US" i="1" dirty="0" err="1" smtClean="0"/>
              <a:t>revolutionibus</a:t>
            </a:r>
            <a:r>
              <a:rPr lang="en-US" i="1" dirty="0" smtClean="0"/>
              <a:t> </a:t>
            </a:r>
            <a:r>
              <a:rPr lang="en-US" i="1" dirty="0" err="1" smtClean="0"/>
              <a:t>orbium</a:t>
            </a:r>
            <a:r>
              <a:rPr lang="en-US" i="1" dirty="0" smtClean="0"/>
              <a:t> </a:t>
            </a:r>
            <a:r>
              <a:rPr lang="en-US" i="1" dirty="0" err="1" smtClean="0"/>
              <a:t>coelestium</a:t>
            </a:r>
            <a:r>
              <a:rPr lang="en-US" i="1" dirty="0" smtClean="0"/>
              <a:t> </a:t>
            </a:r>
            <a:r>
              <a:rPr lang="en-US" dirty="0" smtClean="0"/>
              <a:t>(1543) - model al </a:t>
            </a:r>
            <a:r>
              <a:rPr lang="en-US" dirty="0" err="1" smtClean="0"/>
              <a:t>universului</a:t>
            </a:r>
            <a:r>
              <a:rPr lang="en-US" dirty="0" smtClean="0"/>
              <a:t> </a:t>
            </a:r>
            <a:r>
              <a:rPr lang="ro-RO" dirty="0" smtClean="0"/>
              <a:t>î</a:t>
            </a:r>
            <a:r>
              <a:rPr lang="en-US" dirty="0" smtClean="0"/>
              <a:t>n care </a:t>
            </a:r>
            <a:r>
              <a:rPr lang="en-US" dirty="0" err="1" smtClean="0"/>
              <a:t>Soarele</a:t>
            </a:r>
            <a:r>
              <a:rPr lang="en-US" dirty="0" smtClean="0"/>
              <a:t> </a:t>
            </a:r>
            <a:r>
              <a:rPr lang="en-US" dirty="0" err="1" smtClean="0"/>
              <a:t>este</a:t>
            </a:r>
            <a:r>
              <a:rPr lang="en-US" dirty="0" smtClean="0"/>
              <a:t> </a:t>
            </a:r>
            <a:r>
              <a:rPr lang="en-US" dirty="0" err="1" smtClean="0"/>
              <a:t>elementul</a:t>
            </a:r>
            <a:r>
              <a:rPr lang="en-US" dirty="0" smtClean="0"/>
              <a:t> central (</a:t>
            </a:r>
            <a:r>
              <a:rPr lang="en-US" b="1" dirty="0" err="1" smtClean="0"/>
              <a:t>heliocentrism</a:t>
            </a:r>
            <a:r>
              <a:rPr lang="en-US" dirty="0" smtClean="0"/>
              <a:t>)</a:t>
            </a:r>
            <a:endParaRPr lang="ro-RO" dirty="0"/>
          </a:p>
        </p:txBody>
      </p:sp>
      <p:sp>
        <p:nvSpPr>
          <p:cNvPr id="6" name="TextBox 5"/>
          <p:cNvSpPr txBox="1"/>
          <p:nvPr/>
        </p:nvSpPr>
        <p:spPr>
          <a:xfrm>
            <a:off x="371475" y="6191250"/>
            <a:ext cx="23526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 smtClean="0"/>
              <a:t>Sursa</a:t>
            </a:r>
            <a:r>
              <a:rPr lang="en-US" sz="1200" dirty="0" smtClean="0"/>
              <a:t>: http://frombork.art.pl/pl/</a:t>
            </a:r>
            <a:endParaRPr lang="ro-RO" sz="1200" dirty="0"/>
          </a:p>
        </p:txBody>
      </p:sp>
      <p:pic>
        <p:nvPicPr>
          <p:cNvPr id="7" name="Picture 6" descr="Nikolaus_Koperniku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1950" y="964013"/>
            <a:ext cx="4452408" cy="51891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024" y="121298"/>
            <a:ext cx="8943975" cy="594664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Global Monitoring for Environment and Security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87625" y="1048393"/>
            <a:ext cx="671804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GMES</a:t>
            </a:r>
          </a:p>
          <a:p>
            <a:pPr algn="ctr"/>
            <a:endParaRPr lang="en-US" sz="2800" b="1" dirty="0" smtClean="0"/>
          </a:p>
          <a:p>
            <a:pPr algn="ctr"/>
            <a:r>
              <a:rPr lang="en-US" sz="2000" dirty="0" err="1" smtClean="0"/>
              <a:t>Sistemul</a:t>
            </a:r>
            <a:r>
              <a:rPr lang="en-US" sz="2000" dirty="0" smtClean="0"/>
              <a:t> </a:t>
            </a:r>
            <a:r>
              <a:rPr lang="en-US" sz="2000" dirty="0" err="1" smtClean="0"/>
              <a:t>european</a:t>
            </a:r>
            <a:r>
              <a:rPr lang="en-US" sz="2000" dirty="0" smtClean="0"/>
              <a:t> </a:t>
            </a:r>
            <a:r>
              <a:rPr lang="en-US" sz="2000" dirty="0" err="1" smtClean="0"/>
              <a:t>pentru</a:t>
            </a:r>
            <a:r>
              <a:rPr lang="en-US" sz="2000" dirty="0" smtClean="0"/>
              <a:t> </a:t>
            </a:r>
            <a:r>
              <a:rPr lang="en-US" sz="2000" dirty="0" err="1" smtClean="0"/>
              <a:t>monitorizarea</a:t>
            </a:r>
            <a:r>
              <a:rPr lang="en-US" sz="2000" dirty="0" smtClean="0"/>
              <a:t> P</a:t>
            </a:r>
            <a:r>
              <a:rPr lang="ro-RO" sz="2000" dirty="0" smtClean="0"/>
              <a:t>ă</a:t>
            </a:r>
            <a:r>
              <a:rPr lang="en-US" sz="2000" dirty="0" smtClean="0"/>
              <a:t>m</a:t>
            </a:r>
            <a:r>
              <a:rPr lang="ro-RO" sz="2000" dirty="0" smtClean="0"/>
              <a:t>â</a:t>
            </a:r>
            <a:r>
              <a:rPr lang="en-US" sz="2000" dirty="0" err="1" smtClean="0"/>
              <a:t>ntului</a:t>
            </a:r>
            <a:endParaRPr lang="en-US" sz="2000" dirty="0" smtClean="0"/>
          </a:p>
          <a:p>
            <a:pPr algn="ctr"/>
            <a:endParaRPr lang="en-US" sz="2000" dirty="0" smtClean="0"/>
          </a:p>
          <a:p>
            <a:pPr algn="ctr"/>
            <a:r>
              <a:rPr lang="en-US" sz="2000" dirty="0" smtClean="0"/>
              <a:t>Date </a:t>
            </a:r>
            <a:r>
              <a:rPr lang="en-US" sz="2000" dirty="0" err="1" smtClean="0"/>
              <a:t>satelitare</a:t>
            </a:r>
            <a:r>
              <a:rPr lang="en-US" sz="2000" dirty="0" smtClean="0"/>
              <a:t>, m</a:t>
            </a:r>
            <a:r>
              <a:rPr lang="ro-RO" sz="2000" dirty="0" smtClean="0"/>
              <a:t>ă</a:t>
            </a:r>
            <a:r>
              <a:rPr lang="en-US" sz="2000" dirty="0" err="1" smtClean="0"/>
              <a:t>sur</a:t>
            </a:r>
            <a:r>
              <a:rPr lang="ro-RO" sz="2000" dirty="0" smtClean="0"/>
              <a:t>ă</a:t>
            </a:r>
            <a:r>
              <a:rPr lang="en-US" sz="2000" dirty="0" err="1" smtClean="0"/>
              <a:t>tori</a:t>
            </a:r>
            <a:r>
              <a:rPr lang="en-US" sz="2000" dirty="0" smtClean="0"/>
              <a:t> in-situ, </a:t>
            </a:r>
            <a:r>
              <a:rPr lang="en-US" sz="2000" dirty="0" err="1" smtClean="0"/>
              <a:t>senzori</a:t>
            </a:r>
            <a:r>
              <a:rPr lang="en-US" sz="2000" dirty="0" smtClean="0"/>
              <a:t> </a:t>
            </a:r>
            <a:r>
              <a:rPr lang="en-US" sz="2000" dirty="0" err="1" smtClean="0"/>
              <a:t>aeropurta</a:t>
            </a:r>
            <a:r>
              <a:rPr lang="ro-RO" sz="2000" dirty="0" smtClean="0"/>
              <a:t>ț</a:t>
            </a:r>
            <a:r>
              <a:rPr lang="en-US" sz="2000" dirty="0" err="1" smtClean="0"/>
              <a:t>i</a:t>
            </a:r>
            <a:endParaRPr lang="en-US" sz="20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3361355" y="3597535"/>
            <a:ext cx="2442287" cy="64633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Coordonator</a:t>
            </a:r>
            <a:r>
              <a:rPr lang="en-US" b="1" dirty="0" smtClean="0">
                <a:solidFill>
                  <a:schemeClr val="bg1"/>
                </a:solidFill>
              </a:rPr>
              <a:t>: </a:t>
            </a:r>
          </a:p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Comisia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Europeana</a:t>
            </a:r>
            <a:r>
              <a:rPr lang="en-US" b="1" dirty="0" smtClean="0">
                <a:solidFill>
                  <a:schemeClr val="bg1"/>
                </a:solidFill>
              </a:rPr>
              <a:t> (EC)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126" y="5056220"/>
            <a:ext cx="3316255" cy="120032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Componenta</a:t>
            </a:r>
            <a:r>
              <a:rPr lang="en-US" b="1" dirty="0" smtClean="0">
                <a:solidFill>
                  <a:schemeClr val="bg1"/>
                </a:solidFill>
              </a:rPr>
              <a:t> spa</a:t>
            </a:r>
            <a:r>
              <a:rPr lang="ro-RO" b="1" dirty="0" smtClean="0">
                <a:solidFill>
                  <a:schemeClr val="bg1"/>
                </a:solidFill>
              </a:rPr>
              <a:t>ț</a:t>
            </a:r>
            <a:r>
              <a:rPr lang="en-US" b="1" dirty="0" err="1" smtClean="0">
                <a:solidFill>
                  <a:schemeClr val="bg1"/>
                </a:solidFill>
              </a:rPr>
              <a:t>ial</a:t>
            </a:r>
            <a:r>
              <a:rPr lang="ro-RO" b="1" dirty="0" smtClean="0">
                <a:solidFill>
                  <a:schemeClr val="bg1"/>
                </a:solidFill>
              </a:rPr>
              <a:t>ă</a:t>
            </a:r>
            <a:r>
              <a:rPr lang="en-US" b="1" dirty="0" smtClean="0">
                <a:solidFill>
                  <a:schemeClr val="bg1"/>
                </a:solidFill>
              </a:rPr>
              <a:t> a </a:t>
            </a:r>
            <a:r>
              <a:rPr lang="en-US" b="1" dirty="0" err="1" smtClean="0">
                <a:solidFill>
                  <a:schemeClr val="bg1"/>
                </a:solidFill>
              </a:rPr>
              <a:t>infrastructurii</a:t>
            </a:r>
            <a:r>
              <a:rPr lang="en-US" b="1" dirty="0" smtClean="0">
                <a:solidFill>
                  <a:schemeClr val="bg1"/>
                </a:solidFill>
              </a:rPr>
              <a:t>: </a:t>
            </a:r>
          </a:p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Agen</a:t>
            </a:r>
            <a:r>
              <a:rPr lang="ro-RO" b="1" dirty="0" smtClean="0">
                <a:solidFill>
                  <a:schemeClr val="bg1"/>
                </a:solidFill>
              </a:rPr>
              <a:t>ț</a:t>
            </a:r>
            <a:r>
              <a:rPr lang="en-US" b="1" dirty="0" err="1" smtClean="0">
                <a:solidFill>
                  <a:schemeClr val="bg1"/>
                </a:solidFill>
              </a:rPr>
              <a:t>ia</a:t>
            </a:r>
            <a:r>
              <a:rPr lang="en-US" b="1" dirty="0" smtClean="0">
                <a:solidFill>
                  <a:schemeClr val="bg1"/>
                </a:solidFill>
              </a:rPr>
              <a:t> Spa</a:t>
            </a:r>
            <a:r>
              <a:rPr lang="ro-RO" b="1" dirty="0" smtClean="0">
                <a:solidFill>
                  <a:schemeClr val="bg1"/>
                </a:solidFill>
              </a:rPr>
              <a:t>ț</a:t>
            </a:r>
            <a:r>
              <a:rPr lang="en-US" b="1" dirty="0" err="1" smtClean="0">
                <a:solidFill>
                  <a:schemeClr val="bg1"/>
                </a:solidFill>
              </a:rPr>
              <a:t>ial</a:t>
            </a:r>
            <a:r>
              <a:rPr lang="ro-RO" b="1" dirty="0" smtClean="0">
                <a:solidFill>
                  <a:schemeClr val="bg1"/>
                </a:solidFill>
              </a:rPr>
              <a:t>ă</a:t>
            </a:r>
            <a:r>
              <a:rPr lang="en-US" b="1" dirty="0" smtClean="0">
                <a:solidFill>
                  <a:schemeClr val="bg1"/>
                </a:solidFill>
              </a:rPr>
              <a:t> European</a:t>
            </a:r>
            <a:r>
              <a:rPr lang="ro-RO" b="1" dirty="0" smtClean="0">
                <a:solidFill>
                  <a:schemeClr val="bg1"/>
                </a:solidFill>
              </a:rPr>
              <a:t>ă</a:t>
            </a:r>
            <a:r>
              <a:rPr lang="en-US" b="1" dirty="0" smtClean="0">
                <a:solidFill>
                  <a:schemeClr val="bg1"/>
                </a:solidFill>
              </a:rPr>
              <a:t> (ESA)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13820" y="5056220"/>
            <a:ext cx="3316255" cy="120032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Componenta</a:t>
            </a:r>
            <a:r>
              <a:rPr lang="en-US" b="1" dirty="0" smtClean="0">
                <a:solidFill>
                  <a:schemeClr val="bg1"/>
                </a:solidFill>
              </a:rPr>
              <a:t> in-situ a </a:t>
            </a:r>
            <a:r>
              <a:rPr lang="en-US" b="1" dirty="0" err="1" smtClean="0">
                <a:solidFill>
                  <a:schemeClr val="bg1"/>
                </a:solidFill>
              </a:rPr>
              <a:t>infrastructurii</a:t>
            </a:r>
            <a:r>
              <a:rPr lang="en-US" b="1" dirty="0" smtClean="0">
                <a:solidFill>
                  <a:schemeClr val="bg1"/>
                </a:solidFill>
              </a:rPr>
              <a:t>: </a:t>
            </a:r>
          </a:p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Agen</a:t>
            </a:r>
            <a:r>
              <a:rPr lang="ro-RO" b="1" dirty="0" smtClean="0">
                <a:solidFill>
                  <a:schemeClr val="bg1"/>
                </a:solidFill>
              </a:rPr>
              <a:t>ț</a:t>
            </a:r>
            <a:r>
              <a:rPr lang="en-US" b="1" dirty="0" err="1" smtClean="0">
                <a:solidFill>
                  <a:schemeClr val="bg1"/>
                </a:solidFill>
              </a:rPr>
              <a:t>ia</a:t>
            </a:r>
            <a:r>
              <a:rPr lang="en-US" b="1" dirty="0" smtClean="0">
                <a:solidFill>
                  <a:schemeClr val="bg1"/>
                </a:solidFill>
              </a:rPr>
              <a:t> European</a:t>
            </a:r>
            <a:r>
              <a:rPr lang="ro-RO" b="1" dirty="0" smtClean="0">
                <a:solidFill>
                  <a:schemeClr val="bg1"/>
                </a:solidFill>
              </a:rPr>
              <a:t>ă</a:t>
            </a:r>
            <a:r>
              <a:rPr lang="en-US" b="1" dirty="0" smtClean="0">
                <a:solidFill>
                  <a:schemeClr val="bg1"/>
                </a:solidFill>
              </a:rPr>
              <a:t> de </a:t>
            </a:r>
            <a:r>
              <a:rPr lang="en-US" b="1" dirty="0" err="1" smtClean="0">
                <a:solidFill>
                  <a:schemeClr val="bg1"/>
                </a:solidFill>
              </a:rPr>
              <a:t>Mediu</a:t>
            </a:r>
            <a:r>
              <a:rPr lang="en-US" b="1" dirty="0" smtClean="0">
                <a:solidFill>
                  <a:schemeClr val="bg1"/>
                </a:solidFill>
              </a:rPr>
              <a:t> (EEA) </a:t>
            </a:r>
            <a:r>
              <a:rPr lang="ro-RO" b="1" dirty="0" err="1" smtClean="0">
                <a:solidFill>
                  <a:schemeClr val="bg1"/>
                </a:solidFill>
              </a:rPr>
              <a:t>ș</a:t>
            </a:r>
            <a:r>
              <a:rPr lang="en-US" b="1" dirty="0" err="1" smtClean="0">
                <a:solidFill>
                  <a:schemeClr val="bg1"/>
                </a:solidFill>
              </a:rPr>
              <a:t>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statele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membre</a:t>
            </a:r>
            <a:endParaRPr lang="en-US" b="1" dirty="0" smtClean="0">
              <a:solidFill>
                <a:schemeClr val="bg1"/>
              </a:solidFill>
            </a:endParaRPr>
          </a:p>
        </p:txBody>
      </p:sp>
      <p:cxnSp>
        <p:nvCxnSpPr>
          <p:cNvPr id="11" name="Elbow Connector 10"/>
          <p:cNvCxnSpPr>
            <a:stCxn id="4" idx="2"/>
            <a:endCxn id="9" idx="0"/>
          </p:cNvCxnSpPr>
          <p:nvPr/>
        </p:nvCxnSpPr>
        <p:spPr>
          <a:xfrm rot="16200000" flipH="1">
            <a:off x="5121046" y="3705318"/>
            <a:ext cx="812354" cy="1889449"/>
          </a:xfrm>
          <a:prstGeom prst="bentConnector3">
            <a:avLst>
              <a:gd name="adj1" fmla="val 50000"/>
            </a:avLst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/>
          <p:cNvCxnSpPr>
            <a:stCxn id="4" idx="2"/>
            <a:endCxn id="7" idx="0"/>
          </p:cNvCxnSpPr>
          <p:nvPr/>
        </p:nvCxnSpPr>
        <p:spPr>
          <a:xfrm rot="5400000">
            <a:off x="3262700" y="3736421"/>
            <a:ext cx="812354" cy="1827245"/>
          </a:xfrm>
          <a:prstGeom prst="bentConnector3">
            <a:avLst>
              <a:gd name="adj1" fmla="val 50000"/>
            </a:avLst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024" y="0"/>
            <a:ext cx="8943975" cy="715962"/>
          </a:xfrm>
        </p:spPr>
        <p:txBody>
          <a:bodyPr/>
          <a:lstStyle/>
          <a:p>
            <a:pPr algn="l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Copernicus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7050" y="5460545"/>
            <a:ext cx="79131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"By changing the name from GMES to Copernicus we are paying homage to a great European scientist and observer: </a:t>
            </a:r>
            <a:r>
              <a:rPr lang="en-US" i="1" dirty="0" err="1" smtClean="0"/>
              <a:t>Nicolaus</a:t>
            </a:r>
            <a:r>
              <a:rPr lang="en-US" i="1" dirty="0" smtClean="0"/>
              <a:t> Copernicus.” </a:t>
            </a:r>
            <a:r>
              <a:rPr lang="en-US" dirty="0" smtClean="0"/>
              <a:t>(</a:t>
            </a:r>
            <a:r>
              <a:rPr lang="ro-RO" dirty="0" smtClean="0"/>
              <a:t>Vice Pres</a:t>
            </a:r>
            <a:r>
              <a:rPr lang="en-US" dirty="0" err="1" smtClean="0"/>
              <a:t>edintele</a:t>
            </a:r>
            <a:r>
              <a:rPr lang="en-US" dirty="0" smtClean="0"/>
              <a:t> </a:t>
            </a:r>
            <a:r>
              <a:rPr lang="en-US" dirty="0" err="1" smtClean="0"/>
              <a:t>Comisie</a:t>
            </a:r>
            <a:r>
              <a:rPr lang="ro-RO" dirty="0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Europene</a:t>
            </a:r>
            <a:r>
              <a:rPr lang="en-US" dirty="0" smtClean="0"/>
              <a:t>, </a:t>
            </a:r>
            <a:r>
              <a:rPr lang="ro-RO" dirty="0" smtClean="0"/>
              <a:t>Antonio Tajani</a:t>
            </a:r>
            <a:r>
              <a:rPr lang="en-US" dirty="0" smtClean="0"/>
              <a:t>)</a:t>
            </a:r>
            <a:endParaRPr lang="ro-RO" dirty="0"/>
          </a:p>
        </p:txBody>
      </p:sp>
      <p:pic>
        <p:nvPicPr>
          <p:cNvPr id="4" name="Picture 3" descr="ScreenShot0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2392" y="1044545"/>
            <a:ext cx="7925907" cy="41344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024" y="0"/>
            <a:ext cx="8943975" cy="715962"/>
          </a:xfrm>
        </p:spPr>
        <p:txBody>
          <a:bodyPr/>
          <a:lstStyle/>
          <a:p>
            <a:pPr algn="l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Copernicus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67856" y="1444107"/>
            <a:ext cx="7055703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Serviciile</a:t>
            </a:r>
            <a:r>
              <a:rPr lang="en-US" sz="2000" dirty="0" smtClean="0"/>
              <a:t> Copernicus </a:t>
            </a:r>
            <a:r>
              <a:rPr lang="en-US" sz="2000" dirty="0" err="1" smtClean="0"/>
              <a:t>adreseaz</a:t>
            </a:r>
            <a:r>
              <a:rPr lang="ro-RO" sz="2000" dirty="0" smtClean="0"/>
              <a:t>ă</a:t>
            </a:r>
            <a:r>
              <a:rPr lang="en-US" sz="2000" dirty="0" smtClean="0"/>
              <a:t> </a:t>
            </a:r>
            <a:r>
              <a:rPr lang="ro-RO" sz="2000" dirty="0" err="1" smtClean="0"/>
              <a:t>ș</a:t>
            </a:r>
            <a:r>
              <a:rPr lang="en-US" sz="2000" dirty="0" err="1" smtClean="0"/>
              <a:t>ase</a:t>
            </a:r>
            <a:r>
              <a:rPr lang="en-US" sz="2000" dirty="0" smtClean="0"/>
              <a:t> </a:t>
            </a:r>
            <a:r>
              <a:rPr lang="en-US" sz="2000" dirty="0" err="1" smtClean="0"/>
              <a:t>domenii</a:t>
            </a:r>
            <a:r>
              <a:rPr lang="en-US" sz="2000" dirty="0" smtClean="0"/>
              <a:t> </a:t>
            </a:r>
            <a:r>
              <a:rPr lang="en-US" sz="2000" dirty="0" err="1" smtClean="0"/>
              <a:t>tematice</a:t>
            </a:r>
            <a:r>
              <a:rPr lang="en-US" sz="2000" dirty="0" smtClean="0"/>
              <a:t>:</a:t>
            </a:r>
          </a:p>
          <a:p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en-US" sz="2000" dirty="0" err="1" smtClean="0"/>
              <a:t>Monitorizarea</a:t>
            </a:r>
            <a:r>
              <a:rPr lang="en-US" sz="2000" dirty="0" smtClean="0"/>
              <a:t> </a:t>
            </a:r>
            <a:r>
              <a:rPr lang="en-US" sz="2000" dirty="0" err="1" smtClean="0"/>
              <a:t>uscatului</a:t>
            </a:r>
            <a:r>
              <a:rPr lang="en-US" sz="2000" dirty="0" smtClean="0"/>
              <a:t> (GIO-Global Land) – </a:t>
            </a:r>
            <a:r>
              <a:rPr lang="en-US" sz="2000" b="1" dirty="0" smtClean="0">
                <a:solidFill>
                  <a:srgbClr val="00B050"/>
                </a:solidFill>
              </a:rPr>
              <a:t>Opera</a:t>
            </a:r>
            <a:r>
              <a:rPr lang="ro-RO" sz="2000" b="1" dirty="0" smtClean="0">
                <a:solidFill>
                  <a:srgbClr val="00B050"/>
                </a:solidFill>
              </a:rPr>
              <a:t>ț</a:t>
            </a:r>
            <a:r>
              <a:rPr lang="en-US" sz="2000" b="1" dirty="0" err="1" smtClean="0">
                <a:solidFill>
                  <a:srgbClr val="00B050"/>
                </a:solidFill>
              </a:rPr>
              <a:t>ional</a:t>
            </a:r>
            <a:endParaRPr lang="en-US" sz="2000" b="1" dirty="0" smtClean="0">
              <a:solidFill>
                <a:srgbClr val="00B050"/>
              </a:solidFill>
            </a:endParaRP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en-US" sz="2000" dirty="0" err="1" smtClean="0"/>
              <a:t>Managementul</a:t>
            </a:r>
            <a:r>
              <a:rPr lang="en-US" sz="2000" dirty="0" smtClean="0"/>
              <a:t> </a:t>
            </a:r>
            <a:r>
              <a:rPr lang="en-US" sz="2000" dirty="0" err="1" smtClean="0"/>
              <a:t>situa</a:t>
            </a:r>
            <a:r>
              <a:rPr lang="ro-RO" sz="2000" dirty="0" smtClean="0"/>
              <a:t>ț</a:t>
            </a:r>
            <a:r>
              <a:rPr lang="en-US" sz="2000" dirty="0" err="1" smtClean="0"/>
              <a:t>iilor</a:t>
            </a:r>
            <a:r>
              <a:rPr lang="en-US" sz="2000" dirty="0" smtClean="0"/>
              <a:t> de </a:t>
            </a:r>
            <a:r>
              <a:rPr lang="en-US" sz="2000" dirty="0" err="1" smtClean="0"/>
              <a:t>urgen</a:t>
            </a:r>
            <a:r>
              <a:rPr lang="ro-RO" sz="2000" dirty="0" smtClean="0"/>
              <a:t>ță</a:t>
            </a:r>
            <a:r>
              <a:rPr lang="en-US" sz="2000" dirty="0" smtClean="0"/>
              <a:t> (GIO-EMS) – </a:t>
            </a:r>
            <a:r>
              <a:rPr lang="en-US" sz="2000" b="1" dirty="0" smtClean="0">
                <a:solidFill>
                  <a:srgbClr val="00B050"/>
                </a:solidFill>
              </a:rPr>
              <a:t>Opera</a:t>
            </a:r>
            <a:r>
              <a:rPr lang="ro-RO" sz="2000" b="1" dirty="0" smtClean="0">
                <a:solidFill>
                  <a:srgbClr val="00B050"/>
                </a:solidFill>
              </a:rPr>
              <a:t>ț</a:t>
            </a:r>
            <a:r>
              <a:rPr lang="en-US" sz="2000" b="1" dirty="0" err="1" smtClean="0">
                <a:solidFill>
                  <a:srgbClr val="00B050"/>
                </a:solidFill>
              </a:rPr>
              <a:t>ional</a:t>
            </a:r>
            <a:endParaRPr lang="en-US" sz="2000" b="1" dirty="0" smtClean="0">
              <a:solidFill>
                <a:srgbClr val="00B050"/>
              </a:solidFill>
            </a:endParaRP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en-US" sz="2000" dirty="0" err="1" smtClean="0"/>
              <a:t>Monitorizarea</a:t>
            </a:r>
            <a:r>
              <a:rPr lang="en-US" sz="2000" dirty="0" smtClean="0"/>
              <a:t> </a:t>
            </a:r>
            <a:r>
              <a:rPr lang="en-US" sz="2000" dirty="0" err="1" smtClean="0"/>
              <a:t>mediului</a:t>
            </a:r>
            <a:r>
              <a:rPr lang="en-US" sz="2000" dirty="0" smtClean="0"/>
              <a:t> </a:t>
            </a:r>
            <a:r>
              <a:rPr lang="en-US" sz="2000" dirty="0" err="1" smtClean="0"/>
              <a:t>marin</a:t>
            </a:r>
            <a:r>
              <a:rPr lang="en-US" sz="2000" dirty="0" smtClean="0"/>
              <a:t> (</a:t>
            </a:r>
            <a:r>
              <a:rPr lang="en-US" sz="2000" dirty="0" err="1" smtClean="0"/>
              <a:t>MyOcean</a:t>
            </a:r>
            <a:r>
              <a:rPr lang="en-US" sz="2000" dirty="0" smtClean="0"/>
              <a:t>) – </a:t>
            </a:r>
            <a:r>
              <a:rPr lang="en-US" sz="2000" b="1" dirty="0" smtClean="0">
                <a:solidFill>
                  <a:srgbClr val="FFC000"/>
                </a:solidFill>
              </a:rPr>
              <a:t>Pre-opera</a:t>
            </a:r>
            <a:r>
              <a:rPr lang="ro-RO" sz="2000" b="1" dirty="0" smtClean="0">
                <a:solidFill>
                  <a:srgbClr val="FFC000"/>
                </a:solidFill>
              </a:rPr>
              <a:t>ț</a:t>
            </a:r>
            <a:r>
              <a:rPr lang="en-US" sz="2000" b="1" dirty="0" err="1" smtClean="0">
                <a:solidFill>
                  <a:srgbClr val="FFC000"/>
                </a:solidFill>
              </a:rPr>
              <a:t>ional</a:t>
            </a:r>
            <a:endParaRPr lang="en-US" sz="2000" b="1" dirty="0" smtClean="0">
              <a:solidFill>
                <a:srgbClr val="FFC000"/>
              </a:solidFill>
            </a:endParaRP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en-US" sz="2000" dirty="0" err="1" smtClean="0"/>
              <a:t>Monitorizarea</a:t>
            </a:r>
            <a:r>
              <a:rPr lang="en-US" sz="2000" dirty="0" smtClean="0"/>
              <a:t> </a:t>
            </a:r>
            <a:r>
              <a:rPr lang="en-US" sz="2000" dirty="0" err="1" smtClean="0"/>
              <a:t>atmosferei</a:t>
            </a:r>
            <a:r>
              <a:rPr lang="en-US" sz="2000" dirty="0" smtClean="0"/>
              <a:t> (MACC-II) - </a:t>
            </a:r>
            <a:r>
              <a:rPr lang="en-US" sz="2000" b="1" dirty="0" smtClean="0">
                <a:solidFill>
                  <a:srgbClr val="FFC000"/>
                </a:solidFill>
              </a:rPr>
              <a:t>Pre-opera</a:t>
            </a:r>
            <a:r>
              <a:rPr lang="ro-RO" sz="2000" b="1" dirty="0" smtClean="0">
                <a:solidFill>
                  <a:srgbClr val="FFC000"/>
                </a:solidFill>
              </a:rPr>
              <a:t>ț</a:t>
            </a:r>
            <a:r>
              <a:rPr lang="en-US" sz="2000" b="1" dirty="0" err="1" smtClean="0">
                <a:solidFill>
                  <a:srgbClr val="FFC000"/>
                </a:solidFill>
              </a:rPr>
              <a:t>ional</a:t>
            </a:r>
            <a:endParaRPr lang="en-US" sz="2000" b="1" dirty="0" smtClean="0">
              <a:solidFill>
                <a:srgbClr val="FFC000"/>
              </a:solidFill>
            </a:endParaRPr>
          </a:p>
          <a:p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en-US" sz="2000" dirty="0" err="1" smtClean="0"/>
              <a:t>Securitate</a:t>
            </a:r>
            <a:r>
              <a:rPr lang="en-US" sz="2000" dirty="0" smtClean="0"/>
              <a:t> – </a:t>
            </a:r>
            <a:r>
              <a:rPr lang="en-US" sz="2000" b="1" dirty="0" err="1" smtClean="0">
                <a:solidFill>
                  <a:srgbClr val="FF0000"/>
                </a:solidFill>
              </a:rPr>
              <a:t>Stadiu</a:t>
            </a:r>
            <a:r>
              <a:rPr lang="en-US" sz="2000" b="1" dirty="0" smtClean="0">
                <a:solidFill>
                  <a:srgbClr val="FF0000"/>
                </a:solidFill>
              </a:rPr>
              <a:t> de </a:t>
            </a:r>
            <a:r>
              <a:rPr lang="en-US" sz="2000" b="1" dirty="0" err="1" smtClean="0">
                <a:solidFill>
                  <a:srgbClr val="FF0000"/>
                </a:solidFill>
              </a:rPr>
              <a:t>dezvoltare</a:t>
            </a:r>
            <a:endParaRPr lang="en-US" sz="2000" b="1" dirty="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en-US" sz="2000" dirty="0" err="1" smtClean="0"/>
              <a:t>Schimb</a:t>
            </a:r>
            <a:r>
              <a:rPr lang="ro-RO" sz="2000" dirty="0" smtClean="0"/>
              <a:t>ă</a:t>
            </a:r>
            <a:r>
              <a:rPr lang="en-US" sz="2000" dirty="0" err="1" smtClean="0"/>
              <a:t>ri</a:t>
            </a:r>
            <a:r>
              <a:rPr lang="en-US" sz="2000" dirty="0" smtClean="0"/>
              <a:t> </a:t>
            </a:r>
            <a:r>
              <a:rPr lang="en-US" sz="2000" dirty="0" err="1" smtClean="0"/>
              <a:t>climatice</a:t>
            </a:r>
            <a:r>
              <a:rPr lang="en-US" sz="2000" dirty="0" smtClean="0"/>
              <a:t> – </a:t>
            </a:r>
            <a:r>
              <a:rPr lang="en-US" sz="2000" b="1" dirty="0" err="1" smtClean="0">
                <a:solidFill>
                  <a:srgbClr val="FF0000"/>
                </a:solidFill>
              </a:rPr>
              <a:t>Stadiu</a:t>
            </a:r>
            <a:r>
              <a:rPr lang="en-US" sz="2000" b="1" dirty="0" smtClean="0">
                <a:solidFill>
                  <a:srgbClr val="FF0000"/>
                </a:solidFill>
              </a:rPr>
              <a:t> de </a:t>
            </a:r>
            <a:r>
              <a:rPr lang="en-US" sz="2000" b="1" dirty="0" err="1" smtClean="0">
                <a:solidFill>
                  <a:srgbClr val="FF0000"/>
                </a:solidFill>
              </a:rPr>
              <a:t>dezvoltare</a:t>
            </a:r>
            <a:endParaRPr lang="ro-RO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024" y="0"/>
            <a:ext cx="8943975" cy="715962"/>
          </a:xfrm>
        </p:spPr>
        <p:txBody>
          <a:bodyPr/>
          <a:lstStyle/>
          <a:p>
            <a:pPr algn="l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MyOcean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59255" y="1196457"/>
            <a:ext cx="71069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/>
              <a:t>MyOcean</a:t>
            </a:r>
            <a:r>
              <a:rPr lang="en-US" sz="2800" b="1" dirty="0" smtClean="0"/>
              <a:t> = un </a:t>
            </a:r>
            <a:r>
              <a:rPr lang="en-US" sz="2800" b="1" dirty="0" err="1" smtClean="0"/>
              <a:t>serviciu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ce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ofer</a:t>
            </a:r>
            <a:r>
              <a:rPr lang="ro-RO" sz="2800" b="1" dirty="0" smtClean="0"/>
              <a:t>ă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informa</a:t>
            </a:r>
            <a:r>
              <a:rPr lang="ro-RO" sz="2800" b="1" dirty="0" smtClean="0"/>
              <a:t>ț</a:t>
            </a:r>
            <a:r>
              <a:rPr lang="en-US" sz="2800" b="1" dirty="0" smtClean="0"/>
              <a:t>ii cu </a:t>
            </a:r>
            <a:r>
              <a:rPr lang="en-US" sz="2800" b="1" dirty="0" err="1" smtClean="0"/>
              <a:t>privire</a:t>
            </a:r>
            <a:r>
              <a:rPr lang="en-US" sz="2800" b="1" dirty="0" smtClean="0"/>
              <a:t> la </a:t>
            </a:r>
            <a:r>
              <a:rPr lang="en-US" sz="2800" b="1" dirty="0" err="1" smtClean="0"/>
              <a:t>starea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oceanului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planetar</a:t>
            </a:r>
            <a:r>
              <a:rPr lang="en-US" sz="2800" b="1" dirty="0" smtClean="0"/>
              <a:t> </a:t>
            </a:r>
            <a:r>
              <a:rPr lang="ro-RO" sz="2800" b="1" dirty="0" err="1" smtClean="0"/>
              <a:t>ș</a:t>
            </a:r>
            <a:r>
              <a:rPr lang="en-US" sz="2800" b="1" dirty="0" err="1" smtClean="0"/>
              <a:t>i</a:t>
            </a:r>
            <a:r>
              <a:rPr lang="en-US" sz="2800" b="1" dirty="0" smtClean="0"/>
              <a:t> a m</a:t>
            </a:r>
            <a:r>
              <a:rPr lang="ro-RO" sz="2800" b="1" dirty="0" smtClean="0"/>
              <a:t>ă</a:t>
            </a:r>
            <a:r>
              <a:rPr lang="en-US" sz="2800" b="1" dirty="0" err="1" smtClean="0"/>
              <a:t>rilor</a:t>
            </a:r>
            <a:r>
              <a:rPr lang="en-US" sz="2800" b="1" dirty="0" smtClean="0"/>
              <a:t>.</a:t>
            </a:r>
          </a:p>
          <a:p>
            <a:endParaRPr lang="en-US" sz="2800" b="1" dirty="0" smtClean="0"/>
          </a:p>
          <a:p>
            <a:r>
              <a:rPr lang="en-US" sz="2800" b="1" dirty="0" err="1" smtClean="0"/>
              <a:t>Caracteristici</a:t>
            </a:r>
            <a:endParaRPr lang="en-US" sz="2800" b="1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Un </a:t>
            </a:r>
            <a:r>
              <a:rPr lang="en-US" sz="2800" dirty="0" err="1" smtClean="0"/>
              <a:t>serviciu</a:t>
            </a:r>
            <a:r>
              <a:rPr lang="en-US" sz="2800" dirty="0" smtClean="0"/>
              <a:t> </a:t>
            </a:r>
            <a:r>
              <a:rPr lang="en-US" sz="2800" dirty="0" err="1" smtClean="0"/>
              <a:t>integrat</a:t>
            </a:r>
            <a:r>
              <a:rPr lang="en-US" sz="2800" dirty="0" smtClean="0"/>
              <a:t> (</a:t>
            </a:r>
            <a:r>
              <a:rPr lang="en-US" sz="2800" dirty="0" err="1" smtClean="0"/>
              <a:t>sistem</a:t>
            </a:r>
            <a:r>
              <a:rPr lang="en-US" sz="2800" dirty="0" smtClean="0"/>
              <a:t> al </a:t>
            </a:r>
            <a:r>
              <a:rPr lang="en-US" sz="2800" dirty="0" err="1" smtClean="0"/>
              <a:t>sistemelor</a:t>
            </a:r>
            <a:r>
              <a:rPr lang="en-US" sz="2800" dirty="0" smtClean="0"/>
              <a:t>)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Open – </a:t>
            </a:r>
            <a:r>
              <a:rPr lang="en-US" sz="2800" dirty="0" err="1" smtClean="0"/>
              <a:t>serviciile</a:t>
            </a:r>
            <a:r>
              <a:rPr lang="en-US" sz="2800" dirty="0" smtClean="0"/>
              <a:t> </a:t>
            </a:r>
            <a:r>
              <a:rPr lang="en-US" sz="2800" dirty="0" err="1" smtClean="0"/>
              <a:t>sunt</a:t>
            </a:r>
            <a:r>
              <a:rPr lang="en-US" sz="2800" dirty="0" smtClean="0"/>
              <a:t> </a:t>
            </a:r>
            <a:r>
              <a:rPr lang="en-US" sz="2800" dirty="0" err="1" smtClean="0"/>
              <a:t>oferite</a:t>
            </a:r>
            <a:r>
              <a:rPr lang="en-US" sz="2800" dirty="0" smtClean="0"/>
              <a:t> </a:t>
            </a:r>
            <a:r>
              <a:rPr lang="en-US" sz="2800" dirty="0" err="1" smtClean="0"/>
              <a:t>liber</a:t>
            </a:r>
            <a:r>
              <a:rPr lang="en-US" sz="2800" dirty="0" smtClean="0"/>
              <a:t> </a:t>
            </a:r>
            <a:r>
              <a:rPr lang="en-US" sz="2800" dirty="0" err="1" smtClean="0"/>
              <a:t>tuturor</a:t>
            </a:r>
            <a:r>
              <a:rPr lang="en-US" sz="2800" dirty="0" smtClean="0"/>
              <a:t> </a:t>
            </a:r>
            <a:r>
              <a:rPr lang="en-US" sz="2800" dirty="0" err="1" smtClean="0"/>
              <a:t>utilizatorilor</a:t>
            </a:r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2800" dirty="0" err="1" smtClean="0"/>
              <a:t>Acces</a:t>
            </a:r>
            <a:r>
              <a:rPr lang="en-US" sz="2800" dirty="0" smtClean="0"/>
              <a:t> direct c</a:t>
            </a:r>
            <a:r>
              <a:rPr lang="ro-RO" sz="2800" dirty="0" smtClean="0"/>
              <a:t>ă</a:t>
            </a:r>
            <a:r>
              <a:rPr lang="en-US" sz="2800" dirty="0" err="1" smtClean="0"/>
              <a:t>tre</a:t>
            </a:r>
            <a:r>
              <a:rPr lang="en-US" sz="2800" dirty="0" smtClean="0"/>
              <a:t> </a:t>
            </a:r>
            <a:r>
              <a:rPr lang="en-US" sz="2800" dirty="0" err="1" smtClean="0"/>
              <a:t>seturi</a:t>
            </a:r>
            <a:r>
              <a:rPr lang="en-US" sz="2800" dirty="0" smtClean="0"/>
              <a:t> de date din </a:t>
            </a:r>
            <a:r>
              <a:rPr lang="en-US" sz="2800" dirty="0" err="1" smtClean="0"/>
              <a:t>surse</a:t>
            </a:r>
            <a:r>
              <a:rPr lang="en-US" sz="2800" dirty="0" smtClean="0"/>
              <a:t> </a:t>
            </a:r>
            <a:r>
              <a:rPr lang="en-US" sz="2800" dirty="0" err="1" smtClean="0"/>
              <a:t>variate</a:t>
            </a:r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024" y="0"/>
            <a:ext cx="8943975" cy="715962"/>
          </a:xfrm>
        </p:spPr>
        <p:txBody>
          <a:bodyPr/>
          <a:lstStyle/>
          <a:p>
            <a:pPr algn="l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MyOcean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Science Days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PPC_2911 copie.jpg"/>
          <p:cNvPicPr>
            <a:picLocks noChangeAspect="1"/>
          </p:cNvPicPr>
          <p:nvPr/>
        </p:nvPicPr>
        <p:blipFill>
          <a:blip r:embed="rId2" cstate="print"/>
          <a:srcRect l="3980" t="6744" r="3776" b="5531"/>
          <a:stretch>
            <a:fillRect/>
          </a:stretch>
        </p:blipFill>
        <p:spPr>
          <a:xfrm>
            <a:off x="0" y="793060"/>
            <a:ext cx="9144000" cy="5775691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2202024" y="1744824"/>
            <a:ext cx="895739" cy="1840220"/>
            <a:chOff x="2202024" y="1744824"/>
            <a:chExt cx="895739" cy="1840220"/>
          </a:xfrm>
        </p:grpSpPr>
        <p:sp>
          <p:nvSpPr>
            <p:cNvPr id="7" name="Freeform 6"/>
            <p:cNvSpPr/>
            <p:nvPr/>
          </p:nvSpPr>
          <p:spPr>
            <a:xfrm>
              <a:off x="2202024" y="3327085"/>
              <a:ext cx="291941" cy="257959"/>
            </a:xfrm>
            <a:custGeom>
              <a:avLst/>
              <a:gdLst>
                <a:gd name="connsiteX0" fmla="*/ 139960 w 291941"/>
                <a:gd name="connsiteY0" fmla="*/ 13274 h 257959"/>
                <a:gd name="connsiteX1" fmla="*/ 9331 w 291941"/>
                <a:gd name="connsiteY1" fmla="*/ 50597 h 257959"/>
                <a:gd name="connsiteX2" fmla="*/ 0 w 291941"/>
                <a:gd name="connsiteY2" fmla="*/ 78588 h 257959"/>
                <a:gd name="connsiteX3" fmla="*/ 9331 w 291941"/>
                <a:gd name="connsiteY3" fmla="*/ 171895 h 257959"/>
                <a:gd name="connsiteX4" fmla="*/ 18662 w 291941"/>
                <a:gd name="connsiteY4" fmla="*/ 199886 h 257959"/>
                <a:gd name="connsiteX5" fmla="*/ 37323 w 291941"/>
                <a:gd name="connsiteY5" fmla="*/ 218548 h 257959"/>
                <a:gd name="connsiteX6" fmla="*/ 102637 w 291941"/>
                <a:gd name="connsiteY6" fmla="*/ 255870 h 257959"/>
                <a:gd name="connsiteX7" fmla="*/ 251927 w 291941"/>
                <a:gd name="connsiteY7" fmla="*/ 246539 h 257959"/>
                <a:gd name="connsiteX8" fmla="*/ 261258 w 291941"/>
                <a:gd name="connsiteY8" fmla="*/ 218548 h 257959"/>
                <a:gd name="connsiteX9" fmla="*/ 279919 w 291941"/>
                <a:gd name="connsiteY9" fmla="*/ 199886 h 257959"/>
                <a:gd name="connsiteX10" fmla="*/ 289249 w 291941"/>
                <a:gd name="connsiteY10" fmla="*/ 143903 h 257959"/>
                <a:gd name="connsiteX11" fmla="*/ 279919 w 291941"/>
                <a:gd name="connsiteY11" fmla="*/ 50597 h 257959"/>
                <a:gd name="connsiteX12" fmla="*/ 242596 w 291941"/>
                <a:gd name="connsiteY12" fmla="*/ 31935 h 257959"/>
                <a:gd name="connsiteX13" fmla="*/ 46654 w 291941"/>
                <a:gd name="connsiteY13" fmla="*/ 31935 h 257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91941" h="257959">
                  <a:moveTo>
                    <a:pt x="139960" y="13274"/>
                  </a:moveTo>
                  <a:cubicBezTo>
                    <a:pt x="72478" y="19409"/>
                    <a:pt x="43063" y="0"/>
                    <a:pt x="9331" y="50597"/>
                  </a:cubicBezTo>
                  <a:cubicBezTo>
                    <a:pt x="3875" y="58780"/>
                    <a:pt x="3110" y="69258"/>
                    <a:pt x="0" y="78588"/>
                  </a:cubicBezTo>
                  <a:cubicBezTo>
                    <a:pt x="3110" y="109690"/>
                    <a:pt x="4578" y="141001"/>
                    <a:pt x="9331" y="171895"/>
                  </a:cubicBezTo>
                  <a:cubicBezTo>
                    <a:pt x="10827" y="181616"/>
                    <a:pt x="13602" y="191452"/>
                    <a:pt x="18662" y="199886"/>
                  </a:cubicBezTo>
                  <a:cubicBezTo>
                    <a:pt x="23188" y="207429"/>
                    <a:pt x="30454" y="213052"/>
                    <a:pt x="37323" y="218548"/>
                  </a:cubicBezTo>
                  <a:cubicBezTo>
                    <a:pt x="59301" y="236131"/>
                    <a:pt x="77099" y="243101"/>
                    <a:pt x="102637" y="255870"/>
                  </a:cubicBezTo>
                  <a:cubicBezTo>
                    <a:pt x="152400" y="252760"/>
                    <a:pt x="203392" y="257959"/>
                    <a:pt x="251927" y="246539"/>
                  </a:cubicBezTo>
                  <a:cubicBezTo>
                    <a:pt x="261501" y="244286"/>
                    <a:pt x="256198" y="226982"/>
                    <a:pt x="261258" y="218548"/>
                  </a:cubicBezTo>
                  <a:cubicBezTo>
                    <a:pt x="265784" y="211005"/>
                    <a:pt x="273699" y="206107"/>
                    <a:pt x="279919" y="199886"/>
                  </a:cubicBezTo>
                  <a:cubicBezTo>
                    <a:pt x="283029" y="181225"/>
                    <a:pt x="289249" y="162821"/>
                    <a:pt x="289249" y="143903"/>
                  </a:cubicBezTo>
                  <a:cubicBezTo>
                    <a:pt x="289249" y="112646"/>
                    <a:pt x="291941" y="79450"/>
                    <a:pt x="279919" y="50597"/>
                  </a:cubicBezTo>
                  <a:cubicBezTo>
                    <a:pt x="274569" y="37757"/>
                    <a:pt x="256461" y="33044"/>
                    <a:pt x="242596" y="31935"/>
                  </a:cubicBezTo>
                  <a:cubicBezTo>
                    <a:pt x="177490" y="26726"/>
                    <a:pt x="111968" y="31935"/>
                    <a:pt x="46654" y="31935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2202024" y="1744824"/>
              <a:ext cx="895739" cy="1596539"/>
            </a:xfrm>
            <a:custGeom>
              <a:avLst/>
              <a:gdLst>
                <a:gd name="connsiteX0" fmla="*/ 0 w 895739"/>
                <a:gd name="connsiteY0" fmla="*/ 1334278 h 1596539"/>
                <a:gd name="connsiteX1" fmla="*/ 9331 w 895739"/>
                <a:gd name="connsiteY1" fmla="*/ 1362270 h 1596539"/>
                <a:gd name="connsiteX2" fmla="*/ 46654 w 895739"/>
                <a:gd name="connsiteY2" fmla="*/ 1408923 h 1596539"/>
                <a:gd name="connsiteX3" fmla="*/ 74645 w 895739"/>
                <a:gd name="connsiteY3" fmla="*/ 1464907 h 1596539"/>
                <a:gd name="connsiteX4" fmla="*/ 93307 w 895739"/>
                <a:gd name="connsiteY4" fmla="*/ 1539551 h 1596539"/>
                <a:gd name="connsiteX5" fmla="*/ 111968 w 895739"/>
                <a:gd name="connsiteY5" fmla="*/ 1595535 h 1596539"/>
                <a:gd name="connsiteX6" fmla="*/ 149290 w 895739"/>
                <a:gd name="connsiteY6" fmla="*/ 1539551 h 1596539"/>
                <a:gd name="connsiteX7" fmla="*/ 186613 w 895739"/>
                <a:gd name="connsiteY7" fmla="*/ 1483568 h 1596539"/>
                <a:gd name="connsiteX8" fmla="*/ 242596 w 895739"/>
                <a:gd name="connsiteY8" fmla="*/ 1418254 h 1596539"/>
                <a:gd name="connsiteX9" fmla="*/ 270588 w 895739"/>
                <a:gd name="connsiteY9" fmla="*/ 1408923 h 1596539"/>
                <a:gd name="connsiteX10" fmla="*/ 289249 w 895739"/>
                <a:gd name="connsiteY10" fmla="*/ 1380931 h 1596539"/>
                <a:gd name="connsiteX11" fmla="*/ 345233 w 895739"/>
                <a:gd name="connsiteY11" fmla="*/ 1352939 h 1596539"/>
                <a:gd name="connsiteX12" fmla="*/ 373225 w 895739"/>
                <a:gd name="connsiteY12" fmla="*/ 1334278 h 1596539"/>
                <a:gd name="connsiteX13" fmla="*/ 279919 w 895739"/>
                <a:gd name="connsiteY13" fmla="*/ 1343609 h 1596539"/>
                <a:gd name="connsiteX14" fmla="*/ 223935 w 895739"/>
                <a:gd name="connsiteY14" fmla="*/ 1418254 h 1596539"/>
                <a:gd name="connsiteX15" fmla="*/ 167952 w 895739"/>
                <a:gd name="connsiteY15" fmla="*/ 1455576 h 1596539"/>
                <a:gd name="connsiteX16" fmla="*/ 121298 w 895739"/>
                <a:gd name="connsiteY16" fmla="*/ 1492898 h 1596539"/>
                <a:gd name="connsiteX17" fmla="*/ 93307 w 895739"/>
                <a:gd name="connsiteY17" fmla="*/ 1502229 h 1596539"/>
                <a:gd name="connsiteX18" fmla="*/ 121298 w 895739"/>
                <a:gd name="connsiteY18" fmla="*/ 1343609 h 1596539"/>
                <a:gd name="connsiteX19" fmla="*/ 139960 w 895739"/>
                <a:gd name="connsiteY19" fmla="*/ 1306286 h 1596539"/>
                <a:gd name="connsiteX20" fmla="*/ 158621 w 895739"/>
                <a:gd name="connsiteY20" fmla="*/ 1278294 h 1596539"/>
                <a:gd name="connsiteX21" fmla="*/ 195943 w 895739"/>
                <a:gd name="connsiteY21" fmla="*/ 1203649 h 1596539"/>
                <a:gd name="connsiteX22" fmla="*/ 205274 w 895739"/>
                <a:gd name="connsiteY22" fmla="*/ 1156996 h 1596539"/>
                <a:gd name="connsiteX23" fmla="*/ 233266 w 895739"/>
                <a:gd name="connsiteY23" fmla="*/ 1073021 h 1596539"/>
                <a:gd name="connsiteX24" fmla="*/ 251927 w 895739"/>
                <a:gd name="connsiteY24" fmla="*/ 1017037 h 1596539"/>
                <a:gd name="connsiteX25" fmla="*/ 261258 w 895739"/>
                <a:gd name="connsiteY25" fmla="*/ 989045 h 1596539"/>
                <a:gd name="connsiteX26" fmla="*/ 279919 w 895739"/>
                <a:gd name="connsiteY26" fmla="*/ 961054 h 1596539"/>
                <a:gd name="connsiteX27" fmla="*/ 289249 w 895739"/>
                <a:gd name="connsiteY27" fmla="*/ 933062 h 1596539"/>
                <a:gd name="connsiteX28" fmla="*/ 307911 w 895739"/>
                <a:gd name="connsiteY28" fmla="*/ 895739 h 1596539"/>
                <a:gd name="connsiteX29" fmla="*/ 326572 w 895739"/>
                <a:gd name="connsiteY29" fmla="*/ 830425 h 1596539"/>
                <a:gd name="connsiteX30" fmla="*/ 345233 w 895739"/>
                <a:gd name="connsiteY30" fmla="*/ 802433 h 1596539"/>
                <a:gd name="connsiteX31" fmla="*/ 354564 w 895739"/>
                <a:gd name="connsiteY31" fmla="*/ 774441 h 1596539"/>
                <a:gd name="connsiteX32" fmla="*/ 373225 w 895739"/>
                <a:gd name="connsiteY32" fmla="*/ 746449 h 1596539"/>
                <a:gd name="connsiteX33" fmla="*/ 401217 w 895739"/>
                <a:gd name="connsiteY33" fmla="*/ 699796 h 1596539"/>
                <a:gd name="connsiteX34" fmla="*/ 429209 w 895739"/>
                <a:gd name="connsiteY34" fmla="*/ 643813 h 1596539"/>
                <a:gd name="connsiteX35" fmla="*/ 457200 w 895739"/>
                <a:gd name="connsiteY35" fmla="*/ 587829 h 1596539"/>
                <a:gd name="connsiteX36" fmla="*/ 494523 w 895739"/>
                <a:gd name="connsiteY36" fmla="*/ 541176 h 1596539"/>
                <a:gd name="connsiteX37" fmla="*/ 503854 w 895739"/>
                <a:gd name="connsiteY37" fmla="*/ 513184 h 1596539"/>
                <a:gd name="connsiteX38" fmla="*/ 541176 w 895739"/>
                <a:gd name="connsiteY38" fmla="*/ 457200 h 1596539"/>
                <a:gd name="connsiteX39" fmla="*/ 569168 w 895739"/>
                <a:gd name="connsiteY39" fmla="*/ 401217 h 1596539"/>
                <a:gd name="connsiteX40" fmla="*/ 597160 w 895739"/>
                <a:gd name="connsiteY40" fmla="*/ 373225 h 1596539"/>
                <a:gd name="connsiteX41" fmla="*/ 615821 w 895739"/>
                <a:gd name="connsiteY41" fmla="*/ 345233 h 1596539"/>
                <a:gd name="connsiteX42" fmla="*/ 671805 w 895739"/>
                <a:gd name="connsiteY42" fmla="*/ 289249 h 1596539"/>
                <a:gd name="connsiteX43" fmla="*/ 699796 w 895739"/>
                <a:gd name="connsiteY43" fmla="*/ 261258 h 1596539"/>
                <a:gd name="connsiteX44" fmla="*/ 737119 w 895739"/>
                <a:gd name="connsiteY44" fmla="*/ 205274 h 1596539"/>
                <a:gd name="connsiteX45" fmla="*/ 755780 w 895739"/>
                <a:gd name="connsiteY45" fmla="*/ 177282 h 1596539"/>
                <a:gd name="connsiteX46" fmla="*/ 783772 w 895739"/>
                <a:gd name="connsiteY46" fmla="*/ 158621 h 1596539"/>
                <a:gd name="connsiteX47" fmla="*/ 821094 w 895739"/>
                <a:gd name="connsiteY47" fmla="*/ 93307 h 1596539"/>
                <a:gd name="connsiteX48" fmla="*/ 839756 w 895739"/>
                <a:gd name="connsiteY48" fmla="*/ 74645 h 1596539"/>
                <a:gd name="connsiteX49" fmla="*/ 849086 w 895739"/>
                <a:gd name="connsiteY49" fmla="*/ 46654 h 1596539"/>
                <a:gd name="connsiteX50" fmla="*/ 886409 w 895739"/>
                <a:gd name="connsiteY50" fmla="*/ 9331 h 1596539"/>
                <a:gd name="connsiteX51" fmla="*/ 895739 w 895739"/>
                <a:gd name="connsiteY51" fmla="*/ 0 h 1596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895739" h="1596539">
                  <a:moveTo>
                    <a:pt x="0" y="1334278"/>
                  </a:moveTo>
                  <a:cubicBezTo>
                    <a:pt x="3110" y="1343609"/>
                    <a:pt x="4932" y="1353473"/>
                    <a:pt x="9331" y="1362270"/>
                  </a:cubicBezTo>
                  <a:cubicBezTo>
                    <a:pt x="21103" y="1385813"/>
                    <a:pt x="29295" y="1391565"/>
                    <a:pt x="46654" y="1408923"/>
                  </a:cubicBezTo>
                  <a:cubicBezTo>
                    <a:pt x="70102" y="1479271"/>
                    <a:pt x="38475" y="1392568"/>
                    <a:pt x="74645" y="1464907"/>
                  </a:cubicBezTo>
                  <a:cubicBezTo>
                    <a:pt x="85971" y="1487558"/>
                    <a:pt x="86918" y="1516125"/>
                    <a:pt x="93307" y="1539551"/>
                  </a:cubicBezTo>
                  <a:cubicBezTo>
                    <a:pt x="98483" y="1558529"/>
                    <a:pt x="111968" y="1595535"/>
                    <a:pt x="111968" y="1595535"/>
                  </a:cubicBezTo>
                  <a:cubicBezTo>
                    <a:pt x="157086" y="1505298"/>
                    <a:pt x="106549" y="1596539"/>
                    <a:pt x="149290" y="1539551"/>
                  </a:cubicBezTo>
                  <a:cubicBezTo>
                    <a:pt x="162747" y="1521609"/>
                    <a:pt x="174172" y="1502229"/>
                    <a:pt x="186613" y="1483568"/>
                  </a:cubicBezTo>
                  <a:cubicBezTo>
                    <a:pt x="204546" y="1456668"/>
                    <a:pt x="213797" y="1438825"/>
                    <a:pt x="242596" y="1418254"/>
                  </a:cubicBezTo>
                  <a:cubicBezTo>
                    <a:pt x="250599" y="1412537"/>
                    <a:pt x="261257" y="1412033"/>
                    <a:pt x="270588" y="1408923"/>
                  </a:cubicBezTo>
                  <a:cubicBezTo>
                    <a:pt x="276808" y="1399592"/>
                    <a:pt x="281320" y="1388860"/>
                    <a:pt x="289249" y="1380931"/>
                  </a:cubicBezTo>
                  <a:cubicBezTo>
                    <a:pt x="315987" y="1354193"/>
                    <a:pt x="314880" y="1368116"/>
                    <a:pt x="345233" y="1352939"/>
                  </a:cubicBezTo>
                  <a:cubicBezTo>
                    <a:pt x="355263" y="1347924"/>
                    <a:pt x="384326" y="1335864"/>
                    <a:pt x="373225" y="1334278"/>
                  </a:cubicBezTo>
                  <a:cubicBezTo>
                    <a:pt x="342282" y="1329858"/>
                    <a:pt x="311021" y="1340499"/>
                    <a:pt x="279919" y="1343609"/>
                  </a:cubicBezTo>
                  <a:cubicBezTo>
                    <a:pt x="267058" y="1362899"/>
                    <a:pt x="246945" y="1400996"/>
                    <a:pt x="223935" y="1418254"/>
                  </a:cubicBezTo>
                  <a:cubicBezTo>
                    <a:pt x="205993" y="1431711"/>
                    <a:pt x="183811" y="1439718"/>
                    <a:pt x="167952" y="1455576"/>
                  </a:cubicBezTo>
                  <a:cubicBezTo>
                    <a:pt x="150594" y="1472933"/>
                    <a:pt x="144839" y="1481127"/>
                    <a:pt x="121298" y="1492898"/>
                  </a:cubicBezTo>
                  <a:cubicBezTo>
                    <a:pt x="112501" y="1497296"/>
                    <a:pt x="102637" y="1499119"/>
                    <a:pt x="93307" y="1502229"/>
                  </a:cubicBezTo>
                  <a:cubicBezTo>
                    <a:pt x="97565" y="1472420"/>
                    <a:pt x="112108" y="1361989"/>
                    <a:pt x="121298" y="1343609"/>
                  </a:cubicBezTo>
                  <a:cubicBezTo>
                    <a:pt x="127519" y="1331168"/>
                    <a:pt x="133059" y="1318363"/>
                    <a:pt x="139960" y="1306286"/>
                  </a:cubicBezTo>
                  <a:cubicBezTo>
                    <a:pt x="145524" y="1296550"/>
                    <a:pt x="154067" y="1288541"/>
                    <a:pt x="158621" y="1278294"/>
                  </a:cubicBezTo>
                  <a:cubicBezTo>
                    <a:pt x="192930" y="1201099"/>
                    <a:pt x="157619" y="1241975"/>
                    <a:pt x="195943" y="1203649"/>
                  </a:cubicBezTo>
                  <a:cubicBezTo>
                    <a:pt x="199053" y="1188098"/>
                    <a:pt x="201101" y="1172296"/>
                    <a:pt x="205274" y="1156996"/>
                  </a:cubicBezTo>
                  <a:cubicBezTo>
                    <a:pt x="205280" y="1156975"/>
                    <a:pt x="228597" y="1087027"/>
                    <a:pt x="233266" y="1073021"/>
                  </a:cubicBezTo>
                  <a:lnTo>
                    <a:pt x="251927" y="1017037"/>
                  </a:lnTo>
                  <a:cubicBezTo>
                    <a:pt x="255037" y="1007706"/>
                    <a:pt x="255802" y="997229"/>
                    <a:pt x="261258" y="989045"/>
                  </a:cubicBezTo>
                  <a:lnTo>
                    <a:pt x="279919" y="961054"/>
                  </a:lnTo>
                  <a:cubicBezTo>
                    <a:pt x="283029" y="951723"/>
                    <a:pt x="285375" y="942102"/>
                    <a:pt x="289249" y="933062"/>
                  </a:cubicBezTo>
                  <a:cubicBezTo>
                    <a:pt x="294728" y="920277"/>
                    <a:pt x="303027" y="908763"/>
                    <a:pt x="307911" y="895739"/>
                  </a:cubicBezTo>
                  <a:cubicBezTo>
                    <a:pt x="316884" y="871811"/>
                    <a:pt x="315289" y="852991"/>
                    <a:pt x="326572" y="830425"/>
                  </a:cubicBezTo>
                  <a:cubicBezTo>
                    <a:pt x="331587" y="820395"/>
                    <a:pt x="340218" y="812463"/>
                    <a:pt x="345233" y="802433"/>
                  </a:cubicBezTo>
                  <a:cubicBezTo>
                    <a:pt x="349632" y="793636"/>
                    <a:pt x="350165" y="783238"/>
                    <a:pt x="354564" y="774441"/>
                  </a:cubicBezTo>
                  <a:cubicBezTo>
                    <a:pt x="359579" y="764411"/>
                    <a:pt x="368210" y="756479"/>
                    <a:pt x="373225" y="746449"/>
                  </a:cubicBezTo>
                  <a:cubicBezTo>
                    <a:pt x="397450" y="698000"/>
                    <a:pt x="364768" y="736247"/>
                    <a:pt x="401217" y="699796"/>
                  </a:cubicBezTo>
                  <a:cubicBezTo>
                    <a:pt x="424669" y="629438"/>
                    <a:pt x="393033" y="716166"/>
                    <a:pt x="429209" y="643813"/>
                  </a:cubicBezTo>
                  <a:cubicBezTo>
                    <a:pt x="452204" y="597822"/>
                    <a:pt x="421545" y="632397"/>
                    <a:pt x="457200" y="587829"/>
                  </a:cubicBezTo>
                  <a:cubicBezTo>
                    <a:pt x="480346" y="558897"/>
                    <a:pt x="475374" y="579473"/>
                    <a:pt x="494523" y="541176"/>
                  </a:cubicBezTo>
                  <a:cubicBezTo>
                    <a:pt x="498922" y="532379"/>
                    <a:pt x="499078" y="521782"/>
                    <a:pt x="503854" y="513184"/>
                  </a:cubicBezTo>
                  <a:cubicBezTo>
                    <a:pt x="514746" y="493578"/>
                    <a:pt x="534083" y="478477"/>
                    <a:pt x="541176" y="457200"/>
                  </a:cubicBezTo>
                  <a:cubicBezTo>
                    <a:pt x="550528" y="429147"/>
                    <a:pt x="549072" y="425333"/>
                    <a:pt x="569168" y="401217"/>
                  </a:cubicBezTo>
                  <a:cubicBezTo>
                    <a:pt x="577616" y="391080"/>
                    <a:pt x="588712" y="383362"/>
                    <a:pt x="597160" y="373225"/>
                  </a:cubicBezTo>
                  <a:cubicBezTo>
                    <a:pt x="604339" y="364610"/>
                    <a:pt x="608371" y="353614"/>
                    <a:pt x="615821" y="345233"/>
                  </a:cubicBezTo>
                  <a:cubicBezTo>
                    <a:pt x="633354" y="325508"/>
                    <a:pt x="653144" y="307910"/>
                    <a:pt x="671805" y="289249"/>
                  </a:cubicBezTo>
                  <a:cubicBezTo>
                    <a:pt x="681135" y="279919"/>
                    <a:pt x="692477" y="272237"/>
                    <a:pt x="699796" y="261258"/>
                  </a:cubicBezTo>
                  <a:lnTo>
                    <a:pt x="737119" y="205274"/>
                  </a:lnTo>
                  <a:cubicBezTo>
                    <a:pt x="743339" y="195943"/>
                    <a:pt x="746449" y="183502"/>
                    <a:pt x="755780" y="177282"/>
                  </a:cubicBezTo>
                  <a:lnTo>
                    <a:pt x="783772" y="158621"/>
                  </a:lnTo>
                  <a:cubicBezTo>
                    <a:pt x="796543" y="133077"/>
                    <a:pt x="803508" y="115289"/>
                    <a:pt x="821094" y="93307"/>
                  </a:cubicBezTo>
                  <a:cubicBezTo>
                    <a:pt x="826590" y="86437"/>
                    <a:pt x="833535" y="80866"/>
                    <a:pt x="839756" y="74645"/>
                  </a:cubicBezTo>
                  <a:cubicBezTo>
                    <a:pt x="842866" y="65315"/>
                    <a:pt x="843370" y="54657"/>
                    <a:pt x="849086" y="46654"/>
                  </a:cubicBezTo>
                  <a:cubicBezTo>
                    <a:pt x="859312" y="32337"/>
                    <a:pt x="873969" y="21773"/>
                    <a:pt x="886409" y="9331"/>
                  </a:cubicBezTo>
                  <a:lnTo>
                    <a:pt x="895739" y="0"/>
                  </a:lnTo>
                </a:path>
              </a:pathLst>
            </a:cu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571101" y="979714"/>
            <a:ext cx="3404902" cy="2688622"/>
            <a:chOff x="2571101" y="979714"/>
            <a:chExt cx="3404902" cy="2688622"/>
          </a:xfrm>
        </p:grpSpPr>
        <p:grpSp>
          <p:nvGrpSpPr>
            <p:cNvPr id="19" name="Group 18"/>
            <p:cNvGrpSpPr/>
            <p:nvPr/>
          </p:nvGrpSpPr>
          <p:grpSpPr>
            <a:xfrm>
              <a:off x="2571101" y="1604865"/>
              <a:ext cx="2775340" cy="2063471"/>
              <a:chOff x="2571101" y="1604865"/>
              <a:chExt cx="2775340" cy="2063471"/>
            </a:xfrm>
          </p:grpSpPr>
          <p:sp>
            <p:nvSpPr>
              <p:cNvPr id="6" name="Freeform 5"/>
              <p:cNvSpPr/>
              <p:nvPr/>
            </p:nvSpPr>
            <p:spPr>
              <a:xfrm>
                <a:off x="2571101" y="3321698"/>
                <a:ext cx="312058" cy="346638"/>
              </a:xfrm>
              <a:custGeom>
                <a:avLst/>
                <a:gdLst>
                  <a:gd name="connsiteX0" fmla="*/ 162768 w 312058"/>
                  <a:gd name="connsiteY0" fmla="*/ 27992 h 346638"/>
                  <a:gd name="connsiteX1" fmla="*/ 50801 w 312058"/>
                  <a:gd name="connsiteY1" fmla="*/ 37322 h 346638"/>
                  <a:gd name="connsiteX2" fmla="*/ 32140 w 312058"/>
                  <a:gd name="connsiteY2" fmla="*/ 55984 h 346638"/>
                  <a:gd name="connsiteX3" fmla="*/ 4148 w 312058"/>
                  <a:gd name="connsiteY3" fmla="*/ 74645 h 346638"/>
                  <a:gd name="connsiteX4" fmla="*/ 32140 w 312058"/>
                  <a:gd name="connsiteY4" fmla="*/ 186612 h 346638"/>
                  <a:gd name="connsiteX5" fmla="*/ 60132 w 312058"/>
                  <a:gd name="connsiteY5" fmla="*/ 205273 h 346638"/>
                  <a:gd name="connsiteX6" fmla="*/ 69462 w 312058"/>
                  <a:gd name="connsiteY6" fmla="*/ 233265 h 346638"/>
                  <a:gd name="connsiteX7" fmla="*/ 125446 w 312058"/>
                  <a:gd name="connsiteY7" fmla="*/ 298580 h 346638"/>
                  <a:gd name="connsiteX8" fmla="*/ 144107 w 312058"/>
                  <a:gd name="connsiteY8" fmla="*/ 326571 h 346638"/>
                  <a:gd name="connsiteX9" fmla="*/ 302728 w 312058"/>
                  <a:gd name="connsiteY9" fmla="*/ 289249 h 346638"/>
                  <a:gd name="connsiteX10" fmla="*/ 312058 w 312058"/>
                  <a:gd name="connsiteY10" fmla="*/ 261257 h 346638"/>
                  <a:gd name="connsiteX11" fmla="*/ 293397 w 312058"/>
                  <a:gd name="connsiteY11" fmla="*/ 111967 h 346638"/>
                  <a:gd name="connsiteX12" fmla="*/ 256075 w 312058"/>
                  <a:gd name="connsiteY12" fmla="*/ 37322 h 346638"/>
                  <a:gd name="connsiteX13" fmla="*/ 144107 w 312058"/>
                  <a:gd name="connsiteY13" fmla="*/ 18661 h 346638"/>
                  <a:gd name="connsiteX14" fmla="*/ 97454 w 312058"/>
                  <a:gd name="connsiteY14" fmla="*/ 0 h 3466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312058" h="346638">
                    <a:moveTo>
                      <a:pt x="162768" y="27992"/>
                    </a:moveTo>
                    <a:cubicBezTo>
                      <a:pt x="125446" y="31102"/>
                      <a:pt x="87421" y="29475"/>
                      <a:pt x="50801" y="37322"/>
                    </a:cubicBezTo>
                    <a:cubicBezTo>
                      <a:pt x="42199" y="39165"/>
                      <a:pt x="39009" y="50488"/>
                      <a:pt x="32140" y="55984"/>
                    </a:cubicBezTo>
                    <a:cubicBezTo>
                      <a:pt x="23383" y="62989"/>
                      <a:pt x="13479" y="68425"/>
                      <a:pt x="4148" y="74645"/>
                    </a:cubicBezTo>
                    <a:cubicBezTo>
                      <a:pt x="9335" y="121330"/>
                      <a:pt x="0" y="154472"/>
                      <a:pt x="32140" y="186612"/>
                    </a:cubicBezTo>
                    <a:cubicBezTo>
                      <a:pt x="40069" y="194541"/>
                      <a:pt x="50801" y="199053"/>
                      <a:pt x="60132" y="205273"/>
                    </a:cubicBezTo>
                    <a:cubicBezTo>
                      <a:pt x="63242" y="214604"/>
                      <a:pt x="65064" y="224468"/>
                      <a:pt x="69462" y="233265"/>
                    </a:cubicBezTo>
                    <a:cubicBezTo>
                      <a:pt x="98300" y="290944"/>
                      <a:pt x="79538" y="229719"/>
                      <a:pt x="125446" y="298580"/>
                    </a:cubicBezTo>
                    <a:lnTo>
                      <a:pt x="144107" y="326571"/>
                    </a:lnTo>
                    <a:cubicBezTo>
                      <a:pt x="219743" y="321169"/>
                      <a:pt x="264470" y="346638"/>
                      <a:pt x="302728" y="289249"/>
                    </a:cubicBezTo>
                    <a:cubicBezTo>
                      <a:pt x="308184" y="281065"/>
                      <a:pt x="308948" y="270588"/>
                      <a:pt x="312058" y="261257"/>
                    </a:cubicBezTo>
                    <a:cubicBezTo>
                      <a:pt x="305799" y="186145"/>
                      <a:pt x="310395" y="168628"/>
                      <a:pt x="293397" y="111967"/>
                    </a:cubicBezTo>
                    <a:cubicBezTo>
                      <a:pt x="285228" y="84737"/>
                      <a:pt x="282708" y="53302"/>
                      <a:pt x="256075" y="37322"/>
                    </a:cubicBezTo>
                    <a:cubicBezTo>
                      <a:pt x="231209" y="22403"/>
                      <a:pt x="152393" y="19582"/>
                      <a:pt x="144107" y="18661"/>
                    </a:cubicBezTo>
                    <a:cubicBezTo>
                      <a:pt x="109517" y="7132"/>
                      <a:pt x="124912" y="13730"/>
                      <a:pt x="97454" y="0"/>
                    </a:cubicBezTo>
                  </a:path>
                </a:pathLst>
              </a:cu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o-RO"/>
              </a:p>
            </p:txBody>
          </p:sp>
          <p:sp>
            <p:nvSpPr>
              <p:cNvPr id="10" name="Freeform 9"/>
              <p:cNvSpPr/>
              <p:nvPr/>
            </p:nvSpPr>
            <p:spPr>
              <a:xfrm>
                <a:off x="2806966" y="1604865"/>
                <a:ext cx="2539475" cy="1791478"/>
              </a:xfrm>
              <a:custGeom>
                <a:avLst/>
                <a:gdLst>
                  <a:gd name="connsiteX0" fmla="*/ 66863 w 2539475"/>
                  <a:gd name="connsiteY0" fmla="*/ 1483568 h 1791478"/>
                  <a:gd name="connsiteX1" fmla="*/ 57532 w 2539475"/>
                  <a:gd name="connsiteY1" fmla="*/ 1604866 h 1791478"/>
                  <a:gd name="connsiteX2" fmla="*/ 38871 w 2539475"/>
                  <a:gd name="connsiteY2" fmla="*/ 1670180 h 1791478"/>
                  <a:gd name="connsiteX3" fmla="*/ 29540 w 2539475"/>
                  <a:gd name="connsiteY3" fmla="*/ 1735494 h 1791478"/>
                  <a:gd name="connsiteX4" fmla="*/ 20210 w 2539475"/>
                  <a:gd name="connsiteY4" fmla="*/ 1763486 h 1791478"/>
                  <a:gd name="connsiteX5" fmla="*/ 29540 w 2539475"/>
                  <a:gd name="connsiteY5" fmla="*/ 1791478 h 1791478"/>
                  <a:gd name="connsiteX6" fmla="*/ 57532 w 2539475"/>
                  <a:gd name="connsiteY6" fmla="*/ 1772817 h 1791478"/>
                  <a:gd name="connsiteX7" fmla="*/ 113516 w 2539475"/>
                  <a:gd name="connsiteY7" fmla="*/ 1754155 h 1791478"/>
                  <a:gd name="connsiteX8" fmla="*/ 206822 w 2539475"/>
                  <a:gd name="connsiteY8" fmla="*/ 1726164 h 1791478"/>
                  <a:gd name="connsiteX9" fmla="*/ 328120 w 2539475"/>
                  <a:gd name="connsiteY9" fmla="*/ 1707502 h 1791478"/>
                  <a:gd name="connsiteX10" fmla="*/ 412095 w 2539475"/>
                  <a:gd name="connsiteY10" fmla="*/ 1698172 h 1791478"/>
                  <a:gd name="connsiteX11" fmla="*/ 281467 w 2539475"/>
                  <a:gd name="connsiteY11" fmla="*/ 1679510 h 1791478"/>
                  <a:gd name="connsiteX12" fmla="*/ 85524 w 2539475"/>
                  <a:gd name="connsiteY12" fmla="*/ 1716833 h 1791478"/>
                  <a:gd name="connsiteX13" fmla="*/ 57532 w 2539475"/>
                  <a:gd name="connsiteY13" fmla="*/ 1735494 h 1791478"/>
                  <a:gd name="connsiteX14" fmla="*/ 29540 w 2539475"/>
                  <a:gd name="connsiteY14" fmla="*/ 1744825 h 1791478"/>
                  <a:gd name="connsiteX15" fmla="*/ 10879 w 2539475"/>
                  <a:gd name="connsiteY15" fmla="*/ 1772817 h 1791478"/>
                  <a:gd name="connsiteX16" fmla="*/ 66863 w 2539475"/>
                  <a:gd name="connsiteY16" fmla="*/ 1735494 h 1791478"/>
                  <a:gd name="connsiteX17" fmla="*/ 104185 w 2539475"/>
                  <a:gd name="connsiteY17" fmla="*/ 1660849 h 1791478"/>
                  <a:gd name="connsiteX18" fmla="*/ 132177 w 2539475"/>
                  <a:gd name="connsiteY18" fmla="*/ 1632857 h 1791478"/>
                  <a:gd name="connsiteX19" fmla="*/ 178830 w 2539475"/>
                  <a:gd name="connsiteY19" fmla="*/ 1595535 h 1791478"/>
                  <a:gd name="connsiteX20" fmla="*/ 216152 w 2539475"/>
                  <a:gd name="connsiteY20" fmla="*/ 1539551 h 1791478"/>
                  <a:gd name="connsiteX21" fmla="*/ 234814 w 2539475"/>
                  <a:gd name="connsiteY21" fmla="*/ 1520890 h 1791478"/>
                  <a:gd name="connsiteX22" fmla="*/ 300128 w 2539475"/>
                  <a:gd name="connsiteY22" fmla="*/ 1446245 h 1791478"/>
                  <a:gd name="connsiteX23" fmla="*/ 356112 w 2539475"/>
                  <a:gd name="connsiteY23" fmla="*/ 1362270 h 1791478"/>
                  <a:gd name="connsiteX24" fmla="*/ 374773 w 2539475"/>
                  <a:gd name="connsiteY24" fmla="*/ 1334278 h 1791478"/>
                  <a:gd name="connsiteX25" fmla="*/ 412095 w 2539475"/>
                  <a:gd name="connsiteY25" fmla="*/ 1306286 h 1791478"/>
                  <a:gd name="connsiteX26" fmla="*/ 440087 w 2539475"/>
                  <a:gd name="connsiteY26" fmla="*/ 1278294 h 1791478"/>
                  <a:gd name="connsiteX27" fmla="*/ 468079 w 2539475"/>
                  <a:gd name="connsiteY27" fmla="*/ 1259633 h 1791478"/>
                  <a:gd name="connsiteX28" fmla="*/ 496071 w 2539475"/>
                  <a:gd name="connsiteY28" fmla="*/ 1231641 h 1791478"/>
                  <a:gd name="connsiteX29" fmla="*/ 524063 w 2539475"/>
                  <a:gd name="connsiteY29" fmla="*/ 1212980 h 1791478"/>
                  <a:gd name="connsiteX30" fmla="*/ 552054 w 2539475"/>
                  <a:gd name="connsiteY30" fmla="*/ 1184988 h 1791478"/>
                  <a:gd name="connsiteX31" fmla="*/ 626699 w 2539475"/>
                  <a:gd name="connsiteY31" fmla="*/ 1138335 h 1791478"/>
                  <a:gd name="connsiteX32" fmla="*/ 701344 w 2539475"/>
                  <a:gd name="connsiteY32" fmla="*/ 1082351 h 1791478"/>
                  <a:gd name="connsiteX33" fmla="*/ 766658 w 2539475"/>
                  <a:gd name="connsiteY33" fmla="*/ 1035698 h 1791478"/>
                  <a:gd name="connsiteX34" fmla="*/ 850634 w 2539475"/>
                  <a:gd name="connsiteY34" fmla="*/ 979715 h 1791478"/>
                  <a:gd name="connsiteX35" fmla="*/ 887956 w 2539475"/>
                  <a:gd name="connsiteY35" fmla="*/ 951723 h 1791478"/>
                  <a:gd name="connsiteX36" fmla="*/ 943940 w 2539475"/>
                  <a:gd name="connsiteY36" fmla="*/ 914400 h 1791478"/>
                  <a:gd name="connsiteX37" fmla="*/ 999924 w 2539475"/>
                  <a:gd name="connsiteY37" fmla="*/ 877078 h 1791478"/>
                  <a:gd name="connsiteX38" fmla="*/ 1102561 w 2539475"/>
                  <a:gd name="connsiteY38" fmla="*/ 774441 h 1791478"/>
                  <a:gd name="connsiteX39" fmla="*/ 1167875 w 2539475"/>
                  <a:gd name="connsiteY39" fmla="*/ 737119 h 1791478"/>
                  <a:gd name="connsiteX40" fmla="*/ 1195867 w 2539475"/>
                  <a:gd name="connsiteY40" fmla="*/ 709127 h 1791478"/>
                  <a:gd name="connsiteX41" fmla="*/ 1233189 w 2539475"/>
                  <a:gd name="connsiteY41" fmla="*/ 690466 h 1791478"/>
                  <a:gd name="connsiteX42" fmla="*/ 1261181 w 2539475"/>
                  <a:gd name="connsiteY42" fmla="*/ 662474 h 1791478"/>
                  <a:gd name="connsiteX43" fmla="*/ 1326495 w 2539475"/>
                  <a:gd name="connsiteY43" fmla="*/ 625151 h 1791478"/>
                  <a:gd name="connsiteX44" fmla="*/ 1531769 w 2539475"/>
                  <a:gd name="connsiteY44" fmla="*/ 513184 h 1791478"/>
                  <a:gd name="connsiteX45" fmla="*/ 1587752 w 2539475"/>
                  <a:gd name="connsiteY45" fmla="*/ 485192 h 1791478"/>
                  <a:gd name="connsiteX46" fmla="*/ 1718381 w 2539475"/>
                  <a:gd name="connsiteY46" fmla="*/ 429208 h 1791478"/>
                  <a:gd name="connsiteX47" fmla="*/ 1867671 w 2539475"/>
                  <a:gd name="connsiteY47" fmla="*/ 373225 h 1791478"/>
                  <a:gd name="connsiteX48" fmla="*/ 2035622 w 2539475"/>
                  <a:gd name="connsiteY48" fmla="*/ 289249 h 1791478"/>
                  <a:gd name="connsiteX49" fmla="*/ 2128928 w 2539475"/>
                  <a:gd name="connsiteY49" fmla="*/ 242596 h 1791478"/>
                  <a:gd name="connsiteX50" fmla="*/ 2278218 w 2539475"/>
                  <a:gd name="connsiteY50" fmla="*/ 149290 h 1791478"/>
                  <a:gd name="connsiteX51" fmla="*/ 2343532 w 2539475"/>
                  <a:gd name="connsiteY51" fmla="*/ 121298 h 1791478"/>
                  <a:gd name="connsiteX52" fmla="*/ 2483491 w 2539475"/>
                  <a:gd name="connsiteY52" fmla="*/ 37323 h 1791478"/>
                  <a:gd name="connsiteX53" fmla="*/ 2539475 w 2539475"/>
                  <a:gd name="connsiteY53" fmla="*/ 0 h 17914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</a:cxnLst>
                <a:rect l="l" t="t" r="r" b="b"/>
                <a:pathLst>
                  <a:path w="2539475" h="1791478">
                    <a:moveTo>
                      <a:pt x="66863" y="1483568"/>
                    </a:moveTo>
                    <a:cubicBezTo>
                      <a:pt x="63753" y="1524001"/>
                      <a:pt x="62270" y="1564592"/>
                      <a:pt x="57532" y="1604866"/>
                    </a:cubicBezTo>
                    <a:cubicBezTo>
                      <a:pt x="55402" y="1622967"/>
                      <a:pt x="44903" y="1652083"/>
                      <a:pt x="38871" y="1670180"/>
                    </a:cubicBezTo>
                    <a:cubicBezTo>
                      <a:pt x="35761" y="1691951"/>
                      <a:pt x="33853" y="1713929"/>
                      <a:pt x="29540" y="1735494"/>
                    </a:cubicBezTo>
                    <a:cubicBezTo>
                      <a:pt x="27611" y="1745138"/>
                      <a:pt x="20210" y="1753651"/>
                      <a:pt x="20210" y="1763486"/>
                    </a:cubicBezTo>
                    <a:cubicBezTo>
                      <a:pt x="20210" y="1773321"/>
                      <a:pt x="26430" y="1782147"/>
                      <a:pt x="29540" y="1791478"/>
                    </a:cubicBezTo>
                    <a:cubicBezTo>
                      <a:pt x="38871" y="1785258"/>
                      <a:pt x="47285" y="1777371"/>
                      <a:pt x="57532" y="1772817"/>
                    </a:cubicBezTo>
                    <a:cubicBezTo>
                      <a:pt x="75507" y="1764828"/>
                      <a:pt x="97149" y="1765067"/>
                      <a:pt x="113516" y="1754155"/>
                    </a:cubicBezTo>
                    <a:cubicBezTo>
                      <a:pt x="160642" y="1722737"/>
                      <a:pt x="128767" y="1738172"/>
                      <a:pt x="206822" y="1726164"/>
                    </a:cubicBezTo>
                    <a:cubicBezTo>
                      <a:pt x="274281" y="1715786"/>
                      <a:pt x="255954" y="1716523"/>
                      <a:pt x="328120" y="1707502"/>
                    </a:cubicBezTo>
                    <a:cubicBezTo>
                      <a:pt x="356066" y="1704009"/>
                      <a:pt x="384103" y="1701282"/>
                      <a:pt x="412095" y="1698172"/>
                    </a:cubicBezTo>
                    <a:cubicBezTo>
                      <a:pt x="375959" y="1690945"/>
                      <a:pt x="313482" y="1677047"/>
                      <a:pt x="281467" y="1679510"/>
                    </a:cubicBezTo>
                    <a:cubicBezTo>
                      <a:pt x="208707" y="1685107"/>
                      <a:pt x="151410" y="1700361"/>
                      <a:pt x="85524" y="1716833"/>
                    </a:cubicBezTo>
                    <a:cubicBezTo>
                      <a:pt x="76193" y="1723053"/>
                      <a:pt x="67562" y="1730479"/>
                      <a:pt x="57532" y="1735494"/>
                    </a:cubicBezTo>
                    <a:cubicBezTo>
                      <a:pt x="48735" y="1739893"/>
                      <a:pt x="37220" y="1738681"/>
                      <a:pt x="29540" y="1744825"/>
                    </a:cubicBezTo>
                    <a:cubicBezTo>
                      <a:pt x="20783" y="1751830"/>
                      <a:pt x="0" y="1775537"/>
                      <a:pt x="10879" y="1772817"/>
                    </a:cubicBezTo>
                    <a:cubicBezTo>
                      <a:pt x="32638" y="1767377"/>
                      <a:pt x="66863" y="1735494"/>
                      <a:pt x="66863" y="1735494"/>
                    </a:cubicBezTo>
                    <a:cubicBezTo>
                      <a:pt x="80054" y="1702516"/>
                      <a:pt x="82684" y="1686650"/>
                      <a:pt x="104185" y="1660849"/>
                    </a:cubicBezTo>
                    <a:cubicBezTo>
                      <a:pt x="112633" y="1650712"/>
                      <a:pt x="123729" y="1642994"/>
                      <a:pt x="132177" y="1632857"/>
                    </a:cubicBezTo>
                    <a:cubicBezTo>
                      <a:pt x="164642" y="1593900"/>
                      <a:pt x="132878" y="1610853"/>
                      <a:pt x="178830" y="1595535"/>
                    </a:cubicBezTo>
                    <a:cubicBezTo>
                      <a:pt x="191271" y="1576874"/>
                      <a:pt x="200293" y="1555410"/>
                      <a:pt x="216152" y="1539551"/>
                    </a:cubicBezTo>
                    <a:cubicBezTo>
                      <a:pt x="222373" y="1533331"/>
                      <a:pt x="229536" y="1527928"/>
                      <a:pt x="234814" y="1520890"/>
                    </a:cubicBezTo>
                    <a:cubicBezTo>
                      <a:pt x="289244" y="1448317"/>
                      <a:pt x="248031" y="1480976"/>
                      <a:pt x="300128" y="1446245"/>
                    </a:cubicBezTo>
                    <a:lnTo>
                      <a:pt x="356112" y="1362270"/>
                    </a:lnTo>
                    <a:cubicBezTo>
                      <a:pt x="362332" y="1352939"/>
                      <a:pt x="365802" y="1341006"/>
                      <a:pt x="374773" y="1334278"/>
                    </a:cubicBezTo>
                    <a:cubicBezTo>
                      <a:pt x="387214" y="1324947"/>
                      <a:pt x="400288" y="1316406"/>
                      <a:pt x="412095" y="1306286"/>
                    </a:cubicBezTo>
                    <a:cubicBezTo>
                      <a:pt x="422114" y="1297698"/>
                      <a:pt x="429950" y="1286742"/>
                      <a:pt x="440087" y="1278294"/>
                    </a:cubicBezTo>
                    <a:cubicBezTo>
                      <a:pt x="448702" y="1271115"/>
                      <a:pt x="459464" y="1266812"/>
                      <a:pt x="468079" y="1259633"/>
                    </a:cubicBezTo>
                    <a:cubicBezTo>
                      <a:pt x="478216" y="1251185"/>
                      <a:pt x="485934" y="1240089"/>
                      <a:pt x="496071" y="1231641"/>
                    </a:cubicBezTo>
                    <a:cubicBezTo>
                      <a:pt x="504686" y="1224462"/>
                      <a:pt x="515448" y="1220159"/>
                      <a:pt x="524063" y="1212980"/>
                    </a:cubicBezTo>
                    <a:cubicBezTo>
                      <a:pt x="534200" y="1204533"/>
                      <a:pt x="541383" y="1192749"/>
                      <a:pt x="552054" y="1184988"/>
                    </a:cubicBezTo>
                    <a:cubicBezTo>
                      <a:pt x="575784" y="1167730"/>
                      <a:pt x="626699" y="1138335"/>
                      <a:pt x="626699" y="1138335"/>
                    </a:cubicBezTo>
                    <a:cubicBezTo>
                      <a:pt x="671547" y="1078539"/>
                      <a:pt x="632922" y="1116563"/>
                      <a:pt x="701344" y="1082351"/>
                    </a:cubicBezTo>
                    <a:cubicBezTo>
                      <a:pt x="716822" y="1074612"/>
                      <a:pt x="755662" y="1043311"/>
                      <a:pt x="766658" y="1035698"/>
                    </a:cubicBezTo>
                    <a:cubicBezTo>
                      <a:pt x="794318" y="1016549"/>
                      <a:pt x="823721" y="999900"/>
                      <a:pt x="850634" y="979715"/>
                    </a:cubicBezTo>
                    <a:cubicBezTo>
                      <a:pt x="863075" y="970384"/>
                      <a:pt x="875216" y="960641"/>
                      <a:pt x="887956" y="951723"/>
                    </a:cubicBezTo>
                    <a:cubicBezTo>
                      <a:pt x="906330" y="938861"/>
                      <a:pt x="926236" y="928170"/>
                      <a:pt x="943940" y="914400"/>
                    </a:cubicBezTo>
                    <a:cubicBezTo>
                      <a:pt x="996359" y="873630"/>
                      <a:pt x="946391" y="894921"/>
                      <a:pt x="999924" y="877078"/>
                    </a:cubicBezTo>
                    <a:cubicBezTo>
                      <a:pt x="1034136" y="842866"/>
                      <a:pt x="1060552" y="798446"/>
                      <a:pt x="1102561" y="774441"/>
                    </a:cubicBezTo>
                    <a:cubicBezTo>
                      <a:pt x="1124332" y="762000"/>
                      <a:pt x="1147333" y="751499"/>
                      <a:pt x="1167875" y="737119"/>
                    </a:cubicBezTo>
                    <a:cubicBezTo>
                      <a:pt x="1178685" y="729552"/>
                      <a:pt x="1185129" y="716797"/>
                      <a:pt x="1195867" y="709127"/>
                    </a:cubicBezTo>
                    <a:cubicBezTo>
                      <a:pt x="1207185" y="701042"/>
                      <a:pt x="1221871" y="698551"/>
                      <a:pt x="1233189" y="690466"/>
                    </a:cubicBezTo>
                    <a:cubicBezTo>
                      <a:pt x="1243927" y="682796"/>
                      <a:pt x="1250371" y="670041"/>
                      <a:pt x="1261181" y="662474"/>
                    </a:cubicBezTo>
                    <a:cubicBezTo>
                      <a:pt x="1281723" y="648094"/>
                      <a:pt x="1305139" y="638293"/>
                      <a:pt x="1326495" y="625151"/>
                    </a:cubicBezTo>
                    <a:cubicBezTo>
                      <a:pt x="1474220" y="534243"/>
                      <a:pt x="1249677" y="654231"/>
                      <a:pt x="1531769" y="513184"/>
                    </a:cubicBezTo>
                    <a:cubicBezTo>
                      <a:pt x="1550430" y="503853"/>
                      <a:pt x="1567959" y="491790"/>
                      <a:pt x="1587752" y="485192"/>
                    </a:cubicBezTo>
                    <a:cubicBezTo>
                      <a:pt x="1767952" y="425126"/>
                      <a:pt x="1487796" y="521442"/>
                      <a:pt x="1718381" y="429208"/>
                    </a:cubicBezTo>
                    <a:cubicBezTo>
                      <a:pt x="1910905" y="352198"/>
                      <a:pt x="1630753" y="487296"/>
                      <a:pt x="1867671" y="373225"/>
                    </a:cubicBezTo>
                    <a:cubicBezTo>
                      <a:pt x="1924066" y="346072"/>
                      <a:pt x="1979638" y="317241"/>
                      <a:pt x="2035622" y="289249"/>
                    </a:cubicBezTo>
                    <a:cubicBezTo>
                      <a:pt x="2066724" y="273698"/>
                      <a:pt x="2099440" y="261026"/>
                      <a:pt x="2128928" y="242596"/>
                    </a:cubicBezTo>
                    <a:cubicBezTo>
                      <a:pt x="2178691" y="211494"/>
                      <a:pt x="2224280" y="172407"/>
                      <a:pt x="2278218" y="149290"/>
                    </a:cubicBezTo>
                    <a:cubicBezTo>
                      <a:pt x="2299989" y="139959"/>
                      <a:pt x="2323033" y="133166"/>
                      <a:pt x="2343532" y="121298"/>
                    </a:cubicBezTo>
                    <a:cubicBezTo>
                      <a:pt x="2506588" y="26896"/>
                      <a:pt x="2403537" y="63972"/>
                      <a:pt x="2483491" y="37323"/>
                    </a:cubicBezTo>
                    <a:lnTo>
                      <a:pt x="2539475" y="0"/>
                    </a:lnTo>
                  </a:path>
                </a:pathLst>
              </a:custGeom>
              <a:ln w="571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o-RO"/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5318451" y="979714"/>
              <a:ext cx="657552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3600" b="1" dirty="0" err="1" smtClean="0">
                  <a:solidFill>
                    <a:srgbClr val="FF0000"/>
                  </a:solidFill>
                  <a:latin typeface="Calibri" pitchFamily="34" charset="0"/>
                </a:rPr>
                <a:t>Eu</a:t>
              </a:r>
              <a:endParaRPr lang="ro-RO" sz="3600" b="1" dirty="0">
                <a:solidFill>
                  <a:srgbClr val="FF0000"/>
                </a:solidFill>
                <a:latin typeface="Calibri" pitchFamily="34" charset="0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082213" y="1104123"/>
            <a:ext cx="1400896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Calibri" pitchFamily="34" charset="0"/>
              </a:rPr>
              <a:t>Stefan</a:t>
            </a:r>
            <a:endParaRPr lang="ro-RO" sz="3600" b="1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024" y="0"/>
            <a:ext cx="8943975" cy="715962"/>
          </a:xfrm>
        </p:spPr>
        <p:txBody>
          <a:bodyPr/>
          <a:lstStyle/>
          <a:p>
            <a:pPr algn="l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MyOcean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27010" y="3127893"/>
            <a:ext cx="76332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hlinkClick r:id="rId2"/>
              </a:rPr>
              <a:t>https://www.youtube.com/watch?feature=player_embedded&amp;v=8J_tTQqzRVA</a:t>
            </a:r>
            <a:endParaRPr lang="ro-RO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024" y="0"/>
            <a:ext cx="8943975" cy="715962"/>
          </a:xfrm>
        </p:spPr>
        <p:txBody>
          <a:bodyPr/>
          <a:lstStyle/>
          <a:p>
            <a:pPr algn="l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MyOcean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Istoria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53581" y="1196457"/>
            <a:ext cx="646689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MyOcean</a:t>
            </a:r>
            <a:r>
              <a:rPr lang="en-US" sz="2000" b="1" dirty="0" smtClean="0"/>
              <a:t>: 2009 – 2012 </a:t>
            </a:r>
          </a:p>
          <a:p>
            <a:r>
              <a:rPr lang="en-US" sz="2000" dirty="0" err="1" smtClean="0"/>
              <a:t>Durata</a:t>
            </a:r>
            <a:r>
              <a:rPr lang="en-US" sz="2000" dirty="0" smtClean="0"/>
              <a:t>: 39 de </a:t>
            </a:r>
            <a:r>
              <a:rPr lang="en-US" sz="2000" dirty="0" err="1" smtClean="0"/>
              <a:t>luni</a:t>
            </a:r>
            <a:endParaRPr lang="en-US" sz="2000" dirty="0" smtClean="0"/>
          </a:p>
          <a:p>
            <a:r>
              <a:rPr lang="en-US" sz="2000" dirty="0" err="1" smtClean="0"/>
              <a:t>Sursa</a:t>
            </a:r>
            <a:r>
              <a:rPr lang="en-US" sz="2000" dirty="0" smtClean="0"/>
              <a:t> de </a:t>
            </a:r>
            <a:r>
              <a:rPr lang="en-US" sz="2000" dirty="0" err="1" smtClean="0"/>
              <a:t>finan</a:t>
            </a:r>
            <a:r>
              <a:rPr lang="ro-RO" sz="2000" dirty="0" smtClean="0"/>
              <a:t>ț</a:t>
            </a:r>
            <a:r>
              <a:rPr lang="en-US" sz="2000" dirty="0" smtClean="0"/>
              <a:t>are: </a:t>
            </a:r>
            <a:r>
              <a:rPr lang="en-US" sz="2000" dirty="0" err="1" smtClean="0"/>
              <a:t>Comisia</a:t>
            </a:r>
            <a:r>
              <a:rPr lang="en-US" sz="2000" dirty="0" smtClean="0"/>
              <a:t> </a:t>
            </a:r>
            <a:r>
              <a:rPr lang="en-US" sz="2000" dirty="0" err="1" smtClean="0"/>
              <a:t>Europeana</a:t>
            </a:r>
            <a:endParaRPr lang="en-US" sz="2000" dirty="0" smtClean="0"/>
          </a:p>
          <a:p>
            <a:r>
              <a:rPr lang="en-US" sz="2000" dirty="0" err="1" smtClean="0"/>
              <a:t>Tipul</a:t>
            </a:r>
            <a:r>
              <a:rPr lang="en-US" sz="2000" dirty="0" smtClean="0"/>
              <a:t> </a:t>
            </a:r>
            <a:r>
              <a:rPr lang="en-US" sz="2000" dirty="0" err="1" smtClean="0"/>
              <a:t>proiectului</a:t>
            </a:r>
            <a:r>
              <a:rPr lang="en-US" sz="2000" dirty="0" smtClean="0"/>
              <a:t>: FP7</a:t>
            </a:r>
          </a:p>
          <a:p>
            <a:r>
              <a:rPr lang="en-US" sz="2000" dirty="0" smtClean="0"/>
              <a:t>Cost total: </a:t>
            </a:r>
            <a:r>
              <a:rPr lang="en-US" sz="2000" dirty="0" err="1" smtClean="0"/>
              <a:t>aproximativ</a:t>
            </a:r>
            <a:r>
              <a:rPr lang="en-US" sz="2000" dirty="0" smtClean="0"/>
              <a:t> 55 mil. Euro</a:t>
            </a:r>
          </a:p>
          <a:p>
            <a:endParaRPr lang="en-US" sz="2000" dirty="0" smtClean="0"/>
          </a:p>
          <a:p>
            <a:r>
              <a:rPr lang="en-US" sz="2000" b="1" dirty="0" smtClean="0"/>
              <a:t>MyOcean2: 2012 – 2014</a:t>
            </a:r>
          </a:p>
          <a:p>
            <a:r>
              <a:rPr lang="en-US" sz="2000" dirty="0" err="1" smtClean="0"/>
              <a:t>Durata</a:t>
            </a:r>
            <a:r>
              <a:rPr lang="en-US" sz="2000" dirty="0" smtClean="0"/>
              <a:t>: 30 de </a:t>
            </a:r>
            <a:r>
              <a:rPr lang="en-US" sz="2000" dirty="0" err="1" smtClean="0"/>
              <a:t>luni</a:t>
            </a:r>
            <a:endParaRPr lang="en-US" sz="2000" dirty="0" smtClean="0"/>
          </a:p>
          <a:p>
            <a:r>
              <a:rPr lang="en-US" sz="2000" dirty="0" err="1" smtClean="0"/>
              <a:t>Sursa</a:t>
            </a:r>
            <a:r>
              <a:rPr lang="en-US" sz="2000" dirty="0" smtClean="0"/>
              <a:t> de </a:t>
            </a:r>
            <a:r>
              <a:rPr lang="en-US" sz="2000" dirty="0" err="1" smtClean="0"/>
              <a:t>finan</a:t>
            </a:r>
            <a:r>
              <a:rPr lang="ro-RO" sz="2000" dirty="0" smtClean="0"/>
              <a:t>ț</a:t>
            </a:r>
            <a:r>
              <a:rPr lang="en-US" sz="2000" dirty="0" smtClean="0"/>
              <a:t>are: </a:t>
            </a:r>
            <a:r>
              <a:rPr lang="en-US" sz="2000" dirty="0" err="1" smtClean="0"/>
              <a:t>Comisia</a:t>
            </a:r>
            <a:r>
              <a:rPr lang="en-US" sz="2000" dirty="0" smtClean="0"/>
              <a:t> </a:t>
            </a:r>
            <a:r>
              <a:rPr lang="en-US" sz="2000" dirty="0" err="1" smtClean="0"/>
              <a:t>Europeana</a:t>
            </a:r>
            <a:endParaRPr lang="en-US" sz="2000" dirty="0" smtClean="0"/>
          </a:p>
          <a:p>
            <a:r>
              <a:rPr lang="en-US" sz="2000" dirty="0" err="1" smtClean="0"/>
              <a:t>Tipul</a:t>
            </a:r>
            <a:r>
              <a:rPr lang="en-US" sz="2000" dirty="0" smtClean="0"/>
              <a:t> </a:t>
            </a:r>
            <a:r>
              <a:rPr lang="en-US" sz="2000" dirty="0" err="1" smtClean="0"/>
              <a:t>proiectului</a:t>
            </a:r>
            <a:r>
              <a:rPr lang="en-US" sz="2000" dirty="0" smtClean="0"/>
              <a:t>: FP7</a:t>
            </a:r>
          </a:p>
          <a:p>
            <a:r>
              <a:rPr lang="en-US" sz="2000" dirty="0" smtClean="0"/>
              <a:t>Cost total </a:t>
            </a:r>
            <a:r>
              <a:rPr lang="en-US" sz="2000" dirty="0" err="1" smtClean="0"/>
              <a:t>estimat</a:t>
            </a:r>
            <a:r>
              <a:rPr lang="en-US" sz="2000" dirty="0" smtClean="0"/>
              <a:t>: </a:t>
            </a:r>
            <a:r>
              <a:rPr lang="en-US" sz="2000" dirty="0" err="1" smtClean="0"/>
              <a:t>aproximativ</a:t>
            </a:r>
            <a:r>
              <a:rPr lang="en-US" sz="2000" dirty="0" smtClean="0"/>
              <a:t> 41 mil. Euro</a:t>
            </a:r>
          </a:p>
          <a:p>
            <a:endParaRPr lang="en-US" sz="2000" dirty="0" smtClean="0"/>
          </a:p>
          <a:p>
            <a:r>
              <a:rPr lang="en-US" sz="2000" b="1" dirty="0" err="1" smtClean="0"/>
              <a:t>MyOcean</a:t>
            </a:r>
            <a:r>
              <a:rPr lang="en-US" sz="2000" b="1" dirty="0" smtClean="0"/>
              <a:t> Follow-On: </a:t>
            </a:r>
            <a:r>
              <a:rPr lang="en-US" sz="2000" b="1" dirty="0" err="1" smtClean="0"/>
              <a:t>Octombrie</a:t>
            </a:r>
            <a:r>
              <a:rPr lang="en-US" sz="2000" b="1" dirty="0" smtClean="0"/>
              <a:t> 2014 – </a:t>
            </a:r>
            <a:r>
              <a:rPr lang="en-US" sz="2000" b="1" dirty="0" err="1" smtClean="0"/>
              <a:t>Martie</a:t>
            </a:r>
            <a:r>
              <a:rPr lang="en-US" sz="2000" b="1" dirty="0" smtClean="0"/>
              <a:t> 2015</a:t>
            </a:r>
          </a:p>
          <a:p>
            <a:r>
              <a:rPr lang="en-US" sz="2000" dirty="0" err="1" smtClean="0"/>
              <a:t>Durata</a:t>
            </a:r>
            <a:r>
              <a:rPr lang="en-US" sz="2000" dirty="0" smtClean="0"/>
              <a:t>: 6 de </a:t>
            </a:r>
            <a:r>
              <a:rPr lang="en-US" sz="2000" dirty="0" err="1" smtClean="0"/>
              <a:t>luni</a:t>
            </a:r>
            <a:endParaRPr lang="en-US" sz="2000" dirty="0" smtClean="0"/>
          </a:p>
          <a:p>
            <a:r>
              <a:rPr lang="en-US" sz="2000" dirty="0" err="1" smtClean="0"/>
              <a:t>Tipul</a:t>
            </a:r>
            <a:r>
              <a:rPr lang="en-US" sz="2000" dirty="0" smtClean="0"/>
              <a:t> </a:t>
            </a:r>
            <a:r>
              <a:rPr lang="en-US" sz="2000" dirty="0" err="1" smtClean="0"/>
              <a:t>proiectului</a:t>
            </a:r>
            <a:r>
              <a:rPr lang="en-US" sz="2000" dirty="0" smtClean="0"/>
              <a:t>: H2020</a:t>
            </a:r>
          </a:p>
          <a:p>
            <a:endParaRPr lang="ro-RO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024" y="0"/>
            <a:ext cx="8943975" cy="715962"/>
          </a:xfrm>
        </p:spPr>
        <p:txBody>
          <a:bodyPr/>
          <a:lstStyle/>
          <a:p>
            <a:pPr algn="l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MyOcean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Istoria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59711"/>
            <a:ext cx="9144000" cy="3562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10513" y="4909767"/>
            <a:ext cx="15734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 smtClean="0"/>
              <a:t>Sursa</a:t>
            </a:r>
            <a:r>
              <a:rPr lang="en-US" sz="1000" dirty="0" smtClean="0"/>
              <a:t>: www.copernicus.eu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024" y="0"/>
            <a:ext cx="8943975" cy="715962"/>
          </a:xfrm>
        </p:spPr>
        <p:txBody>
          <a:bodyPr/>
          <a:lstStyle/>
          <a:p>
            <a:pPr algn="l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Parteneri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MyOcean2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063690" y="783767"/>
          <a:ext cx="6951306" cy="5792436"/>
        </p:xfrm>
        <a:graphic>
          <a:graphicData uri="http://schemas.openxmlformats.org/drawingml/2006/table">
            <a:tbl>
              <a:tblPr/>
              <a:tblGrid>
                <a:gridCol w="149441"/>
                <a:gridCol w="3131239"/>
                <a:gridCol w="149441"/>
                <a:gridCol w="3521185"/>
              </a:tblGrid>
              <a:tr h="141252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Aarhus Universitet (AU), Denmark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Istituto Nazionale di Oceanografia e di Geofisica Sperimentale (OGS), Italy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252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ACRI-ST S.A.S., France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Istituto Superiore per la Protezione e la Ricerca Ambientale (ISPRA)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252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Altamira Information, Spain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NL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Koninklijk Nederlands Meteorologisch Instituut (KNMI),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252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Aplinkos Apsaugos Agentura (EPA), Lithuania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Latvijas Universitate, Latvia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505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Brockmann Consult (BC), Germany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Marine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Hydrophysical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Institute National Academy of Sciences of Ukraine (MHI NASU), Ukraine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252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Bundesamt für Seeschiffahrt und Hydrographie (BSH), Germany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Mercator Océan, France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252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Centre national de la recherche scientifique (CNRS), France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Met Office, United Kingdom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331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Euro-mediterraneo per i Cambiamenti Climatici (CMCC), Italy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Météo-France (MF-CNRM), France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252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Collecte Localisation Satellite (CLS), France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Meteorologisk institutt (met.no), Norway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252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Consejo Superior de Investigaciones Cientificas (CSIC), Spain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Middel-East Technical University (IMS-METU), Turkey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252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Consiglio Nazionale delle Ricerche (CNR), Italy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Nacionalni institut za biologijo (NIB), Slovenia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505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Danmarks Meteorologiske Institut (DMI), Denmark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Nansen International Environmental and Remote Sensing Centre (NIERSC), Russia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505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Danmarks Tekniske Universitet (DTU), Denmark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National and Kapodistrian University of Athens, Institute of Accelerating Systems and Applications (IASA), Greece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505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EDISOFT - Empresa de Serviços e Desenvolvimento de Software, S.A., Portugal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National Institute for Marine Research and Development (NIMRD), Romania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331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Ente per le Nuove Technologie, l’Energia e l’Ambiente (ENEA), Italy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Natural Environment Research Council, United Kingdom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505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European Centre for Medium-Range Weather Forecasts (ECMWF), United Kingdom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Norsk institutt for vannforskning (NIVA), Norway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252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Havforskningsinstituttet (IMR), Norway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Plymouth Marine Laboratory, United Kingdom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252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Hellenic Ministry of Merchant Marine (HCMR), Greece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Puertos del Estado, Spain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505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Helmholtz-Zentrum Geesthacht Zentrum fur Material und Kustenforschung (HZG), Germany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Starlab Barcelona, SL, Spain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252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Ilmatieteen Laitos (FMI), Finland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Stiftelsen Nansen Senter for Fjernmaaling (NERSC), Norway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505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Institut Français de Recherche pour l’Exploitation de la Mer (IFREMER), France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Suomen ympäristökeskus (SYKE), Finland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252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Institut National de Recherche Halieutique (INRH), Morocco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Sveriges meteorologiska och hydrologiska institut (SMHI), Sweden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505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Institut Royal des Sciences Naturelles de Belgique (IRSNB-KBIN-RBINS), Belgium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Tallinna Tehnikaülikool, Estonia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505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Institute of Oceanology - Bulgarian Academy of Sciences, Bulgaria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The Secretary of State for Environment, Food and Rural Affairs (CEFAS), United Kingdom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252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Instituto Español de Oceanografia, Spain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Ufficio Generale Spazio Aereo e Meteorologia (USAM), Italy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252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Instituto Superior Técnico, Portugal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Università ta’ Malta, Malta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252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Instytutu Morskiego w Gdańsku (MIG), Poland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University of Cyprus, Cyprus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252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Irish Marine Institute, Ireland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University of Plymouth (UOP), United Kingdom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252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Israel Oceanographic and Limnological Research (IOLR), Israel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University of Reading (URead), United Kingdom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252"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Istituto Nazionale di Geofisica e Vulcanologia, Italy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210" marR="5210" marT="521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678557"/>
            <a:ext cx="9144001" cy="59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024" y="0"/>
            <a:ext cx="8943975" cy="715962"/>
          </a:xfrm>
        </p:spPr>
        <p:txBody>
          <a:bodyPr/>
          <a:lstStyle/>
          <a:p>
            <a:pPr algn="l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Rolul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MyOcean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3917" y="6339743"/>
            <a:ext cx="15734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 smtClean="0"/>
              <a:t>Sursa</a:t>
            </a:r>
            <a:r>
              <a:rPr lang="en-US" sz="1000" dirty="0" smtClean="0"/>
              <a:t>: www.copernicus.eu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024" y="0"/>
            <a:ext cx="8943975" cy="715962"/>
          </a:xfrm>
        </p:spPr>
        <p:txBody>
          <a:bodyPr/>
          <a:lstStyle/>
          <a:p>
            <a:pPr algn="l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Rolul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MyOcean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23454"/>
            <a:ext cx="9144000" cy="5504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19567" y="6349268"/>
            <a:ext cx="15734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 smtClean="0"/>
              <a:t>Sursa</a:t>
            </a:r>
            <a:r>
              <a:rPr lang="en-US" sz="1000" dirty="0" smtClean="0"/>
              <a:t>: www.copernicus.eu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024" y="0"/>
            <a:ext cx="8943975" cy="715962"/>
          </a:xfrm>
        </p:spPr>
        <p:txBody>
          <a:bodyPr/>
          <a:lstStyle/>
          <a:p>
            <a:pPr algn="l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Portalul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MyOcean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30250"/>
            <a:ext cx="9144000" cy="5856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024" y="0"/>
            <a:ext cx="8943975" cy="715962"/>
          </a:xfrm>
        </p:spPr>
        <p:txBody>
          <a:bodyPr/>
          <a:lstStyle/>
          <a:p>
            <a:pPr algn="l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MyOcean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99261" y="968720"/>
            <a:ext cx="76113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Livreaz</a:t>
            </a:r>
            <a:r>
              <a:rPr lang="ro-RO" sz="2000" dirty="0" smtClean="0"/>
              <a:t>ă</a:t>
            </a:r>
            <a:r>
              <a:rPr lang="en-US" sz="2000" dirty="0" smtClean="0"/>
              <a:t> </a:t>
            </a:r>
            <a:r>
              <a:rPr lang="en-US" sz="2000" dirty="0" err="1" smtClean="0"/>
              <a:t>informa</a:t>
            </a:r>
            <a:r>
              <a:rPr lang="ro-RO" sz="2000" dirty="0" smtClean="0"/>
              <a:t>ț</a:t>
            </a:r>
            <a:r>
              <a:rPr lang="en-US" sz="2000" dirty="0" smtClean="0"/>
              <a:t>ii c</a:t>
            </a:r>
            <a:r>
              <a:rPr lang="ro-RO" sz="2000" dirty="0" smtClean="0"/>
              <a:t>ă</a:t>
            </a:r>
            <a:r>
              <a:rPr lang="en-US" sz="2000" dirty="0" err="1" smtClean="0"/>
              <a:t>tre</a:t>
            </a:r>
            <a:r>
              <a:rPr lang="en-US" sz="2000" dirty="0" smtClean="0"/>
              <a:t> </a:t>
            </a:r>
            <a:r>
              <a:rPr lang="en-US" sz="2000" dirty="0" err="1" smtClean="0"/>
              <a:t>utilizatori</a:t>
            </a:r>
            <a:r>
              <a:rPr lang="en-US" sz="2000" dirty="0" smtClean="0"/>
              <a:t> din </a:t>
            </a:r>
            <a:r>
              <a:rPr lang="en-US" sz="2000" dirty="0" err="1" smtClean="0"/>
              <a:t>cadrul</a:t>
            </a:r>
            <a:r>
              <a:rPr lang="en-US" sz="2000" dirty="0" smtClean="0"/>
              <a:t> a 4 </a:t>
            </a:r>
            <a:r>
              <a:rPr lang="en-US" sz="2000" dirty="0" err="1" smtClean="0"/>
              <a:t>domenii</a:t>
            </a:r>
            <a:r>
              <a:rPr lang="en-US" sz="2000" dirty="0" smtClean="0"/>
              <a:t> de </a:t>
            </a:r>
            <a:r>
              <a:rPr lang="en-US" sz="2000" dirty="0" err="1" smtClean="0"/>
              <a:t>interes</a:t>
            </a:r>
            <a:r>
              <a:rPr lang="ro-RO" sz="2000" dirty="0" smtClean="0"/>
              <a:t>.</a:t>
            </a:r>
            <a:endParaRPr lang="en-US" sz="2000" dirty="0" smtClean="0"/>
          </a:p>
        </p:txBody>
      </p:sp>
      <p:pic>
        <p:nvPicPr>
          <p:cNvPr id="6" name="Picture 5" descr="ScreenShot00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8475" y="1343956"/>
            <a:ext cx="8021370" cy="50381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35614" y="6358322"/>
            <a:ext cx="15734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 smtClean="0"/>
              <a:t>Sursa</a:t>
            </a:r>
            <a:r>
              <a:rPr lang="en-US" sz="1000" dirty="0" smtClean="0"/>
              <a:t>: www.myocean.eu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024" y="0"/>
            <a:ext cx="8943975" cy="715962"/>
          </a:xfrm>
        </p:spPr>
        <p:txBody>
          <a:bodyPr/>
          <a:lstStyle/>
          <a:p>
            <a:pPr algn="l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MyOcean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3871" y="1747318"/>
            <a:ext cx="24682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Informa</a:t>
            </a:r>
            <a:r>
              <a:rPr lang="ro-RO" sz="2000" dirty="0" smtClean="0"/>
              <a:t>ț</a:t>
            </a:r>
            <a:r>
              <a:rPr lang="en-US" sz="2000" dirty="0" err="1" smtClean="0"/>
              <a:t>iile</a:t>
            </a:r>
            <a:r>
              <a:rPr lang="en-US" sz="2000" dirty="0" smtClean="0"/>
              <a:t> </a:t>
            </a:r>
            <a:r>
              <a:rPr lang="en-US" sz="2000" dirty="0" err="1" smtClean="0"/>
              <a:t>sunt</a:t>
            </a:r>
            <a:r>
              <a:rPr lang="en-US" sz="2000" dirty="0" smtClean="0"/>
              <a:t> </a:t>
            </a:r>
            <a:r>
              <a:rPr lang="en-US" sz="2000" dirty="0" err="1" smtClean="0"/>
              <a:t>grupate</a:t>
            </a:r>
            <a:r>
              <a:rPr lang="en-US" sz="2000" dirty="0" smtClean="0"/>
              <a:t> </a:t>
            </a:r>
            <a:r>
              <a:rPr lang="en-US" sz="2000" dirty="0" err="1" smtClean="0"/>
              <a:t>pe</a:t>
            </a:r>
            <a:r>
              <a:rPr lang="en-US" sz="2000" dirty="0" smtClean="0"/>
              <a:t> </a:t>
            </a:r>
            <a:r>
              <a:rPr lang="en-US" sz="2000" dirty="0" err="1" smtClean="0"/>
              <a:t>mai</a:t>
            </a:r>
            <a:r>
              <a:rPr lang="en-US" sz="2000" dirty="0" smtClean="0"/>
              <a:t> </a:t>
            </a:r>
            <a:r>
              <a:rPr lang="en-US" sz="2000" dirty="0" err="1" smtClean="0"/>
              <a:t>multe</a:t>
            </a:r>
            <a:r>
              <a:rPr lang="en-US" sz="2000" dirty="0" smtClean="0"/>
              <a:t> zone de </a:t>
            </a:r>
            <a:r>
              <a:rPr lang="en-US" sz="2000" dirty="0" err="1" smtClean="0"/>
              <a:t>interes</a:t>
            </a:r>
            <a:r>
              <a:rPr lang="en-US" sz="2000" dirty="0" smtClean="0"/>
              <a:t>.</a:t>
            </a:r>
          </a:p>
          <a:p>
            <a:endParaRPr lang="ro-RO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t="10136" b="7315"/>
          <a:stretch>
            <a:fillRect/>
          </a:stretch>
        </p:blipFill>
        <p:spPr bwMode="auto">
          <a:xfrm>
            <a:off x="3820562" y="-5890"/>
            <a:ext cx="5323438" cy="6587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7570569" y="6322108"/>
            <a:ext cx="15734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 smtClean="0"/>
              <a:t>Sursa</a:t>
            </a:r>
            <a:r>
              <a:rPr lang="en-US" sz="1000" dirty="0" smtClean="0"/>
              <a:t>: www.myocean.eu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024" y="0"/>
            <a:ext cx="8943975" cy="715962"/>
          </a:xfrm>
        </p:spPr>
        <p:txBody>
          <a:bodyPr/>
          <a:lstStyle/>
          <a:p>
            <a:pPr algn="l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Catalogul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date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 l="1188" r="1386"/>
          <a:stretch>
            <a:fillRect/>
          </a:stretch>
        </p:blipFill>
        <p:spPr bwMode="auto">
          <a:xfrm>
            <a:off x="0" y="762001"/>
            <a:ext cx="9144000" cy="5882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024" y="0"/>
            <a:ext cx="8943975" cy="715962"/>
          </a:xfrm>
        </p:spPr>
        <p:txBody>
          <a:bodyPr/>
          <a:lstStyle/>
          <a:p>
            <a:pPr algn="l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MyOcean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ScreenShot00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8208" y="1147443"/>
            <a:ext cx="8300450" cy="4926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024" y="0"/>
            <a:ext cx="8943975" cy="715962"/>
          </a:xfrm>
        </p:spPr>
        <p:txBody>
          <a:bodyPr/>
          <a:lstStyle/>
          <a:p>
            <a:pPr algn="l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Catalogul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date – “More Info”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55736"/>
            <a:ext cx="9144000" cy="584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024" y="0"/>
            <a:ext cx="8943975" cy="715962"/>
          </a:xfrm>
        </p:spPr>
        <p:txBody>
          <a:bodyPr/>
          <a:lstStyle/>
          <a:p>
            <a:pPr algn="l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Catalogul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date –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Vizualizare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produse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825" y="807986"/>
            <a:ext cx="7317652" cy="5786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024" y="0"/>
            <a:ext cx="8943975" cy="715962"/>
          </a:xfrm>
        </p:spPr>
        <p:txBody>
          <a:bodyPr/>
          <a:lstStyle/>
          <a:p>
            <a:pPr algn="l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Catalogul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date –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Vizualizare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produse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4036" y="832918"/>
            <a:ext cx="4813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Ajustare</a:t>
            </a:r>
            <a:r>
              <a:rPr lang="en-US" sz="2000" dirty="0" smtClean="0"/>
              <a:t> automata a </a:t>
            </a:r>
            <a:r>
              <a:rPr lang="en-US" sz="2000" dirty="0" err="1" smtClean="0"/>
              <a:t>paletei</a:t>
            </a:r>
            <a:r>
              <a:rPr lang="en-US" sz="2000" dirty="0" smtClean="0"/>
              <a:t> de </a:t>
            </a:r>
            <a:r>
              <a:rPr lang="en-US" sz="2000" dirty="0" err="1" smtClean="0"/>
              <a:t>culori</a:t>
            </a:r>
            <a:r>
              <a:rPr lang="en-US" sz="2000" dirty="0" smtClean="0"/>
              <a:t>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032" y="1312751"/>
            <a:ext cx="5878967" cy="3938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val 6"/>
          <p:cNvSpPr/>
          <p:nvPr/>
        </p:nvSpPr>
        <p:spPr>
          <a:xfrm>
            <a:off x="5338620" y="3740728"/>
            <a:ext cx="443345" cy="42487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80461" y="2557987"/>
            <a:ext cx="5839626" cy="3983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3257550"/>
            <a:ext cx="9144000" cy="563562"/>
          </a:xfrm>
        </p:spPr>
        <p:txBody>
          <a:bodyPr/>
          <a:lstStyle/>
          <a:p>
            <a:r>
              <a:rPr lang="ro-RO" sz="4000" b="1" dirty="0" smtClean="0">
                <a:latin typeface="Bodoni MT" pitchFamily="18" charset="0"/>
              </a:rPr>
              <a:t>Vă mulțumesc!</a:t>
            </a:r>
            <a:endParaRPr lang="en-US" sz="4000" b="1" dirty="0">
              <a:latin typeface="Bodoni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8300</TotalTime>
  <Words>994</Words>
  <Application>Microsoft Office PowerPoint</Application>
  <PresentationFormat>On-screen Show (4:3)</PresentationFormat>
  <Paragraphs>211</Paragraphs>
  <Slides>22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MyOcean – serviciul european pentru monitorizarea mediului marin </vt:lpstr>
      <vt:lpstr>Slide 2</vt:lpstr>
      <vt:lpstr>Global Monitoring for Environment and Security</vt:lpstr>
      <vt:lpstr>Copernicus</vt:lpstr>
      <vt:lpstr>Copernicus</vt:lpstr>
      <vt:lpstr>MyOcean</vt:lpstr>
      <vt:lpstr>MyOcean Science Days</vt:lpstr>
      <vt:lpstr>MyOcean</vt:lpstr>
      <vt:lpstr>MyOcean - Istoria</vt:lpstr>
      <vt:lpstr>MyOcean - Istoria</vt:lpstr>
      <vt:lpstr>Parteneri MyOcean2</vt:lpstr>
      <vt:lpstr>Rolul MyOcean</vt:lpstr>
      <vt:lpstr>Rolul MyOcean</vt:lpstr>
      <vt:lpstr>Portalul MyOcean</vt:lpstr>
      <vt:lpstr>MyOcean</vt:lpstr>
      <vt:lpstr>MyOcean</vt:lpstr>
      <vt:lpstr>Catalogul de date</vt:lpstr>
      <vt:lpstr>MyOcean</vt:lpstr>
      <vt:lpstr>Catalogul de date – “More Info”</vt:lpstr>
      <vt:lpstr>Catalogul de date – Vizualizare produse</vt:lpstr>
      <vt:lpstr>Catalogul de date – Vizualizare produse</vt:lpstr>
      <vt:lpstr>Vă mulțumesc!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Mirela</dc:creator>
  <cp:lastModifiedBy>sorin</cp:lastModifiedBy>
  <cp:revision>557</cp:revision>
  <dcterms:created xsi:type="dcterms:W3CDTF">2013-03-13T10:44:10Z</dcterms:created>
  <dcterms:modified xsi:type="dcterms:W3CDTF">2014-11-14T06:45:34Z</dcterms:modified>
</cp:coreProperties>
</file>