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9" r:id="rId3"/>
    <p:sldId id="257" r:id="rId4"/>
    <p:sldId id="258" r:id="rId5"/>
    <p:sldId id="270" r:id="rId6"/>
    <p:sldId id="259" r:id="rId7"/>
    <p:sldId id="260" r:id="rId8"/>
    <p:sldId id="262" r:id="rId9"/>
    <p:sldId id="261" r:id="rId10"/>
    <p:sldId id="264" r:id="rId11"/>
    <p:sldId id="268" r:id="rId12"/>
    <p:sldId id="263" r:id="rId13"/>
    <p:sldId id="271" r:id="rId14"/>
    <p:sldId id="272" r:id="rId15"/>
    <p:sldId id="274" r:id="rId16"/>
    <p:sldId id="273" r:id="rId17"/>
    <p:sldId id="275" r:id="rId18"/>
    <p:sldId id="276" r:id="rId19"/>
    <p:sldId id="277" r:id="rId20"/>
    <p:sldId id="278" r:id="rId21"/>
    <p:sldId id="279" r:id="rId22"/>
    <p:sldId id="266" r:id="rId23"/>
    <p:sldId id="26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656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BE8F543-6724-47D1-9D76-F6DB98844A8A}" type="datetimeFigureOut">
              <a:rPr lang="en-US" smtClean="0"/>
              <a:pPr/>
              <a:t>11/13/2014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D0E161F-AA7E-47F4-88EB-093A6FA9F59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landsat.usgs.gov/" TargetMode="External"/><Relationship Id="rId7" Type="http://schemas.openxmlformats.org/officeDocument/2006/relationships/hyperlink" Target="http://earthexplorer.usgs.gov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eoimage.com/" TargetMode="External"/><Relationship Id="rId5" Type="http://schemas.openxmlformats.org/officeDocument/2006/relationships/hyperlink" Target="http://landsat.gsfc.nasa.gov/" TargetMode="External"/><Relationship Id="rId4" Type="http://schemas.openxmlformats.org/officeDocument/2006/relationships/hyperlink" Target="http://www.pancroma.com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magini satelitare\LANDSAT 8\LC81830292014011LGN00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l="61280" t="50123" r="17288" b="34128"/>
          <a:stretch>
            <a:fillRect/>
          </a:stretch>
        </p:blipFill>
        <p:spPr bwMode="auto">
          <a:xfrm>
            <a:off x="-42333" y="0"/>
            <a:ext cx="9193286" cy="6858000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524000"/>
            <a:ext cx="8763000" cy="1143000"/>
          </a:xfrm>
        </p:spPr>
        <p:txBody>
          <a:bodyPr>
            <a:noAutofit/>
          </a:bodyPr>
          <a:lstStyle/>
          <a:p>
            <a:r>
              <a:rPr lang="en-US" sz="4400" dirty="0" err="1" smtClean="0">
                <a:effectLst/>
                <a:cs typeface="Arial" pitchFamily="34" charset="0"/>
              </a:rPr>
              <a:t>Landsat</a:t>
            </a:r>
            <a:r>
              <a:rPr lang="en-US" sz="4400" dirty="0" smtClean="0">
                <a:effectLst/>
                <a:cs typeface="Arial" pitchFamily="34" charset="0"/>
              </a:rPr>
              <a:t> 8</a:t>
            </a:r>
            <a:r>
              <a:rPr lang="ro-RO" sz="4400" dirty="0" smtClean="0">
                <a:effectLst/>
                <a:cs typeface="Arial" pitchFamily="34" charset="0"/>
              </a:rPr>
              <a:t/>
            </a:r>
            <a:br>
              <a:rPr lang="ro-RO" sz="4400" dirty="0" smtClean="0">
                <a:effectLst/>
                <a:cs typeface="Arial" pitchFamily="34" charset="0"/>
              </a:rPr>
            </a:br>
            <a:r>
              <a:rPr lang="en-US" sz="4400" dirty="0" smtClean="0">
                <a:effectLst/>
                <a:cs typeface="Arial" pitchFamily="34" charset="0"/>
              </a:rPr>
              <a:t/>
            </a:r>
            <a:br>
              <a:rPr lang="en-US" sz="4400" dirty="0" smtClean="0">
                <a:effectLst/>
                <a:cs typeface="Arial" pitchFamily="34" charset="0"/>
              </a:rPr>
            </a:br>
            <a:r>
              <a:rPr lang="en-US" sz="3600" dirty="0" err="1" smtClean="0">
                <a:effectLst/>
                <a:cs typeface="Arial" pitchFamily="34" charset="0"/>
              </a:rPr>
              <a:t>specifica</a:t>
            </a:r>
            <a:r>
              <a:rPr lang="ro-RO" sz="3600" dirty="0" smtClean="0">
                <a:effectLst/>
                <a:cs typeface="Arial" pitchFamily="34" charset="0"/>
              </a:rPr>
              <a:t>ții tehnice și domenii de aplicabilitate</a:t>
            </a:r>
            <a:endParaRPr lang="en-US" sz="3600" dirty="0">
              <a:effectLst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4572000"/>
            <a:ext cx="8610600" cy="1752600"/>
          </a:xfrm>
        </p:spPr>
        <p:txBody>
          <a:bodyPr>
            <a:normAutofit fontScale="70000" lnSpcReduction="20000"/>
          </a:bodyPr>
          <a:lstStyle/>
          <a:p>
            <a:r>
              <a:rPr lang="ro-RO" sz="2900" dirty="0" smtClean="0">
                <a:latin typeface="Adobe Caslon Pro Bold" pitchFamily="18" charset="0"/>
              </a:rPr>
              <a:t>Rujoiu-Mare Marina-Ramona</a:t>
            </a:r>
          </a:p>
          <a:p>
            <a:endParaRPr lang="ro-RO" sz="2300" dirty="0" smtClean="0">
              <a:latin typeface="Adobe Caslon Pro Bold" pitchFamily="18" charset="0"/>
            </a:endParaRPr>
          </a:p>
          <a:p>
            <a:r>
              <a:rPr lang="ro-RO" sz="2300" dirty="0" smtClean="0">
                <a:latin typeface="Adobe Caslon Pro Bold" pitchFamily="18" charset="0"/>
              </a:rPr>
              <a:t>Universitatea din București, Facultatea de Geografie</a:t>
            </a:r>
          </a:p>
          <a:p>
            <a:r>
              <a:rPr lang="ro-RO" dirty="0" smtClean="0">
                <a:latin typeface="Adobe Caslon Pro Bold" pitchFamily="18" charset="0"/>
              </a:rPr>
              <a:t>______________________________________</a:t>
            </a:r>
          </a:p>
          <a:p>
            <a:r>
              <a:rPr lang="ro-RO" sz="2300" dirty="0" smtClean="0">
                <a:latin typeface="Adobe Caslon Pro Bold" pitchFamily="18" charset="0"/>
              </a:rPr>
              <a:t>Seminarul “</a:t>
            </a:r>
            <a:r>
              <a:rPr lang="ro-RO" sz="2300" i="1" dirty="0" smtClean="0">
                <a:latin typeface="Adobe Caslon Pro Bold" pitchFamily="18" charset="0"/>
              </a:rPr>
              <a:t>Soluții libere open source pentru prelucrarea și reprezentarea datelor geospațiale”</a:t>
            </a:r>
          </a:p>
          <a:p>
            <a:r>
              <a:rPr lang="ro-RO" sz="2300" dirty="0" smtClean="0">
                <a:latin typeface="Adobe Caslon Pro Bold" pitchFamily="18" charset="0"/>
              </a:rPr>
              <a:t>14-15 noiembrie 2014, Timișoara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381000"/>
            <a:ext cx="8382000" cy="9906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cs typeface="Arial" pitchFamily="34" charset="0"/>
              </a:rPr>
              <a:t>Obiective: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000" y="1828800"/>
            <a:ext cx="76962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Preciza</a:t>
            </a:r>
            <a:r>
              <a:rPr lang="en-US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rea</a:t>
            </a:r>
            <a:r>
              <a:rPr lang="en-US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scopului 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și </a:t>
            </a:r>
            <a:r>
              <a:rPr lang="en-US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importanței 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satelitului Landsat Data Continuity Mision; </a:t>
            </a:r>
          </a:p>
          <a:p>
            <a:pPr algn="just">
              <a:buFont typeface="Arial" pitchFamily="34" charset="0"/>
              <a:buChar char="•"/>
            </a:pPr>
            <a:endParaRPr lang="ro-RO" sz="2000" b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Prezentarea</a:t>
            </a:r>
            <a:r>
              <a:rPr lang="en-US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specificațiilor 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tehnice ale LCDM;</a:t>
            </a:r>
          </a:p>
          <a:p>
            <a:pPr algn="just">
              <a:buFont typeface="Arial" pitchFamily="34" charset="0"/>
              <a:buChar char="•"/>
            </a:pPr>
            <a:endParaRPr lang="ro-RO" sz="2000" b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Ilustrarea</a:t>
            </a:r>
            <a:r>
              <a:rPr lang="en-US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asemănărilor 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și deosebirilor </a:t>
            </a:r>
            <a:r>
              <a:rPr lang="en-US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di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ntre 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7 ETM+ și Landsat 8 OLI &amp; TIRS;</a:t>
            </a:r>
          </a:p>
          <a:p>
            <a:pPr algn="just">
              <a:buFont typeface="Arial" pitchFamily="34" charset="0"/>
              <a:buChar char="•"/>
            </a:pPr>
            <a:endParaRPr lang="ro-RO" sz="2000" b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Dezvoltarea unor aplicații pe imagini satelitare Landsat 8</a:t>
            </a:r>
            <a:r>
              <a:rPr lang="en-US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o-RO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efectuate prin compararea cu generațiile anterioare de senzori;</a:t>
            </a:r>
          </a:p>
          <a:p>
            <a:endParaRPr lang="en-US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52400" y="381000"/>
            <a:ext cx="6553200" cy="9906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Programul satelitar LANDSAT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marina\Desktop\landsat8\L8-program_timelin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1200"/>
            <a:ext cx="9144000" cy="36633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7263986" y="5715000"/>
            <a:ext cx="16514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Sursa imaginii: </a:t>
            </a:r>
            <a:r>
              <a:rPr lang="en-US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NASA</a:t>
            </a:r>
            <a:endParaRPr lang="en-US" sz="1200" i="1" dirty="0">
              <a:solidFill>
                <a:schemeClr val="bg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1972 – anul începerii misiunii Landsat;</a:t>
            </a:r>
          </a:p>
          <a:p>
            <a:pPr>
              <a:buFont typeface="Arial" pitchFamily="34" charset="0"/>
              <a:buChar char="•"/>
            </a:pPr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timp de aproximativ 40 de ani a preluat imagini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globale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și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repetitive ale suprafeței terestre;</a:t>
            </a:r>
            <a:endParaRPr lang="en-US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7562" y="76200"/>
            <a:ext cx="1824038" cy="1674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30000"/>
          </a:blip>
          <a:srcRect t="50000" b="35556"/>
          <a:stretch>
            <a:fillRect/>
          </a:stretch>
        </p:blipFill>
        <p:spPr bwMode="auto">
          <a:xfrm>
            <a:off x="0" y="0"/>
            <a:ext cx="9145685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Data Continuity Mission/</a:t>
            </a:r>
            <a:b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8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AtlasV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95400"/>
            <a:ext cx="2666974" cy="4191000"/>
          </a:xfrm>
          <a:prstGeom prst="upArrow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953000" y="4572000"/>
            <a:ext cx="3352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Parteneriat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NASA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USGS</a:t>
            </a:r>
          </a:p>
        </p:txBody>
      </p:sp>
      <p:pic>
        <p:nvPicPr>
          <p:cNvPr id="3075" name="Picture 3" descr="C:\Users\marina\Desktop\landsat8\ldcm_2012_COL.png"/>
          <p:cNvPicPr>
            <a:picLocks noChangeAspect="1" noChangeArrowheads="1"/>
          </p:cNvPicPr>
          <p:nvPr/>
        </p:nvPicPr>
        <p:blipFill>
          <a:blip r:embed="rId4" cstate="print"/>
          <a:srcRect l="16667" r="20833"/>
          <a:stretch>
            <a:fillRect/>
          </a:stretch>
        </p:blipFill>
        <p:spPr bwMode="auto">
          <a:xfrm>
            <a:off x="2286000" y="3810000"/>
            <a:ext cx="3124200" cy="2811780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2819400" y="1371600"/>
            <a:ext cx="6019800" cy="175432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Lansarea satelitului L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DC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M :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11 februarie 2013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Baza aeriană Vandenberg, California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Racheta Atlas V</a:t>
            </a:r>
            <a:endParaRPr lang="en-US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luni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perioada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n-US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prob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ă – primele arhive 11 aprilie 2013</a:t>
            </a:r>
            <a:endParaRPr lang="en-US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24200" y="3200400"/>
            <a:ext cx="5486400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SCOP: continuarea misiunii de preluare a imaginilor de înaltă calitate pentru observarea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Pământului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14800" y="5075872"/>
            <a:ext cx="2291012" cy="1477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NASA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 dirijat: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Proiectarea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Construcția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Lansarea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Calibrarea pe orbită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553200" y="5029200"/>
            <a:ext cx="2514600" cy="175432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USGS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 dirijat: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Operațiunile satelitului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Producerea datelor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Calibrarea post-lansare</a:t>
            </a: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Arhivarea datelor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6519446"/>
            <a:ext cx="17876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Sursa imaginilor: NASA</a:t>
            </a:r>
            <a:endParaRPr lang="en-US" sz="1200" i="1" dirty="0">
              <a:solidFill>
                <a:schemeClr val="bg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20526876">
            <a:off x="2420449" y="4368655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400" b="1" i="1" dirty="0" smtClean="0">
                <a:solidFill>
                  <a:schemeClr val="bg2"/>
                </a:solidFill>
              </a:rPr>
              <a:t>Satelitul LDCM</a:t>
            </a:r>
            <a:endParaRPr lang="en-US" sz="1400" b="1" i="1" dirty="0">
              <a:solidFill>
                <a:schemeClr val="bg2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14400" y="54864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 err="1" smtClean="0">
                <a:solidFill>
                  <a:schemeClr val="bg2"/>
                </a:solidFill>
              </a:rPr>
              <a:t>Racheta</a:t>
            </a:r>
            <a:r>
              <a:rPr lang="en-US" sz="1400" b="1" i="1" dirty="0" smtClean="0">
                <a:solidFill>
                  <a:schemeClr val="bg2"/>
                </a:solidFill>
              </a:rPr>
              <a:t> Atlas V</a:t>
            </a:r>
            <a:endParaRPr lang="en-US" sz="1400" b="1" i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SPECIFICA</a:t>
            </a:r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ȚII TEHNICE</a:t>
            </a:r>
            <a:b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și Landsat 8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1371600"/>
            <a:ext cx="8229600" cy="5442516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Altitudine de zbor: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705 km;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Inclinația orbitei: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98,2</a:t>
            </a:r>
            <a:fld id="{3E12AB21-E215-4954-BCAB-7E9667F5D50B}" type="slidenum">
              <a:rPr lang="ro-RO" b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pPr>
                <a:lnSpc>
                  <a:spcPct val="150000"/>
                </a:lnSpc>
                <a:buFont typeface="Arial" pitchFamily="34" charset="0"/>
                <a:buChar char="•"/>
              </a:pPr>
              <a:t>5</a:t>
            </a:fld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°;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Orbită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helio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sincronă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Timpul de parcurgere a unei orbite: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99 minute;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Perioada de revizitare: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16 zile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Durata de viață proiectată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: 5 ani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Sistemul de referință al orbitei: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WRS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(World Wide Reference System)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Dimensiunea unei scene satelitare: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170 km/185 km</a:t>
            </a:r>
            <a:endParaRPr lang="en-US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Tipul datelor produse: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Level 1T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(Terrain Corrected)</a:t>
            </a:r>
            <a:endParaRPr lang="en-US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Formatul de ieșire al datelor: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GeoTiff</a:t>
            </a:r>
            <a:endParaRPr lang="en-US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Proiecția: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UTM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(Universal Transverse Mercator)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Datum: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WGS 84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Orientarea imaginilor: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Nord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SPECIFICA</a:t>
            </a:r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ȚII TEHNICE</a:t>
            </a:r>
            <a:b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52400" y="1371600"/>
          <a:ext cx="8763000" cy="46861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97868"/>
                <a:gridCol w="2844132"/>
                <a:gridCol w="2921000"/>
              </a:tblGrid>
              <a:tr h="459671">
                <a:tc>
                  <a:txBody>
                    <a:bodyPr/>
                    <a:lstStyle/>
                    <a:p>
                      <a:endParaRPr lang="en-US" sz="18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LANDSAT </a:t>
                      </a:r>
                      <a:r>
                        <a:rPr lang="ro-RO" sz="1800" b="1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7</a:t>
                      </a:r>
                      <a:endParaRPr lang="en-US" sz="1800" b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LANDSAT  8</a:t>
                      </a:r>
                      <a:endParaRPr lang="en-US" sz="1800" b="1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494414">
                <a:tc>
                  <a:txBody>
                    <a:bodyPr/>
                    <a:lstStyle/>
                    <a:p>
                      <a:pPr algn="l"/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Senzori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ETM+ 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(Enhanced Thematic Mapper Plus)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OLI 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(Operational Land Imager)</a:t>
                      </a:r>
                    </a:p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TIRS 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(Thermal Infrared Sensor)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414">
                <a:tc>
                  <a:txBody>
                    <a:bodyPr/>
                    <a:lstStyle/>
                    <a:p>
                      <a:pPr algn="l"/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Arhitectura</a:t>
                      </a:r>
                      <a:r>
                        <a:rPr lang="ro-RO" sz="1800" b="0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senzorului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Whisk</a:t>
                      </a:r>
                      <a:r>
                        <a:rPr lang="en-US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broom</a:t>
                      </a:r>
                      <a:endParaRPr lang="en-US" sz="18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Push</a:t>
                      </a:r>
                      <a:r>
                        <a:rPr lang="en-US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broom</a:t>
                      </a:r>
                      <a:endParaRPr lang="en-US" sz="18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414">
                <a:tc>
                  <a:txBody>
                    <a:bodyPr/>
                    <a:lstStyle/>
                    <a:p>
                      <a:pPr algn="l"/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Număr</a:t>
                      </a:r>
                      <a:r>
                        <a:rPr lang="ro-RO" sz="1800" b="0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de benzi spectrale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8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en-US" sz="18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414">
                <a:tc>
                  <a:txBody>
                    <a:bodyPr/>
                    <a:lstStyle/>
                    <a:p>
                      <a:pPr algn="l"/>
                      <a:r>
                        <a:rPr lang="en-US" sz="1800" b="0" dirty="0" err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Rezolu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ția</a:t>
                      </a:r>
                      <a:r>
                        <a:rPr lang="ro-RO" sz="1800" b="0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radiometrică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8-bit</a:t>
                      </a:r>
                      <a:endParaRPr lang="en-US" sz="18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12-bit</a:t>
                      </a:r>
                      <a:endParaRPr lang="en-US" sz="18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414">
                <a:tc>
                  <a:txBody>
                    <a:bodyPr/>
                    <a:lstStyle/>
                    <a:p>
                      <a:pPr algn="l"/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Rezoluția spațială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30 m 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visible, NIR, SWIR</a:t>
                      </a:r>
                    </a:p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15 m 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pancromatic</a:t>
                      </a:r>
                    </a:p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r>
                        <a:rPr lang="ro-RO" sz="1800" b="1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m </a:t>
                      </a:r>
                      <a:r>
                        <a:rPr lang="ro-RO" sz="1800" b="0" baseline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TIR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 30 m 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visible, NIR, SWIR</a:t>
                      </a:r>
                      <a:endParaRPr lang="en-US" sz="1800" b="0" dirty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 15 m 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pancromatic</a:t>
                      </a:r>
                    </a:p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100 m </a:t>
                      </a:r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TIRS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4414">
                <a:tc>
                  <a:txBody>
                    <a:bodyPr/>
                    <a:lstStyle/>
                    <a:p>
                      <a:pPr algn="l"/>
                      <a:r>
                        <a:rPr lang="ro-RO" sz="1800" b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Număr de scene preluate pe zi</a:t>
                      </a:r>
                      <a:endParaRPr lang="en-US" sz="1800" b="0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250</a:t>
                      </a:r>
                      <a:endParaRPr lang="en-US" sz="18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800" b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  <a:endParaRPr lang="en-US" sz="1800" b="1" dirty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b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o-RO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SENZORI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1447800"/>
            <a:ext cx="8305800" cy="1200329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OLI (Operational Land Imager)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senzor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push-broom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cu aproximativ 7000 de detectori pentru fiecare bandă spectrală</a:t>
            </a:r>
            <a:r>
              <a:rPr lang="en-US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plasați în apropierea planului focal; conține  un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telescop cu 4 oglinzi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; colectează date în spectrul vizibil, infraroșu apropiat, infraroșu de undă scurtă și pancromatic;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743200"/>
            <a:ext cx="2802356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2743200"/>
            <a:ext cx="2792766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3657600" y="6135469"/>
            <a:ext cx="2514600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/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Push-broom sensor</a:t>
            </a:r>
          </a:p>
          <a:p>
            <a:pPr marL="342900" indent="-342900" algn="ctr"/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" y="6096000"/>
            <a:ext cx="2514600" cy="646331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just"/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Whisk-broom sensor</a:t>
            </a:r>
          </a:p>
          <a:p>
            <a:pPr marL="342900" indent="-342900" algn="ctr"/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24600" y="3124200"/>
            <a:ext cx="2667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o-RO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Senzorii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push-broom sunt mai senzibili și necesită mai puține piese de mișcare decât senzorii whisk-broom. Permit vizualizarea întregului culoar de scanare și construirea de benzi de date.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6581001"/>
            <a:ext cx="17876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Sursa imaginilor: NASA</a:t>
            </a:r>
            <a:endParaRPr lang="en-US" sz="1200" i="1" dirty="0">
              <a:solidFill>
                <a:schemeClr val="bg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b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o-RO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SENZORI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400" y="1371600"/>
            <a:ext cx="8763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/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1 (Deep-blue “Coastal Aerosol”)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creată pentru a investiga resursele de apă și zonele de coastă; permite investigații precise asupra concentrației de aerosoli din atmosferă;</a:t>
            </a:r>
          </a:p>
          <a:p>
            <a:pPr marL="342900" indent="-342900"/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9 (Short wave infrared “Cirrus”)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proiectată pentru a obține o detectare mai amplă a norilor Cirrus; indicator al contaminării atmosferice;</a:t>
            </a:r>
            <a:endParaRPr lang="ro-RO" b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marina\Desktop\landsat8\export\431_sf ghe.png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685800" y="2891134"/>
            <a:ext cx="3315392" cy="350966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57200" y="6334780"/>
            <a:ext cx="373380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4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Combinație 431 – Gura de vărsare a brațului Sf. </a:t>
            </a:r>
            <a:r>
              <a:rPr lang="ro-RO" sz="14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Gheorghe, Landsat 8 din 25.08.2014</a:t>
            </a:r>
            <a:endParaRPr lang="ro-RO" sz="1400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7" name="Picture 3" descr="C:\Users\marina\Desktop\landsat8\export\9-cirru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2895600"/>
            <a:ext cx="3376522" cy="3429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572000" y="6324600"/>
            <a:ext cx="3733800" cy="52322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4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9 – Indică prezența </a:t>
            </a:r>
            <a:r>
              <a:rPr lang="ro-RO" sz="14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norilor, </a:t>
            </a:r>
            <a:endParaRPr lang="ro-RO" sz="1400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ctr"/>
            <a:r>
              <a:rPr lang="ro-RO" sz="14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</a:t>
            </a:r>
            <a:r>
              <a:rPr lang="ro-RO" sz="14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8 din 25.08.2014 </a:t>
            </a:r>
            <a:endParaRPr lang="ro-RO" sz="1400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b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o-RO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SENZORI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1724085"/>
            <a:ext cx="8686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 startAt="2"/>
            </a:pP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TIRS (Thermal Infrared Sensor)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/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- preia date în două benzi spectrale apropiate din infraroșu termal;</a:t>
            </a:r>
          </a:p>
          <a:p>
            <a:pPr marL="342900" indent="-342900"/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 - rezoluția spațială este de 100 m la preluare, dar sunt transformate la rezoluția de 30 m;</a:t>
            </a:r>
          </a:p>
          <a:p>
            <a:pPr marL="342900" indent="-342900"/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 - durata de viață a senzorului este de 3 ani;</a:t>
            </a:r>
          </a:p>
          <a:p>
            <a:pPr marL="342900" indent="-342900"/>
            <a:r>
              <a:rPr lang="ro-RO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- are sarcina de a continua </a:t>
            </a: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scanarea termală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și de a sprijini aplicațiile pentru studiul evapotranspirației, monitorizarea consumului de apă asupra terenurilor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irigate, etc;</a:t>
            </a: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/>
            <a:endParaRPr lang="ro-RO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/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Datele TIRS sunt co-înregistrate cu OLI pentru a se efectua corecții radiometrice, corecții geometrice și corecții ale terenului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/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/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/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pentru asigurarea calității </a:t>
            </a: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 QA –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16 bit; conține informație pentru fiecare pixel: mască de vegetație, mască de apă, mască de gheață/zăpadă, mască pentru norii Cirrus</a:t>
            </a:r>
            <a:endParaRPr lang="ro-RO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rina\Desktop\landsat8\prima imagine OLI 26 martie 2013, vazuta in pancromatic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914400"/>
            <a:ext cx="5410200" cy="5206041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Imagini despre LUNĂ </a:t>
            </a:r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colectate de </a:t>
            </a:r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8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19400" y="5867400"/>
            <a:ext cx="27174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200" i="1" dirty="0" smtClean="0">
                <a:latin typeface="Arial" pitchFamily="34" charset="0"/>
                <a:cs typeface="Arial" pitchFamily="34" charset="0"/>
              </a:rPr>
              <a:t>Sursa imaginii: landsat.gsfc.nasa.gov</a:t>
            </a:r>
            <a:endParaRPr lang="en-US" sz="1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6172200"/>
            <a:ext cx="4800600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Prima imagine asupra Lunii realizată de către senzorul OLI în 26 martie 2013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0" y="1066800"/>
            <a:ext cx="3276600" cy="480131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Datele obținute asupra Lunii pot fi utilizate pentru a urmări stabilitatea instrumentului OLI la bordul LCDM . </a:t>
            </a:r>
          </a:p>
          <a:p>
            <a:endParaRPr lang="ro-RO" b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Datele sunt utilizate în calibrare, deoarece Luna oferă o sursă de date stabile, fără acoperire a terenului și fără efecte atmosferice.</a:t>
            </a:r>
          </a:p>
          <a:p>
            <a:endParaRPr lang="ro-RO" b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Datele despre Lună sunt colectate doar pentru calibrare și nu sunt disponibile liber.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b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o-RO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BENZI SPECTRALE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rina\Desktop\landsat8\BandpassesL7vL8_Jul201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403" y="1295400"/>
            <a:ext cx="8287435" cy="4953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315200" y="6581001"/>
            <a:ext cx="16017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Sursa datelor: NASA</a:t>
            </a:r>
            <a:endParaRPr lang="en-US" sz="1200" i="1" dirty="0">
              <a:solidFill>
                <a:schemeClr val="bg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" y="6248400"/>
            <a:ext cx="3810000" cy="27699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o-RO" sz="1200" b="1" dirty="0" smtClean="0">
                <a:latin typeface="Arial" pitchFamily="34" charset="0"/>
                <a:cs typeface="Arial" pitchFamily="34" charset="0"/>
              </a:rPr>
              <a:t>8-bit image</a:t>
            </a:r>
            <a:endParaRPr lang="en-U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67200" y="6248400"/>
            <a:ext cx="4419600" cy="27699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o-RO" sz="1200" b="1" dirty="0" smtClean="0">
                <a:latin typeface="Arial" pitchFamily="34" charset="0"/>
                <a:cs typeface="Arial" pitchFamily="34" charset="0"/>
              </a:rPr>
              <a:t>12-bit image</a:t>
            </a:r>
            <a:endParaRPr lang="en-US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33400" y="1371600"/>
            <a:ext cx="2514600" cy="338554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67200" y="1371600"/>
            <a:ext cx="3124200" cy="338554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b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o-RO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BENZI SPECTRALE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C:\Users\marina\Desktop\landsat8\ETM+vOLI-TIRS-web_Feb201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71600"/>
            <a:ext cx="9144000" cy="4572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772400" y="541020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Sursa:</a:t>
            </a:r>
            <a:r>
              <a:rPr lang="en-US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USGS</a:t>
            </a:r>
            <a:endParaRPr lang="en-US" sz="1200" i="1" dirty="0">
              <a:solidFill>
                <a:schemeClr val="bg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F:\imagini satelitare\tm\export\l8paltionoasa_b1.png"/>
          <p:cNvPicPr>
            <a:picLocks noChangeAspect="1" noChangeArrowheads="1"/>
          </p:cNvPicPr>
          <p:nvPr/>
        </p:nvPicPr>
        <p:blipFill>
          <a:blip r:embed="rId2"/>
          <a:srcRect l="30357" t="39943" r="26034" b="8929"/>
          <a:stretch>
            <a:fillRect/>
          </a:stretch>
        </p:blipFill>
        <p:spPr bwMode="auto">
          <a:xfrm>
            <a:off x="4612341" y="990600"/>
            <a:ext cx="3998259" cy="4687614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pic>
        <p:nvPicPr>
          <p:cNvPr id="1029" name="Picture 5" descr="F:\imagini satelitare\tm\export\l7paltioasa_b1.png"/>
          <p:cNvPicPr>
            <a:picLocks noChangeAspect="1" noChangeArrowheads="1"/>
          </p:cNvPicPr>
          <p:nvPr/>
        </p:nvPicPr>
        <p:blipFill>
          <a:blip r:embed="rId3"/>
          <a:srcRect l="30105" t="40146" r="26106" b="9622"/>
          <a:stretch>
            <a:fillRect/>
          </a:stretch>
        </p:blipFill>
        <p:spPr bwMode="auto">
          <a:xfrm>
            <a:off x="425183" y="990600"/>
            <a:ext cx="4070617" cy="4669536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1447800" y="6367046"/>
            <a:ext cx="5943600" cy="33855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en-US" sz="1600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Lacul</a:t>
            </a:r>
            <a:r>
              <a:rPr lang="en-US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P</a:t>
            </a:r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ăltinoasa,</a:t>
            </a:r>
            <a:r>
              <a:rPr lang="en-US" sz="1600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Valea</a:t>
            </a:r>
            <a:r>
              <a:rPr lang="en-US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Doftan</a:t>
            </a:r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a, Prahova</a:t>
            </a:r>
            <a:r>
              <a:rPr lang="en-US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o-RO" sz="1600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4400" y="5791200"/>
            <a:ext cx="3505200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7 ETM+ din 8.11.2013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1, Albastru,Vizibil – 8 bit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76800" y="5791200"/>
            <a:ext cx="3505200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8 OLI din 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16.11.2013</a:t>
            </a:r>
            <a:endParaRPr lang="ro-RO" sz="1600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2, Albastru, Vizibil – 12 bit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F:\imagini satelitare\tm\export\l8paltionoasa_b1.png"/>
          <p:cNvPicPr>
            <a:picLocks noChangeAspect="1" noChangeArrowheads="1"/>
          </p:cNvPicPr>
          <p:nvPr/>
        </p:nvPicPr>
        <p:blipFill>
          <a:blip r:embed="rId2"/>
          <a:srcRect l="30357" t="39943" r="26034" b="8929"/>
          <a:stretch>
            <a:fillRect/>
          </a:stretch>
        </p:blipFill>
        <p:spPr bwMode="auto">
          <a:xfrm>
            <a:off x="4612341" y="990600"/>
            <a:ext cx="3998259" cy="4687614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pic>
        <p:nvPicPr>
          <p:cNvPr id="1029" name="Picture 5" descr="F:\imagini satelitare\tm\export\l7paltioasa_b1.png"/>
          <p:cNvPicPr>
            <a:picLocks noChangeAspect="1" noChangeArrowheads="1"/>
          </p:cNvPicPr>
          <p:nvPr/>
        </p:nvPicPr>
        <p:blipFill>
          <a:blip r:embed="rId3"/>
          <a:srcRect l="30105" t="40146" r="26106" b="9622"/>
          <a:stretch>
            <a:fillRect/>
          </a:stretch>
        </p:blipFill>
        <p:spPr bwMode="auto">
          <a:xfrm>
            <a:off x="425183" y="990600"/>
            <a:ext cx="4070617" cy="4669536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1447800" y="6367046"/>
            <a:ext cx="5943600" cy="33855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en-US" sz="1600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Lacul</a:t>
            </a:r>
            <a:r>
              <a:rPr lang="en-US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P</a:t>
            </a:r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ăltinoasa,</a:t>
            </a:r>
            <a:r>
              <a:rPr lang="en-US" sz="1600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Valea</a:t>
            </a:r>
            <a:r>
              <a:rPr lang="en-US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i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Doftan</a:t>
            </a:r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a, Prahova</a:t>
            </a:r>
            <a:r>
              <a:rPr lang="en-US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o-RO" sz="1600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" y="5791200"/>
            <a:ext cx="3962400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7 ETM+ din 8.11.2013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1, Albastru,Vizibil – 8 bit (0-255</a:t>
            </a:r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5800" y="5791200"/>
            <a:ext cx="4495800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8 OLI din 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16.11.2013</a:t>
            </a:r>
            <a:endParaRPr lang="ro-RO" sz="1600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2, Albastru, Vizibil – 12 bit (0-65.635)</a:t>
            </a:r>
          </a:p>
        </p:txBody>
      </p:sp>
      <p:pic>
        <p:nvPicPr>
          <p:cNvPr id="2050" name="Picture 2" descr="F:\imagini satelitare\tm\export\l7histograma_b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19200"/>
            <a:ext cx="4724400" cy="1907931"/>
          </a:xfrm>
          <a:prstGeom prst="rect">
            <a:avLst/>
          </a:prstGeom>
          <a:noFill/>
        </p:spPr>
      </p:pic>
      <p:pic>
        <p:nvPicPr>
          <p:cNvPr id="2051" name="Picture 3" descr="F:\imagini satelitare\tm\export\l8histograma_b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276600"/>
            <a:ext cx="4572000" cy="18463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95400" y="6400800"/>
            <a:ext cx="5943600" cy="33855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Valea Doftanei, Prahova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5334000"/>
            <a:ext cx="3505200" cy="83099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7 ETM+ din 8.11.2013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Filtru de convoluție High-Pass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1, Albastru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05400" y="5334000"/>
            <a:ext cx="3505200" cy="83099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8 OLI din 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16.11.2013</a:t>
            </a:r>
            <a:endParaRPr lang="ro-RO" sz="1600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Filtru de convoluție High-Pass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2, Albastru</a:t>
            </a:r>
          </a:p>
        </p:txBody>
      </p:sp>
      <p:pic>
        <p:nvPicPr>
          <p:cNvPr id="4098" name="Picture 2" descr="F:\imagini satelitare\tm\export\l7_b1_highpas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914400"/>
            <a:ext cx="4267200" cy="4267200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pic>
        <p:nvPicPr>
          <p:cNvPr id="4099" name="Picture 3" descr="F:\imagini satelitare\tm\export\l8_b1_highpas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914400"/>
            <a:ext cx="4267200" cy="4267200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47800" y="6367046"/>
            <a:ext cx="5943600" cy="33855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Municipiul Ploiești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5486400"/>
            <a:ext cx="4343400" cy="83099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7 ETM+ 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SLC-off din 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8.11.2013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Combinația 741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SWIR, NIR, Blue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29200" y="5486400"/>
            <a:ext cx="3505200" cy="83099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8 OLI din 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16.11.2013</a:t>
            </a:r>
            <a:endParaRPr lang="ro-RO" sz="1600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Combinația 742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SWIR, NIR, Blue</a:t>
            </a:r>
          </a:p>
        </p:txBody>
      </p:sp>
      <p:pic>
        <p:nvPicPr>
          <p:cNvPr id="3074" name="Picture 2" descr="F:\imagini satelitare\tm\export\l7ploiesti74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990600"/>
            <a:ext cx="4267200" cy="4267200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pic>
        <p:nvPicPr>
          <p:cNvPr id="3075" name="Picture 3" descr="F:\imagini satelitare\tm\export\l8ploiesti74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990600"/>
            <a:ext cx="4267200" cy="4267200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858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7 vs. Landsat 8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71600" y="6400800"/>
            <a:ext cx="5943600" cy="33855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Confluența Prahova – Doftana, în aval de Municipiul Câmpina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5562600"/>
            <a:ext cx="3505200" cy="83099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7 ETM+ din 8.11.2013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PCA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 combinația 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PC4-PC3-PC2</a:t>
            </a:r>
            <a:endParaRPr lang="ro-RO" sz="1600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NIR, R, G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05400" y="5562600"/>
            <a:ext cx="3505200" cy="83099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Landsat 8 OLI din 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16.11.2013</a:t>
            </a:r>
            <a:endParaRPr lang="ro-RO" sz="1600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PCA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, combinația </a:t>
            </a:r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PC5-PC4-PC3</a:t>
            </a:r>
            <a:endParaRPr lang="ro-RO" sz="1600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NIR, R, G  </a:t>
            </a:r>
          </a:p>
        </p:txBody>
      </p:sp>
      <p:pic>
        <p:nvPicPr>
          <p:cNvPr id="5122" name="Picture 2" descr="F:\imagini satelitare\tm\export\432pca_l7.png"/>
          <p:cNvPicPr>
            <a:picLocks noChangeAspect="1" noChangeArrowheads="1"/>
          </p:cNvPicPr>
          <p:nvPr/>
        </p:nvPicPr>
        <p:blipFill>
          <a:blip r:embed="rId2"/>
          <a:srcRect l="40351" t="38596" r="447"/>
          <a:stretch>
            <a:fillRect/>
          </a:stretch>
        </p:blipFill>
        <p:spPr bwMode="auto">
          <a:xfrm>
            <a:off x="152400" y="914400"/>
            <a:ext cx="4348427" cy="4510088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pic>
        <p:nvPicPr>
          <p:cNvPr id="5123" name="Picture 3" descr="F:\imagini satelitare\tm\export\432pca_l8.png"/>
          <p:cNvPicPr>
            <a:picLocks noChangeAspect="1" noChangeArrowheads="1"/>
          </p:cNvPicPr>
          <p:nvPr/>
        </p:nvPicPr>
        <p:blipFill>
          <a:blip r:embed="rId3"/>
          <a:srcRect l="40463" t="38299"/>
          <a:stretch>
            <a:fillRect/>
          </a:stretch>
        </p:blipFill>
        <p:spPr bwMode="auto">
          <a:xfrm>
            <a:off x="4648200" y="914400"/>
            <a:ext cx="4343400" cy="4501342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8 OLI &amp; TIRS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95400" y="6172200"/>
            <a:ext cx="5943600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Imagine Landsat 8 din 25 august 2014</a:t>
            </a:r>
          </a:p>
          <a:p>
            <a:pPr marL="342900" indent="-342900" algn="ctr"/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Insula Mare a Brăilei, partea sudică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5715000"/>
            <a:ext cx="3048000" cy="33855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9 Cirrus</a:t>
            </a:r>
          </a:p>
        </p:txBody>
      </p:sp>
      <p:pic>
        <p:nvPicPr>
          <p:cNvPr id="6146" name="Picture 2" descr="F:\imagini satelitare\tm\diferenta\delta_432.png"/>
          <p:cNvPicPr>
            <a:picLocks noChangeAspect="1" noChangeArrowheads="1"/>
          </p:cNvPicPr>
          <p:nvPr/>
        </p:nvPicPr>
        <p:blipFill>
          <a:blip r:embed="rId2" cstate="print"/>
          <a:srcRect l="26460" t="27613" r="63145" b="53614"/>
          <a:stretch>
            <a:fillRect/>
          </a:stretch>
        </p:blipFill>
        <p:spPr bwMode="auto">
          <a:xfrm>
            <a:off x="3200400" y="762000"/>
            <a:ext cx="2667000" cy="4891365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pic>
        <p:nvPicPr>
          <p:cNvPr id="6147" name="Picture 3" descr="F:\imagini satelitare\tm\diferenta\delta_cirrus.png"/>
          <p:cNvPicPr>
            <a:picLocks noChangeAspect="1" noChangeArrowheads="1"/>
          </p:cNvPicPr>
          <p:nvPr/>
        </p:nvPicPr>
        <p:blipFill>
          <a:blip r:embed="rId3" cstate="print"/>
          <a:srcRect l="26393" t="25821" r="62900" b="53644"/>
          <a:stretch>
            <a:fillRect/>
          </a:stretch>
        </p:blipFill>
        <p:spPr bwMode="auto">
          <a:xfrm>
            <a:off x="304800" y="762000"/>
            <a:ext cx="2667000" cy="4876800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pic>
        <p:nvPicPr>
          <p:cNvPr id="6148" name="Picture 4" descr="F:\imagini satelitare\tm\diferenta\delta_10.png"/>
          <p:cNvPicPr>
            <a:picLocks noChangeAspect="1" noChangeArrowheads="1"/>
          </p:cNvPicPr>
          <p:nvPr/>
        </p:nvPicPr>
        <p:blipFill>
          <a:blip r:embed="rId4"/>
          <a:srcRect l="26506" t="27478" r="63187" b="53487"/>
          <a:stretch>
            <a:fillRect/>
          </a:stretch>
        </p:blipFill>
        <p:spPr bwMode="auto">
          <a:xfrm>
            <a:off x="6096000" y="762000"/>
            <a:ext cx="2667000" cy="4876800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2971800" y="5715000"/>
            <a:ext cx="3048000" cy="33855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Combinația 432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96000" y="5715000"/>
            <a:ext cx="3048000" cy="33855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Banda 10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Îmbunătățirea rezoluției spațiale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9600" y="5562600"/>
            <a:ext cx="3505200" cy="58477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Combinație 432, </a:t>
            </a:r>
          </a:p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rezoluție spațială de 30 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2000" y="5562600"/>
            <a:ext cx="4038600" cy="83099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Imagine pan-sharpened, obținută prin utilizarea benzii pancromatic, rezoluție spațială de 15 m</a:t>
            </a:r>
          </a:p>
        </p:txBody>
      </p:sp>
      <p:pic>
        <p:nvPicPr>
          <p:cNvPr id="7171" name="Picture 3" descr="F:\imagini satelitare\tm\diferenta\faleza-pan2.png"/>
          <p:cNvPicPr>
            <a:picLocks noChangeAspect="1" noChangeArrowheads="1"/>
          </p:cNvPicPr>
          <p:nvPr/>
        </p:nvPicPr>
        <p:blipFill>
          <a:blip r:embed="rId2"/>
          <a:srcRect l="30480" t="11520"/>
          <a:stretch>
            <a:fillRect/>
          </a:stretch>
        </p:blipFill>
        <p:spPr bwMode="auto">
          <a:xfrm>
            <a:off x="4724400" y="810491"/>
            <a:ext cx="3733800" cy="4752109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pic>
        <p:nvPicPr>
          <p:cNvPr id="7172" name="Picture 4" descr="F:\imagini satelitare\tm\diferenta\faleza2.png"/>
          <p:cNvPicPr>
            <a:picLocks noChangeAspect="1" noChangeArrowheads="1"/>
          </p:cNvPicPr>
          <p:nvPr/>
        </p:nvPicPr>
        <p:blipFill>
          <a:blip r:embed="rId3"/>
          <a:srcRect l="30496" t="24652" r="34000" b="30386"/>
          <a:stretch>
            <a:fillRect/>
          </a:stretch>
        </p:blipFill>
        <p:spPr bwMode="auto">
          <a:xfrm>
            <a:off x="509952" y="804425"/>
            <a:ext cx="3757247" cy="4758175"/>
          </a:xfrm>
          <a:prstGeom prst="rect">
            <a:avLst/>
          </a:prstGeom>
          <a:noFill/>
          <a:ln>
            <a:solidFill>
              <a:schemeClr val="tx1">
                <a:lumMod val="50000"/>
              </a:schemeClr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533400" y="6273225"/>
            <a:ext cx="4876800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/>
            <a:r>
              <a:rPr lang="ro-RO" sz="1600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Imagine Landsat 8 din 25 august 2014</a:t>
            </a:r>
          </a:p>
          <a:p>
            <a:pPr marL="342900" indent="-342900" algn="ctr"/>
            <a:r>
              <a:rPr lang="ro-RO" sz="1600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Detaliu din municipiul Constanța (faleză și port)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7620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Landsat 8 - Combinații de benzi 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1450062"/>
            <a:ext cx="7543800" cy="4493538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Exemple de combinații de benzi utile în interpretarea geografică:</a:t>
            </a:r>
          </a:p>
          <a:p>
            <a:pPr marL="342900" indent="-342900">
              <a:lnSpc>
                <a:spcPct val="150000"/>
              </a:lnSpc>
            </a:pPr>
            <a:endParaRPr lang="ro-RO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432</a:t>
            </a:r>
            <a:r>
              <a:rPr lang="ro-RO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Culori naturale</a:t>
            </a: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764</a:t>
            </a:r>
            <a:r>
              <a:rPr lang="ro-RO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Delimitarea zonelor urbane</a:t>
            </a: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542 </a:t>
            </a:r>
            <a:r>
              <a:rPr lang="ro-RO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– Identificarea vegetației</a:t>
            </a: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654</a:t>
            </a:r>
            <a:r>
              <a:rPr lang="ro-RO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Analiza vegetației</a:t>
            </a: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652</a:t>
            </a:r>
            <a:r>
              <a:rPr lang="ro-RO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Agricultură</a:t>
            </a: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765</a:t>
            </a:r>
            <a:r>
              <a:rPr lang="ro-RO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Pentrarea atmosferică</a:t>
            </a: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562</a:t>
            </a:r>
            <a:r>
              <a:rPr lang="ro-RO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Vegetația sănătoasă</a:t>
            </a: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564 </a:t>
            </a:r>
            <a:r>
              <a:rPr lang="ro-RO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– Umiditate</a:t>
            </a:r>
          </a:p>
          <a:p>
            <a:pPr marL="342900" indent="-342900"/>
            <a:endParaRPr lang="ro-RO" sz="1600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620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Concluzii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1371600"/>
            <a:ext cx="8686800" cy="5493812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Importanța datelor Landsat 8: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Necesitate pentru continuarea misiunii Landsat;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Rezoluție </a:t>
            </a: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radiometrică </a:t>
            </a: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superioară generațiilor anterioare de senzori;</a:t>
            </a:r>
            <a:endParaRPr lang="ro-RO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 senzori (OLI și TIRS) cu </a:t>
            </a: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arhitectură </a:t>
            </a: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push-broom;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Noi benzi spectrale: banda 1 Aerosol Coastal</a:t>
            </a: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banda 9 Cirrus</a:t>
            </a:r>
          </a:p>
          <a:p>
            <a:pPr marL="342900" indent="-342900">
              <a:lnSpc>
                <a:spcPct val="150000"/>
              </a:lnSpc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banda QA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Pancromaticul are o rezoluție spectrală mai mare;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2 benzi pentru infraroșu termal;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Datele din infraroșu termal (preluate cu o rezoluție spațială de 100 m) sunt transformate la rezoluția de 30 </a:t>
            </a: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m pentru a fi co-înregistrate cu datele OLI;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Date despre Lună utile în calibrare;</a:t>
            </a:r>
            <a:endParaRPr lang="ro-RO" b="1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Datele sunt corectate conform WRS</a:t>
            </a:r>
            <a:r>
              <a:rPr lang="ro-RO" b="1" i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  <a:endParaRPr lang="ro-RO" i="1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 t="21111" b="64442"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/>
          </a:bodyPr>
          <a:lstStyle/>
          <a:p>
            <a:r>
              <a:rPr lang="ro-RO" sz="3200" dirty="0" smtClean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Resurse bibliografice:</a:t>
            </a:r>
            <a:endParaRPr lang="en-US" sz="320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19200" y="1447800"/>
            <a:ext cx="6781800" cy="3970318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http://landsat.usgs.gov/</a:t>
            </a: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http://www.pancroma.com/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5"/>
              </a:rPr>
              <a:t>http://landsat.gsfc.nasa.gov/</a:t>
            </a: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6"/>
              </a:rPr>
              <a:t>http://www.geoimage.com</a:t>
            </a: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Imaginile utilizate în prezentare au fost descărcate de pe USGS Earth Explorer </a:t>
            </a:r>
            <a:r>
              <a:rPr lang="ro-RO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  <a:hlinkClick r:id="rId7"/>
              </a:rPr>
              <a:t>http://earthexplorer.usgs.gov/</a:t>
            </a: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4495800"/>
            <a:ext cx="4876800" cy="1371600"/>
          </a:xfrm>
        </p:spPr>
        <p:txBody>
          <a:bodyPr>
            <a:normAutofit/>
          </a:bodyPr>
          <a:lstStyle/>
          <a:p>
            <a:r>
              <a:rPr lang="ro-RO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dobe Caslon Pro Bold" pitchFamily="18" charset="0"/>
              </a:rPr>
              <a:t>Vă  mulțumesc!</a:t>
            </a:r>
          </a:p>
          <a:p>
            <a:endParaRPr lang="ro-RO" sz="2300" dirty="0" smtClean="0">
              <a:latin typeface="Adobe Caslon Pro Bold" pitchFamily="18" charset="0"/>
            </a:endParaRPr>
          </a:p>
          <a:p>
            <a:endParaRPr lang="en-US" dirty="0"/>
          </a:p>
        </p:txBody>
      </p:sp>
      <p:pic>
        <p:nvPicPr>
          <p:cNvPr id="5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5882" t="21111" r="69411" b="62092"/>
          <a:stretch>
            <a:fillRect/>
          </a:stretch>
        </p:blipFill>
        <p:spPr bwMode="auto">
          <a:xfrm>
            <a:off x="533400" y="914400"/>
            <a:ext cx="1600200" cy="1066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5" name="Picture 3" descr="F:\imagini satelitare\tm\export\432pca_l8.png"/>
          <p:cNvPicPr>
            <a:picLocks noChangeAspect="1" noChangeArrowheads="1"/>
          </p:cNvPicPr>
          <p:nvPr/>
        </p:nvPicPr>
        <p:blipFill>
          <a:blip r:embed="rId3"/>
          <a:srcRect l="32000" t="42000" r="40923" b="39949"/>
          <a:stretch>
            <a:fillRect/>
          </a:stretch>
        </p:blipFill>
        <p:spPr bwMode="auto">
          <a:xfrm>
            <a:off x="3733800" y="914400"/>
            <a:ext cx="1600200" cy="1066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2" descr="F:\imagini satelitare\tm\export\l8ploiesti742.png"/>
          <p:cNvPicPr>
            <a:picLocks noChangeAspect="1" noChangeArrowheads="1"/>
          </p:cNvPicPr>
          <p:nvPr/>
        </p:nvPicPr>
        <p:blipFill>
          <a:blip r:embed="rId4"/>
          <a:srcRect l="35632" r="40230" b="83667"/>
          <a:stretch>
            <a:fillRect/>
          </a:stretch>
        </p:blipFill>
        <p:spPr bwMode="auto">
          <a:xfrm>
            <a:off x="5334000" y="914400"/>
            <a:ext cx="1600200" cy="1066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 descr="C:\Users\marina\Desktop\landsat8\export\543.pn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64706" t="21111" r="14118" b="64492"/>
          <a:stretch>
            <a:fillRect/>
          </a:stretch>
        </p:blipFill>
        <p:spPr bwMode="auto">
          <a:xfrm>
            <a:off x="6934200" y="914400"/>
            <a:ext cx="1600200" cy="10668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3" descr="F:\imagini satelitare\tm\export\432pca_l8.png"/>
          <p:cNvPicPr>
            <a:picLocks noChangeAspect="1" noChangeArrowheads="1"/>
          </p:cNvPicPr>
          <p:nvPr/>
        </p:nvPicPr>
        <p:blipFill>
          <a:blip r:embed="rId3"/>
          <a:srcRect t="42000" r="76615" b="42410"/>
          <a:stretch>
            <a:fillRect/>
          </a:stretch>
        </p:blipFill>
        <p:spPr bwMode="auto">
          <a:xfrm>
            <a:off x="2133600" y="914400"/>
            <a:ext cx="1600200" cy="1066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984</TotalTime>
  <Words>1280</Words>
  <Application>Microsoft Office PowerPoint</Application>
  <PresentationFormat>On-screen Show (4:3)</PresentationFormat>
  <Paragraphs>205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Apex</vt:lpstr>
      <vt:lpstr>Landsat 8  specificații tehnice și domenii de aplicabilitate</vt:lpstr>
      <vt:lpstr>Obiective:</vt:lpstr>
      <vt:lpstr>Programul satelitar LANDSAT</vt:lpstr>
      <vt:lpstr>Landsat Data Continuity Mission/ LANDSAT 8</vt:lpstr>
      <vt:lpstr>SPECIFICAȚII TEHNICE Landsat 7 și Landsat 8</vt:lpstr>
      <vt:lpstr>SPECIFICAȚII TEHNICE Landsat 7 vs. Landsat 8</vt:lpstr>
      <vt:lpstr>Landsat 7 vs. Landsat 8 SENZORI</vt:lpstr>
      <vt:lpstr>Landsat 7 vs. Landsat 8 SENZORI</vt:lpstr>
      <vt:lpstr>Landsat 7 vs. Landsat 8 SENZORI</vt:lpstr>
      <vt:lpstr>Imagini despre LUNĂ colectate de Landsat 8</vt:lpstr>
      <vt:lpstr>Landsat 7 vs. Landsat 8 BENZI SPECTRALE</vt:lpstr>
      <vt:lpstr>Landsat 7 vs. Landsat 8 BENZI SPECTRALE</vt:lpstr>
      <vt:lpstr>Landsat 7 vs. Landsat 8</vt:lpstr>
      <vt:lpstr>Landsat 7 vs. Landsat 8</vt:lpstr>
      <vt:lpstr>Landsat 7 vs. Landsat 8</vt:lpstr>
      <vt:lpstr>Landsat 7 vs. Landsat 8</vt:lpstr>
      <vt:lpstr>Landsat 7 vs. Landsat 8</vt:lpstr>
      <vt:lpstr>Landsat 8 OLI &amp; TIRS</vt:lpstr>
      <vt:lpstr>Îmbunătățirea rezoluției spațiale</vt:lpstr>
      <vt:lpstr>Landsat 8 - Combinații de benzi </vt:lpstr>
      <vt:lpstr>Concluzii</vt:lpstr>
      <vt:lpstr>Resurse bibliografice:</vt:lpstr>
      <vt:lpstr>Slide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marina</dc:creator>
  <cp:lastModifiedBy>marina</cp:lastModifiedBy>
  <cp:revision>107</cp:revision>
  <dcterms:created xsi:type="dcterms:W3CDTF">2014-11-08T17:59:54Z</dcterms:created>
  <dcterms:modified xsi:type="dcterms:W3CDTF">2014-11-13T22:27:51Z</dcterms:modified>
</cp:coreProperties>
</file>