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24" r:id="rId1"/>
  </p:sldMasterIdLst>
  <p:sldIdLst>
    <p:sldId id="256" r:id="rId2"/>
    <p:sldId id="274" r:id="rId3"/>
    <p:sldId id="279" r:id="rId4"/>
    <p:sldId id="273" r:id="rId5"/>
    <p:sldId id="264" r:id="rId6"/>
    <p:sldId id="280" r:id="rId7"/>
    <p:sldId id="272" r:id="rId8"/>
    <p:sldId id="271" r:id="rId9"/>
    <p:sldId id="278" r:id="rId10"/>
    <p:sldId id="281" r:id="rId11"/>
    <p:sldId id="276" r:id="rId12"/>
    <p:sldId id="262" r:id="rId13"/>
    <p:sldId id="283" r:id="rId14"/>
    <p:sldId id="286" r:id="rId15"/>
    <p:sldId id="282" r:id="rId16"/>
    <p:sldId id="285" r:id="rId17"/>
    <p:sldId id="284" r:id="rId18"/>
    <p:sldId id="269"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00" autoAdjust="0"/>
    <p:restoredTop sz="94660"/>
  </p:normalViewPr>
  <p:slideViewPr>
    <p:cSldViewPr>
      <p:cViewPr>
        <p:scale>
          <a:sx n="80" d="100"/>
          <a:sy n="80" d="100"/>
        </p:scale>
        <p:origin x="-1044" y="-7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1D8BD707-D9CF-40AE-B4C6-C98DA3205C09}" type="datetimeFigureOut">
              <a:rPr lang="en-US" smtClean="0"/>
              <a:pPr/>
              <a:t>11/14/2014</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1D8BD707-D9CF-40AE-B4C6-C98DA3205C09}" type="datetimeFigureOut">
              <a:rPr lang="en-US" smtClean="0"/>
              <a:pPr/>
              <a:t>11/14/2014</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1D8BD707-D9CF-40AE-B4C6-C98DA3205C09}" type="datetimeFigureOut">
              <a:rPr lang="en-US" smtClean="0"/>
              <a:pPr/>
              <a:t>11/14/2014</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1D8BD707-D9CF-40AE-B4C6-C98DA3205C09}" type="datetimeFigureOut">
              <a:rPr lang="en-US" smtClean="0"/>
              <a:pPr/>
              <a:t>11/14/2014</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225" r:id="rId1"/>
    <p:sldLayoutId id="2147484226" r:id="rId2"/>
    <p:sldLayoutId id="2147484227" r:id="rId3"/>
    <p:sldLayoutId id="2147484228" r:id="rId4"/>
    <p:sldLayoutId id="2147484229" r:id="rId5"/>
    <p:sldLayoutId id="2147484230" r:id="rId6"/>
    <p:sldLayoutId id="2147484231" r:id="rId7"/>
    <p:sldLayoutId id="2147484232" r:id="rId8"/>
    <p:sldLayoutId id="2147484233" r:id="rId9"/>
    <p:sldLayoutId id="2147484234" r:id="rId10"/>
    <p:sldLayoutId id="21474842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jpeg"/><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72000"/>
            <a:lum/>
          </a:blip>
          <a:srcRect/>
          <a:stretch>
            <a:fillRect l="-1000" r="-1000"/>
          </a:stretch>
        </a:blip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600200" y="1219200"/>
            <a:ext cx="6019800" cy="1828090"/>
          </a:xfrm>
        </p:spPr>
        <p:txBody>
          <a:bodyPr>
            <a:normAutofit/>
          </a:bodyPr>
          <a:lstStyle/>
          <a:p>
            <a:r>
              <a:rPr lang="ro-RO" sz="2400" dirty="0" smtClean="0">
                <a:effectLst>
                  <a:outerShdw blurRad="38100" dist="38100" dir="2700000" algn="tl">
                    <a:srgbClr val="000000">
                      <a:alpha val="43137"/>
                    </a:srgbClr>
                  </a:outerShdw>
                </a:effectLst>
                <a:latin typeface="Book Antiqua" panose="02040602050305030304" pitchFamily="18" charset="0"/>
              </a:rPr>
              <a:t>ÎN CĂUTAREA UNUI JUDEȚ DISPĂRUT: SĂCUIENI</a:t>
            </a:r>
            <a:br>
              <a:rPr lang="ro-RO" sz="2400" dirty="0" smtClean="0">
                <a:effectLst>
                  <a:outerShdw blurRad="38100" dist="38100" dir="2700000" algn="tl">
                    <a:srgbClr val="000000">
                      <a:alpha val="43137"/>
                    </a:srgbClr>
                  </a:outerShdw>
                </a:effectLst>
                <a:latin typeface="Book Antiqua" panose="02040602050305030304" pitchFamily="18" charset="0"/>
              </a:rPr>
            </a:br>
            <a:r>
              <a:rPr lang="ro-RO" sz="2400" dirty="0" smtClean="0">
                <a:effectLst>
                  <a:outerShdw blurRad="38100" dist="38100" dir="2700000" algn="tl">
                    <a:srgbClr val="000000">
                      <a:alpha val="43137"/>
                    </a:srgbClr>
                  </a:outerShdw>
                </a:effectLst>
                <a:latin typeface="Book Antiqua" panose="02040602050305030304" pitchFamily="18" charset="0"/>
              </a:rPr>
              <a:t>STUDIU DE CARTOGRAFIE</a:t>
            </a:r>
            <a:r>
              <a:rPr lang="en-US" sz="2400" dirty="0" smtClean="0">
                <a:effectLst>
                  <a:outerShdw blurRad="38100" dist="38100" dir="2700000" algn="tl">
                    <a:srgbClr val="000000">
                      <a:alpha val="43137"/>
                    </a:srgbClr>
                  </a:outerShdw>
                </a:effectLst>
                <a:latin typeface="Book Antiqua" panose="02040602050305030304" pitchFamily="18" charset="0"/>
              </a:rPr>
              <a:t> </a:t>
            </a:r>
            <a:r>
              <a:rPr lang="ro-RO" sz="2400" dirty="0" smtClean="0">
                <a:effectLst>
                  <a:outerShdw blurRad="38100" dist="38100" dir="2700000" algn="tl">
                    <a:srgbClr val="000000">
                      <a:alpha val="43137"/>
                    </a:srgbClr>
                  </a:outerShdw>
                </a:effectLst>
                <a:latin typeface="Book Antiqua" panose="02040602050305030304" pitchFamily="18" charset="0"/>
              </a:rPr>
              <a:t>ISTORICĂ</a:t>
            </a:r>
            <a:endParaRPr lang="en-US" sz="2400" dirty="0">
              <a:effectLst>
                <a:outerShdw blurRad="38100" dist="38100" dir="2700000" algn="tl">
                  <a:srgbClr val="000000">
                    <a:alpha val="43137"/>
                  </a:srgbClr>
                </a:outerShdw>
              </a:effectLst>
              <a:latin typeface="Book Antiqua" panose="02040602050305030304" pitchFamily="18" charset="0"/>
            </a:endParaRPr>
          </a:p>
        </p:txBody>
      </p:sp>
      <p:sp>
        <p:nvSpPr>
          <p:cNvPr id="5" name="Subtitle 4"/>
          <p:cNvSpPr>
            <a:spLocks noGrp="1"/>
          </p:cNvSpPr>
          <p:nvPr>
            <p:ph type="subTitle" idx="1"/>
          </p:nvPr>
        </p:nvSpPr>
        <p:spPr>
          <a:xfrm>
            <a:off x="1955800" y="4191000"/>
            <a:ext cx="5511800" cy="1063978"/>
          </a:xfrm>
        </p:spPr>
        <p:txBody>
          <a:bodyPr>
            <a:normAutofit/>
          </a:bodyPr>
          <a:lstStyle/>
          <a:p>
            <a:pPr algn="r"/>
            <a:r>
              <a:rPr lang="ro-RO" sz="1600" dirty="0" smtClean="0">
                <a:latin typeface="Book Antiqua" pitchFamily="18" charset="0"/>
              </a:rPr>
              <a:t>Drd. Ionuț Cruceru</a:t>
            </a:r>
          </a:p>
          <a:p>
            <a:pPr algn="r"/>
            <a:r>
              <a:rPr lang="ro-RO" sz="1600" dirty="0" smtClean="0">
                <a:latin typeface="Book Antiqua" pitchFamily="18" charset="0"/>
              </a:rPr>
              <a:t>Școala doctorală </a:t>
            </a:r>
            <a:r>
              <a:rPr lang="en-US" sz="1600" dirty="0" smtClean="0">
                <a:latin typeface="Book Antiqua" pitchFamily="18" charset="0"/>
              </a:rPr>
              <a:t>“</a:t>
            </a:r>
            <a:r>
              <a:rPr lang="ro-RO" sz="1600" dirty="0" smtClean="0">
                <a:latin typeface="Book Antiqua" pitchFamily="18" charset="0"/>
              </a:rPr>
              <a:t>Simion Mehedinți</a:t>
            </a:r>
            <a:r>
              <a:rPr lang="en-US" sz="1600" dirty="0" smtClean="0">
                <a:latin typeface="Book Antiqua" pitchFamily="18" charset="0"/>
              </a:rPr>
              <a:t>”</a:t>
            </a:r>
            <a:endParaRPr lang="ro-RO" sz="1600" dirty="0" smtClean="0">
              <a:latin typeface="Book Antiqua" pitchFamily="18" charset="0"/>
            </a:endParaRPr>
          </a:p>
          <a:p>
            <a:pPr algn="r"/>
            <a:r>
              <a:rPr lang="ro-RO" sz="1600" dirty="0" smtClean="0">
                <a:latin typeface="Book Antiqua" pitchFamily="18" charset="0"/>
              </a:rPr>
              <a:t>Universitatea din București </a:t>
            </a:r>
          </a:p>
          <a:p>
            <a:endParaRPr lang="en-US" sz="2000" dirty="0">
              <a:latin typeface="Book Antiqua" pitchFamily="18" charset="0"/>
            </a:endParaRPr>
          </a:p>
        </p:txBody>
      </p:sp>
    </p:spTree>
    <p:extLst>
      <p:ext uri="{BB962C8B-B14F-4D97-AF65-F5344CB8AC3E}">
        <p14:creationId xmlns="" xmlns:p14="http://schemas.microsoft.com/office/powerpoint/2010/main" val="2164923018"/>
      </p:ext>
    </p:extLst>
  </p:cSld>
  <p:clrMapOvr>
    <a:masterClrMapping/>
  </p:clrMapOvr>
  <mc:AlternateContent xmlns:mc="http://schemas.openxmlformats.org/markup-compatibility/2006">
    <mc:Choice xmlns=""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533400"/>
            <a:ext cx="6965245" cy="1202485"/>
          </a:xfrm>
        </p:spPr>
        <p:txBody>
          <a:bodyPr>
            <a:normAutofit/>
          </a:bodyPr>
          <a:lstStyle/>
          <a:p>
            <a:r>
              <a:rPr lang="en-US" sz="1800" dirty="0" smtClean="0">
                <a:latin typeface="Arial" pitchFamily="34" charset="0"/>
                <a:cs typeface="Arial" pitchFamily="34" charset="0"/>
              </a:rPr>
              <a:t>Jude</a:t>
            </a:r>
            <a:r>
              <a:rPr lang="ro-RO" sz="1800" dirty="0" smtClean="0">
                <a:latin typeface="Arial" pitchFamily="34" charset="0"/>
                <a:cs typeface="Arial" pitchFamily="34" charset="0"/>
              </a:rPr>
              <a:t>ț</a:t>
            </a:r>
            <a:r>
              <a:rPr lang="en-US" sz="1800" dirty="0" err="1" smtClean="0">
                <a:latin typeface="Arial" pitchFamily="34" charset="0"/>
                <a:cs typeface="Arial" pitchFamily="34" charset="0"/>
              </a:rPr>
              <a:t>ul</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Saac</a:t>
            </a:r>
            <a:r>
              <a:rPr lang="en-US" sz="1800" dirty="0" smtClean="0">
                <a:latin typeface="Arial" pitchFamily="34" charset="0"/>
                <a:cs typeface="Arial" pitchFamily="34" charset="0"/>
              </a:rPr>
              <a:t> </a:t>
            </a:r>
            <a:r>
              <a:rPr lang="ro-RO" sz="1800" dirty="0" smtClean="0">
                <a:latin typeface="Arial" pitchFamily="34" charset="0"/>
                <a:cs typeface="Arial" pitchFamily="34" charset="0"/>
              </a:rPr>
              <a:t>î</a:t>
            </a:r>
            <a:r>
              <a:rPr lang="en-US" sz="1800" dirty="0" smtClean="0">
                <a:latin typeface="Arial" pitchFamily="34" charset="0"/>
                <a:cs typeface="Arial" pitchFamily="34" charset="0"/>
              </a:rPr>
              <a:t>n </a:t>
            </a:r>
            <a:r>
              <a:rPr lang="en-US" sz="1800" dirty="0" err="1" smtClean="0">
                <a:latin typeface="Arial" pitchFamily="34" charset="0"/>
                <a:cs typeface="Arial" pitchFamily="34" charset="0"/>
              </a:rPr>
              <a:t>literatura</a:t>
            </a:r>
            <a:r>
              <a:rPr lang="en-US" sz="1800" dirty="0" smtClean="0">
                <a:latin typeface="Arial" pitchFamily="34" charset="0"/>
                <a:cs typeface="Arial" pitchFamily="34" charset="0"/>
              </a:rPr>
              <a:t> </a:t>
            </a:r>
            <a:r>
              <a:rPr lang="ro-RO" sz="1800" dirty="0" smtClean="0">
                <a:latin typeface="Arial" pitchFamily="34" charset="0"/>
                <a:cs typeface="Arial" pitchFamily="34" charset="0"/>
              </a:rPr>
              <a:t>ș</a:t>
            </a:r>
            <a:r>
              <a:rPr lang="en-US" sz="1800" dirty="0" err="1" smtClean="0">
                <a:latin typeface="Arial" pitchFamily="34" charset="0"/>
                <a:cs typeface="Arial" pitchFamily="34" charset="0"/>
              </a:rPr>
              <a:t>tiin</a:t>
            </a:r>
            <a:r>
              <a:rPr lang="ro-RO" sz="1800" dirty="0" smtClean="0">
                <a:latin typeface="Arial" pitchFamily="34" charset="0"/>
                <a:cs typeface="Arial" pitchFamily="34" charset="0"/>
              </a:rPr>
              <a:t>ț</a:t>
            </a:r>
            <a:r>
              <a:rPr lang="en-US" sz="1800" dirty="0" err="1" smtClean="0">
                <a:latin typeface="Arial" pitchFamily="34" charset="0"/>
                <a:cs typeface="Arial" pitchFamily="34" charset="0"/>
              </a:rPr>
              <a:t>ific</a:t>
            </a:r>
            <a:r>
              <a:rPr lang="ro-RO" sz="1800" dirty="0" smtClean="0">
                <a:latin typeface="Arial" pitchFamily="34" charset="0"/>
                <a:cs typeface="Arial" pitchFamily="34" charset="0"/>
              </a:rPr>
              <a:t>ă</a:t>
            </a:r>
            <a:br>
              <a:rPr lang="ro-RO" sz="1800" dirty="0" smtClean="0">
                <a:latin typeface="Arial" pitchFamily="34" charset="0"/>
                <a:cs typeface="Arial" pitchFamily="34" charset="0"/>
              </a:rPr>
            </a:br>
            <a:r>
              <a:rPr lang="ro-RO" sz="1800" dirty="0" smtClean="0">
                <a:latin typeface="Arial" pitchFamily="34" charset="0"/>
                <a:cs typeface="Arial" pitchFamily="34" charset="0"/>
              </a:rPr>
              <a:t>- Bibliografie selectivă - </a:t>
            </a:r>
            <a:endParaRPr lang="en-US" sz="1800" dirty="0">
              <a:latin typeface="Arial" pitchFamily="34" charset="0"/>
              <a:cs typeface="Arial" pitchFamily="34" charset="0"/>
            </a:endParaRPr>
          </a:p>
        </p:txBody>
      </p:sp>
      <p:sp>
        <p:nvSpPr>
          <p:cNvPr id="14" name="Content Placeholder 13"/>
          <p:cNvSpPr>
            <a:spLocks noGrp="1"/>
          </p:cNvSpPr>
          <p:nvPr>
            <p:ph idx="1"/>
          </p:nvPr>
        </p:nvSpPr>
        <p:spPr>
          <a:xfrm>
            <a:off x="1463040" y="1752600"/>
            <a:ext cx="6196405" cy="4343400"/>
          </a:xfrm>
        </p:spPr>
        <p:txBody>
          <a:bodyPr>
            <a:normAutofit/>
          </a:bodyPr>
          <a:lstStyle/>
          <a:p>
            <a:pPr algn="just"/>
            <a:r>
              <a:rPr lang="vi-VN" sz="1400" dirty="0">
                <a:latin typeface="Arial" pitchFamily="34" charset="0"/>
                <a:cs typeface="Arial" pitchFamily="34" charset="0"/>
              </a:rPr>
              <a:t>Bâzgan, M., Judeţele Ţării Româneşti până la mijlocul secolului al XVIII-lea, Bucureşti, 2004</a:t>
            </a:r>
            <a:r>
              <a:rPr lang="vi-VN" sz="1400" dirty="0" smtClean="0">
                <a:latin typeface="Arial" pitchFamily="34" charset="0"/>
                <a:cs typeface="Arial" pitchFamily="34" charset="0"/>
              </a:rPr>
              <a:t>.</a:t>
            </a:r>
            <a:endParaRPr lang="en-US" sz="1400" dirty="0" smtClean="0">
              <a:latin typeface="Arial" pitchFamily="34" charset="0"/>
              <a:cs typeface="Arial" pitchFamily="34" charset="0"/>
            </a:endParaRPr>
          </a:p>
          <a:p>
            <a:pPr algn="just"/>
            <a:r>
              <a:rPr lang="vi-VN" sz="1400" dirty="0" smtClean="0">
                <a:latin typeface="Arial" pitchFamily="34" charset="0"/>
                <a:cs typeface="Arial" pitchFamily="34" charset="0"/>
              </a:rPr>
              <a:t>Constantin </a:t>
            </a:r>
            <a:r>
              <a:rPr lang="vi-VN" sz="1400" dirty="0">
                <a:latin typeface="Arial" pitchFamily="34" charset="0"/>
                <a:cs typeface="Arial" pitchFamily="34" charset="0"/>
              </a:rPr>
              <a:t>C. Giurăscu, Județele dispărute din Țara Românească, București 1937</a:t>
            </a:r>
            <a:r>
              <a:rPr lang="vi-VN" sz="1400" dirty="0" smtClean="0">
                <a:latin typeface="Arial" pitchFamily="34" charset="0"/>
                <a:cs typeface="Arial" pitchFamily="34" charset="0"/>
              </a:rPr>
              <a:t>.</a:t>
            </a:r>
            <a:endParaRPr lang="en-US" sz="1400" dirty="0" smtClean="0">
              <a:latin typeface="Arial" pitchFamily="34" charset="0"/>
              <a:cs typeface="Arial" pitchFamily="34" charset="0"/>
            </a:endParaRPr>
          </a:p>
          <a:p>
            <a:pPr algn="just"/>
            <a:r>
              <a:rPr lang="vi-VN" sz="1400" dirty="0">
                <a:latin typeface="Arial" pitchFamily="34" charset="0"/>
                <a:cs typeface="Arial" pitchFamily="34" charset="0"/>
              </a:rPr>
              <a:t>Ecaterina Hangan, Contribuție la monografia județului Saac, în „Hrisoave prahovene”, a doua sesiune de comunicări, 15-17 decembrie 1969, Ploiești</a:t>
            </a:r>
            <a:r>
              <a:rPr lang="vi-VN" sz="1400" dirty="0" smtClean="0">
                <a:latin typeface="Arial" pitchFamily="34" charset="0"/>
                <a:cs typeface="Arial" pitchFamily="34" charset="0"/>
              </a:rPr>
              <a:t>.</a:t>
            </a:r>
            <a:endParaRPr lang="en-US" sz="1400" dirty="0" smtClean="0">
              <a:latin typeface="Arial" pitchFamily="34" charset="0"/>
              <a:cs typeface="Arial" pitchFamily="34" charset="0"/>
            </a:endParaRPr>
          </a:p>
          <a:p>
            <a:pPr algn="just"/>
            <a:r>
              <a:rPr lang="vi-VN" sz="1400" dirty="0">
                <a:latin typeface="Arial" pitchFamily="34" charset="0"/>
                <a:cs typeface="Arial" pitchFamily="34" charset="0"/>
              </a:rPr>
              <a:t>Giurescu, C.C., Harta stolnicului Constantin Cantacuzino. O descriere a Munteniei la 1700, Imprimeria Națională, București, 1943</a:t>
            </a:r>
            <a:r>
              <a:rPr lang="vi-VN" sz="1400" dirty="0" smtClean="0">
                <a:latin typeface="Arial" pitchFamily="34" charset="0"/>
                <a:cs typeface="Arial" pitchFamily="34" charset="0"/>
              </a:rPr>
              <a:t>.</a:t>
            </a:r>
            <a:endParaRPr lang="ro-RO" sz="1400" dirty="0" smtClean="0">
              <a:latin typeface="Arial" pitchFamily="34" charset="0"/>
              <a:cs typeface="Arial" pitchFamily="34" charset="0"/>
            </a:endParaRPr>
          </a:p>
          <a:p>
            <a:pPr algn="just"/>
            <a:r>
              <a:rPr lang="ro-RO" sz="1400" dirty="0" smtClean="0">
                <a:latin typeface="Arial" pitchFamily="34" charset="0"/>
                <a:cs typeface="Arial" pitchFamily="34" charset="0"/>
              </a:rPr>
              <a:t>Giurescu, C. C., Principatele Române la începutul secolului XIX, Editura Științifică, București, 1957. </a:t>
            </a:r>
            <a:endParaRPr lang="en-US" sz="1400" dirty="0" smtClean="0">
              <a:latin typeface="Arial" pitchFamily="34" charset="0"/>
              <a:cs typeface="Arial" pitchFamily="34" charset="0"/>
            </a:endParaRPr>
          </a:p>
          <a:p>
            <a:pPr algn="just"/>
            <a:r>
              <a:rPr lang="en-US" sz="1400" dirty="0" smtClean="0">
                <a:latin typeface="Arial" pitchFamily="34" charset="0"/>
                <a:cs typeface="Arial" pitchFamily="34" charset="0"/>
              </a:rPr>
              <a:t>R</a:t>
            </a:r>
            <a:r>
              <a:rPr lang="ro-RO" sz="1400" dirty="0" smtClean="0">
                <a:latin typeface="Arial" pitchFamily="34" charset="0"/>
                <a:cs typeface="Arial" pitchFamily="34" charset="0"/>
              </a:rPr>
              <a:t>â</a:t>
            </a:r>
            <a:r>
              <a:rPr lang="en-US" sz="1400" dirty="0" err="1" smtClean="0">
                <a:latin typeface="Arial" pitchFamily="34" charset="0"/>
                <a:cs typeface="Arial" pitchFamily="34" charset="0"/>
              </a:rPr>
              <a:t>peanu</a:t>
            </a:r>
            <a:r>
              <a:rPr lang="en-US" sz="1400" dirty="0" smtClean="0">
                <a:latin typeface="Arial" pitchFamily="34" charset="0"/>
                <a:cs typeface="Arial" pitchFamily="34" charset="0"/>
              </a:rPr>
              <a:t>, M., </a:t>
            </a:r>
            <a:r>
              <a:rPr lang="en-US" sz="1400" dirty="0" err="1">
                <a:latin typeface="Arial" pitchFamily="34" charset="0"/>
                <a:cs typeface="Arial" pitchFamily="34" charset="0"/>
              </a:rPr>
              <a:t>Vechea</a:t>
            </a:r>
            <a:r>
              <a:rPr lang="en-US" sz="1400" dirty="0">
                <a:latin typeface="Arial" pitchFamily="34" charset="0"/>
                <a:cs typeface="Arial" pitchFamily="34" charset="0"/>
              </a:rPr>
              <a:t> </a:t>
            </a:r>
            <a:r>
              <a:rPr lang="en-US" sz="1400" dirty="0" err="1">
                <a:latin typeface="Arial" pitchFamily="34" charset="0"/>
                <a:cs typeface="Arial" pitchFamily="34" charset="0"/>
              </a:rPr>
              <a:t>administrare</a:t>
            </a:r>
            <a:r>
              <a:rPr lang="en-US" sz="1400" dirty="0">
                <a:latin typeface="Arial" pitchFamily="34" charset="0"/>
                <a:cs typeface="Arial" pitchFamily="34" charset="0"/>
              </a:rPr>
              <a:t> a </a:t>
            </a:r>
            <a:r>
              <a:rPr lang="en-US" sz="1400" dirty="0" err="1">
                <a:latin typeface="Arial" pitchFamily="34" charset="0"/>
                <a:cs typeface="Arial" pitchFamily="34" charset="0"/>
              </a:rPr>
              <a:t>plaiurilor</a:t>
            </a:r>
            <a:r>
              <a:rPr lang="en-US" sz="1400" dirty="0">
                <a:latin typeface="Arial" pitchFamily="34" charset="0"/>
                <a:cs typeface="Arial" pitchFamily="34" charset="0"/>
              </a:rPr>
              <a:t> </a:t>
            </a:r>
            <a:r>
              <a:rPr lang="en-US" sz="1400" dirty="0" err="1">
                <a:latin typeface="Arial" pitchFamily="34" charset="0"/>
                <a:cs typeface="Arial" pitchFamily="34" charset="0"/>
              </a:rPr>
              <a:t>Despre</a:t>
            </a:r>
            <a:r>
              <a:rPr lang="en-US" sz="1400" dirty="0">
                <a:latin typeface="Arial" pitchFamily="34" charset="0"/>
                <a:cs typeface="Arial" pitchFamily="34" charset="0"/>
              </a:rPr>
              <a:t> </a:t>
            </a:r>
            <a:r>
              <a:rPr lang="en-US" sz="1400" dirty="0" err="1" smtClean="0">
                <a:latin typeface="Arial" pitchFamily="34" charset="0"/>
                <a:cs typeface="Arial" pitchFamily="34" charset="0"/>
              </a:rPr>
              <a:t>Buz</a:t>
            </a:r>
            <a:r>
              <a:rPr lang="ro-RO" sz="1400" dirty="0" smtClean="0">
                <a:latin typeface="Arial" pitchFamily="34" charset="0"/>
                <a:cs typeface="Arial" pitchFamily="34" charset="0"/>
              </a:rPr>
              <a:t>ă</a:t>
            </a:r>
            <a:r>
              <a:rPr lang="en-US" sz="1400" dirty="0" smtClean="0">
                <a:latin typeface="Arial" pitchFamily="34" charset="0"/>
                <a:cs typeface="Arial" pitchFamily="34" charset="0"/>
              </a:rPr>
              <a:t>u </a:t>
            </a:r>
            <a:r>
              <a:rPr lang="ro-RO" sz="1400" dirty="0" err="1" smtClean="0">
                <a:latin typeface="Arial" pitchFamily="34" charset="0"/>
                <a:cs typeface="Arial" pitchFamily="34" charset="0"/>
              </a:rPr>
              <a:t>ș</a:t>
            </a:r>
            <a:r>
              <a:rPr lang="en-US" sz="1400" dirty="0" err="1" smtClean="0">
                <a:latin typeface="Arial" pitchFamily="34" charset="0"/>
                <a:cs typeface="Arial" pitchFamily="34" charset="0"/>
              </a:rPr>
              <a:t>i</a:t>
            </a:r>
            <a:r>
              <a:rPr lang="en-US" sz="1400" dirty="0" smtClean="0">
                <a:latin typeface="Arial" pitchFamily="34" charset="0"/>
                <a:cs typeface="Arial" pitchFamily="34" charset="0"/>
              </a:rPr>
              <a:t> </a:t>
            </a:r>
            <a:r>
              <a:rPr lang="en-US" sz="1400" dirty="0" err="1">
                <a:latin typeface="Arial" pitchFamily="34" charset="0"/>
                <a:cs typeface="Arial" pitchFamily="34" charset="0"/>
              </a:rPr>
              <a:t>Teleajen</a:t>
            </a:r>
            <a:r>
              <a:rPr lang="en-US" sz="1400" dirty="0">
                <a:latin typeface="Arial" pitchFamily="34" charset="0"/>
                <a:cs typeface="Arial" pitchFamily="34" charset="0"/>
              </a:rPr>
              <a:t> din </a:t>
            </a:r>
            <a:r>
              <a:rPr lang="en-US" sz="1400" dirty="0" err="1">
                <a:latin typeface="Arial" pitchFamily="34" charset="0"/>
                <a:cs typeface="Arial" pitchFamily="34" charset="0"/>
              </a:rPr>
              <a:t>fostul</a:t>
            </a:r>
            <a:r>
              <a:rPr lang="en-US" sz="1400" dirty="0">
                <a:latin typeface="Arial" pitchFamily="34" charset="0"/>
                <a:cs typeface="Arial" pitchFamily="34" charset="0"/>
              </a:rPr>
              <a:t> </a:t>
            </a:r>
            <a:r>
              <a:rPr lang="en-US" sz="1400" dirty="0" err="1" smtClean="0">
                <a:latin typeface="Arial" pitchFamily="34" charset="0"/>
                <a:cs typeface="Arial" pitchFamily="34" charset="0"/>
              </a:rPr>
              <a:t>jude</a:t>
            </a:r>
            <a:r>
              <a:rPr lang="ro-RO" sz="1400" dirty="0" smtClean="0">
                <a:latin typeface="Arial" pitchFamily="34" charset="0"/>
                <a:cs typeface="Arial" pitchFamily="34" charset="0"/>
              </a:rPr>
              <a:t>ț</a:t>
            </a:r>
            <a:r>
              <a:rPr lang="en-US" sz="1400" dirty="0" smtClean="0">
                <a:latin typeface="Arial" pitchFamily="34" charset="0"/>
                <a:cs typeface="Arial" pitchFamily="34" charset="0"/>
              </a:rPr>
              <a:t> </a:t>
            </a:r>
            <a:r>
              <a:rPr lang="en-US" sz="1400" dirty="0">
                <a:latin typeface="Arial" pitchFamily="34" charset="0"/>
                <a:cs typeface="Arial" pitchFamily="34" charset="0"/>
              </a:rPr>
              <a:t>al </a:t>
            </a:r>
            <a:r>
              <a:rPr lang="en-US" sz="1400" dirty="0" err="1">
                <a:latin typeface="Arial" pitchFamily="34" charset="0"/>
                <a:cs typeface="Arial" pitchFamily="34" charset="0"/>
              </a:rPr>
              <a:t>Saacului</a:t>
            </a:r>
            <a:r>
              <a:rPr lang="en-US" sz="1400" dirty="0">
                <a:latin typeface="Arial" pitchFamily="34" charset="0"/>
                <a:cs typeface="Arial" pitchFamily="34" charset="0"/>
              </a:rPr>
              <a:t>, File din </a:t>
            </a:r>
            <a:r>
              <a:rPr lang="en-US" sz="1400" dirty="0" err="1">
                <a:latin typeface="Arial" pitchFamily="34" charset="0"/>
                <a:cs typeface="Arial" pitchFamily="34" charset="0"/>
              </a:rPr>
              <a:t>trecutul</a:t>
            </a:r>
            <a:r>
              <a:rPr lang="en-US" sz="1400" dirty="0">
                <a:latin typeface="Arial" pitchFamily="34" charset="0"/>
                <a:cs typeface="Arial" pitchFamily="34" charset="0"/>
              </a:rPr>
              <a:t> </a:t>
            </a:r>
            <a:r>
              <a:rPr lang="en-US" sz="1400" dirty="0" err="1">
                <a:latin typeface="Arial" pitchFamily="34" charset="0"/>
                <a:cs typeface="Arial" pitchFamily="34" charset="0"/>
              </a:rPr>
              <a:t>istoric</a:t>
            </a:r>
            <a:r>
              <a:rPr lang="en-US" sz="1400" dirty="0">
                <a:latin typeface="Arial" pitchFamily="34" charset="0"/>
                <a:cs typeface="Arial" pitchFamily="34" charset="0"/>
              </a:rPr>
              <a:t> al </a:t>
            </a:r>
            <a:r>
              <a:rPr lang="en-US" sz="1400" dirty="0" err="1" smtClean="0">
                <a:latin typeface="Arial" pitchFamily="34" charset="0"/>
                <a:cs typeface="Arial" pitchFamily="34" charset="0"/>
              </a:rPr>
              <a:t>jude</a:t>
            </a:r>
            <a:r>
              <a:rPr lang="ro-RO" sz="1400" dirty="0" smtClean="0">
                <a:latin typeface="Arial" pitchFamily="34" charset="0"/>
                <a:cs typeface="Arial" pitchFamily="34" charset="0"/>
              </a:rPr>
              <a:t>ț</a:t>
            </a:r>
            <a:r>
              <a:rPr lang="en-US" sz="1400" dirty="0" err="1" smtClean="0">
                <a:latin typeface="Arial" pitchFamily="34" charset="0"/>
                <a:cs typeface="Arial" pitchFamily="34" charset="0"/>
              </a:rPr>
              <a:t>ului</a:t>
            </a:r>
            <a:r>
              <a:rPr lang="en-US" sz="1400" dirty="0" smtClean="0">
                <a:latin typeface="Arial" pitchFamily="34" charset="0"/>
                <a:cs typeface="Arial" pitchFamily="34" charset="0"/>
              </a:rPr>
              <a:t> </a:t>
            </a:r>
            <a:r>
              <a:rPr lang="en-US" sz="1400" dirty="0" err="1">
                <a:latin typeface="Arial" pitchFamily="34" charset="0"/>
                <a:cs typeface="Arial" pitchFamily="34" charset="0"/>
              </a:rPr>
              <a:t>Prahova</a:t>
            </a:r>
            <a:r>
              <a:rPr lang="en-US" sz="1400" dirty="0">
                <a:latin typeface="Arial" pitchFamily="34" charset="0"/>
                <a:cs typeface="Arial" pitchFamily="34" charset="0"/>
              </a:rPr>
              <a:t>, </a:t>
            </a:r>
            <a:r>
              <a:rPr lang="en-US" sz="1400" dirty="0" err="1">
                <a:latin typeface="Arial" pitchFamily="34" charset="0"/>
                <a:cs typeface="Arial" pitchFamily="34" charset="0"/>
              </a:rPr>
              <a:t>Muzeul</a:t>
            </a:r>
            <a:r>
              <a:rPr lang="en-US" sz="1400" dirty="0">
                <a:latin typeface="Arial" pitchFamily="34" charset="0"/>
                <a:cs typeface="Arial" pitchFamily="34" charset="0"/>
              </a:rPr>
              <a:t> de </a:t>
            </a:r>
            <a:r>
              <a:rPr lang="en-US" sz="1400" dirty="0" err="1">
                <a:latin typeface="Arial" pitchFamily="34" charset="0"/>
                <a:cs typeface="Arial" pitchFamily="34" charset="0"/>
              </a:rPr>
              <a:t>Istorie</a:t>
            </a:r>
            <a:r>
              <a:rPr lang="en-US" sz="1400" dirty="0">
                <a:latin typeface="Arial" pitchFamily="34" charset="0"/>
                <a:cs typeface="Arial" pitchFamily="34" charset="0"/>
              </a:rPr>
              <a:t> al </a:t>
            </a:r>
            <a:r>
              <a:rPr lang="en-US" sz="1400" dirty="0" err="1" smtClean="0">
                <a:latin typeface="Arial" pitchFamily="34" charset="0"/>
                <a:cs typeface="Arial" pitchFamily="34" charset="0"/>
              </a:rPr>
              <a:t>jude</a:t>
            </a:r>
            <a:r>
              <a:rPr lang="ro-RO" sz="1400" dirty="0" smtClean="0">
                <a:latin typeface="Arial" pitchFamily="34" charset="0"/>
                <a:cs typeface="Arial" pitchFamily="34" charset="0"/>
              </a:rPr>
              <a:t>ț</a:t>
            </a:r>
            <a:r>
              <a:rPr lang="en-US" sz="1400" dirty="0" err="1" smtClean="0">
                <a:latin typeface="Arial" pitchFamily="34" charset="0"/>
                <a:cs typeface="Arial" pitchFamily="34" charset="0"/>
              </a:rPr>
              <a:t>ului</a:t>
            </a:r>
            <a:r>
              <a:rPr lang="en-US" sz="1400" dirty="0" smtClean="0">
                <a:latin typeface="Arial" pitchFamily="34" charset="0"/>
                <a:cs typeface="Arial" pitchFamily="34" charset="0"/>
              </a:rPr>
              <a:t> </a:t>
            </a:r>
            <a:r>
              <a:rPr lang="en-US" sz="1400" dirty="0" err="1">
                <a:latin typeface="Arial" pitchFamily="34" charset="0"/>
                <a:cs typeface="Arial" pitchFamily="34" charset="0"/>
              </a:rPr>
              <a:t>Prahova</a:t>
            </a:r>
            <a:r>
              <a:rPr lang="en-US" sz="1400" dirty="0">
                <a:latin typeface="Arial" pitchFamily="34" charset="0"/>
                <a:cs typeface="Arial" pitchFamily="34" charset="0"/>
              </a:rPr>
              <a:t>, </a:t>
            </a:r>
            <a:r>
              <a:rPr lang="en-US" sz="1400" dirty="0" err="1" smtClean="0">
                <a:latin typeface="Arial" pitchFamily="34" charset="0"/>
                <a:cs typeface="Arial" pitchFamily="34" charset="0"/>
              </a:rPr>
              <a:t>Ploie</a:t>
            </a:r>
            <a:r>
              <a:rPr lang="ro-RO" sz="1400" dirty="0" smtClean="0">
                <a:latin typeface="Arial" pitchFamily="34" charset="0"/>
                <a:cs typeface="Arial" pitchFamily="34" charset="0"/>
              </a:rPr>
              <a:t>ș</a:t>
            </a:r>
            <a:r>
              <a:rPr lang="en-US" sz="1400" dirty="0" err="1" smtClean="0">
                <a:latin typeface="Arial" pitchFamily="34" charset="0"/>
                <a:cs typeface="Arial" pitchFamily="34" charset="0"/>
              </a:rPr>
              <a:t>ti</a:t>
            </a:r>
            <a:r>
              <a:rPr lang="en-US" sz="1400" dirty="0">
                <a:latin typeface="Arial" pitchFamily="34" charset="0"/>
                <a:cs typeface="Arial" pitchFamily="34" charset="0"/>
              </a:rPr>
              <a:t>, 1971.  </a:t>
            </a:r>
            <a:endParaRPr lang="en-US" sz="1400" dirty="0" smtClean="0">
              <a:latin typeface="Arial" pitchFamily="34" charset="0"/>
              <a:cs typeface="Arial" pitchFamily="34" charset="0"/>
            </a:endParaRPr>
          </a:p>
          <a:p>
            <a:pPr algn="just"/>
            <a:r>
              <a:rPr lang="vi-VN" sz="1400" dirty="0">
                <a:latin typeface="Arial" pitchFamily="34" charset="0"/>
                <a:cs typeface="Arial" pitchFamily="34" charset="0"/>
              </a:rPr>
              <a:t>Zaharescu, E</a:t>
            </a:r>
            <a:r>
              <a:rPr lang="vi-VN" sz="1400" dirty="0" smtClean="0">
                <a:latin typeface="Arial" pitchFamily="34" charset="0"/>
                <a:cs typeface="Arial" pitchFamily="34" charset="0"/>
              </a:rPr>
              <a:t>.,</a:t>
            </a:r>
            <a:r>
              <a:rPr lang="ro-RO" sz="1400" dirty="0" smtClean="0">
                <a:latin typeface="Arial" pitchFamily="34" charset="0"/>
                <a:cs typeface="Arial" pitchFamily="34" charset="0"/>
              </a:rPr>
              <a:t> </a:t>
            </a:r>
            <a:r>
              <a:rPr lang="vi-VN" sz="1400" dirty="0" smtClean="0">
                <a:latin typeface="Arial" pitchFamily="34" charset="0"/>
                <a:cs typeface="Arial" pitchFamily="34" charset="0"/>
              </a:rPr>
              <a:t>Vechiul </a:t>
            </a:r>
            <a:r>
              <a:rPr lang="vi-VN" sz="1400" dirty="0">
                <a:latin typeface="Arial" pitchFamily="34" charset="0"/>
                <a:cs typeface="Arial" pitchFamily="34" charset="0"/>
              </a:rPr>
              <a:t>județ al Saacului în lumina istorică și antropogeografică, Buletinul Societății Regale Române de Geografie, Tom. XLI, 147-173, 1923</a:t>
            </a:r>
            <a:r>
              <a:rPr lang="vi-VN" sz="1400" dirty="0" smtClean="0">
                <a:latin typeface="Arial" pitchFamily="34" charset="0"/>
                <a:cs typeface="Arial" pitchFamily="34" charset="0"/>
              </a:rPr>
              <a:t>.</a:t>
            </a:r>
            <a:endParaRPr lang="en-US" sz="1400" dirty="0" smtClean="0">
              <a:latin typeface="Arial" pitchFamily="34" charset="0"/>
              <a:cs typeface="Arial" pitchFamily="34" charset="0"/>
            </a:endParaRPr>
          </a:p>
          <a:p>
            <a:pPr algn="just"/>
            <a:endParaRPr lang="en-US" sz="1400" dirty="0" smtClean="0"/>
          </a:p>
        </p:txBody>
      </p:sp>
    </p:spTree>
    <p:extLst>
      <p:ext uri="{BB962C8B-B14F-4D97-AF65-F5344CB8AC3E}">
        <p14:creationId xmlns="" xmlns:p14="http://schemas.microsoft.com/office/powerpoint/2010/main" val="2845557128"/>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304800"/>
            <a:ext cx="6965245" cy="1202485"/>
          </a:xfrm>
        </p:spPr>
        <p:txBody>
          <a:bodyPr>
            <a:normAutofit/>
          </a:bodyPr>
          <a:lstStyle/>
          <a:p>
            <a:r>
              <a:rPr lang="ro-RO" sz="1800" dirty="0" smtClean="0">
                <a:latin typeface="Arial" pitchFamily="34" charset="0"/>
                <a:cs typeface="Arial" pitchFamily="34" charset="0"/>
              </a:rPr>
              <a:t>Nume. Vechime. Origini </a:t>
            </a:r>
            <a:endParaRPr lang="en-US" sz="1800" dirty="0">
              <a:latin typeface="Arial" pitchFamily="34" charset="0"/>
              <a:cs typeface="Arial" pitchFamily="34" charset="0"/>
            </a:endParaRPr>
          </a:p>
        </p:txBody>
      </p:sp>
      <p:sp>
        <p:nvSpPr>
          <p:cNvPr id="14" name="Content Placeholder 13"/>
          <p:cNvSpPr>
            <a:spLocks noGrp="1"/>
          </p:cNvSpPr>
          <p:nvPr>
            <p:ph idx="1"/>
          </p:nvPr>
        </p:nvSpPr>
        <p:spPr>
          <a:xfrm>
            <a:off x="1463040" y="1447800"/>
            <a:ext cx="6196405" cy="4495800"/>
          </a:xfrm>
        </p:spPr>
        <p:txBody>
          <a:bodyPr>
            <a:normAutofit/>
          </a:bodyPr>
          <a:lstStyle/>
          <a:p>
            <a:pPr algn="just"/>
            <a:r>
              <a:rPr lang="en-US" sz="1400" dirty="0" smtClean="0">
                <a:latin typeface="Arial" pitchFamily="34" charset="0"/>
                <a:cs typeface="Arial" pitchFamily="34" charset="0"/>
              </a:rPr>
              <a:t>“</a:t>
            </a:r>
            <a:r>
              <a:rPr lang="en-US" sz="1400" dirty="0" err="1" smtClean="0">
                <a:latin typeface="Arial" pitchFamily="34" charset="0"/>
                <a:cs typeface="Arial" pitchFamily="34" charset="0"/>
              </a:rPr>
              <a:t>Numele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i</a:t>
            </a:r>
            <a:r>
              <a:rPr lang="en-US" sz="1400" dirty="0" smtClean="0">
                <a:latin typeface="Arial" pitchFamily="34" charset="0"/>
                <a:cs typeface="Arial" pitchFamily="34" charset="0"/>
              </a:rPr>
              <a:t> se </a:t>
            </a:r>
            <a:r>
              <a:rPr lang="en-US" sz="1400" dirty="0" err="1" smtClean="0">
                <a:latin typeface="Arial" pitchFamily="34" charset="0"/>
                <a:cs typeface="Arial" pitchFamily="34" charset="0"/>
              </a:rPr>
              <a:t>trage</a:t>
            </a:r>
            <a:r>
              <a:rPr lang="en-US" sz="1400" dirty="0" smtClean="0">
                <a:latin typeface="Arial" pitchFamily="34" charset="0"/>
                <a:cs typeface="Arial" pitchFamily="34" charset="0"/>
              </a:rPr>
              <a:t> de la </a:t>
            </a:r>
            <a:r>
              <a:rPr lang="en-US" sz="1400" dirty="0" err="1" smtClean="0">
                <a:latin typeface="Arial" pitchFamily="34" charset="0"/>
                <a:cs typeface="Arial" pitchFamily="34" charset="0"/>
              </a:rPr>
              <a:t>popula</a:t>
            </a:r>
            <a:r>
              <a:rPr lang="ro-RO" sz="1400" dirty="0" smtClean="0">
                <a:latin typeface="Arial" pitchFamily="34" charset="0"/>
                <a:cs typeface="Arial" pitchFamily="34" charset="0"/>
              </a:rPr>
              <a:t>ț</a:t>
            </a:r>
            <a:r>
              <a:rPr lang="en-US" sz="1400" dirty="0" err="1" smtClean="0">
                <a:latin typeface="Arial" pitchFamily="34" charset="0"/>
                <a:cs typeface="Arial" pitchFamily="34" charset="0"/>
              </a:rPr>
              <a:t>ia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venit</a:t>
            </a:r>
            <a:r>
              <a:rPr lang="ro-RO" sz="1400" dirty="0" smtClean="0">
                <a:latin typeface="Arial" pitchFamily="34" charset="0"/>
                <a:cs typeface="Arial" pitchFamily="34" charset="0"/>
              </a:rPr>
              <a:t>ă</a:t>
            </a:r>
            <a:r>
              <a:rPr lang="en-US" sz="1400" dirty="0" smtClean="0">
                <a:latin typeface="Arial" pitchFamily="34" charset="0"/>
                <a:cs typeface="Arial" pitchFamily="34" charset="0"/>
              </a:rPr>
              <a:t> din </a:t>
            </a:r>
            <a:r>
              <a:rPr lang="en-US" sz="1400" dirty="0" err="1" smtClean="0">
                <a:latin typeface="Arial" pitchFamily="34" charset="0"/>
                <a:cs typeface="Arial" pitchFamily="34" charset="0"/>
              </a:rPr>
              <a:t>tinutul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Secuiesc</a:t>
            </a:r>
            <a:r>
              <a:rPr lang="en-US" sz="1400" dirty="0" smtClean="0">
                <a:latin typeface="Arial" pitchFamily="34" charset="0"/>
                <a:cs typeface="Arial" pitchFamily="34" charset="0"/>
              </a:rPr>
              <a:t>, din </a:t>
            </a:r>
            <a:r>
              <a:rPr lang="en-US" sz="1400" dirty="0" err="1" smtClean="0">
                <a:latin typeface="Arial" pitchFamily="34" charset="0"/>
                <a:cs typeface="Arial" pitchFamily="34" charset="0"/>
              </a:rPr>
              <a:t>Ardeal</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popula</a:t>
            </a:r>
            <a:r>
              <a:rPr lang="ro-RO" sz="1400" dirty="0" smtClean="0">
                <a:latin typeface="Arial" pitchFamily="34" charset="0"/>
                <a:cs typeface="Arial" pitchFamily="34" charset="0"/>
              </a:rPr>
              <a:t>ș</a:t>
            </a:r>
            <a:r>
              <a:rPr lang="en-US" sz="1400" dirty="0" err="1" smtClean="0">
                <a:latin typeface="Arial" pitchFamily="34" charset="0"/>
                <a:cs typeface="Arial" pitchFamily="34" charset="0"/>
              </a:rPr>
              <a:t>ie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amestecat</a:t>
            </a:r>
            <a:r>
              <a:rPr lang="ro-RO" sz="1400" dirty="0" smtClean="0">
                <a:latin typeface="Arial" pitchFamily="34" charset="0"/>
                <a:cs typeface="Arial" pitchFamily="34" charset="0"/>
              </a:rPr>
              <a:t>ă</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rom</a:t>
            </a:r>
            <a:r>
              <a:rPr lang="ro-RO" sz="1400" dirty="0" smtClean="0">
                <a:latin typeface="Arial" pitchFamily="34" charset="0"/>
                <a:cs typeface="Arial" pitchFamily="34" charset="0"/>
              </a:rPr>
              <a:t>â</a:t>
            </a:r>
            <a:r>
              <a:rPr lang="en-US" sz="1400" dirty="0" err="1" smtClean="0">
                <a:latin typeface="Arial" pitchFamily="34" charset="0"/>
                <a:cs typeface="Arial" pitchFamily="34" charset="0"/>
              </a:rPr>
              <a:t>ni</a:t>
            </a:r>
            <a:r>
              <a:rPr lang="en-US" sz="1400" dirty="0" smtClean="0">
                <a:latin typeface="Arial" pitchFamily="34" charset="0"/>
                <a:cs typeface="Arial" pitchFamily="34" charset="0"/>
              </a:rPr>
              <a:t> </a:t>
            </a:r>
            <a:r>
              <a:rPr lang="ro-RO" sz="1400" dirty="0" err="1" smtClean="0">
                <a:latin typeface="Arial" pitchFamily="34" charset="0"/>
                <a:cs typeface="Arial" pitchFamily="34" charset="0"/>
              </a:rPr>
              <a:t>ș</a:t>
            </a:r>
            <a:r>
              <a:rPr lang="en-US" sz="1400" dirty="0" err="1" smtClean="0">
                <a:latin typeface="Arial" pitchFamily="34" charset="0"/>
                <a:cs typeface="Arial" pitchFamily="34" charset="0"/>
              </a:rPr>
              <a:t>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secui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Colonizarea</a:t>
            </a:r>
            <a:r>
              <a:rPr lang="en-US" sz="1400" dirty="0" smtClean="0">
                <a:latin typeface="Arial" pitchFamily="34" charset="0"/>
                <a:cs typeface="Arial" pitchFamily="34" charset="0"/>
              </a:rPr>
              <a:t> a </a:t>
            </a:r>
            <a:r>
              <a:rPr lang="ro-RO" sz="1400" dirty="0" err="1" smtClean="0">
                <a:latin typeface="Arial" pitchFamily="34" charset="0"/>
                <a:cs typeface="Arial" pitchFamily="34" charset="0"/>
              </a:rPr>
              <a:t>î</a:t>
            </a:r>
            <a:r>
              <a:rPr lang="en-US" sz="1400" dirty="0" err="1" smtClean="0">
                <a:latin typeface="Arial" pitchFamily="34" charset="0"/>
                <a:cs typeface="Arial" pitchFamily="34" charset="0"/>
              </a:rPr>
              <a:t>nceput</a:t>
            </a:r>
            <a:r>
              <a:rPr lang="en-US" sz="1400" dirty="0" smtClean="0">
                <a:latin typeface="Arial" pitchFamily="34" charset="0"/>
                <a:cs typeface="Arial" pitchFamily="34" charset="0"/>
              </a:rPr>
              <a:t>, se pare, </a:t>
            </a:r>
            <a:r>
              <a:rPr lang="en-US" sz="1400" dirty="0" err="1" smtClean="0">
                <a:latin typeface="Arial" pitchFamily="34" charset="0"/>
                <a:cs typeface="Arial" pitchFamily="34" charset="0"/>
              </a:rPr>
              <a:t>pe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vremea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cavalerilor</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teutoni</a:t>
            </a:r>
            <a:r>
              <a:rPr lang="en-US" sz="1400" dirty="0" smtClean="0">
                <a:latin typeface="Arial" pitchFamily="34" charset="0"/>
                <a:cs typeface="Arial" pitchFamily="34" charset="0"/>
              </a:rPr>
              <a:t> (1211-1225)”</a:t>
            </a:r>
            <a:r>
              <a:rPr lang="ro-RO" sz="1400" dirty="0" smtClean="0">
                <a:latin typeface="Arial" pitchFamily="34" charset="0"/>
                <a:cs typeface="Arial" pitchFamily="34" charset="0"/>
              </a:rPr>
              <a:t>.</a:t>
            </a:r>
            <a:r>
              <a:rPr lang="en-US" sz="1400" dirty="0" smtClean="0">
                <a:latin typeface="Arial" pitchFamily="34" charset="0"/>
                <a:cs typeface="Arial" pitchFamily="34" charset="0"/>
              </a:rPr>
              <a:t> (</a:t>
            </a:r>
            <a:r>
              <a:rPr lang="ro-RO" sz="1400" dirty="0" smtClean="0">
                <a:latin typeface="Arial" pitchFamily="34" charset="0"/>
                <a:cs typeface="Arial" pitchFamily="34" charset="0"/>
              </a:rPr>
              <a:t>C.C. </a:t>
            </a:r>
            <a:r>
              <a:rPr lang="en-US" sz="1400" dirty="0" err="1" smtClean="0">
                <a:latin typeface="Arial" pitchFamily="34" charset="0"/>
                <a:cs typeface="Arial" pitchFamily="34" charset="0"/>
              </a:rPr>
              <a:t>Giurescu</a:t>
            </a:r>
            <a:r>
              <a:rPr lang="en-US" sz="1400" dirty="0" smtClean="0">
                <a:latin typeface="Arial" pitchFamily="34" charset="0"/>
                <a:cs typeface="Arial" pitchFamily="34" charset="0"/>
              </a:rPr>
              <a:t>)</a:t>
            </a:r>
            <a:endParaRPr lang="ro-RO" sz="1400" dirty="0" smtClean="0">
              <a:latin typeface="Arial" pitchFamily="34" charset="0"/>
              <a:cs typeface="Arial" pitchFamily="34" charset="0"/>
            </a:endParaRPr>
          </a:p>
          <a:p>
            <a:pPr algn="just"/>
            <a:endParaRPr lang="ro-RO" sz="1400" dirty="0" smtClean="0">
              <a:latin typeface="Arial" pitchFamily="34" charset="0"/>
              <a:cs typeface="Arial" pitchFamily="34" charset="0"/>
            </a:endParaRPr>
          </a:p>
          <a:p>
            <a:pPr algn="just"/>
            <a:r>
              <a:rPr lang="ro-RO" sz="1400" dirty="0" smtClean="0">
                <a:latin typeface="Arial" pitchFamily="34" charset="0"/>
                <a:cs typeface="Arial" pitchFamily="34" charset="0"/>
              </a:rPr>
              <a:t>Cele două forme alternative sub care este menționat în documentele medievale sunt: Saac și Săcuieni. </a:t>
            </a:r>
          </a:p>
          <a:p>
            <a:pPr algn="just"/>
            <a:endParaRPr lang="ro-RO" sz="1400" dirty="0" smtClean="0">
              <a:latin typeface="Arial" pitchFamily="34" charset="0"/>
              <a:cs typeface="Arial" pitchFamily="34" charset="0"/>
            </a:endParaRPr>
          </a:p>
          <a:p>
            <a:pPr algn="just"/>
            <a:r>
              <a:rPr lang="ro-RO" sz="1400" dirty="0" smtClean="0">
                <a:latin typeface="Arial" pitchFamily="34" charset="0"/>
                <a:cs typeface="Arial" pitchFamily="34" charset="0"/>
              </a:rPr>
              <a:t>Toponimul </a:t>
            </a:r>
            <a:r>
              <a:rPr lang="en-US" sz="1400" dirty="0" smtClean="0">
                <a:latin typeface="Arial" pitchFamily="34" charset="0"/>
                <a:cs typeface="Arial" pitchFamily="34" charset="0"/>
              </a:rPr>
              <a:t>“</a:t>
            </a:r>
            <a:r>
              <a:rPr lang="ro-RO" sz="1400" i="1" dirty="0" smtClean="0">
                <a:latin typeface="Arial" pitchFamily="34" charset="0"/>
                <a:cs typeface="Arial" pitchFamily="34" charset="0"/>
              </a:rPr>
              <a:t>Săcuieni</a:t>
            </a:r>
            <a:r>
              <a:rPr lang="en-US" sz="1400" dirty="0" smtClean="0">
                <a:latin typeface="Arial" pitchFamily="34" charset="0"/>
                <a:cs typeface="Arial" pitchFamily="34" charset="0"/>
              </a:rPr>
              <a:t>”</a:t>
            </a:r>
            <a:r>
              <a:rPr lang="ro-RO" sz="1400" dirty="0" smtClean="0">
                <a:latin typeface="Arial" pitchFamily="34" charset="0"/>
                <a:cs typeface="Arial" pitchFamily="34" charset="0"/>
              </a:rPr>
              <a:t> apare întâia dată menționat la 1431 într-un document prin care domnul Țării Românești, Dan al II-lea, le oferea unele privilegii negustorilor brașoveni. </a:t>
            </a:r>
          </a:p>
          <a:p>
            <a:pPr algn="just"/>
            <a:endParaRPr lang="ro-RO" sz="1400" dirty="0" smtClean="0">
              <a:latin typeface="Arial" pitchFamily="34" charset="0"/>
              <a:cs typeface="Arial" pitchFamily="34" charset="0"/>
            </a:endParaRPr>
          </a:p>
          <a:p>
            <a:pPr algn="just"/>
            <a:r>
              <a:rPr lang="en-US" sz="1400" dirty="0" smtClean="0">
                <a:latin typeface="Arial" pitchFamily="34" charset="0"/>
                <a:cs typeface="Arial" pitchFamily="34" charset="0"/>
              </a:rPr>
              <a:t>“</a:t>
            </a:r>
            <a:r>
              <a:rPr lang="ro-RO" sz="1400" i="1" dirty="0" smtClean="0">
                <a:latin typeface="Arial" pitchFamily="34" charset="0"/>
                <a:cs typeface="Arial" pitchFamily="34" charset="0"/>
              </a:rPr>
              <a:t>Ioan Dan, mare voevod și domn a toată țara Ungrovlahiei. Scrie domnia mea întregei țări a domniei mele, celor mici și celor mari, și tuturor târgurilor și vămilor domniei mele: Rucărenilor și Câmpulungenilor și Argeșenilor și Târgoviștenilor și Târgșorenilor și </a:t>
            </a:r>
            <a:r>
              <a:rPr lang="ro-RO" sz="1400" i="1" u="sng" dirty="0" smtClean="0">
                <a:latin typeface="Arial" pitchFamily="34" charset="0"/>
                <a:cs typeface="Arial" pitchFamily="34" charset="0"/>
              </a:rPr>
              <a:t>Săcuenilor</a:t>
            </a:r>
            <a:r>
              <a:rPr lang="ro-RO" sz="1400" i="1" dirty="0" smtClean="0">
                <a:latin typeface="Arial" pitchFamily="34" charset="0"/>
                <a:cs typeface="Arial" pitchFamily="34" charset="0"/>
              </a:rPr>
              <a:t> (...) Și iarăși din Brașov să aducă în țara domniei mele cine ce voește și să facă negoț cu postav, ori cu argint (...)</a:t>
            </a:r>
            <a:r>
              <a:rPr lang="en-US" sz="1400" dirty="0" smtClean="0">
                <a:latin typeface="Arial" pitchFamily="34" charset="0"/>
                <a:cs typeface="Arial" pitchFamily="34" charset="0"/>
              </a:rPr>
              <a:t>”</a:t>
            </a:r>
            <a:r>
              <a:rPr lang="ro-RO" sz="1400" dirty="0" smtClean="0">
                <a:latin typeface="Arial" pitchFamily="34" charset="0"/>
                <a:cs typeface="Arial" pitchFamily="34" charset="0"/>
              </a:rPr>
              <a:t>. (Ion Bogdan, Relațiile Țării Românești cu Brașovul și Țara Ungurească, 1905)</a:t>
            </a:r>
          </a:p>
          <a:p>
            <a:pPr algn="just"/>
            <a:endParaRPr lang="ro-RO" sz="1400" dirty="0" smtClean="0">
              <a:latin typeface="Arial" pitchFamily="34" charset="0"/>
              <a:cs typeface="Arial" pitchFamily="34" charset="0"/>
            </a:endParaRPr>
          </a:p>
        </p:txBody>
      </p:sp>
    </p:spTree>
    <p:extLst>
      <p:ext uri="{BB962C8B-B14F-4D97-AF65-F5344CB8AC3E}">
        <p14:creationId xmlns="" xmlns:p14="http://schemas.microsoft.com/office/powerpoint/2010/main" val="2845557128"/>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0" y="457200"/>
            <a:ext cx="6965245" cy="1202485"/>
          </a:xfrm>
        </p:spPr>
        <p:txBody>
          <a:bodyPr>
            <a:normAutofit/>
          </a:bodyPr>
          <a:lstStyle/>
          <a:p>
            <a:r>
              <a:rPr lang="en-US" sz="1800" dirty="0" smtClean="0">
                <a:latin typeface="Arial" pitchFamily="34" charset="0"/>
                <a:cs typeface="Arial" pitchFamily="34" charset="0"/>
              </a:rPr>
              <a:t>Jude</a:t>
            </a:r>
            <a:r>
              <a:rPr lang="ro-RO" sz="1800" dirty="0" smtClean="0">
                <a:latin typeface="Arial" pitchFamily="34" charset="0"/>
                <a:cs typeface="Arial" pitchFamily="34" charset="0"/>
              </a:rPr>
              <a:t>ț</a:t>
            </a:r>
            <a:r>
              <a:rPr lang="en-US" sz="1800" dirty="0" err="1" smtClean="0">
                <a:latin typeface="Arial" pitchFamily="34" charset="0"/>
                <a:cs typeface="Arial" pitchFamily="34" charset="0"/>
              </a:rPr>
              <a:t>ul</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Saac</a:t>
            </a:r>
            <a:r>
              <a:rPr lang="en-US" sz="1800" dirty="0" smtClean="0">
                <a:latin typeface="Arial" pitchFamily="34" charset="0"/>
                <a:cs typeface="Arial" pitchFamily="34" charset="0"/>
              </a:rPr>
              <a:t> </a:t>
            </a:r>
            <a:r>
              <a:rPr lang="ro-RO" sz="1800" dirty="0" smtClean="0">
                <a:latin typeface="Arial" pitchFamily="34" charset="0"/>
                <a:cs typeface="Arial" pitchFamily="34" charset="0"/>
              </a:rPr>
              <a:t>î</a:t>
            </a:r>
            <a:r>
              <a:rPr lang="en-US" sz="1800" dirty="0" smtClean="0">
                <a:latin typeface="Arial" pitchFamily="34" charset="0"/>
                <a:cs typeface="Arial" pitchFamily="34" charset="0"/>
              </a:rPr>
              <a:t>n </a:t>
            </a:r>
            <a:r>
              <a:rPr lang="en-US" sz="1800" dirty="0" err="1" smtClean="0">
                <a:latin typeface="Arial" pitchFamily="34" charset="0"/>
                <a:cs typeface="Arial" pitchFamily="34" charset="0"/>
              </a:rPr>
              <a:t>izvoarele</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scrise</a:t>
            </a:r>
            <a:r>
              <a:rPr lang="en-US" sz="1800" dirty="0" smtClean="0">
                <a:latin typeface="Arial" pitchFamily="34" charset="0"/>
                <a:cs typeface="Arial" pitchFamily="34" charset="0"/>
              </a:rPr>
              <a:t> </a:t>
            </a:r>
            <a:endParaRPr lang="en-US" sz="1800" dirty="0">
              <a:latin typeface="Arial" pitchFamily="34" charset="0"/>
              <a:cs typeface="Arial" pitchFamily="34" charset="0"/>
            </a:endParaRPr>
          </a:p>
        </p:txBody>
      </p:sp>
      <p:pic>
        <p:nvPicPr>
          <p:cNvPr id="5" name="Content Placeholder 4"/>
          <p:cNvPicPr>
            <a:picLocks noGrp="1" noChangeAspect="1"/>
          </p:cNvPicPr>
          <p:nvPr>
            <p:ph idx="1"/>
          </p:nvPr>
        </p:nvPicPr>
        <p:blipFill rotWithShape="1">
          <a:blip r:embed="rId3" cstate="print">
            <a:extLst>
              <a:ext uri="{28A0092B-C50C-407E-A947-70E740481C1C}">
                <a14:useLocalDpi xmlns="" xmlns:a14="http://schemas.microsoft.com/office/drawing/2010/main" val="0"/>
              </a:ext>
            </a:extLst>
          </a:blip>
          <a:srcRect l="-2279"/>
          <a:stretch/>
        </p:blipFill>
        <p:spPr>
          <a:xfrm>
            <a:off x="1219200" y="1846929"/>
            <a:ext cx="3420511" cy="2065338"/>
          </a:xfrm>
          <a:prstGeom prst="rect">
            <a:avLst/>
          </a:prstGeom>
          <a:ln>
            <a:noFill/>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818321" y="1825256"/>
            <a:ext cx="3200400" cy="2101596"/>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295400" y="4099460"/>
            <a:ext cx="3335079" cy="1885880"/>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rotWithShape="1">
          <a:blip r:embed="rId6" cstate="print">
            <a:extLst>
              <a:ext uri="{28A0092B-C50C-407E-A947-70E740481C1C}">
                <a14:useLocalDpi xmlns="" xmlns:a14="http://schemas.microsoft.com/office/drawing/2010/main" val="0"/>
              </a:ext>
            </a:extLst>
          </a:blip>
          <a:srcRect r="-5157"/>
          <a:stretch/>
        </p:blipFill>
        <p:spPr>
          <a:xfrm>
            <a:off x="4800600" y="4114800"/>
            <a:ext cx="3429000" cy="185520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 xmlns:p14="http://schemas.microsoft.com/office/powerpoint/2010/main" val="1617881660"/>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990600" y="838200"/>
            <a:ext cx="6934200" cy="659099"/>
          </a:xfrm>
        </p:spPr>
        <p:txBody>
          <a:bodyPr>
            <a:normAutofit/>
          </a:bodyPr>
          <a:lstStyle/>
          <a:p>
            <a:r>
              <a:rPr lang="ro-RO" sz="1800" dirty="0" smtClean="0">
                <a:latin typeface="Arial" pitchFamily="34" charset="0"/>
                <a:cs typeface="Arial" pitchFamily="34" charset="0"/>
              </a:rPr>
              <a:t>Întinderea și specificul județului Săcuieni</a:t>
            </a:r>
            <a:endParaRPr lang="en-US" sz="1800" dirty="0">
              <a:latin typeface="Arial" pitchFamily="34" charset="0"/>
              <a:cs typeface="Arial" pitchFamily="34" charset="0"/>
            </a:endParaRPr>
          </a:p>
        </p:txBody>
      </p:sp>
      <p:sp>
        <p:nvSpPr>
          <p:cNvPr id="9" name="Text Placeholder 4"/>
          <p:cNvSpPr txBox="1">
            <a:spLocks/>
          </p:cNvSpPr>
          <p:nvPr/>
        </p:nvSpPr>
        <p:spPr>
          <a:xfrm rot="-60000">
            <a:off x="1201441" y="4708855"/>
            <a:ext cx="6637632" cy="1269935"/>
          </a:xfrm>
          <a:prstGeom prst="rect">
            <a:avLst/>
          </a:prstGeom>
        </p:spPr>
        <p:txBody>
          <a:bodyPr>
            <a:normAutofit/>
          </a:bodyPr>
          <a:lst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a:lstStyle>
          <a:p>
            <a:pPr marL="285750" indent="-285750">
              <a:buFontTx/>
              <a:buChar char="-"/>
            </a:pPr>
            <a:endParaRPr lang="en-US" dirty="0" smtClean="0"/>
          </a:p>
          <a:p>
            <a:pPr marL="285750" indent="-285750">
              <a:buFontTx/>
              <a:buChar char="-"/>
            </a:pPr>
            <a:endParaRPr lang="en-US" dirty="0" smtClean="0"/>
          </a:p>
          <a:p>
            <a:pPr marL="285750" indent="-285750">
              <a:buFontTx/>
              <a:buChar char="-"/>
            </a:pPr>
            <a:endParaRPr lang="en-US" dirty="0" smtClean="0"/>
          </a:p>
          <a:p>
            <a:pPr marL="285750" indent="-285750">
              <a:buFontTx/>
              <a:buChar char="-"/>
            </a:pPr>
            <a:endParaRPr lang="en-US" dirty="0"/>
          </a:p>
        </p:txBody>
      </p:sp>
      <p:sp>
        <p:nvSpPr>
          <p:cNvPr id="10" name="Title 3"/>
          <p:cNvSpPr txBox="1">
            <a:spLocks/>
          </p:cNvSpPr>
          <p:nvPr/>
        </p:nvSpPr>
        <p:spPr>
          <a:xfrm>
            <a:off x="5029200" y="4876800"/>
            <a:ext cx="2819401" cy="50230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1400" dirty="0" err="1" smtClean="0"/>
              <a:t>Pecetea</a:t>
            </a:r>
            <a:r>
              <a:rPr lang="en-US" sz="1400" dirty="0" smtClean="0"/>
              <a:t> </a:t>
            </a:r>
            <a:r>
              <a:rPr lang="en-US" sz="1400" dirty="0" err="1" smtClean="0"/>
              <a:t>jude</a:t>
            </a:r>
            <a:r>
              <a:rPr lang="ro-RO" sz="1400" dirty="0" smtClean="0"/>
              <a:t>țului Săcuieni</a:t>
            </a:r>
            <a:endParaRPr lang="en-US" sz="1400" dirty="0"/>
          </a:p>
        </p:txBody>
      </p:sp>
      <p:pic>
        <p:nvPicPr>
          <p:cNvPr id="2" name="Content Placeholder 1"/>
          <p:cNvPicPr>
            <a:picLocks noGrp="1" noChangeAspect="1"/>
          </p:cNvPicPr>
          <p:nvPr>
            <p:ph sz="quarter" idx="14"/>
          </p:nvPr>
        </p:nvPicPr>
        <p:blipFill>
          <a:blip r:embed="rId3" cstate="print">
            <a:extLst>
              <a:ext uri="{28A0092B-C50C-407E-A947-70E740481C1C}">
                <a14:useLocalDpi xmlns="" xmlns:a14="http://schemas.microsoft.com/office/drawing/2010/main" val="0"/>
              </a:ext>
            </a:extLst>
          </a:blip>
          <a:stretch>
            <a:fillRect/>
          </a:stretch>
        </p:blipFill>
        <p:spPr>
          <a:xfrm>
            <a:off x="5181600" y="2133600"/>
            <a:ext cx="2432750" cy="24550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3" name="Content Placeholder 12"/>
          <p:cNvSpPr>
            <a:spLocks noGrp="1"/>
          </p:cNvSpPr>
          <p:nvPr>
            <p:ph sz="quarter" idx="13"/>
          </p:nvPr>
        </p:nvSpPr>
        <p:spPr>
          <a:xfrm>
            <a:off x="1032870" y="1524000"/>
            <a:ext cx="3505200" cy="4512614"/>
          </a:xfrm>
        </p:spPr>
        <p:txBody>
          <a:bodyPr>
            <a:normAutofit/>
          </a:bodyPr>
          <a:lstStyle/>
          <a:p>
            <a:pPr marL="0" indent="0">
              <a:buNone/>
            </a:pPr>
            <a:endParaRPr lang="en-US" sz="1600" i="1" dirty="0">
              <a:latin typeface="Arial" panose="020B0604020202020204" pitchFamily="34" charset="0"/>
              <a:cs typeface="Arial" panose="020B0604020202020204" pitchFamily="34" charset="0"/>
            </a:endParaRPr>
          </a:p>
          <a:p>
            <a:r>
              <a:rPr lang="vi-VN" sz="1600" i="1" dirty="0" smtClean="0">
                <a:latin typeface="Arial" panose="020B0604020202020204" pitchFamily="34" charset="0"/>
                <a:cs typeface="Arial" panose="020B0604020202020204" pitchFamily="34" charset="0"/>
              </a:rPr>
              <a:t>„</a:t>
            </a:r>
            <a:r>
              <a:rPr lang="vi-VN" sz="1600" i="1" dirty="0">
                <a:latin typeface="Arial" panose="020B0604020202020204" pitchFamily="34" charset="0"/>
                <a:cs typeface="Arial" panose="020B0604020202020204" pitchFamily="34" charset="0"/>
              </a:rPr>
              <a:t>Se începe [</a:t>
            </a:r>
            <a:r>
              <a:rPr lang="en-US" sz="1600" i="1" dirty="0" err="1">
                <a:latin typeface="Arial" panose="020B0604020202020204" pitchFamily="34" charset="0"/>
                <a:cs typeface="Arial" panose="020B0604020202020204" pitchFamily="34" charset="0"/>
              </a:rPr>
              <a:t>judetul</a:t>
            </a:r>
            <a:r>
              <a:rPr lang="en-US" sz="1600" i="1" dirty="0">
                <a:latin typeface="Arial" panose="020B0604020202020204" pitchFamily="34" charset="0"/>
                <a:cs typeface="Arial" panose="020B0604020202020204" pitchFamily="34" charset="0"/>
              </a:rPr>
              <a:t> </a:t>
            </a:r>
            <a:r>
              <a:rPr lang="vi-VN" sz="1600" i="1" dirty="0">
                <a:latin typeface="Arial" panose="020B0604020202020204" pitchFamily="34" charset="0"/>
                <a:cs typeface="Arial" panose="020B0604020202020204" pitchFamily="34" charset="0"/>
              </a:rPr>
              <a:t>Săcuieni</a:t>
            </a:r>
            <a:r>
              <a:rPr lang="en-US" sz="1600" i="1" dirty="0">
                <a:latin typeface="Arial" panose="020B0604020202020204" pitchFamily="34" charset="0"/>
                <a:cs typeface="Arial" panose="020B0604020202020204" pitchFamily="34" charset="0"/>
              </a:rPr>
              <a:t>]</a:t>
            </a:r>
            <a:r>
              <a:rPr lang="vi-VN" sz="1600" i="1" dirty="0">
                <a:latin typeface="Arial" panose="020B0604020202020204" pitchFamily="34" charset="0"/>
                <a:cs typeface="Arial" panose="020B0604020202020204" pitchFamily="34" charset="0"/>
              </a:rPr>
              <a:t> asemenea din mijlocul țării [Țara Românească] și merge până la hotarul Transilvaniei, având o parte câmp și două părți muntoase, </a:t>
            </a:r>
            <a:r>
              <a:rPr lang="vi-VN" sz="1600" i="1" u="sng" dirty="0">
                <a:latin typeface="Arial" panose="020B0604020202020204" pitchFamily="34" charset="0"/>
                <a:cs typeface="Arial" panose="020B0604020202020204" pitchFamily="34" charset="0"/>
              </a:rPr>
              <a:t>unde sunt vii și poame multe și de unde ardelenii cumpără cel mai bun vin</a:t>
            </a:r>
            <a:r>
              <a:rPr lang="vi-VN" sz="1600" i="1" dirty="0">
                <a:latin typeface="Arial" panose="020B0604020202020204" pitchFamily="34" charset="0"/>
                <a:cs typeface="Arial" panose="020B0604020202020204" pitchFamily="34" charset="0"/>
              </a:rPr>
              <a:t>. Orașul de căpetenie se numește Văleni, care este și schelă [punct vamal] </a:t>
            </a:r>
            <a:r>
              <a:rPr lang="vi-VN" sz="1600" i="1" u="sng" dirty="0">
                <a:latin typeface="Arial" panose="020B0604020202020204" pitchFamily="34" charset="0"/>
                <a:cs typeface="Arial" panose="020B0604020202020204" pitchFamily="34" charset="0"/>
              </a:rPr>
              <a:t>la un drum mare </a:t>
            </a:r>
            <a:r>
              <a:rPr lang="vi-VN" sz="1600" i="1" dirty="0">
                <a:latin typeface="Arial" panose="020B0604020202020204" pitchFamily="34" charset="0"/>
                <a:cs typeface="Arial" panose="020B0604020202020204" pitchFamily="34" charset="0"/>
              </a:rPr>
              <a:t>ce merge în Transilvania; mai este și alt târg și </a:t>
            </a:r>
            <a:r>
              <a:rPr lang="vi-VN" sz="1600" i="1" u="sng" dirty="0">
                <a:latin typeface="Arial" panose="020B0604020202020204" pitchFamily="34" charset="0"/>
                <a:cs typeface="Arial" panose="020B0604020202020204" pitchFamily="34" charset="0"/>
              </a:rPr>
              <a:t>o ocnă de sare</a:t>
            </a:r>
            <a:r>
              <a:rPr lang="vi-VN" sz="1600" i="1" dirty="0">
                <a:latin typeface="Arial" panose="020B0604020202020204" pitchFamily="34" charset="0"/>
                <a:cs typeface="Arial" panose="020B0604020202020204" pitchFamily="34" charset="0"/>
              </a:rPr>
              <a:t>, anume Slănic.</a:t>
            </a:r>
            <a:r>
              <a:rPr lang="en-US" sz="1600" i="1" dirty="0">
                <a:latin typeface="Arial" panose="020B0604020202020204" pitchFamily="34" charset="0"/>
                <a:cs typeface="Arial" panose="020B0604020202020204" pitchFamily="34" charset="0"/>
              </a:rPr>
              <a:t>”  </a:t>
            </a:r>
            <a:r>
              <a:rPr lang="en-US" sz="1600" i="1" dirty="0" smtClean="0">
                <a:latin typeface="Arial" panose="020B0604020202020204" pitchFamily="34" charset="0"/>
                <a:cs typeface="Arial" panose="020B0604020202020204" pitchFamily="34" charset="0"/>
              </a:rPr>
              <a:t>(</a:t>
            </a:r>
            <a:r>
              <a:rPr lang="vi-VN" sz="1600" i="1" dirty="0">
                <a:latin typeface="Arial" panose="020B0604020202020204" pitchFamily="34" charset="0"/>
                <a:cs typeface="Arial" panose="020B0604020202020204" pitchFamily="34" charset="0"/>
              </a:rPr>
              <a:t>Mihai</a:t>
            </a:r>
            <a:r>
              <a:rPr lang="en-US" sz="1600" i="1" dirty="0">
                <a:latin typeface="Arial" panose="020B0604020202020204" pitchFamily="34" charset="0"/>
                <a:cs typeface="Arial" panose="020B0604020202020204" pitchFamily="34" charset="0"/>
              </a:rPr>
              <a:t>l</a:t>
            </a:r>
            <a:r>
              <a:rPr lang="vi-VN" sz="1600" i="1" dirty="0">
                <a:latin typeface="Arial" panose="020B0604020202020204" pitchFamily="34" charset="0"/>
                <a:cs typeface="Arial" panose="020B0604020202020204" pitchFamily="34" charset="0"/>
              </a:rPr>
              <a:t> Cantacuzino</a:t>
            </a:r>
            <a:r>
              <a:rPr lang="en-US" sz="1600" i="1" dirty="0">
                <a:latin typeface="Arial" panose="020B0604020202020204" pitchFamily="34" charset="0"/>
                <a:cs typeface="Arial" panose="020B0604020202020204" pitchFamily="34" charset="0"/>
              </a:rPr>
              <a:t>, </a:t>
            </a:r>
            <a:r>
              <a:rPr lang="vi-VN" sz="1600" i="1" dirty="0">
                <a:latin typeface="Arial" panose="020B0604020202020204" pitchFamily="34" charset="0"/>
                <a:cs typeface="Arial" panose="020B0604020202020204" pitchFamily="34" charset="0"/>
              </a:rPr>
              <a:t>Genealogia </a:t>
            </a:r>
            <a:r>
              <a:rPr lang="vi-VN" sz="1600" i="1" dirty="0" smtClean="0">
                <a:latin typeface="Arial" panose="020B0604020202020204" pitchFamily="34" charset="0"/>
                <a:cs typeface="Arial" panose="020B0604020202020204" pitchFamily="34" charset="0"/>
              </a:rPr>
              <a:t>Cantacuzinilor</a:t>
            </a:r>
            <a:r>
              <a:rPr lang="en-US" sz="1600" i="1" dirty="0" smtClean="0">
                <a:latin typeface="Arial" panose="020B0604020202020204" pitchFamily="34" charset="0"/>
                <a:cs typeface="Arial" panose="020B0604020202020204" pitchFamily="34" charset="0"/>
              </a:rPr>
              <a:t>, </a:t>
            </a:r>
            <a:r>
              <a:rPr lang="en-US" sz="1600" i="1" dirty="0">
                <a:latin typeface="Arial" panose="020B0604020202020204" pitchFamily="34" charset="0"/>
                <a:cs typeface="Arial" panose="020B0604020202020204" pitchFamily="34" charset="0"/>
              </a:rPr>
              <a:t>sec. XVIII)  </a:t>
            </a:r>
            <a:endParaRPr lang="vi-VN" sz="1600" i="1"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 xmlns:p14="http://schemas.microsoft.com/office/powerpoint/2010/main" val="1284444233"/>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5562600"/>
            <a:ext cx="6934200" cy="440485"/>
          </a:xfrm>
        </p:spPr>
        <p:txBody>
          <a:bodyPr>
            <a:normAutofit/>
          </a:bodyPr>
          <a:lstStyle/>
          <a:p>
            <a:r>
              <a:rPr lang="ro-RO" sz="1400" dirty="0" smtClean="0"/>
              <a:t>Perspectivă asupra târgului Văleni, de Beghenau (1860) </a:t>
            </a:r>
            <a:endParaRPr lang="en-US" sz="1400" dirty="0"/>
          </a:p>
        </p:txBody>
      </p:sp>
      <p:pic>
        <p:nvPicPr>
          <p:cNvPr id="1026" name="Picture 2" descr="D:\Geografie\Imagini Valea Teleajenului\scan0001.jpg"/>
          <p:cNvPicPr>
            <a:picLocks noGrp="1" noChangeAspect="1" noChangeArrowheads="1"/>
          </p:cNvPicPr>
          <p:nvPr>
            <p:ph idx="1"/>
          </p:nvPr>
        </p:nvPicPr>
        <p:blipFill>
          <a:blip r:embed="rId3" cstate="print"/>
          <a:srcRect/>
          <a:stretch>
            <a:fillRect/>
          </a:stretch>
        </p:blipFill>
        <p:spPr bwMode="auto">
          <a:xfrm>
            <a:off x="685800" y="533400"/>
            <a:ext cx="7772400" cy="4954413"/>
          </a:xfrm>
          <a:prstGeom prst="rect">
            <a:avLst/>
          </a:prstGeom>
          <a:noFill/>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5791200"/>
            <a:ext cx="6934200" cy="440485"/>
          </a:xfrm>
        </p:spPr>
        <p:txBody>
          <a:bodyPr>
            <a:normAutofit/>
          </a:bodyPr>
          <a:lstStyle/>
          <a:p>
            <a:r>
              <a:rPr lang="en-US" sz="1400" dirty="0" err="1" smtClean="0"/>
              <a:t>Slanicul</a:t>
            </a:r>
            <a:r>
              <a:rPr lang="en-US" sz="1400" dirty="0" smtClean="0"/>
              <a:t> </a:t>
            </a:r>
            <a:r>
              <a:rPr lang="en-US" sz="1400" dirty="0" err="1" smtClean="0"/>
              <a:t>vazut</a:t>
            </a:r>
            <a:r>
              <a:rPr lang="en-US" sz="1400" dirty="0" smtClean="0"/>
              <a:t> de la  </a:t>
            </a:r>
            <a:r>
              <a:rPr lang="en-US" sz="1400" dirty="0" err="1" smtClean="0"/>
              <a:t>vechea</a:t>
            </a:r>
            <a:r>
              <a:rPr lang="en-US" sz="1400" dirty="0" smtClean="0"/>
              <a:t> </a:t>
            </a:r>
            <a:r>
              <a:rPr lang="en-US" sz="1400" dirty="0" err="1" smtClean="0"/>
              <a:t>ocna</a:t>
            </a:r>
            <a:r>
              <a:rPr lang="en-US" sz="1400" dirty="0" smtClean="0"/>
              <a:t> “</a:t>
            </a:r>
            <a:r>
              <a:rPr lang="en-US" sz="1400" i="1" dirty="0" smtClean="0"/>
              <a:t>La </a:t>
            </a:r>
            <a:r>
              <a:rPr lang="en-US" sz="1400" i="1" dirty="0" err="1" smtClean="0"/>
              <a:t>patru</a:t>
            </a:r>
            <a:r>
              <a:rPr lang="en-US" sz="1400" i="1" dirty="0" smtClean="0"/>
              <a:t> </a:t>
            </a:r>
            <a:r>
              <a:rPr lang="en-US" sz="1400" i="1" dirty="0" err="1" smtClean="0"/>
              <a:t>guri</a:t>
            </a:r>
            <a:r>
              <a:rPr lang="en-US" sz="1400" dirty="0" smtClean="0"/>
              <a:t>” (</a:t>
            </a:r>
            <a:r>
              <a:rPr lang="en-US" sz="1400" dirty="0" err="1" smtClean="0"/>
              <a:t>Baia</a:t>
            </a:r>
            <a:r>
              <a:rPr lang="en-US" sz="1400" dirty="0" smtClean="0"/>
              <a:t> Verde). </a:t>
            </a:r>
            <a:r>
              <a:rPr lang="en-US" sz="1400" dirty="0" err="1" smtClean="0"/>
              <a:t>Foto</a:t>
            </a:r>
            <a:r>
              <a:rPr lang="en-US" sz="1400" dirty="0" smtClean="0"/>
              <a:t>: C. </a:t>
            </a:r>
            <a:r>
              <a:rPr lang="en-US" sz="1400" dirty="0" err="1" smtClean="0"/>
              <a:t>Savulescu</a:t>
            </a:r>
            <a:r>
              <a:rPr lang="en-US" sz="1400" dirty="0" smtClean="0"/>
              <a:t> (1953)</a:t>
            </a:r>
            <a:endParaRPr lang="en-US" sz="1400" dirty="0"/>
          </a:p>
        </p:txBody>
      </p:sp>
      <p:pic>
        <p:nvPicPr>
          <p:cNvPr id="5" name="Content Placeholder 4"/>
          <p:cNvPicPr>
            <a:picLocks noGrp="1" noChangeAspect="1"/>
          </p:cNvPicPr>
          <p:nvPr>
            <p:ph idx="1"/>
          </p:nvPr>
        </p:nvPicPr>
        <p:blipFill>
          <a:blip r:embed="rId3" cstate="print">
            <a:duotone>
              <a:prstClr val="black"/>
              <a:srgbClr val="D9C3A5">
                <a:tint val="50000"/>
                <a:satMod val="180000"/>
              </a:srgbClr>
            </a:duotone>
            <a:extLst>
              <a:ext uri="{28A0092B-C50C-407E-A947-70E740481C1C}">
                <a14:useLocalDpi xmlns="" xmlns:a14="http://schemas.microsoft.com/office/drawing/2010/main" val="0"/>
              </a:ext>
            </a:extLst>
          </a:blip>
          <a:stretch>
            <a:fillRect/>
          </a:stretch>
        </p:blipFill>
        <p:spPr>
          <a:xfrm>
            <a:off x="1752600" y="609600"/>
            <a:ext cx="5712106" cy="5167058"/>
          </a:xfrm>
          <a:prstGeom prst="rect">
            <a:avLst/>
          </a:prstGeom>
          <a:ln>
            <a:noFill/>
          </a:ln>
          <a:effectLst>
            <a:softEdge rad="112500"/>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3000" y="5791200"/>
            <a:ext cx="6934200" cy="516685"/>
          </a:xfrm>
        </p:spPr>
        <p:txBody>
          <a:bodyPr>
            <a:normAutofit/>
          </a:bodyPr>
          <a:lstStyle/>
          <a:p>
            <a:r>
              <a:rPr lang="en-US" sz="1400" dirty="0" err="1" smtClean="0"/>
              <a:t>Pitaru</a:t>
            </a:r>
            <a:r>
              <a:rPr lang="en-US" sz="1400" dirty="0" smtClean="0"/>
              <a:t> V. </a:t>
            </a:r>
            <a:r>
              <a:rPr lang="en-US" sz="1400" dirty="0" err="1" smtClean="0"/>
              <a:t>Popescu</a:t>
            </a:r>
            <a:r>
              <a:rPr lang="en-US" sz="1400" dirty="0" err="1"/>
              <a:t>-</a:t>
            </a:r>
            <a:r>
              <a:rPr lang="en-US" sz="1400" dirty="0" err="1" smtClean="0"/>
              <a:t>Scriban</a:t>
            </a:r>
            <a:r>
              <a:rPr lang="en-US" sz="1400" dirty="0" smtClean="0"/>
              <a:t>, </a:t>
            </a:r>
            <a:r>
              <a:rPr lang="en-US" sz="1400" i="1" dirty="0" smtClean="0"/>
              <a:t>Mica </a:t>
            </a:r>
            <a:r>
              <a:rPr lang="en-US" sz="1400" i="1" dirty="0" err="1" smtClean="0"/>
              <a:t>Geografie</a:t>
            </a:r>
            <a:r>
              <a:rPr lang="en-US" sz="1400" i="1" dirty="0" smtClean="0"/>
              <a:t> a </a:t>
            </a:r>
            <a:r>
              <a:rPr lang="en-US" sz="1400" i="1" dirty="0" err="1" smtClean="0"/>
              <a:t>Daciei</a:t>
            </a:r>
            <a:r>
              <a:rPr lang="en-US" sz="1400" i="1" dirty="0" smtClean="0"/>
              <a:t>, </a:t>
            </a:r>
            <a:r>
              <a:rPr lang="en-US" sz="1400" i="1" dirty="0" err="1" smtClean="0"/>
              <a:t>Moldovei</a:t>
            </a:r>
            <a:r>
              <a:rPr lang="en-US" sz="1400" i="1" dirty="0" smtClean="0"/>
              <a:t> </a:t>
            </a:r>
            <a:r>
              <a:rPr lang="en-US" sz="1400" i="1" dirty="0" err="1" smtClean="0"/>
              <a:t>si</a:t>
            </a:r>
            <a:r>
              <a:rPr lang="en-US" sz="1400" i="1" dirty="0" smtClean="0"/>
              <a:t> a </a:t>
            </a:r>
            <a:r>
              <a:rPr lang="en-US" sz="1400" i="1" dirty="0" err="1" smtClean="0"/>
              <a:t>Tarii</a:t>
            </a:r>
            <a:r>
              <a:rPr lang="en-US" sz="1400" i="1" dirty="0" smtClean="0"/>
              <a:t> </a:t>
            </a:r>
            <a:r>
              <a:rPr lang="en-US" sz="1400" i="1" dirty="0" err="1" smtClean="0"/>
              <a:t>Romanesti</a:t>
            </a:r>
            <a:r>
              <a:rPr lang="en-US" sz="1400" dirty="0" smtClean="0"/>
              <a:t>, 1838</a:t>
            </a:r>
            <a:endParaRPr lang="en-US" sz="1400" dirty="0"/>
          </a:p>
        </p:txBody>
      </p:sp>
      <p:pic>
        <p:nvPicPr>
          <p:cNvPr id="5" name="Content Placeholder 4"/>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1524000" y="762000"/>
            <a:ext cx="6172200" cy="5081874"/>
          </a:xfrm>
        </p:spPr>
      </p:pic>
    </p:spTree>
    <p:extLst>
      <p:ext uri="{BB962C8B-B14F-4D97-AF65-F5344CB8AC3E}">
        <p14:creationId xmlns="" xmlns:p14="http://schemas.microsoft.com/office/powerpoint/2010/main" val="357654650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1600" y="5791200"/>
            <a:ext cx="3048000" cy="533400"/>
          </a:xfrm>
        </p:spPr>
        <p:txBody>
          <a:bodyPr>
            <a:noAutofit/>
          </a:bodyPr>
          <a:lstStyle/>
          <a:p>
            <a:r>
              <a:rPr lang="en-US" sz="1400" dirty="0" smtClean="0"/>
              <a:t>Jude</a:t>
            </a:r>
            <a:r>
              <a:rPr lang="ro-RO" sz="1400" dirty="0" smtClean="0"/>
              <a:t>ț</a:t>
            </a:r>
            <a:r>
              <a:rPr lang="en-US" sz="1400" dirty="0" err="1" smtClean="0"/>
              <a:t>ul</a:t>
            </a:r>
            <a:r>
              <a:rPr lang="en-US" sz="1400" dirty="0" smtClean="0"/>
              <a:t> </a:t>
            </a:r>
            <a:r>
              <a:rPr lang="en-US" sz="1400" dirty="0" err="1" smtClean="0"/>
              <a:t>Saac</a:t>
            </a:r>
            <a:r>
              <a:rPr lang="en-US" sz="1400" dirty="0" smtClean="0"/>
              <a:t>, de</a:t>
            </a:r>
            <a:r>
              <a:rPr lang="ro-RO" sz="1400" dirty="0" smtClean="0"/>
              <a:t> </a:t>
            </a:r>
            <a:r>
              <a:rPr lang="en-US" sz="1400" dirty="0" smtClean="0"/>
              <a:t>E. </a:t>
            </a:r>
            <a:r>
              <a:rPr lang="en-US" sz="1400" dirty="0" err="1" smtClean="0"/>
              <a:t>Zaharescu</a:t>
            </a:r>
            <a:r>
              <a:rPr lang="en-US" sz="1400" dirty="0" smtClean="0"/>
              <a:t> (1923) </a:t>
            </a:r>
            <a:endParaRPr lang="en-US" sz="1400" dirty="0"/>
          </a:p>
        </p:txBody>
      </p:sp>
      <p:pic>
        <p:nvPicPr>
          <p:cNvPr id="5" name="Content Placeholder 4" descr="zaharescu.jpg"/>
          <p:cNvPicPr>
            <a:picLocks noGrp="1" noChangeAspect="1"/>
          </p:cNvPicPr>
          <p:nvPr>
            <p:ph idx="1"/>
          </p:nvPr>
        </p:nvPicPr>
        <p:blipFill>
          <a:blip r:embed="rId3" cstate="print"/>
          <a:stretch>
            <a:fillRect/>
          </a:stretch>
        </p:blipFill>
        <p:spPr>
          <a:xfrm>
            <a:off x="685800" y="512858"/>
            <a:ext cx="4572000" cy="5804525"/>
          </a:xfrm>
          <a:prstGeom prst="rect">
            <a:avLst/>
          </a:prstGeom>
          <a:ln>
            <a:noFill/>
          </a:ln>
          <a:effectLst>
            <a:softEdge rad="112500"/>
          </a:effectLst>
        </p:spPr>
      </p:pic>
    </p:spTree>
    <p:extLst>
      <p:ext uri="{BB962C8B-B14F-4D97-AF65-F5344CB8AC3E}">
        <p14:creationId xmlns="" xmlns:p14="http://schemas.microsoft.com/office/powerpoint/2010/main" val="134840492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914400"/>
            <a:ext cx="6934200" cy="533400"/>
          </a:xfrm>
        </p:spPr>
        <p:txBody>
          <a:bodyPr>
            <a:normAutofit/>
          </a:bodyPr>
          <a:lstStyle/>
          <a:p>
            <a:r>
              <a:rPr lang="en-US" sz="1800" dirty="0" smtClean="0">
                <a:latin typeface="Arial" pitchFamily="34" charset="0"/>
                <a:cs typeface="Arial" pitchFamily="34" charset="0"/>
              </a:rPr>
              <a:t>Jude</a:t>
            </a:r>
            <a:r>
              <a:rPr lang="ro-RO" sz="1800" dirty="0" smtClean="0">
                <a:latin typeface="Arial" pitchFamily="34" charset="0"/>
                <a:cs typeface="Arial" pitchFamily="34" charset="0"/>
              </a:rPr>
              <a:t>ț</a:t>
            </a:r>
            <a:r>
              <a:rPr lang="en-US" sz="1800" dirty="0" err="1" smtClean="0">
                <a:latin typeface="Arial" pitchFamily="34" charset="0"/>
                <a:cs typeface="Arial" pitchFamily="34" charset="0"/>
              </a:rPr>
              <a:t>ul</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Saac</a:t>
            </a:r>
            <a:r>
              <a:rPr lang="en-US" sz="1800" dirty="0" smtClean="0">
                <a:latin typeface="Arial" pitchFamily="34" charset="0"/>
                <a:cs typeface="Arial" pitchFamily="34" charset="0"/>
              </a:rPr>
              <a:t> in h</a:t>
            </a:r>
            <a:r>
              <a:rPr lang="ro-RO" sz="1800" dirty="0" smtClean="0">
                <a:latin typeface="Arial" pitchFamily="34" charset="0"/>
                <a:cs typeface="Arial" pitchFamily="34" charset="0"/>
              </a:rPr>
              <a:t>ă</a:t>
            </a:r>
            <a:r>
              <a:rPr lang="en-US" sz="1800" dirty="0" smtClean="0">
                <a:latin typeface="Arial" pitchFamily="34" charset="0"/>
                <a:cs typeface="Arial" pitchFamily="34" charset="0"/>
              </a:rPr>
              <a:t>r</a:t>
            </a:r>
            <a:r>
              <a:rPr lang="ro-RO" sz="1800" dirty="0" smtClean="0">
                <a:latin typeface="Arial" pitchFamily="34" charset="0"/>
                <a:cs typeface="Arial" pitchFamily="34" charset="0"/>
              </a:rPr>
              <a:t>ț</a:t>
            </a:r>
            <a:r>
              <a:rPr lang="en-US" sz="1800" dirty="0" err="1" smtClean="0">
                <a:latin typeface="Arial" pitchFamily="34" charset="0"/>
                <a:cs typeface="Arial" pitchFamily="34" charset="0"/>
              </a:rPr>
              <a:t>ile</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istorice</a:t>
            </a:r>
            <a:r>
              <a:rPr lang="en-US" sz="1800" dirty="0" smtClean="0">
                <a:latin typeface="Arial" pitchFamily="34" charset="0"/>
                <a:cs typeface="Arial" pitchFamily="34" charset="0"/>
              </a:rPr>
              <a:t> </a:t>
            </a:r>
            <a:endParaRPr lang="en-US" sz="1800" dirty="0"/>
          </a:p>
        </p:txBody>
      </p:sp>
      <p:sp>
        <p:nvSpPr>
          <p:cNvPr id="4" name="Content Placeholder 3"/>
          <p:cNvSpPr>
            <a:spLocks noGrp="1"/>
          </p:cNvSpPr>
          <p:nvPr>
            <p:ph idx="1"/>
          </p:nvPr>
        </p:nvSpPr>
        <p:spPr/>
        <p:txBody>
          <a:bodyPr/>
          <a:lstStyle/>
          <a:p>
            <a:endParaRPr lang="en-US" dirty="0"/>
          </a:p>
        </p:txBody>
      </p:sp>
      <p:pic>
        <p:nvPicPr>
          <p:cNvPr id="2050" name="Picture 2" descr="D:\Geografie\Harti istorice\Cantacuzino_Wallachia.png"/>
          <p:cNvPicPr>
            <a:picLocks noChangeAspect="1" noChangeArrowheads="1"/>
          </p:cNvPicPr>
          <p:nvPr/>
        </p:nvPicPr>
        <p:blipFill>
          <a:blip r:embed="rId3" cstate="print"/>
          <a:srcRect/>
          <a:stretch>
            <a:fillRect/>
          </a:stretch>
        </p:blipFill>
        <p:spPr bwMode="auto">
          <a:xfrm>
            <a:off x="762000" y="1752600"/>
            <a:ext cx="7635973" cy="3956857"/>
          </a:xfrm>
          <a:prstGeom prst="rect">
            <a:avLst/>
          </a:prstGeom>
          <a:noFill/>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447800" y="838200"/>
            <a:ext cx="6196405" cy="4724400"/>
          </a:xfrm>
        </p:spPr>
        <p:txBody>
          <a:bodyPr>
            <a:normAutofit/>
          </a:bodyPr>
          <a:lstStyle/>
          <a:p>
            <a:r>
              <a:rPr lang="vi-VN" sz="1400" dirty="0" smtClean="0">
                <a:latin typeface="Arial" pitchFamily="34" charset="0"/>
                <a:cs typeface="Arial" pitchFamily="34" charset="0"/>
              </a:rPr>
              <a:t>În studiul intitulat </a:t>
            </a:r>
            <a:r>
              <a:rPr lang="en-US" sz="1400" i="1" dirty="0" smtClean="0">
                <a:latin typeface="Arial" pitchFamily="34" charset="0"/>
                <a:cs typeface="Arial" pitchFamily="34" charset="0"/>
              </a:rPr>
              <a:t>“</a:t>
            </a:r>
            <a:r>
              <a:rPr lang="vi-VN" sz="1400" i="1" dirty="0" smtClean="0">
                <a:latin typeface="Arial" pitchFamily="34" charset="0"/>
                <a:cs typeface="Arial" pitchFamily="34" charset="0"/>
              </a:rPr>
              <a:t>Faze </a:t>
            </a:r>
            <a:r>
              <a:rPr lang="ro-RO" sz="1400" i="1" dirty="0" smtClean="0">
                <a:latin typeface="Arial" pitchFamily="34" charset="0"/>
                <a:cs typeface="Arial" pitchFamily="34" charset="0"/>
              </a:rPr>
              <a:t>î</a:t>
            </a:r>
            <a:r>
              <a:rPr lang="vi-VN" sz="1400" i="1" dirty="0" smtClean="0">
                <a:latin typeface="Arial" pitchFamily="34" charset="0"/>
                <a:cs typeface="Arial" pitchFamily="34" charset="0"/>
              </a:rPr>
              <a:t>n popularea ţărilor româneşti</a:t>
            </a:r>
            <a:r>
              <a:rPr lang="en-US" sz="1400" dirty="0" smtClean="0">
                <a:latin typeface="Arial" pitchFamily="34" charset="0"/>
                <a:cs typeface="Arial" pitchFamily="34" charset="0"/>
              </a:rPr>
              <a:t>”</a:t>
            </a:r>
            <a:r>
              <a:rPr lang="ro-RO" sz="1400" dirty="0" smtClean="0">
                <a:latin typeface="Arial" pitchFamily="34" charset="0"/>
                <a:cs typeface="Arial" pitchFamily="34" charset="0"/>
              </a:rPr>
              <a:t> </a:t>
            </a:r>
            <a:r>
              <a:rPr lang="vi-VN" sz="1400" dirty="0" smtClean="0">
                <a:latin typeface="Arial" pitchFamily="34" charset="0"/>
                <a:cs typeface="Arial" pitchFamily="34" charset="0"/>
              </a:rPr>
              <a:t>George Vâlsan subliniază faptul că, </a:t>
            </a:r>
            <a:r>
              <a:rPr lang="en-US" sz="1400" dirty="0" smtClean="0">
                <a:latin typeface="Arial" pitchFamily="34" charset="0"/>
                <a:cs typeface="Arial" pitchFamily="34" charset="0"/>
              </a:rPr>
              <a:t> </a:t>
            </a:r>
            <a:r>
              <a:rPr lang="vi-VN" sz="1400" dirty="0" smtClean="0">
                <a:latin typeface="Arial" pitchFamily="34" charset="0"/>
                <a:cs typeface="Arial" pitchFamily="34" charset="0"/>
              </a:rPr>
              <a:t>până în secolul al XVIII-lea, hărţile referitoare la ţările româneşti sunt adevărate </a:t>
            </a:r>
            <a:r>
              <a:rPr lang="en-US" sz="1400" dirty="0" smtClean="0">
                <a:latin typeface="Arial" pitchFamily="34" charset="0"/>
                <a:cs typeface="Arial" pitchFamily="34" charset="0"/>
              </a:rPr>
              <a:t> “</a:t>
            </a:r>
            <a:r>
              <a:rPr lang="vi-VN" sz="1400" i="1" dirty="0" smtClean="0">
                <a:latin typeface="Arial" pitchFamily="34" charset="0"/>
                <a:cs typeface="Arial" pitchFamily="34" charset="0"/>
              </a:rPr>
              <a:t>monstruozităţi</a:t>
            </a:r>
            <a:r>
              <a:rPr lang="en-US" sz="1400" dirty="0" smtClean="0">
                <a:latin typeface="Arial" pitchFamily="34" charset="0"/>
                <a:cs typeface="Arial" pitchFamily="34" charset="0"/>
              </a:rPr>
              <a:t>”</a:t>
            </a:r>
            <a:r>
              <a:rPr lang="vi-VN" sz="1400" dirty="0" smtClean="0">
                <a:latin typeface="Arial" pitchFamily="34" charset="0"/>
                <a:cs typeface="Arial" pitchFamily="34" charset="0"/>
              </a:rPr>
              <a:t>, atât cartografice, cât şi lingvistice. </a:t>
            </a:r>
            <a:endParaRPr lang="ro-RO" sz="1400" dirty="0" smtClean="0">
              <a:latin typeface="Arial" pitchFamily="34" charset="0"/>
              <a:cs typeface="Arial" pitchFamily="34" charset="0"/>
            </a:endParaRPr>
          </a:p>
          <a:p>
            <a:endParaRPr lang="en-US" sz="1400" dirty="0" smtClean="0">
              <a:latin typeface="Arial" pitchFamily="34" charset="0"/>
              <a:cs typeface="Arial" pitchFamily="34" charset="0"/>
            </a:endParaRPr>
          </a:p>
          <a:p>
            <a:r>
              <a:rPr lang="vi-VN" sz="1400" dirty="0" smtClean="0">
                <a:latin typeface="Arial" pitchFamily="34" charset="0"/>
                <a:cs typeface="Arial" pitchFamily="34" charset="0"/>
              </a:rPr>
              <a:t>Începând cu acest secol hărţile devin, măcar parţial, documente geografice</a:t>
            </a:r>
            <a:r>
              <a:rPr lang="en-US" sz="1400" dirty="0" smtClean="0">
                <a:latin typeface="Arial" pitchFamily="34" charset="0"/>
                <a:cs typeface="Arial" pitchFamily="34" charset="0"/>
              </a:rPr>
              <a:t> </a:t>
            </a:r>
            <a:r>
              <a:rPr lang="ro-RO" sz="1400" dirty="0" smtClean="0">
                <a:latin typeface="Arial" pitchFamily="34" charset="0"/>
                <a:cs typeface="Arial" pitchFamily="34" charset="0"/>
              </a:rPr>
              <a:t>prin </a:t>
            </a:r>
            <a:r>
              <a:rPr lang="vi-VN" sz="1400" dirty="0" smtClean="0">
                <a:latin typeface="Arial" pitchFamily="34" charset="0"/>
                <a:cs typeface="Arial" pitchFamily="34" charset="0"/>
              </a:rPr>
              <a:t>precizia lor tot mai mare, prin informaţiile tot mai bogate, dar şi prin fidelitatea</a:t>
            </a:r>
            <a:r>
              <a:rPr lang="en-US" sz="1400" dirty="0" smtClean="0">
                <a:latin typeface="Arial" pitchFamily="34" charset="0"/>
                <a:cs typeface="Arial" pitchFamily="34" charset="0"/>
              </a:rPr>
              <a:t> </a:t>
            </a:r>
            <a:r>
              <a:rPr lang="vi-VN" sz="1400" dirty="0" smtClean="0">
                <a:latin typeface="Arial" pitchFamily="34" charset="0"/>
                <a:cs typeface="Arial" pitchFamily="34" charset="0"/>
              </a:rPr>
              <a:t>înregistrării denumirilor</a:t>
            </a:r>
            <a:r>
              <a:rPr lang="ro-RO" sz="1400" dirty="0" smtClean="0">
                <a:latin typeface="Arial" pitchFamily="34" charset="0"/>
                <a:cs typeface="Arial" pitchFamily="34" charset="0"/>
              </a:rPr>
              <a:t>. </a:t>
            </a:r>
          </a:p>
          <a:p>
            <a:pPr>
              <a:buNone/>
            </a:pPr>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Județul Saac intră </a:t>
            </a:r>
            <a:r>
              <a:rPr lang="ro-RO" sz="1400" dirty="0" smtClean="0">
                <a:latin typeface="Arial" pitchFamily="34" charset="0"/>
                <a:cs typeface="Arial" pitchFamily="34" charset="0"/>
              </a:rPr>
              <a:t>în </a:t>
            </a:r>
            <a:r>
              <a:rPr lang="ro-RO" sz="1400" dirty="0" smtClean="0">
                <a:latin typeface="Arial" pitchFamily="34" charset="0"/>
                <a:cs typeface="Arial" pitchFamily="34" charset="0"/>
              </a:rPr>
              <a:t>atenția cartografilor începând cu secolul al XVIII-lea. Am dorit să urmărim </a:t>
            </a:r>
            <a:r>
              <a:rPr lang="ro-RO" sz="1400" dirty="0" smtClean="0">
                <a:latin typeface="Arial" pitchFamily="34" charset="0"/>
                <a:cs typeface="Arial" pitchFamily="34" charset="0"/>
              </a:rPr>
              <a:t>în ce măsură reflectă</a:t>
            </a:r>
            <a:r>
              <a:rPr lang="en-US" sz="1400" dirty="0" smtClean="0">
                <a:latin typeface="Arial" pitchFamily="34" charset="0"/>
                <a:cs typeface="Arial" pitchFamily="34" charset="0"/>
              </a:rPr>
              <a:t> </a:t>
            </a:r>
            <a:r>
              <a:rPr lang="ro-RO" sz="1400" dirty="0" smtClean="0">
                <a:latin typeface="Arial" pitchFamily="34" charset="0"/>
                <a:cs typeface="Arial" pitchFamily="34" charset="0"/>
              </a:rPr>
              <a:t>aceste materiale realitatea terenului și se completează cu documentele. </a:t>
            </a:r>
            <a:endParaRPr lang="ro-RO" sz="1400" dirty="0" smtClean="0">
              <a:latin typeface="Arial" pitchFamily="34" charset="0"/>
              <a:cs typeface="Arial" pitchFamily="34" charset="0"/>
            </a:endParaRP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Hărțile eșantion au fost reprezentate de câteva materiale consacrate de secol XVIII și </a:t>
            </a:r>
            <a:r>
              <a:rPr lang="ro-RO" sz="1400" dirty="0" smtClean="0">
                <a:latin typeface="Arial" pitchFamily="34" charset="0"/>
                <a:cs typeface="Arial" pitchFamily="34" charset="0"/>
              </a:rPr>
              <a:t>XIX care redau atât situația limitelor administrative cât și cea a așezărilor din interior : </a:t>
            </a:r>
            <a:r>
              <a:rPr lang="ro-RO" sz="1400" dirty="0" smtClean="0">
                <a:latin typeface="Arial" pitchFamily="34" charset="0"/>
                <a:cs typeface="Arial" pitchFamily="34" charset="0"/>
              </a:rPr>
              <a:t>Harta lui C. Cantacuzino (1700), Harta lui A</a:t>
            </a:r>
            <a:r>
              <a:rPr lang="en-US" sz="1400" dirty="0" err="1" smtClean="0">
                <a:latin typeface="Arial" pitchFamily="34" charset="0"/>
                <a:cs typeface="Arial" pitchFamily="34" charset="0"/>
              </a:rPr>
              <a:t>nton</a:t>
            </a:r>
            <a:r>
              <a:rPr lang="ro-RO" sz="1400" dirty="0" smtClean="0">
                <a:latin typeface="Arial" pitchFamily="34" charset="0"/>
                <a:cs typeface="Arial" pitchFamily="34" charset="0"/>
              </a:rPr>
              <a:t> M</a:t>
            </a:r>
            <a:r>
              <a:rPr lang="en-US" sz="1400" dirty="0" smtClean="0">
                <a:latin typeface="Arial" pitchFamily="34" charset="0"/>
                <a:cs typeface="Arial" pitchFamily="34" charset="0"/>
              </a:rPr>
              <a:t>aria</a:t>
            </a:r>
            <a:r>
              <a:rPr lang="ro-RO" sz="1400" dirty="0" smtClean="0">
                <a:latin typeface="Arial" pitchFamily="34" charset="0"/>
                <a:cs typeface="Arial" pitchFamily="34" charset="0"/>
              </a:rPr>
              <a:t> </a:t>
            </a:r>
            <a:r>
              <a:rPr lang="en-US" sz="1400" dirty="0" smtClean="0">
                <a:latin typeface="Arial" pitchFamily="34" charset="0"/>
                <a:cs typeface="Arial" pitchFamily="34" charset="0"/>
              </a:rPr>
              <a:t>d</a:t>
            </a:r>
            <a:r>
              <a:rPr lang="ro-RO" sz="1400" dirty="0" smtClean="0">
                <a:latin typeface="Arial" pitchFamily="34" charset="0"/>
                <a:cs typeface="Arial" pitchFamily="34" charset="0"/>
              </a:rPr>
              <a:t>el Chiaro (1718),</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Harta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Homann</a:t>
            </a:r>
            <a:r>
              <a:rPr lang="en-US" sz="1400" dirty="0" smtClean="0">
                <a:latin typeface="Arial" pitchFamily="34" charset="0"/>
                <a:cs typeface="Arial" pitchFamily="34" charset="0"/>
              </a:rPr>
              <a:t> (1724), </a:t>
            </a:r>
            <a:r>
              <a:rPr lang="en-US" sz="1400" dirty="0" err="1" smtClean="0">
                <a:latin typeface="Arial" pitchFamily="34" charset="0"/>
                <a:cs typeface="Arial" pitchFamily="34" charset="0"/>
              </a:rPr>
              <a:t>Harta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D’Anville</a:t>
            </a:r>
            <a:r>
              <a:rPr lang="en-US" sz="1400" dirty="0" smtClean="0">
                <a:latin typeface="Arial" pitchFamily="34" charset="0"/>
                <a:cs typeface="Arial" pitchFamily="34" charset="0"/>
              </a:rPr>
              <a:t> (sec. XVIII), </a:t>
            </a:r>
            <a:r>
              <a:rPr lang="en-US" sz="1400" dirty="0" err="1" smtClean="0">
                <a:latin typeface="Arial" pitchFamily="34" charset="0"/>
                <a:cs typeface="Arial" pitchFamily="34" charset="0"/>
              </a:rPr>
              <a:t>Harta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Gussefeld</a:t>
            </a:r>
            <a:r>
              <a:rPr lang="en-US" sz="1400" dirty="0" smtClean="0">
                <a:latin typeface="Arial" pitchFamily="34" charset="0"/>
                <a:cs typeface="Arial" pitchFamily="34" charset="0"/>
              </a:rPr>
              <a:t> (1775), </a:t>
            </a:r>
            <a:r>
              <a:rPr lang="ro-RO" sz="1400" dirty="0" smtClean="0">
                <a:latin typeface="Arial" pitchFamily="34" charset="0"/>
                <a:cs typeface="Arial" pitchFamily="34" charset="0"/>
              </a:rPr>
              <a:t>și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Harta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lui</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Kiepert</a:t>
            </a:r>
            <a:r>
              <a:rPr lang="en-US" sz="1400" dirty="0" smtClean="0">
                <a:latin typeface="Arial" pitchFamily="34" charset="0"/>
                <a:cs typeface="Arial" pitchFamily="34" charset="0"/>
              </a:rPr>
              <a:t> (1853)</a:t>
            </a:r>
            <a:r>
              <a:rPr lang="ro-RO" sz="1400" dirty="0" smtClean="0">
                <a:latin typeface="Arial" pitchFamily="34" charset="0"/>
                <a:cs typeface="Arial" pitchFamily="34" charset="0"/>
              </a:rPr>
              <a:t>.</a:t>
            </a:r>
            <a:r>
              <a:rPr lang="en-US" sz="1400" dirty="0" smtClean="0">
                <a:latin typeface="Arial" pitchFamily="34" charset="0"/>
                <a:cs typeface="Arial" pitchFamily="34" charset="0"/>
              </a:rPr>
              <a:t> </a:t>
            </a:r>
            <a:endParaRPr lang="ro-RO" sz="1400" dirty="0" smtClean="0">
              <a:latin typeface="Arial" pitchFamily="34" charset="0"/>
              <a:cs typeface="Arial" pitchFamily="34" charset="0"/>
            </a:endParaRPr>
          </a:p>
          <a:p>
            <a:endParaRPr lang="ro-RO" sz="1400" dirty="0" smtClean="0">
              <a:latin typeface="Arial" pitchFamily="34" charset="0"/>
              <a:cs typeface="Arial" pitchFamily="34" charset="0"/>
            </a:endParaRPr>
          </a:p>
          <a:p>
            <a:pPr>
              <a:buNone/>
            </a:pPr>
            <a:endParaRPr lang="en-US" sz="1400" dirty="0" smtClean="0">
              <a:latin typeface="Arial" pitchFamily="34" charset="0"/>
              <a:cs typeface="Arial" pitchFamily="34" charset="0"/>
            </a:endParaRPr>
          </a:p>
          <a:p>
            <a:pPr>
              <a:buNone/>
            </a:pPr>
            <a:endParaRPr lang="en-US" sz="1400" dirty="0" smtClean="0">
              <a:latin typeface="Arial" pitchFamily="34" charset="0"/>
              <a:cs typeface="Arial" pitchFamily="34" charset="0"/>
            </a:endParaRPr>
          </a:p>
          <a:p>
            <a:pPr algn="just"/>
            <a:endParaRPr lang="en-US" sz="1200" dirty="0" smtClean="0"/>
          </a:p>
        </p:txBody>
      </p:sp>
    </p:spTree>
    <p:extLst>
      <p:ext uri="{BB962C8B-B14F-4D97-AF65-F5344CB8AC3E}">
        <p14:creationId xmlns="" xmlns:p14="http://schemas.microsoft.com/office/powerpoint/2010/main" val="262502419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smtClean="0">
                <a:latin typeface="Arial" pitchFamily="34" charset="0"/>
                <a:cs typeface="Arial" pitchFamily="34" charset="0"/>
              </a:rPr>
              <a:t>C. </a:t>
            </a:r>
            <a:r>
              <a:rPr lang="en-US" sz="1800" dirty="0" err="1" smtClean="0">
                <a:latin typeface="Arial" pitchFamily="34" charset="0"/>
                <a:cs typeface="Arial" pitchFamily="34" charset="0"/>
              </a:rPr>
              <a:t>Cantacuzino</a:t>
            </a:r>
            <a:r>
              <a:rPr lang="en-US" sz="1800" dirty="0" smtClean="0">
                <a:latin typeface="Arial" pitchFamily="34" charset="0"/>
                <a:cs typeface="Arial" pitchFamily="34" charset="0"/>
              </a:rPr>
              <a:t> (1700) / A</a:t>
            </a:r>
            <a:r>
              <a:rPr lang="ro-RO" sz="1800" dirty="0" smtClean="0">
                <a:latin typeface="Arial" pitchFamily="34" charset="0"/>
                <a:cs typeface="Arial" pitchFamily="34" charset="0"/>
              </a:rPr>
              <a:t>nton</a:t>
            </a:r>
            <a:r>
              <a:rPr lang="en-US" sz="1800" dirty="0" smtClean="0">
                <a:latin typeface="Arial" pitchFamily="34" charset="0"/>
                <a:cs typeface="Arial" pitchFamily="34" charset="0"/>
              </a:rPr>
              <a:t> M</a:t>
            </a:r>
            <a:r>
              <a:rPr lang="ro-RO" sz="1800" dirty="0" smtClean="0">
                <a:latin typeface="Arial" pitchFamily="34" charset="0"/>
                <a:cs typeface="Arial" pitchFamily="34" charset="0"/>
              </a:rPr>
              <a:t>aria</a:t>
            </a:r>
            <a:r>
              <a:rPr lang="en-US" sz="1800" dirty="0" smtClean="0">
                <a:latin typeface="Arial" pitchFamily="34" charset="0"/>
                <a:cs typeface="Arial" pitchFamily="34" charset="0"/>
              </a:rPr>
              <a:t> del </a:t>
            </a:r>
            <a:r>
              <a:rPr lang="en-US" sz="1800" dirty="0" err="1" smtClean="0">
                <a:latin typeface="Arial" pitchFamily="34" charset="0"/>
                <a:cs typeface="Arial" pitchFamily="34" charset="0"/>
              </a:rPr>
              <a:t>Chiaro</a:t>
            </a:r>
            <a:r>
              <a:rPr lang="en-US" sz="1800" dirty="0" smtClean="0">
                <a:latin typeface="Arial" pitchFamily="34" charset="0"/>
                <a:cs typeface="Arial" pitchFamily="34" charset="0"/>
              </a:rPr>
              <a:t> (1718)</a:t>
            </a:r>
            <a:endParaRPr lang="en-US" sz="1800" dirty="0">
              <a:latin typeface="Arial" pitchFamily="34" charset="0"/>
              <a:cs typeface="Arial" pitchFamily="34" charset="0"/>
            </a:endParaRPr>
          </a:p>
        </p:txBody>
      </p:sp>
      <p:sp>
        <p:nvSpPr>
          <p:cNvPr id="5" name="Content Placeholder 4"/>
          <p:cNvSpPr>
            <a:spLocks noGrp="1"/>
          </p:cNvSpPr>
          <p:nvPr>
            <p:ph sz="quarter" idx="13"/>
          </p:nvPr>
        </p:nvSpPr>
        <p:spPr>
          <a:xfrm>
            <a:off x="1447800" y="1752600"/>
            <a:ext cx="5864352" cy="4419600"/>
          </a:xfrm>
        </p:spPr>
        <p:txBody>
          <a:bodyPr>
            <a:normAutofit/>
          </a:bodyPr>
          <a:lstStyle/>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Așezări (</a:t>
            </a:r>
            <a:r>
              <a:rPr lang="en-US" sz="1400" dirty="0" smtClean="0">
                <a:latin typeface="Arial" pitchFamily="34" charset="0"/>
                <a:cs typeface="Arial" pitchFamily="34" charset="0"/>
              </a:rPr>
              <a:t>11</a:t>
            </a:r>
            <a:r>
              <a:rPr lang="ro-RO" sz="1400" dirty="0" smtClean="0">
                <a:latin typeface="Arial" pitchFamily="34" charset="0"/>
                <a:cs typeface="Arial" pitchFamily="34" charset="0"/>
              </a:rPr>
              <a:t>): Apostolachi, Berceni, </a:t>
            </a:r>
            <a:r>
              <a:rPr lang="ro-RO" sz="1400" i="1" dirty="0" smtClean="0">
                <a:latin typeface="Arial" pitchFamily="34" charset="0"/>
                <a:cs typeface="Arial" pitchFamily="34" charset="0"/>
              </a:rPr>
              <a:t>Bucov</a:t>
            </a:r>
            <a:r>
              <a:rPr lang="ro-RO" sz="1400" dirty="0" smtClean="0">
                <a:latin typeface="Arial" pitchFamily="34" charset="0"/>
                <a:cs typeface="Arial" pitchFamily="34" charset="0"/>
              </a:rPr>
              <a:t>, Ceraș, Cricovul, Drajna, Gheorgachi, Măneciu, Podeni, </a:t>
            </a:r>
            <a:r>
              <a:rPr lang="ro-RO" sz="1400" dirty="0" smtClean="0">
                <a:latin typeface="Arial" pitchFamily="34" charset="0"/>
                <a:cs typeface="Arial" pitchFamily="34" charset="0"/>
              </a:rPr>
              <a:t>Porani, </a:t>
            </a:r>
            <a:r>
              <a:rPr lang="ro-RO" sz="1400" dirty="0" smtClean="0">
                <a:latin typeface="Arial" pitchFamily="34" charset="0"/>
                <a:cs typeface="Arial" pitchFamily="34" charset="0"/>
              </a:rPr>
              <a:t>Zeletin; Nu sunt trecuți ca târg Vălenii de Munte; </a:t>
            </a:r>
            <a:endParaRPr lang="ro-RO" sz="1400" dirty="0" smtClean="0">
              <a:latin typeface="Arial" pitchFamily="34" charset="0"/>
              <a:cs typeface="Arial" pitchFamily="34" charset="0"/>
            </a:endParaRP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Mănăstiri: Văleni, Vărbila; </a:t>
            </a:r>
            <a:endParaRPr lang="en-US" sz="1400" dirty="0" smtClean="0">
              <a:latin typeface="Arial" pitchFamily="34" charset="0"/>
              <a:cs typeface="Arial" pitchFamily="34" charset="0"/>
            </a:endParaRPr>
          </a:p>
          <a:p>
            <a:endParaRPr lang="ro-RO" sz="1400" dirty="0" smtClean="0">
              <a:latin typeface="Arial" pitchFamily="34" charset="0"/>
              <a:cs typeface="Arial" pitchFamily="34" charset="0"/>
            </a:endParaRPr>
          </a:p>
          <a:p>
            <a:r>
              <a:rPr lang="en-US" sz="1400" dirty="0" err="1" smtClean="0">
                <a:latin typeface="Arial" pitchFamily="34" charset="0"/>
                <a:cs typeface="Arial" pitchFamily="34" charset="0"/>
              </a:rPr>
              <a:t>Elemente</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economice</a:t>
            </a:r>
            <a:r>
              <a:rPr lang="ro-RO" sz="1400" dirty="0" smtClean="0">
                <a:latin typeface="Arial" pitchFamily="34" charset="0"/>
                <a:cs typeface="Arial" pitchFamily="34" charset="0"/>
              </a:rPr>
              <a:t>: </a:t>
            </a:r>
            <a:r>
              <a:rPr lang="en-US" sz="1400" dirty="0" smtClean="0">
                <a:latin typeface="Arial" pitchFamily="34" charset="0"/>
                <a:cs typeface="Arial" pitchFamily="34" charset="0"/>
              </a:rPr>
              <a:t> </a:t>
            </a:r>
            <a:r>
              <a:rPr lang="ro-RO" sz="1400" dirty="0" smtClean="0">
                <a:latin typeface="Arial" pitchFamily="34" charset="0"/>
                <a:cs typeface="Arial" pitchFamily="34" charset="0"/>
              </a:rPr>
              <a:t>Ghitioara și Teișani, numite la Cantacuzino, reprezentate doar printr-un simplu simbol cartografic la Chiaro; </a:t>
            </a:r>
            <a:r>
              <a:rPr lang="ro-RO" sz="1400" dirty="0" smtClean="0">
                <a:latin typeface="Arial" pitchFamily="34" charset="0"/>
                <a:cs typeface="Arial" pitchFamily="34" charset="0"/>
              </a:rPr>
              <a:t>Nu </a:t>
            </a:r>
            <a:r>
              <a:rPr lang="ro-RO" sz="1400" dirty="0" smtClean="0">
                <a:latin typeface="Arial" pitchFamily="34" charset="0"/>
                <a:cs typeface="Arial" pitchFamily="34" charset="0"/>
              </a:rPr>
              <a:t>este reprezentată Ocna Slănic; </a:t>
            </a:r>
            <a:endParaRPr lang="en-US" sz="1400" dirty="0" smtClean="0">
              <a:latin typeface="Arial" pitchFamily="34" charset="0"/>
              <a:cs typeface="Arial" pitchFamily="34" charset="0"/>
            </a:endParaRPr>
          </a:p>
          <a:p>
            <a:endParaRPr lang="ro-RO" sz="1400" dirty="0" smtClean="0">
              <a:latin typeface="Arial" pitchFamily="34" charset="0"/>
              <a:cs typeface="Arial" pitchFamily="34" charset="0"/>
            </a:endParaRPr>
          </a:p>
          <a:p>
            <a:r>
              <a:rPr lang="en-US" sz="1400" dirty="0" err="1" smtClean="0">
                <a:latin typeface="Arial" pitchFamily="34" charset="0"/>
                <a:cs typeface="Arial" pitchFamily="34" charset="0"/>
              </a:rPr>
              <a:t>Toponimie</a:t>
            </a:r>
            <a:r>
              <a:rPr lang="en-US" sz="1400" dirty="0" smtClean="0">
                <a:latin typeface="Arial" pitchFamily="34" charset="0"/>
                <a:cs typeface="Arial" pitchFamily="34" charset="0"/>
              </a:rPr>
              <a:t>: </a:t>
            </a:r>
            <a:r>
              <a:rPr lang="ro-RO" sz="1400" dirty="0" smtClean="0">
                <a:latin typeface="Arial" pitchFamily="34" charset="0"/>
                <a:cs typeface="Arial" pitchFamily="34" charset="0"/>
              </a:rPr>
              <a:t>Vârful </a:t>
            </a:r>
            <a:r>
              <a:rPr lang="ro-RO" sz="1400" dirty="0" smtClean="0">
                <a:latin typeface="Arial" pitchFamily="34" charset="0"/>
                <a:cs typeface="Arial" pitchFamily="34" charset="0"/>
              </a:rPr>
              <a:t>lui Crai, regăsit doar pe varianta originală; </a:t>
            </a: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Stolnicul  </a:t>
            </a:r>
            <a:r>
              <a:rPr lang="ro-RO" sz="1400" dirty="0" smtClean="0">
                <a:latin typeface="Arial" pitchFamily="34" charset="0"/>
                <a:cs typeface="Arial" pitchFamily="34" charset="0"/>
              </a:rPr>
              <a:t>a însemnat în harta sa decât o mică parte din satele existente, unele dintre cele lipsă fiind totuși foarte vechi și cu mulți locuitori (ex: Starchiojd, Chiojdul Mic, Bătrâni, Ogretin, Posești, Râncezi etc) </a:t>
            </a:r>
            <a:endParaRPr lang="en-US" sz="1400" dirty="0" smtClean="0">
              <a:latin typeface="Arial" pitchFamily="34" charset="0"/>
              <a:cs typeface="Arial" pitchFamily="34" charset="0"/>
            </a:endParaRPr>
          </a:p>
          <a:p>
            <a:endParaRPr lang="en-US" sz="1200" dirty="0" smtClean="0"/>
          </a:p>
        </p:txBody>
      </p:sp>
      <p:sp>
        <p:nvSpPr>
          <p:cNvPr id="8" name="Title 1"/>
          <p:cNvSpPr txBox="1">
            <a:spLocks/>
          </p:cNvSpPr>
          <p:nvPr/>
        </p:nvSpPr>
        <p:spPr>
          <a:xfrm>
            <a:off x="4396839" y="5562600"/>
            <a:ext cx="3886200" cy="526475"/>
          </a:xfrm>
          <a:prstGeom prst="rect">
            <a:avLst/>
          </a:prstGeom>
        </p:spPr>
        <p:txBody>
          <a:bodyPr vert="horz" lIns="91440" tIns="45720" rIns="91440" bIns="45720" rtlCol="0" anchor="b">
            <a:normAutofit/>
          </a:bodyPr>
          <a:lstStyle>
            <a:lvl1pPr algn="ctr" defTabSz="914400" rtl="0" eaLnBrk="1" latinLnBrk="0" hangingPunct="1">
              <a:spcBef>
                <a:spcPct val="0"/>
              </a:spcBef>
              <a:buNone/>
              <a:defRPr sz="2400" b="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1400" dirty="0"/>
          </a:p>
        </p:txBody>
      </p:sp>
    </p:spTree>
    <p:extLst>
      <p:ext uri="{BB962C8B-B14F-4D97-AF65-F5344CB8AC3E}">
        <p14:creationId xmlns="" xmlns:p14="http://schemas.microsoft.com/office/powerpoint/2010/main" val="1126832616"/>
      </p:ext>
    </p:extLst>
  </p:cSld>
  <p:clrMapOvr>
    <a:masterClrMapping/>
  </p:clrMapOvr>
  <p:transition>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6934200" cy="533400"/>
          </a:xfrm>
        </p:spPr>
        <p:txBody>
          <a:bodyPr>
            <a:normAutofit/>
          </a:bodyPr>
          <a:lstStyle/>
          <a:p>
            <a:r>
              <a:rPr lang="en-US" sz="1800" dirty="0" err="1" smtClean="0">
                <a:latin typeface="Arial" pitchFamily="34" charset="0"/>
                <a:cs typeface="Arial" pitchFamily="34" charset="0"/>
              </a:rPr>
              <a:t>Harta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lui</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Homann</a:t>
            </a:r>
            <a:r>
              <a:rPr lang="en-US" sz="1800" dirty="0" smtClean="0">
                <a:latin typeface="Arial" pitchFamily="34" charset="0"/>
                <a:cs typeface="Arial" pitchFamily="34" charset="0"/>
              </a:rPr>
              <a:t> (1724)</a:t>
            </a:r>
            <a:endParaRPr lang="en-US" sz="1800" dirty="0"/>
          </a:p>
        </p:txBody>
      </p:sp>
      <p:sp>
        <p:nvSpPr>
          <p:cNvPr id="4" name="Content Placeholder 3"/>
          <p:cNvSpPr>
            <a:spLocks noGrp="1"/>
          </p:cNvSpPr>
          <p:nvPr>
            <p:ph idx="1"/>
          </p:nvPr>
        </p:nvSpPr>
        <p:spPr/>
        <p:txBody>
          <a:bodyPr/>
          <a:lstStyle/>
          <a:p>
            <a:endParaRPr lang="en-US" dirty="0"/>
          </a:p>
        </p:txBody>
      </p:sp>
      <p:pic>
        <p:nvPicPr>
          <p:cNvPr id="4098" name="Picture 2" descr="D:\Geografie\Harti istorice\1724 - Homanno.jpg"/>
          <p:cNvPicPr>
            <a:picLocks noChangeAspect="1" noChangeArrowheads="1"/>
          </p:cNvPicPr>
          <p:nvPr/>
        </p:nvPicPr>
        <p:blipFill>
          <a:blip r:embed="rId3" cstate="print"/>
          <a:srcRect/>
          <a:stretch>
            <a:fillRect/>
          </a:stretch>
        </p:blipFill>
        <p:spPr bwMode="auto">
          <a:xfrm>
            <a:off x="2133600" y="1371600"/>
            <a:ext cx="4791075" cy="4552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6934200" cy="533400"/>
          </a:xfrm>
        </p:spPr>
        <p:txBody>
          <a:bodyPr>
            <a:normAutofit/>
          </a:bodyPr>
          <a:lstStyle/>
          <a:p>
            <a:r>
              <a:rPr lang="en-US" sz="1800" dirty="0" err="1" smtClean="0">
                <a:latin typeface="Arial" pitchFamily="34" charset="0"/>
                <a:cs typeface="Arial" pitchFamily="34" charset="0"/>
              </a:rPr>
              <a:t>Harta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lui</a:t>
            </a:r>
            <a:r>
              <a:rPr lang="en-US" sz="1800" dirty="0" smtClean="0">
                <a:latin typeface="Arial" pitchFamily="34" charset="0"/>
                <a:cs typeface="Arial" pitchFamily="34" charset="0"/>
              </a:rPr>
              <a:t> </a:t>
            </a:r>
            <a:r>
              <a:rPr lang="ro-RO" sz="1800" dirty="0" smtClean="0">
                <a:latin typeface="Arial" pitchFamily="34" charset="0"/>
                <a:cs typeface="Arial" pitchFamily="34" charset="0"/>
              </a:rPr>
              <a:t>d</a:t>
            </a:r>
            <a:r>
              <a:rPr lang="en-US" sz="1800" dirty="0" smtClean="0">
                <a:latin typeface="Arial" pitchFamily="34" charset="0"/>
                <a:cs typeface="Arial" pitchFamily="34" charset="0"/>
              </a:rPr>
              <a:t>’</a:t>
            </a:r>
            <a:r>
              <a:rPr lang="en-US" sz="1800" dirty="0" err="1" smtClean="0">
                <a:latin typeface="Arial" pitchFamily="34" charset="0"/>
                <a:cs typeface="Arial" pitchFamily="34" charset="0"/>
              </a:rPr>
              <a:t>Anville</a:t>
            </a:r>
            <a:r>
              <a:rPr lang="en-US" sz="1800" dirty="0" smtClean="0">
                <a:latin typeface="Arial" pitchFamily="34" charset="0"/>
                <a:cs typeface="Arial" pitchFamily="34" charset="0"/>
              </a:rPr>
              <a:t> (sec. XVIII)</a:t>
            </a:r>
            <a:endParaRPr lang="en-US" sz="1800" dirty="0"/>
          </a:p>
        </p:txBody>
      </p:sp>
      <p:sp>
        <p:nvSpPr>
          <p:cNvPr id="4" name="Content Placeholder 3"/>
          <p:cNvSpPr>
            <a:spLocks noGrp="1"/>
          </p:cNvSpPr>
          <p:nvPr>
            <p:ph idx="1"/>
          </p:nvPr>
        </p:nvSpPr>
        <p:spPr/>
        <p:txBody>
          <a:bodyPr/>
          <a:lstStyle/>
          <a:p>
            <a:endParaRPr lang="en-US" dirty="0"/>
          </a:p>
        </p:txBody>
      </p:sp>
      <p:pic>
        <p:nvPicPr>
          <p:cNvPr id="1026" name="Picture 2" descr="D:\Geografie\Harti istorice\1700-1799 dAnville.jpg"/>
          <p:cNvPicPr>
            <a:picLocks noChangeAspect="1" noChangeArrowheads="1"/>
          </p:cNvPicPr>
          <p:nvPr/>
        </p:nvPicPr>
        <p:blipFill>
          <a:blip r:embed="rId3" cstate="print"/>
          <a:srcRect l="17964" t="24121" b="14370"/>
          <a:stretch>
            <a:fillRect/>
          </a:stretch>
        </p:blipFill>
        <p:spPr bwMode="auto">
          <a:xfrm>
            <a:off x="2057400" y="1524000"/>
            <a:ext cx="5219700" cy="3886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6934200" cy="533400"/>
          </a:xfrm>
        </p:spPr>
        <p:txBody>
          <a:bodyPr>
            <a:normAutofit/>
          </a:bodyPr>
          <a:lstStyle/>
          <a:p>
            <a:r>
              <a:rPr lang="en-US" sz="1800" dirty="0" err="1" smtClean="0">
                <a:latin typeface="Arial" pitchFamily="34" charset="0"/>
                <a:cs typeface="Arial" pitchFamily="34" charset="0"/>
              </a:rPr>
              <a:t>Harta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lui</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Gussefeld</a:t>
            </a:r>
            <a:r>
              <a:rPr lang="en-US" sz="1800" dirty="0" smtClean="0">
                <a:latin typeface="Arial" pitchFamily="34" charset="0"/>
                <a:cs typeface="Arial" pitchFamily="34" charset="0"/>
              </a:rPr>
              <a:t> (1775)</a:t>
            </a:r>
            <a:endParaRPr lang="en-US" sz="1800" dirty="0"/>
          </a:p>
        </p:txBody>
      </p:sp>
      <p:sp>
        <p:nvSpPr>
          <p:cNvPr id="4" name="Content Placeholder 3"/>
          <p:cNvSpPr>
            <a:spLocks noGrp="1"/>
          </p:cNvSpPr>
          <p:nvPr>
            <p:ph idx="1"/>
          </p:nvPr>
        </p:nvSpPr>
        <p:spPr/>
        <p:txBody>
          <a:bodyPr/>
          <a:lstStyle/>
          <a:p>
            <a:endParaRPr lang="en-US" dirty="0"/>
          </a:p>
        </p:txBody>
      </p:sp>
      <p:pic>
        <p:nvPicPr>
          <p:cNvPr id="3074" name="Picture 2" descr="D:\Geografie\Harti istorice\Gussefeld 1775.jpg"/>
          <p:cNvPicPr>
            <a:picLocks noChangeAspect="1" noChangeArrowheads="1"/>
          </p:cNvPicPr>
          <p:nvPr/>
        </p:nvPicPr>
        <p:blipFill>
          <a:blip r:embed="rId3" cstate="print"/>
          <a:srcRect/>
          <a:stretch>
            <a:fillRect/>
          </a:stretch>
        </p:blipFill>
        <p:spPr bwMode="auto">
          <a:xfrm>
            <a:off x="2286000" y="1219200"/>
            <a:ext cx="4762500" cy="4762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6934200" cy="533400"/>
          </a:xfrm>
        </p:spPr>
        <p:txBody>
          <a:bodyPr>
            <a:normAutofit/>
          </a:bodyPr>
          <a:lstStyle/>
          <a:p>
            <a:r>
              <a:rPr lang="en-US" sz="1800" dirty="0" err="1" smtClean="0">
                <a:latin typeface="Arial" pitchFamily="34" charset="0"/>
                <a:cs typeface="Arial" pitchFamily="34" charset="0"/>
              </a:rPr>
              <a:t>Harta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lui</a:t>
            </a:r>
            <a:r>
              <a:rPr lang="en-US" sz="1800" dirty="0" smtClean="0">
                <a:latin typeface="Arial" pitchFamily="34" charset="0"/>
                <a:cs typeface="Arial" pitchFamily="34" charset="0"/>
              </a:rPr>
              <a:t> Carl (1789)</a:t>
            </a:r>
            <a:endParaRPr lang="en-US" sz="1800" dirty="0"/>
          </a:p>
        </p:txBody>
      </p:sp>
      <p:sp>
        <p:nvSpPr>
          <p:cNvPr id="4" name="Content Placeholder 3"/>
          <p:cNvSpPr>
            <a:spLocks noGrp="1"/>
          </p:cNvSpPr>
          <p:nvPr>
            <p:ph idx="1"/>
          </p:nvPr>
        </p:nvSpPr>
        <p:spPr/>
        <p:txBody>
          <a:bodyPr/>
          <a:lstStyle/>
          <a:p>
            <a:endParaRPr lang="en-US" dirty="0"/>
          </a:p>
        </p:txBody>
      </p:sp>
      <p:pic>
        <p:nvPicPr>
          <p:cNvPr id="2050" name="Picture 2" descr="C:\Users\Johnny\Desktop\Bianca\Carl - 1789.png"/>
          <p:cNvPicPr>
            <a:picLocks noChangeAspect="1" noChangeArrowheads="1"/>
          </p:cNvPicPr>
          <p:nvPr/>
        </p:nvPicPr>
        <p:blipFill>
          <a:blip r:embed="rId3" cstate="print"/>
          <a:srcRect/>
          <a:stretch>
            <a:fillRect/>
          </a:stretch>
        </p:blipFill>
        <p:spPr bwMode="auto">
          <a:xfrm>
            <a:off x="1981200" y="1371600"/>
            <a:ext cx="5105400" cy="46276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6934200" cy="533400"/>
          </a:xfrm>
        </p:spPr>
        <p:txBody>
          <a:bodyPr>
            <a:normAutofit/>
          </a:bodyPr>
          <a:lstStyle/>
          <a:p>
            <a:r>
              <a:rPr lang="en-US" sz="1800" dirty="0" err="1" smtClean="0">
                <a:latin typeface="Arial" pitchFamily="34" charset="0"/>
                <a:cs typeface="Arial" pitchFamily="34" charset="0"/>
              </a:rPr>
              <a:t>Harta</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lui</a:t>
            </a:r>
            <a:r>
              <a:rPr lang="en-US" sz="1800" dirty="0" smtClean="0">
                <a:latin typeface="Arial" pitchFamily="34" charset="0"/>
                <a:cs typeface="Arial" pitchFamily="34" charset="0"/>
              </a:rPr>
              <a:t> </a:t>
            </a:r>
            <a:r>
              <a:rPr lang="en-US" sz="1800" dirty="0" err="1" smtClean="0">
                <a:latin typeface="Arial" pitchFamily="34" charset="0"/>
                <a:cs typeface="Arial" pitchFamily="34" charset="0"/>
              </a:rPr>
              <a:t>Kiepert</a:t>
            </a:r>
            <a:r>
              <a:rPr lang="en-US" sz="1800" dirty="0" smtClean="0">
                <a:latin typeface="Arial" pitchFamily="34" charset="0"/>
                <a:cs typeface="Arial" pitchFamily="34" charset="0"/>
              </a:rPr>
              <a:t> (1853)</a:t>
            </a:r>
            <a:endParaRPr lang="en-US" sz="1800" dirty="0"/>
          </a:p>
        </p:txBody>
      </p:sp>
      <p:sp>
        <p:nvSpPr>
          <p:cNvPr id="4" name="Content Placeholder 3"/>
          <p:cNvSpPr>
            <a:spLocks noGrp="1"/>
          </p:cNvSpPr>
          <p:nvPr>
            <p:ph idx="1"/>
          </p:nvPr>
        </p:nvSpPr>
        <p:spPr/>
        <p:txBody>
          <a:bodyPr/>
          <a:lstStyle/>
          <a:p>
            <a:endParaRPr lang="en-US" dirty="0"/>
          </a:p>
        </p:txBody>
      </p:sp>
      <p:pic>
        <p:nvPicPr>
          <p:cNvPr id="1026" name="Picture 2" descr="C:\Users\Johnny\Desktop\Bianca\kiepert - 1853.png"/>
          <p:cNvPicPr>
            <a:picLocks noChangeAspect="1" noChangeArrowheads="1"/>
          </p:cNvPicPr>
          <p:nvPr/>
        </p:nvPicPr>
        <p:blipFill>
          <a:blip r:embed="rId3" cstate="print"/>
          <a:srcRect l="24820"/>
          <a:stretch>
            <a:fillRect/>
          </a:stretch>
        </p:blipFill>
        <p:spPr bwMode="auto">
          <a:xfrm>
            <a:off x="609600" y="1143000"/>
            <a:ext cx="7962900" cy="54292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3216490843"/>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6965245" cy="1202485"/>
          </a:xfrm>
        </p:spPr>
        <p:txBody>
          <a:bodyPr>
            <a:normAutofit/>
          </a:bodyPr>
          <a:lstStyle/>
          <a:p>
            <a:r>
              <a:rPr lang="en-US" sz="2000" dirty="0" err="1" smtClean="0">
                <a:latin typeface="Arial" pitchFamily="34" charset="0"/>
                <a:cs typeface="Arial" pitchFamily="34" charset="0"/>
              </a:rPr>
              <a:t>Concluzii</a:t>
            </a:r>
            <a:r>
              <a:rPr lang="en-US" sz="2000" dirty="0" smtClean="0">
                <a:latin typeface="Arial" pitchFamily="34" charset="0"/>
                <a:cs typeface="Arial" pitchFamily="34" charset="0"/>
              </a:rPr>
              <a:t> </a:t>
            </a:r>
            <a:endParaRPr lang="en-US" sz="2000" dirty="0">
              <a:latin typeface="Arial" pitchFamily="34" charset="0"/>
              <a:cs typeface="Arial" pitchFamily="34" charset="0"/>
            </a:endParaRPr>
          </a:p>
        </p:txBody>
      </p:sp>
      <p:sp>
        <p:nvSpPr>
          <p:cNvPr id="3" name="Content Placeholder 2"/>
          <p:cNvSpPr>
            <a:spLocks noGrp="1"/>
          </p:cNvSpPr>
          <p:nvPr>
            <p:ph idx="1"/>
          </p:nvPr>
        </p:nvSpPr>
        <p:spPr>
          <a:xfrm>
            <a:off x="1447800" y="1447800"/>
            <a:ext cx="6196405" cy="4495800"/>
          </a:xfrm>
        </p:spPr>
        <p:txBody>
          <a:bodyPr>
            <a:normAutofit/>
          </a:bodyPr>
          <a:lstStyle/>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Județul Săcuieni este prima dată reprezentat cartografic ca entitate administrativ-teritorială în anul 1700, pe harta Stolnicului Constantin Cantacuzino. </a:t>
            </a: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În privința denumirii, singura variantă întrebuințată de cartografi este aceea de Săcuieni (grafiat Sakuien, Secuieni, Sekujen etc), </a:t>
            </a:r>
            <a:r>
              <a:rPr lang="ro-RO" sz="1400" dirty="0" smtClean="0">
                <a:latin typeface="Arial" pitchFamily="34" charset="0"/>
                <a:cs typeface="Arial" pitchFamily="34" charset="0"/>
              </a:rPr>
              <a:t>f</a:t>
            </a:r>
            <a:r>
              <a:rPr lang="ro-RO" sz="1400" dirty="0" smtClean="0">
                <a:latin typeface="Arial" pitchFamily="34" charset="0"/>
                <a:cs typeface="Arial" pitchFamily="34" charset="0"/>
              </a:rPr>
              <a:t>orma </a:t>
            </a:r>
            <a:r>
              <a:rPr lang="en-US" sz="1400" dirty="0" smtClean="0">
                <a:latin typeface="Arial" pitchFamily="34" charset="0"/>
                <a:cs typeface="Arial" pitchFamily="34" charset="0"/>
              </a:rPr>
              <a:t>“</a:t>
            </a:r>
            <a:r>
              <a:rPr lang="ro-RO" sz="1400" dirty="0" smtClean="0">
                <a:latin typeface="Arial" pitchFamily="34" charset="0"/>
                <a:cs typeface="Arial" pitchFamily="34" charset="0"/>
              </a:rPr>
              <a:t>Saac</a:t>
            </a:r>
            <a:r>
              <a:rPr lang="en-US" sz="1400" dirty="0" smtClean="0">
                <a:latin typeface="Arial" pitchFamily="34" charset="0"/>
                <a:cs typeface="Arial" pitchFamily="34" charset="0"/>
              </a:rPr>
              <a:t>” </a:t>
            </a:r>
            <a:r>
              <a:rPr lang="ro-RO" sz="1400" dirty="0" smtClean="0">
                <a:latin typeface="Arial" pitchFamily="34" charset="0"/>
                <a:cs typeface="Arial" pitchFamily="34" charset="0"/>
              </a:rPr>
              <a:t>întâlnindu-se doar în actele oficiale și în administrație.  </a:t>
            </a: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Recurența denumirii unora dintre așezări (Apostolachi, Podani, Fontina Domilor) pe hărțile secolului al XVIII-lea, pornește preponderent de la o practică cartografică a vremii (copierea hărților) și mai puțin de la o cunoaștere detaliată a terenului.</a:t>
            </a:r>
          </a:p>
          <a:p>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Chiar și în aceste condiții, importanța hărților istorice în cercetarea județului Săcuieni nu poate fi contestată, aceasta venind din studiul comparativ și din evidențierea elementelor sociale și economice veridice, confirmate de izvoarele scrise.  </a:t>
            </a:r>
            <a:endParaRPr lang="ro-RO" sz="1400" dirty="0" smtClean="0">
              <a:latin typeface="Arial" pitchFamily="34" charset="0"/>
              <a:cs typeface="Arial" pitchFamily="34" charset="0"/>
            </a:endParaRPr>
          </a:p>
          <a:p>
            <a:r>
              <a:rPr lang="ro-RO" sz="1400" dirty="0" smtClean="0">
                <a:latin typeface="Arial" pitchFamily="34" charset="0"/>
                <a:cs typeface="Arial" pitchFamily="34" charset="0"/>
              </a:rPr>
              <a:t>  </a:t>
            </a:r>
            <a:endParaRPr lang="ro-RO" sz="1400" dirty="0" smtClean="0">
              <a:latin typeface="Arial" pitchFamily="34" charset="0"/>
              <a:cs typeface="Arial" pitchFamily="34" charset="0"/>
            </a:endParaRPr>
          </a:p>
          <a:p>
            <a:endParaRPr lang="ro-RO" sz="1400" dirty="0" smtClean="0">
              <a:latin typeface="Arial" pitchFamily="34" charset="0"/>
              <a:cs typeface="Arial" pitchFamily="34" charset="0"/>
            </a:endParaRPr>
          </a:p>
          <a:p>
            <a:pPr>
              <a:buNone/>
            </a:pPr>
            <a:endParaRPr lang="en-US" sz="1400" dirty="0">
              <a:latin typeface="Arial" pitchFamily="34" charset="0"/>
              <a:cs typeface="Arial" pitchFamily="34" charset="0"/>
            </a:endParaRPr>
          </a:p>
          <a:p>
            <a:pPr marL="0" indent="0">
              <a:buNone/>
            </a:pPr>
            <a:endParaRPr lang="en-US" sz="1400" dirty="0" smtClean="0">
              <a:latin typeface="Arial" pitchFamily="34" charset="0"/>
              <a:cs typeface="Arial" pitchFamily="34" charset="0"/>
            </a:endParaRPr>
          </a:p>
        </p:txBody>
      </p:sp>
    </p:spTree>
    <p:extLst>
      <p:ext uri="{BB962C8B-B14F-4D97-AF65-F5344CB8AC3E}">
        <p14:creationId xmlns="" xmlns:p14="http://schemas.microsoft.com/office/powerpoint/2010/main" val="258682984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24000" y="5715000"/>
            <a:ext cx="6248400" cy="516685"/>
          </a:xfrm>
        </p:spPr>
        <p:txBody>
          <a:bodyPr>
            <a:normAutofit/>
          </a:bodyPr>
          <a:lstStyle/>
          <a:p>
            <a:r>
              <a:rPr lang="en-US" sz="2000" dirty="0" smtClean="0"/>
              <a:t>V</a:t>
            </a:r>
            <a:r>
              <a:rPr lang="ro-RO" sz="2000" dirty="0" smtClean="0"/>
              <a:t>ă</a:t>
            </a:r>
            <a:r>
              <a:rPr lang="en-US" sz="2000" dirty="0" smtClean="0"/>
              <a:t> </a:t>
            </a:r>
            <a:r>
              <a:rPr lang="en-US" sz="2000" dirty="0" err="1" smtClean="0"/>
              <a:t>mul</a:t>
            </a:r>
            <a:r>
              <a:rPr lang="ro-RO" sz="2000" dirty="0" smtClean="0"/>
              <a:t>ț</a:t>
            </a:r>
            <a:r>
              <a:rPr lang="en-US" sz="2000" dirty="0" err="1" smtClean="0"/>
              <a:t>umesc</a:t>
            </a:r>
            <a:r>
              <a:rPr lang="en-US" sz="2000" dirty="0" smtClean="0"/>
              <a:t>! </a:t>
            </a:r>
            <a:endParaRPr lang="en-US" sz="2000" dirty="0"/>
          </a:p>
        </p:txBody>
      </p:sp>
      <p:pic>
        <p:nvPicPr>
          <p:cNvPr id="5" name="Content Placeholder 4"/>
          <p:cNvPicPr>
            <a:picLocks noGrp="1" noChangeAspect="1"/>
          </p:cNvPicPr>
          <p:nvPr>
            <p:ph idx="1"/>
          </p:nvPr>
        </p:nvPicPr>
        <p:blipFill>
          <a:blip r:embed="rId3" cstate="print">
            <a:grayscl/>
            <a:extLst>
              <a:ext uri="{BEBA8EAE-BF5A-486C-A8C5-ECC9F3942E4B}">
                <a14:imgProps xmlns="" xmlns:a14="http://schemas.microsoft.com/office/drawing/2010/main">
                  <a14:imgLayer r:embed="rId4">
                    <a14:imgEffect>
                      <a14:saturation sat="33000"/>
                    </a14:imgEffect>
                  </a14:imgLayer>
                </a14:imgProps>
              </a:ext>
              <a:ext uri="{28A0092B-C50C-407E-A947-70E740481C1C}">
                <a14:useLocalDpi xmlns="" xmlns:a14="http://schemas.microsoft.com/office/drawing/2010/main" val="0"/>
              </a:ext>
            </a:extLst>
          </a:blip>
          <a:stretch>
            <a:fillRect/>
          </a:stretch>
        </p:blipFill>
        <p:spPr>
          <a:xfrm>
            <a:off x="914400" y="838200"/>
            <a:ext cx="7261964" cy="4800600"/>
          </a:xfrm>
        </p:spPr>
      </p:pic>
    </p:spTree>
    <p:extLst>
      <p:ext uri="{BB962C8B-B14F-4D97-AF65-F5344CB8AC3E}">
        <p14:creationId xmlns="" xmlns:p14="http://schemas.microsoft.com/office/powerpoint/2010/main" val="324283190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1320</TotalTime>
  <Words>1085</Words>
  <Application>Microsoft Office PowerPoint</Application>
  <PresentationFormat>On-screen Show (4:3)</PresentationFormat>
  <Paragraphs>69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Pushpin</vt:lpstr>
      <vt:lpstr>ÎN CĂUTAREA UNUI JUDEȚ DISPĂRUT: SĂCUIENI STUDIU DE CARTOGRAFIE ISTORICĂ</vt:lpstr>
      <vt:lpstr>Județul Saac în literatura științifică - Bibliografie selectivă - </vt:lpstr>
      <vt:lpstr>Nume. Vechime. Origini </vt:lpstr>
      <vt:lpstr>Județul Saac în izvoarele scrise </vt:lpstr>
      <vt:lpstr>Întinderea și specificul județului Săcuieni</vt:lpstr>
      <vt:lpstr>Perspectivă asupra târgului Văleni, de Beghenau (1860) </vt:lpstr>
      <vt:lpstr>Slanicul vazut de la  vechea ocna “La patru guri” (Baia Verde). Foto: C. Savulescu (1953)</vt:lpstr>
      <vt:lpstr>Pitaru V. Popescu-Scriban, Mica Geografie a Daciei, Moldovei si a Tarii Romanesti, 1838</vt:lpstr>
      <vt:lpstr>Județul Saac, de E. Zaharescu (1923) </vt:lpstr>
      <vt:lpstr>Județul Saac in hărțile istorice </vt:lpstr>
      <vt:lpstr>Slide 11</vt:lpstr>
      <vt:lpstr>C. Cantacuzino (1700) / Anton Maria del Chiaro (1718)</vt:lpstr>
      <vt:lpstr>Harta lui Homann (1724)</vt:lpstr>
      <vt:lpstr>Harta lui d’Anville (sec. XVIII)</vt:lpstr>
      <vt:lpstr>Harta lui Gussefeld (1775)</vt:lpstr>
      <vt:lpstr>Harta lui Carl (1789)</vt:lpstr>
      <vt:lpstr>Harta lui Kiepert (1853)</vt:lpstr>
      <vt:lpstr>Concluzii </vt:lpstr>
      <vt:lpstr>Vă mulțumesc!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IonutC</dc:creator>
  <cp:lastModifiedBy>Johnny</cp:lastModifiedBy>
  <cp:revision>138</cp:revision>
  <dcterms:created xsi:type="dcterms:W3CDTF">2006-08-16T00:00:00Z</dcterms:created>
  <dcterms:modified xsi:type="dcterms:W3CDTF">2014-11-14T06:36:21Z</dcterms:modified>
</cp:coreProperties>
</file>