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71" r:id="rId5"/>
    <p:sldId id="265" r:id="rId6"/>
    <p:sldId id="266" r:id="rId7"/>
    <p:sldId id="267" r:id="rId8"/>
    <p:sldId id="268" r:id="rId9"/>
    <p:sldId id="269" r:id="rId10"/>
    <p:sldId id="270" r:id="rId11"/>
    <p:sldId id="264" r:id="rId12"/>
    <p:sldId id="272" r:id="rId13"/>
    <p:sldId id="274" r:id="rId14"/>
    <p:sldId id="275" r:id="rId15"/>
    <p:sldId id="27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86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7" name="Group 1556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1558" name="Straight Connector 1557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Straight Connector 1558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0" name="Straight Connector 1559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1" name="Straight Connector 1560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2" name="Straight Connector 1561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3" name="Straight Connector 1562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4" name="Straight Connector 1563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5" name="Straight Connector 1564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Straight Connector 1565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Straight Connector 1566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8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69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0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1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2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3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4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5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6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7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8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9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0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1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2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3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4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5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6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7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8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9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0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1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2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3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4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5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6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7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8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9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0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1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2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3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4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5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6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7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8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9" name="Oval 1608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0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1" name="Oval 1610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2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3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4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5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6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7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8" name="Oval 1617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9" name="Oval 1618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0" name="Oval 1619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1" name="Oval 1620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2" name="Oval 1621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3" name="Oval 1622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4" name="Oval 1623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6" name="Oval 1625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7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8" name="Oval 1627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9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0" name="Oval 1629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1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2" name="Oval 1631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3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4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5" name="Oval 1634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6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7" name="Oval 1636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8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9" name="Oval 1638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0" name="Oval 1639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1" name="Oval 1640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2" name="Oval 1641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3" name="Oval 1642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4" name="Oval 1643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5" name="Oval 1644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6" name="Oval 1645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7" name="Oval 1646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8" name="Oval 1647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9" name="Oval 1648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0" name="Oval 1649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1" name="Oval 1650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2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3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4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5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6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7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8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9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0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1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2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3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4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5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6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7" name="Oval 1666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8" name="Oval 1667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9" name="Oval 1668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0" name="Oval 1669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1" name="Oval 1670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2" name="Oval 1671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3" name="Oval 1672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4" name="Oval 1673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5" name="Oval 1674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6" name="Oval 1675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7" name="Oval 1676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8" name="Oval 1677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9" name="Oval 1678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0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1" name="Oval 1680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2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3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4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5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6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7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8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9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0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1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2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3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4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5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6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7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8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9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0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1" name="Oval 1700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2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3" name="Oval 1702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4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5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6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7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8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9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0" name="Oval 1709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1" name="Oval 1710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2" name="Oval 1711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3" name="Oval 1712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4" name="Oval 1713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5" name="Oval 1714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6" name="Oval 1715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7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8" name="Oval 1717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9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0" name="Oval 1719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1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2" name="Oval 1721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3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4" name="Oval 1723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5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6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7" name="Oval 1726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8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9" name="Oval 1728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0" name="Oval 1729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1" name="Oval 1730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2" name="Oval 1731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3" name="Oval 1732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4" name="Oval 1733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5" name="Oval 1734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6" name="Oval 1735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7" name="Oval 1736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8" name="Oval 1737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9" name="Oval 1738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0" name="Oval 1739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1" name="Oval 1740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2" name="Oval 1741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3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4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5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6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7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8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9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0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1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2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3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4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5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6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7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8" name="Oval 1757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9" name="Oval 1758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0" name="Oval 1759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1" name="Oval 1760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2" name="Oval 1761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3" name="Oval 1762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4" name="Oval 1763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5" name="Oval 1764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6" name="Oval 1765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7" name="Oval 1766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8" name="Oval 1767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9" name="Oval 1768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0" name="Oval 1769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1" name="Oval 1770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2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3" name="Oval 1772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5" name="Oval 1774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6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7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8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9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0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1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2" name="Oval 1781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3" name="Oval 1782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4" name="Oval 1783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5" name="Oval 1784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6" name="Oval 1785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7" name="Oval 1786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8" name="Oval 1787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9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0" name="Oval 178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1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2" name="Oval 1791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4" name="Oval 1793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5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6" name="Oval 1795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7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8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9" name="Oval 1798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00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1" name="Oval 1800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2" name="Oval 1801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3" name="Oval 1802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4" name="Oval 1803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5" name="Oval 1804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6" name="Oval 1805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7" name="Oval 1806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8" name="Oval 1807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9" name="Oval 1808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0" name="Oval 1809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1" name="Oval 1810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2" name="Oval 1811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3" name="Oval 1812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4" name="Oval 1813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5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6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7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8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9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0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1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2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3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4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5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6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7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8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9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0" name="Oval 1829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1" name="Oval 1830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2" name="Oval 1831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3" name="Oval 1832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4" name="Oval 1833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5" name="Oval 1834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6" name="Oval 1835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7" name="Oval 1836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8" name="Oval 1837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9" name="Oval 1838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0" name="Oval 1839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1" name="Oval 1840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2" name="Oval 1841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3" name="Oval 1842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4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5" name="Oval 18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6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7" name="Oval 1846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8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9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0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1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2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3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4" name="Oval 1853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5" name="Oval 1854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6" name="Oval 1855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7" name="Oval 1856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8" name="Oval 1857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9" name="Oval 1858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0" name="Oval 1859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1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2" name="Oval 1861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3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4" name="Oval 1863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5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6" name="Oval 186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7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8" name="Oval 1867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9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0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1" name="Oval 1870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72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3" name="Oval 1872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4" name="Oval 1873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5" name="Oval 1874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6" name="Oval 1875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7" name="Oval 1876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8" name="Oval 1877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9" name="Oval 1878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0" name="Oval 1879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1" name="Oval 1880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2" name="Oval 1881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3" name="Oval 1882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4" name="Oval 1883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5" name="Oval 1884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6" name="Oval 1885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7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8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9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0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1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2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3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4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5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6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7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8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9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0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1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2" name="Oval 1901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3" name="Oval 1902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4" name="Oval 1903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5" name="Oval 1904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6" name="Oval 1905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7" name="Oval 1906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8" name="Oval 1907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9" name="Oval 1908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0" name="Oval 1909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1" name="Oval 1910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2" name="Oval 1911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3" name="Oval 1912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4" name="Oval 1913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5" name="Oval 1914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6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7" name="Oval 1916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18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9" name="Oval 1918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0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1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2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3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4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5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6" name="Oval 1925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7" name="Oval 1926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8" name="Oval 1927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9" name="Oval 1928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0" name="Oval 1929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1" name="Oval 1930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2" name="Oval 1931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3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4" name="Oval 1933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5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6" name="Oval 1935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7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8" name="Oval 1937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9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0" name="Oval 1939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3" name="Oval 1942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4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" name="Oval 1944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6" name="Oval 1945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7" name="Oval 1946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8" name="Oval 1947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9" name="Oval 1948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0" name="Oval 1949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1" name="Oval 1950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2" name="Oval 1951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3" name="Oval 1952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4" name="Oval 1953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5" name="Oval 1954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6" name="Oval 1955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7" name="Oval 1956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8" name="Oval 1957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9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0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1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2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3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4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5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6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7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8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9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0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1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2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3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4" name="Oval 1973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5" name="Oval 1974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6" name="Oval 1975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7" name="Oval 1976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8" name="Oval 1977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9" name="Oval 1978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0" name="Oval 1979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1" name="Oval 1980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2" name="Oval 1981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3" name="Oval 1982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4" name="Oval 1983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5" name="Oval 1984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6" name="Oval 1985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7" name="Oval 1986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8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9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0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1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2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3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4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5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6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7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8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9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0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1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2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3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dirty="0"/>
              <a:pPr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" name="Group 525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527" name="Straight Connector 526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Straight Connector 527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Straight Connector 528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Straight Connector 531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Straight Connector 533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Straight Connector 534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Connector 535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7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8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9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0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1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2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3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4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5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6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7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8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9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0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1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2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3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4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5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6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7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8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9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0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1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2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3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4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5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6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7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8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9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0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1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2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3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4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5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6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7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8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9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0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1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2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3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4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6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7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8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9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0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1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2" name="Oval 591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3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4" name="Oval 593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5" name="Oval 594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6" name="Oval 595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7" name="Oval 596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8" name="Oval 597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9" name="Oval 598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0" name="Oval 599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1" name="Oval 600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2" name="Oval 601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3" name="Oval 602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4" name="Oval 603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5" name="Oval 604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6" name="Oval 605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7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8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9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0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1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2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3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4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5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6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7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8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9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0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1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2" name="Oval 621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3" name="Oval 622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4" name="Oval 623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5" name="Oval 624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6" name="Oval 625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7" name="Oval 626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8" name="Oval 627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9" name="Oval 628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0" name="Oval 629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1" name="Oval 630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2" name="Oval 631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3" name="Oval 632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4" name="Oval 633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5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6" name="Oval 635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7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8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9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0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1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2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3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4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5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6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7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8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9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0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1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2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3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4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5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6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7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8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9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0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1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2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3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4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5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6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7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8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9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0" name="Oval 669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1" name="Oval 670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2" name="Oval 671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3" name="Oval 672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4" name="Oval 673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5" name="Oval 674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6" name="Oval 675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7" name="Oval 676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8" name="Oval 677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9" name="Oval 678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0" name="Oval 679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1" name="Oval 680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2" name="Oval 681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3" name="Oval 682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4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5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6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7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8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9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0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1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2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3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4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5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6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7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8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9" name="Oval 698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0" name="Oval 699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1" name="Oval 700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2" name="Oval 701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3" name="Oval 702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4" name="Oval 703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5" name="Oval 704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6" name="Oval 705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7" name="Oval 706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8" name="Oval 707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9" name="Oval 708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0" name="Oval 709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1" name="Oval 710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2" name="Oval 711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3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5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6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7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8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9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0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1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2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4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5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6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7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8" name="Oval 727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9" name="Oval 728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0" name="Oval 729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1" name="Oval 730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2" name="Oval 731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3" name="Oval 732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4" name="Oval 733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5" name="Oval 734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6" name="Oval 735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7" name="Oval 736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8" name="Oval 737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9" name="Oval 738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0" name="Oval 739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1" name="Oval 740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2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3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4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5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6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7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8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9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0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1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2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3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4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5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6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7" name="Oval 756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8" name="Oval 757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9" name="Oval 758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0" name="Oval 759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1" name="Oval 760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2" name="Oval 761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3" name="Oval 762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4" name="Oval 763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5" name="Oval 764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6" name="Oval 765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7" name="Oval 766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8" name="Oval 767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9" name="Oval 768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0" name="Oval 769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1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2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3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4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5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6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7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8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9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0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1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2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3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4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5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6" name="Oval 785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7" name="Oval 786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8" name="Oval 787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9" name="Oval 788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0" name="Oval 789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1" name="Oval 790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2" name="Oval 791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3" name="Oval 792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4" name="Oval 793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5" name="Oval 794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6" name="Oval 795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7" name="Oval 796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8" name="Oval 797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9" name="Oval 798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0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1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2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3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4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5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6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7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8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9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0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1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2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3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4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5" name="Oval 814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6" name="Oval 815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7" name="Oval 816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8" name="Oval 817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9" name="Oval 818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0" name="Oval 819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1" name="Oval 820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2" name="Oval 821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3" name="Oval 822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4" name="Oval 823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5" name="Oval 824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6" name="Oval 825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7" name="Oval 826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8" name="Oval 827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9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0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1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2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3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4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5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6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7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8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9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0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3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4" name="Oval 843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5" name="Oval 844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6" name="Oval 845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7" name="Oval 846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8" name="Oval 847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9" name="Oval 848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0" name="Oval 849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1" name="Oval 850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2" name="Oval 851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3" name="Oval 852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4" name="Oval 853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5" name="Oval 854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6" name="Oval 855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7" name="Oval 856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8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9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0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1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2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3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4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5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6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7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8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9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0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1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2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3" name="Oval 872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4" name="Oval 873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5" name="Oval 874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6" name="Oval 875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7" name="Oval 876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8" name="Oval 877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9" name="Oval 878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0" name="Oval 879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1" name="Oval 880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2" name="Oval 881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3" name="Oval 882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4" name="Oval 883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5" name="Oval 884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6" name="Oval 885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7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8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9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0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1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2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3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4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5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6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7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8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9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0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1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2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3" name="Oval 902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4" name="Oval 903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5" name="Oval 904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6" name="Oval 905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7" name="Oval 906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8" name="Oval 907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9" name="Oval 908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0" name="Oval 909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1" name="Oval 910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2" name="Oval 911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3" name="Oval 912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4" name="Oval 913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5" name="Oval 914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6" name="Oval 915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7" name="Oval 916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8" name="Oval 917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9" name="Oval 918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0" name="Oval 919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1" name="Oval 920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2" name="Oval 921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3" name="Oval 922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4" name="Oval 923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5" name="Oval 924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6" name="Oval 925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7" name="Oval 926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8" name="Oval 927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9" name="Oval 928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0" name="Oval 929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1" name="Oval 930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2" name="Oval 931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3" name="Oval 932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4" name="Oval 933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5" name="Oval 934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6" name="Oval 935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7" name="Oval 936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8" name="Oval 937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9" name="Oval 938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0" name="Oval 93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1" name="Oval 940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2" name="Oval 941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3" name="Oval 942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4" name="Oval 943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5" name="Oval 9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6" name="Oval 945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7" name="Oval 946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8" name="Oval 947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9" name="Oval 948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0" name="Oval 949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1" name="Oval 950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2" name="Oval 951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3" name="Oval 952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4" name="Oval 953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5" name="Oval 954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6" name="Oval 95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7" name="Oval 956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8" name="Oval 957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9" name="Oval 958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0" name="Oval 959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1" name="Oval 960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2" name="Oval 961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3" name="Oval 962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4" name="Oval 963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5" name="Oval 964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6" name="Oval 965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7" name="Oval 966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8" name="Oval 967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9" name="Oval 968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0" name="Oval 969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1" name="Oval 970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2" name="Oval 971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tIns="45720" rIns="91440" bIns="4572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3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dirty="0"/>
              <a:pPr/>
              <a:t>11/14/2014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" t="12768" r="4704" b="32958"/>
          <a:stretch/>
        </p:blipFill>
        <p:spPr>
          <a:xfrm>
            <a:off x="0" y="-1"/>
            <a:ext cx="12192000" cy="490736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0056" y="5000366"/>
            <a:ext cx="3478369" cy="1463040"/>
          </a:xfrm>
        </p:spPr>
        <p:txBody>
          <a:bodyPr>
            <a:normAutofit/>
          </a:bodyPr>
          <a:lstStyle/>
          <a:p>
            <a:r>
              <a:rPr lang="ro-RO" sz="4000" b="1" dirty="0" smtClean="0"/>
              <a:t>Ovidiu CSILLIK</a:t>
            </a:r>
            <a:endParaRPr lang="en-US" sz="4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-373485" y="1313645"/>
            <a:ext cx="11372044" cy="19447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57010" y="968571"/>
            <a:ext cx="11430000" cy="2741429"/>
          </a:xfrm>
        </p:spPr>
        <p:txBody>
          <a:bodyPr>
            <a:normAutofit/>
          </a:bodyPr>
          <a:lstStyle/>
          <a:p>
            <a:r>
              <a:rPr lang="en-US" sz="6000" b="1" spc="6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BUCURIA H</a:t>
            </a:r>
            <a:r>
              <a:rPr lang="ro-RO" sz="6000" b="1" spc="6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ĂRȚILOR:</a:t>
            </a:r>
            <a:r>
              <a:rPr lang="ro-RO" sz="6000" b="1" spc="6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ro-RO" sz="6000" b="1" spc="600" dirty="0" smtClean="0">
                <a:latin typeface="Calibri" pitchFamily="34" charset="0"/>
                <a:cs typeface="Calibri" pitchFamily="34" charset="0"/>
              </a:rPr>
            </a:br>
            <a:r>
              <a:rPr lang="ro-RO" sz="4800" b="1" i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DE LA IDEI LA APLICAȚII INTERACTIVE</a:t>
            </a:r>
            <a:endParaRPr lang="en-US" sz="4800" b="1" i="1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21" y="5420181"/>
            <a:ext cx="3275930" cy="8693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48101" y="5439499"/>
            <a:ext cx="4845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pc="6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www.enjoymaps.ro</a:t>
            </a:r>
            <a:endParaRPr lang="en-US" sz="3200" b="1" spc="6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7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141" y="103031"/>
            <a:ext cx="3162300" cy="29813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latin typeface="Calibri" pitchFamily="34" charset="0"/>
                <a:cs typeface="Calibri" pitchFamily="34" charset="0"/>
              </a:rPr>
              <a:t>Bucuria hărților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04" y="2202286"/>
            <a:ext cx="8896797" cy="3850783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  </a:t>
            </a:r>
            <a:r>
              <a:rPr lang="ro-RO" sz="54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Bucurie</a:t>
            </a:r>
            <a:r>
              <a:rPr lang="en-US" sz="54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= </a:t>
            </a:r>
            <a:endParaRPr lang="ro-RO" sz="54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ro-RO" sz="28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ro-RO" sz="2800" dirty="0">
                <a:latin typeface="Calibri" pitchFamily="34" charset="0"/>
                <a:cs typeface="Calibri" pitchFamily="34" charset="0"/>
              </a:rPr>
              <a:t>. Sentiment de mulțumire vie, de satisfacție </a:t>
            </a:r>
            <a:r>
              <a:rPr lang="ro-RO" sz="2800" dirty="0" smtClean="0">
                <a:latin typeface="Calibri" pitchFamily="34" charset="0"/>
                <a:cs typeface="Calibri" pitchFamily="34" charset="0"/>
              </a:rPr>
              <a:t>sufletească.</a:t>
            </a:r>
          </a:p>
          <a:p>
            <a:r>
              <a:rPr lang="ro-RO" sz="28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ro-RO" sz="2800" dirty="0">
                <a:latin typeface="Calibri" pitchFamily="34" charset="0"/>
                <a:cs typeface="Calibri" pitchFamily="34" charset="0"/>
              </a:rPr>
              <a:t>. (Concr.) Ceea ce bucură (1) pe cineva</a:t>
            </a:r>
            <a:r>
              <a:rPr lang="ro-RO" sz="2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en-US" sz="5400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  </a:t>
            </a:r>
            <a:r>
              <a:rPr lang="ro-RO" sz="5400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Hartă</a:t>
            </a:r>
            <a:endParaRPr lang="en-US" sz="40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363" y="3566541"/>
            <a:ext cx="5296078" cy="297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65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39" y="1945304"/>
            <a:ext cx="4487362" cy="11218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44" y="2525323"/>
            <a:ext cx="4487362" cy="11218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522" y="2988626"/>
            <a:ext cx="4487362" cy="11218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44" y="3398789"/>
            <a:ext cx="4487362" cy="11218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70" y="3808952"/>
            <a:ext cx="4487362" cy="11218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28" y="4263550"/>
            <a:ext cx="4487362" cy="11218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7" y="4843569"/>
            <a:ext cx="4487362" cy="1121841"/>
          </a:xfrm>
          <a:prstGeom prst="rect">
            <a:avLst/>
          </a:prstGeom>
        </p:spPr>
      </p:pic>
      <p:pic>
        <p:nvPicPr>
          <p:cNvPr id="12" name="Content Placeholder 3"/>
          <p:cNvPicPr>
            <a:picLocks noGrp="1" noChangeAspect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28" y="5463350"/>
            <a:ext cx="4471018" cy="1117754"/>
          </a:xfrm>
        </p:spPr>
      </p:pic>
      <p:sp>
        <p:nvSpPr>
          <p:cNvPr id="13" name="TextBox 12"/>
          <p:cNvSpPr txBox="1"/>
          <p:nvPr/>
        </p:nvSpPr>
        <p:spPr>
          <a:xfrm>
            <a:off x="852839" y="956015"/>
            <a:ext cx="4607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600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www.enjoymaps.ro</a:t>
            </a:r>
            <a:endParaRPr lang="en-US" sz="2000" b="1" spc="600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/>
          <a:srcRect l="26706" t="12104" r="27762" b="5854"/>
          <a:stretch/>
        </p:blipFill>
        <p:spPr>
          <a:xfrm>
            <a:off x="5460643" y="82090"/>
            <a:ext cx="6542468" cy="662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7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latin typeface="Calibri" pitchFamily="34" charset="0"/>
                <a:cs typeface="Calibri" pitchFamily="34" charset="0"/>
              </a:rPr>
              <a:t>BLOG GIS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40" y="5936024"/>
            <a:ext cx="2219459" cy="5889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01592" y="6083713"/>
            <a:ext cx="4074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pc="6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www.enjoymaps.ro</a:t>
            </a:r>
            <a:endParaRPr lang="en-US" sz="2400" b="1" spc="600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4127" y="2813876"/>
            <a:ext cx="99615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spc="6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www.enjoymaps.ro</a:t>
            </a:r>
            <a:r>
              <a:rPr lang="ro-RO" sz="6000" b="1" spc="6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/blog</a:t>
            </a:r>
            <a:endParaRPr lang="en-US" sz="6000" b="1" spc="600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29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3343" t="11928" r="14398" b="9022"/>
          <a:stretch/>
        </p:blipFill>
        <p:spPr>
          <a:xfrm>
            <a:off x="875761" y="671395"/>
            <a:ext cx="10058401" cy="61866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10613" y="192685"/>
            <a:ext cx="694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/>
              <a:t>Autostrăzile</a:t>
            </a:r>
            <a:r>
              <a:rPr lang="en-US" sz="2800" b="1" dirty="0"/>
              <a:t> din </a:t>
            </a:r>
            <a:r>
              <a:rPr lang="en-US" sz="2800" b="1" dirty="0" err="1"/>
              <a:t>România</a:t>
            </a:r>
            <a:r>
              <a:rPr lang="en-US" sz="2800" b="1" dirty="0"/>
              <a:t> – </a:t>
            </a:r>
            <a:r>
              <a:rPr lang="en-US" sz="2800" b="1" dirty="0" err="1"/>
              <a:t>hartă</a:t>
            </a:r>
            <a:r>
              <a:rPr lang="en-US" sz="2800" b="1" dirty="0"/>
              <a:t> </a:t>
            </a:r>
            <a:r>
              <a:rPr lang="en-US" sz="2800" b="1" dirty="0" err="1" smtClean="0"/>
              <a:t>interactivă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3119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244" t="13689" r="14498" b="7086"/>
          <a:stretch/>
        </p:blipFill>
        <p:spPr>
          <a:xfrm>
            <a:off x="515156" y="14556"/>
            <a:ext cx="11101588" cy="68434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58414" y="967592"/>
            <a:ext cx="8958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2800" b="1" dirty="0" smtClean="0">
                <a:solidFill>
                  <a:schemeClr val="bg1"/>
                </a:solidFill>
              </a:rPr>
              <a:t>Voturile </a:t>
            </a:r>
            <a:r>
              <a:rPr lang="en-US" sz="2800" b="1" dirty="0" err="1" smtClean="0">
                <a:solidFill>
                  <a:schemeClr val="bg1"/>
                </a:solidFill>
              </a:rPr>
              <a:t>românilor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</a:rPr>
              <a:t>din </a:t>
            </a:r>
            <a:r>
              <a:rPr lang="en-US" sz="2800" b="1" dirty="0" smtClean="0">
                <a:solidFill>
                  <a:schemeClr val="bg1"/>
                </a:solidFill>
              </a:rPr>
              <a:t>diaspora</a:t>
            </a:r>
            <a:r>
              <a:rPr lang="ro-RO" sz="2800" b="1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ro-RO" sz="2800" b="1" dirty="0" smtClean="0">
                <a:solidFill>
                  <a:schemeClr val="bg1"/>
                </a:solidFill>
              </a:rPr>
              <a:t>Turul I, 2 noiembrie 2014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58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145" t="12808" r="14498" b="7966"/>
          <a:stretch/>
        </p:blipFill>
        <p:spPr>
          <a:xfrm>
            <a:off x="521851" y="0"/>
            <a:ext cx="1114044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36370" y="61996"/>
            <a:ext cx="6941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Puncte colectare </a:t>
            </a:r>
            <a:r>
              <a:rPr lang="en-US" sz="2800" b="1" dirty="0" err="1" smtClean="0"/>
              <a:t>hârtie</a:t>
            </a:r>
            <a:r>
              <a:rPr lang="en-US" sz="2800" b="1" dirty="0" smtClean="0"/>
              <a:t> </a:t>
            </a:r>
            <a:r>
              <a:rPr lang="en-US" sz="2800" b="1" dirty="0" err="1"/>
              <a:t>și</a:t>
            </a:r>
            <a:r>
              <a:rPr lang="en-US" sz="2800" b="1" dirty="0"/>
              <a:t> </a:t>
            </a:r>
            <a:endParaRPr lang="ro-RO" sz="2800" b="1" dirty="0" smtClean="0"/>
          </a:p>
          <a:p>
            <a:r>
              <a:rPr lang="en-US" sz="2800" b="1" dirty="0" err="1" smtClean="0"/>
              <a:t>sticl</a:t>
            </a:r>
            <a:r>
              <a:rPr lang="ro-RO" sz="2800" b="1" dirty="0" smtClean="0"/>
              <a:t>ă</a:t>
            </a:r>
            <a:r>
              <a:rPr lang="en-US" sz="2800" b="1" dirty="0" smtClean="0"/>
              <a:t> </a:t>
            </a:r>
            <a:r>
              <a:rPr lang="en-US" sz="2800" b="1" dirty="0" err="1"/>
              <a:t>în</a:t>
            </a:r>
            <a:r>
              <a:rPr lang="en-US" sz="2800" b="1" dirty="0"/>
              <a:t> </a:t>
            </a:r>
            <a:r>
              <a:rPr lang="en-US" sz="2800" b="1" dirty="0" err="1"/>
              <a:t>Timișoara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1772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31" t="11048" r="15784" b="5678"/>
          <a:stretch/>
        </p:blipFill>
        <p:spPr>
          <a:xfrm>
            <a:off x="1725768" y="143276"/>
            <a:ext cx="9994007" cy="67147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029" y="243072"/>
            <a:ext cx="694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/>
              <a:t>Ştirile</a:t>
            </a:r>
            <a:r>
              <a:rPr lang="en-US" sz="2800" b="1" dirty="0"/>
              <a:t> </a:t>
            </a:r>
            <a:r>
              <a:rPr lang="en-US" sz="2800" b="1" dirty="0" err="1"/>
              <a:t>internaţionale</a:t>
            </a:r>
            <a:r>
              <a:rPr lang="en-US" sz="2800" b="1" dirty="0"/>
              <a:t> ale </a:t>
            </a:r>
            <a:r>
              <a:rPr lang="en-US" sz="2800" b="1" dirty="0" err="1"/>
              <a:t>lunii</a:t>
            </a:r>
            <a:r>
              <a:rPr lang="en-US" sz="2800" b="1" dirty="0"/>
              <a:t> august</a:t>
            </a:r>
          </a:p>
        </p:txBody>
      </p:sp>
    </p:spTree>
    <p:extLst>
      <p:ext uri="{BB962C8B-B14F-4D97-AF65-F5344CB8AC3E}">
        <p14:creationId xmlns:p14="http://schemas.microsoft.com/office/powerpoint/2010/main" val="34071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947" t="14041" r="14102" b="6030"/>
          <a:stretch/>
        </p:blipFill>
        <p:spPr>
          <a:xfrm>
            <a:off x="566670" y="29058"/>
            <a:ext cx="11085750" cy="68289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7587" y="255951"/>
            <a:ext cx="2176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Stadioanele</a:t>
            </a:r>
            <a:endParaRPr lang="ro-RO" sz="2800" b="1" dirty="0"/>
          </a:p>
          <a:p>
            <a:r>
              <a:rPr lang="en-US" sz="2800" b="1" dirty="0" smtClean="0"/>
              <a:t>EURO2020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06699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73" t="12104" r="1928" b="10256"/>
          <a:stretch/>
        </p:blipFill>
        <p:spPr>
          <a:xfrm>
            <a:off x="93183" y="930850"/>
            <a:ext cx="11951595" cy="53563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61373" y="243072"/>
            <a:ext cx="694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>
                <a:latin typeface="Calibri" pitchFamily="34" charset="0"/>
                <a:cs typeface="Calibri" pitchFamily="34" charset="0"/>
              </a:rPr>
              <a:t>Distribuția și migrația puterii politice în Timiș</a:t>
            </a:r>
            <a:endParaRPr lang="en-US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63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/>
        </p:nvSpPr>
        <p:spPr>
          <a:xfrm>
            <a:off x="247811" y="1197150"/>
            <a:ext cx="1352020" cy="1931459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670" tIns="702681" rIns="26670" bIns="702680" numCol="1" spcCol="1270" anchor="ctr" anchorCtr="0">
            <a:noAutofit/>
          </a:bodyPr>
          <a:lstStyle/>
          <a:p>
            <a:pPr lvl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4200" kern="1200" dirty="0" smtClean="0"/>
              <a:t>1</a:t>
            </a:r>
            <a:endParaRPr lang="en-US" sz="4200" kern="1200" dirty="0"/>
          </a:p>
        </p:txBody>
      </p:sp>
      <p:sp>
        <p:nvSpPr>
          <p:cNvPr id="5" name="Freeform 4"/>
          <p:cNvSpPr/>
          <p:nvPr/>
        </p:nvSpPr>
        <p:spPr>
          <a:xfrm>
            <a:off x="1599830" y="1197152"/>
            <a:ext cx="5628105" cy="1255447"/>
          </a:xfrm>
          <a:custGeom>
            <a:avLst/>
            <a:gdLst>
              <a:gd name="connsiteX0" fmla="*/ 209245 w 1255447"/>
              <a:gd name="connsiteY0" fmla="*/ 0 h 5628105"/>
              <a:gd name="connsiteX1" fmla="*/ 1046202 w 1255447"/>
              <a:gd name="connsiteY1" fmla="*/ 0 h 5628105"/>
              <a:gd name="connsiteX2" fmla="*/ 1255447 w 1255447"/>
              <a:gd name="connsiteY2" fmla="*/ 209245 h 5628105"/>
              <a:gd name="connsiteX3" fmla="*/ 1255447 w 1255447"/>
              <a:gd name="connsiteY3" fmla="*/ 5628105 h 5628105"/>
              <a:gd name="connsiteX4" fmla="*/ 1255447 w 1255447"/>
              <a:gd name="connsiteY4" fmla="*/ 5628105 h 5628105"/>
              <a:gd name="connsiteX5" fmla="*/ 0 w 1255447"/>
              <a:gd name="connsiteY5" fmla="*/ 5628105 h 5628105"/>
              <a:gd name="connsiteX6" fmla="*/ 0 w 1255447"/>
              <a:gd name="connsiteY6" fmla="*/ 5628105 h 5628105"/>
              <a:gd name="connsiteX7" fmla="*/ 0 w 1255447"/>
              <a:gd name="connsiteY7" fmla="*/ 209245 h 5628105"/>
              <a:gd name="connsiteX8" fmla="*/ 209245 w 1255447"/>
              <a:gd name="connsiteY8" fmla="*/ 0 h 562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5628105">
                <a:moveTo>
                  <a:pt x="1255447" y="938035"/>
                </a:moveTo>
                <a:lnTo>
                  <a:pt x="1255447" y="4690070"/>
                </a:lnTo>
                <a:cubicBezTo>
                  <a:pt x="1255447" y="5208133"/>
                  <a:pt x="1234550" y="5628105"/>
                  <a:pt x="1208771" y="5628105"/>
                </a:cubicBezTo>
                <a:lnTo>
                  <a:pt x="0" y="5628105"/>
                </a:lnTo>
                <a:lnTo>
                  <a:pt x="0" y="5628105"/>
                </a:lnTo>
                <a:lnTo>
                  <a:pt x="0" y="0"/>
                </a:lnTo>
                <a:lnTo>
                  <a:pt x="0" y="0"/>
                </a:lnTo>
                <a:lnTo>
                  <a:pt x="1208771" y="0"/>
                </a:lnTo>
                <a:cubicBezTo>
                  <a:pt x="1234550" y="0"/>
                  <a:pt x="1255447" y="419972"/>
                  <a:pt x="1255447" y="938035"/>
                </a:cubicBezTo>
                <a:close/>
              </a:path>
            </a:pathLst>
          </a:cu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84781" rIns="84781" bIns="84781" numCol="1" spcCol="1270" anchor="ctr" anchorCtr="0">
            <a:noAutofit/>
          </a:bodyPr>
          <a:lstStyle/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kern="1200" dirty="0" smtClean="0"/>
              <a:t>LEAFLET</a:t>
            </a:r>
            <a:endParaRPr lang="en-US" sz="3700" kern="1200" dirty="0"/>
          </a:p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kern="1200" dirty="0" smtClean="0"/>
              <a:t>Parcări </a:t>
            </a:r>
            <a:r>
              <a:rPr lang="ro-RO" sz="3700" kern="1200" dirty="0" err="1" smtClean="0"/>
              <a:t>GeoJson</a:t>
            </a:r>
            <a:endParaRPr lang="en-US" sz="3700" kern="1200" dirty="0"/>
          </a:p>
        </p:txBody>
      </p:sp>
      <p:sp>
        <p:nvSpPr>
          <p:cNvPr id="13" name="Freeform 12"/>
          <p:cNvSpPr/>
          <p:nvPr/>
        </p:nvSpPr>
        <p:spPr>
          <a:xfrm>
            <a:off x="247811" y="2937669"/>
            <a:ext cx="1352020" cy="1931458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670" tIns="702680" rIns="26670" bIns="702680" numCol="1" spcCol="1270" anchor="ctr" anchorCtr="0">
            <a:noAutofit/>
          </a:bodyPr>
          <a:lstStyle/>
          <a:p>
            <a:pPr lvl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4200" kern="1200" dirty="0" smtClean="0"/>
              <a:t>2</a:t>
            </a:r>
            <a:endParaRPr lang="en-US" sz="4200" kern="1200" dirty="0"/>
          </a:p>
        </p:txBody>
      </p:sp>
      <p:sp>
        <p:nvSpPr>
          <p:cNvPr id="14" name="Freeform 13"/>
          <p:cNvSpPr/>
          <p:nvPr/>
        </p:nvSpPr>
        <p:spPr>
          <a:xfrm>
            <a:off x="1599830" y="2937670"/>
            <a:ext cx="5628105" cy="1255447"/>
          </a:xfrm>
          <a:custGeom>
            <a:avLst/>
            <a:gdLst>
              <a:gd name="connsiteX0" fmla="*/ 209245 w 1255447"/>
              <a:gd name="connsiteY0" fmla="*/ 0 h 5628105"/>
              <a:gd name="connsiteX1" fmla="*/ 1046202 w 1255447"/>
              <a:gd name="connsiteY1" fmla="*/ 0 h 5628105"/>
              <a:gd name="connsiteX2" fmla="*/ 1255447 w 1255447"/>
              <a:gd name="connsiteY2" fmla="*/ 209245 h 5628105"/>
              <a:gd name="connsiteX3" fmla="*/ 1255447 w 1255447"/>
              <a:gd name="connsiteY3" fmla="*/ 5628105 h 5628105"/>
              <a:gd name="connsiteX4" fmla="*/ 1255447 w 1255447"/>
              <a:gd name="connsiteY4" fmla="*/ 5628105 h 5628105"/>
              <a:gd name="connsiteX5" fmla="*/ 0 w 1255447"/>
              <a:gd name="connsiteY5" fmla="*/ 5628105 h 5628105"/>
              <a:gd name="connsiteX6" fmla="*/ 0 w 1255447"/>
              <a:gd name="connsiteY6" fmla="*/ 5628105 h 5628105"/>
              <a:gd name="connsiteX7" fmla="*/ 0 w 1255447"/>
              <a:gd name="connsiteY7" fmla="*/ 209245 h 5628105"/>
              <a:gd name="connsiteX8" fmla="*/ 209245 w 1255447"/>
              <a:gd name="connsiteY8" fmla="*/ 0 h 562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5628105">
                <a:moveTo>
                  <a:pt x="1255447" y="938035"/>
                </a:moveTo>
                <a:lnTo>
                  <a:pt x="1255447" y="4690070"/>
                </a:lnTo>
                <a:cubicBezTo>
                  <a:pt x="1255447" y="5208133"/>
                  <a:pt x="1234550" y="5628105"/>
                  <a:pt x="1208771" y="5628105"/>
                </a:cubicBezTo>
                <a:lnTo>
                  <a:pt x="0" y="5628105"/>
                </a:lnTo>
                <a:lnTo>
                  <a:pt x="0" y="5628105"/>
                </a:lnTo>
                <a:lnTo>
                  <a:pt x="0" y="0"/>
                </a:lnTo>
                <a:lnTo>
                  <a:pt x="0" y="0"/>
                </a:lnTo>
                <a:lnTo>
                  <a:pt x="1208771" y="0"/>
                </a:lnTo>
                <a:cubicBezTo>
                  <a:pt x="1234550" y="0"/>
                  <a:pt x="1255447" y="419972"/>
                  <a:pt x="1255447" y="938035"/>
                </a:cubicBezTo>
                <a:close/>
              </a:path>
            </a:pathLst>
          </a:cu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84781" rIns="84781" bIns="84781" numCol="1" spcCol="1270" anchor="ctr" anchorCtr="0">
            <a:noAutofit/>
          </a:bodyPr>
          <a:lstStyle/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kern="1200" dirty="0" err="1" smtClean="0"/>
              <a:t>Geolocalizare</a:t>
            </a:r>
            <a:endParaRPr lang="en-US" sz="3700" kern="1200" dirty="0"/>
          </a:p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kern="1200" dirty="0" smtClean="0"/>
              <a:t>Informații despre parcare</a:t>
            </a:r>
            <a:endParaRPr lang="en-US" sz="37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247811" y="4678186"/>
            <a:ext cx="1352020" cy="1931458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670" tIns="702680" rIns="26670" bIns="702680" numCol="1" spcCol="1270" anchor="ctr" anchorCtr="0">
            <a:noAutofit/>
          </a:bodyPr>
          <a:lstStyle/>
          <a:p>
            <a:pPr lvl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4200" kern="1200" dirty="0" smtClean="0"/>
              <a:t>3</a:t>
            </a:r>
            <a:endParaRPr lang="en-US" sz="4200" kern="1200" dirty="0"/>
          </a:p>
        </p:txBody>
      </p:sp>
      <p:sp>
        <p:nvSpPr>
          <p:cNvPr id="16" name="Freeform 15"/>
          <p:cNvSpPr/>
          <p:nvPr/>
        </p:nvSpPr>
        <p:spPr>
          <a:xfrm>
            <a:off x="1599830" y="4678186"/>
            <a:ext cx="5628105" cy="1255448"/>
          </a:xfrm>
          <a:custGeom>
            <a:avLst/>
            <a:gdLst>
              <a:gd name="connsiteX0" fmla="*/ 209245 w 1255447"/>
              <a:gd name="connsiteY0" fmla="*/ 0 h 5628105"/>
              <a:gd name="connsiteX1" fmla="*/ 1046202 w 1255447"/>
              <a:gd name="connsiteY1" fmla="*/ 0 h 5628105"/>
              <a:gd name="connsiteX2" fmla="*/ 1255447 w 1255447"/>
              <a:gd name="connsiteY2" fmla="*/ 209245 h 5628105"/>
              <a:gd name="connsiteX3" fmla="*/ 1255447 w 1255447"/>
              <a:gd name="connsiteY3" fmla="*/ 5628105 h 5628105"/>
              <a:gd name="connsiteX4" fmla="*/ 1255447 w 1255447"/>
              <a:gd name="connsiteY4" fmla="*/ 5628105 h 5628105"/>
              <a:gd name="connsiteX5" fmla="*/ 0 w 1255447"/>
              <a:gd name="connsiteY5" fmla="*/ 5628105 h 5628105"/>
              <a:gd name="connsiteX6" fmla="*/ 0 w 1255447"/>
              <a:gd name="connsiteY6" fmla="*/ 5628105 h 5628105"/>
              <a:gd name="connsiteX7" fmla="*/ 0 w 1255447"/>
              <a:gd name="connsiteY7" fmla="*/ 209245 h 5628105"/>
              <a:gd name="connsiteX8" fmla="*/ 209245 w 1255447"/>
              <a:gd name="connsiteY8" fmla="*/ 0 h 562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5628105">
                <a:moveTo>
                  <a:pt x="1255447" y="938035"/>
                </a:moveTo>
                <a:lnTo>
                  <a:pt x="1255447" y="4690070"/>
                </a:lnTo>
                <a:cubicBezTo>
                  <a:pt x="1255447" y="5208133"/>
                  <a:pt x="1234550" y="5628105"/>
                  <a:pt x="1208771" y="5628105"/>
                </a:cubicBezTo>
                <a:lnTo>
                  <a:pt x="0" y="5628105"/>
                </a:lnTo>
                <a:lnTo>
                  <a:pt x="0" y="5628105"/>
                </a:lnTo>
                <a:lnTo>
                  <a:pt x="0" y="0"/>
                </a:lnTo>
                <a:lnTo>
                  <a:pt x="0" y="0"/>
                </a:lnTo>
                <a:lnTo>
                  <a:pt x="1208771" y="0"/>
                </a:lnTo>
                <a:cubicBezTo>
                  <a:pt x="1234550" y="0"/>
                  <a:pt x="1255447" y="419972"/>
                  <a:pt x="1255447" y="938035"/>
                </a:cubicBezTo>
                <a:close/>
              </a:path>
            </a:pathLst>
          </a:cu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84782" rIns="84781" bIns="84781" numCol="1" spcCol="1270" anchor="ctr" anchorCtr="0">
            <a:noAutofit/>
          </a:bodyPr>
          <a:lstStyle/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kern="1200" dirty="0" smtClean="0"/>
              <a:t>Plată parcare</a:t>
            </a:r>
            <a:endParaRPr lang="en-US" sz="3700" kern="1200" dirty="0"/>
          </a:p>
          <a:p>
            <a:pPr marL="285750" lvl="1" indent="-285750" algn="l" defTabSz="1644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o-RO" sz="3700" b="1" kern="1200" dirty="0" smtClean="0"/>
              <a:t>SMS Parking Romania</a:t>
            </a:r>
            <a:endParaRPr lang="en-US" sz="3700" b="1" kern="1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0668" t="31821" r="57556" b="17826"/>
          <a:stretch/>
        </p:blipFill>
        <p:spPr>
          <a:xfrm>
            <a:off x="7377729" y="3278959"/>
            <a:ext cx="2678806" cy="34824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9678" t="13336" r="63990" b="77509"/>
          <a:stretch/>
        </p:blipFill>
        <p:spPr>
          <a:xfrm>
            <a:off x="4737000" y="1276967"/>
            <a:ext cx="2243350" cy="70699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67129" y="4789351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©</a:t>
            </a:r>
            <a:r>
              <a:rPr lang="ro-RO" sz="2400" dirty="0" smtClean="0"/>
              <a:t> TPARK.RO</a:t>
            </a:r>
            <a:endParaRPr lang="en-US" sz="24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64536" y="167425"/>
            <a:ext cx="8010659" cy="14630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dirty="0" smtClean="0"/>
              <a:t>HARTA INTERACTIVĂ A </a:t>
            </a:r>
            <a:r>
              <a:rPr lang="ro-RO" b="1" dirty="0" smtClean="0"/>
              <a:t>PARCĂRILOR</a:t>
            </a:r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14650" t="26056" r="39000" b="10462"/>
          <a:stretch/>
        </p:blipFill>
        <p:spPr>
          <a:xfrm>
            <a:off x="7377729" y="3258390"/>
            <a:ext cx="4549228" cy="35030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/>
          <a:srcRect l="178" t="11225" r="244" b="5325"/>
          <a:stretch/>
        </p:blipFill>
        <p:spPr>
          <a:xfrm>
            <a:off x="4220577" y="2011773"/>
            <a:ext cx="6961974" cy="32802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/>
          <a:srcRect l="178" t="11400" r="343" b="5149"/>
          <a:stretch/>
        </p:blipFill>
        <p:spPr>
          <a:xfrm>
            <a:off x="4820891" y="2429996"/>
            <a:ext cx="7106066" cy="33515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/>
          <a:srcRect l="376" t="11224" r="343" b="5149"/>
          <a:stretch/>
        </p:blipFill>
        <p:spPr>
          <a:xfrm>
            <a:off x="5265134" y="2886358"/>
            <a:ext cx="6903996" cy="3269589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7701564" y="130076"/>
            <a:ext cx="4335887" cy="300077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sz="2000" dirty="0" smtClean="0">
                <a:solidFill>
                  <a:schemeClr val="bg1">
                    <a:lumMod val="50000"/>
                  </a:schemeClr>
                </a:solidFill>
              </a:rPr>
              <a:t>Te localizezi pe o rază de </a:t>
            </a:r>
            <a:r>
              <a:rPr lang="ro-RO" sz="2000" b="1" dirty="0" smtClean="0">
                <a:solidFill>
                  <a:schemeClr val="tx1"/>
                </a:solidFill>
              </a:rPr>
              <a:t>2 metri </a:t>
            </a:r>
            <a:r>
              <a:rPr lang="ro-RO" sz="2000" dirty="0" smtClean="0">
                <a:solidFill>
                  <a:schemeClr val="bg1">
                    <a:lumMod val="50000"/>
                  </a:schemeClr>
                </a:solidFill>
              </a:rPr>
              <a:t>din acest punct.</a:t>
            </a:r>
          </a:p>
          <a:p>
            <a:pPr algn="ctr"/>
            <a:r>
              <a:rPr lang="ro-RO" sz="2400" dirty="0" smtClean="0">
                <a:solidFill>
                  <a:schemeClr val="bg2">
                    <a:lumMod val="10000"/>
                  </a:schemeClr>
                </a:solidFill>
              </a:rPr>
              <a:t>Te afli în zona tarifară </a:t>
            </a:r>
            <a:r>
              <a:rPr lang="ro-RO" sz="2400" b="1" dirty="0" smtClean="0">
                <a:solidFill>
                  <a:srgbClr val="00B050"/>
                </a:solidFill>
              </a:rPr>
              <a:t>VERDE!</a:t>
            </a:r>
          </a:p>
          <a:p>
            <a:pPr algn="ctr"/>
            <a:r>
              <a:rPr lang="ro-RO" sz="2400" dirty="0" smtClean="0">
                <a:solidFill>
                  <a:schemeClr val="bg2">
                    <a:lumMod val="10000"/>
                  </a:schemeClr>
                </a:solidFill>
              </a:rPr>
              <a:t>Orar:</a:t>
            </a:r>
            <a:r>
              <a:rPr lang="ro-RO" sz="2400" b="1" dirty="0" smtClean="0">
                <a:solidFill>
                  <a:schemeClr val="bg2">
                    <a:lumMod val="10000"/>
                  </a:schemeClr>
                </a:solidFill>
              </a:rPr>
              <a:t> L-V  9-17</a:t>
            </a:r>
          </a:p>
          <a:p>
            <a:pPr algn="ctr"/>
            <a:r>
              <a:rPr lang="ro-RO" sz="2400" dirty="0" smtClean="0">
                <a:solidFill>
                  <a:schemeClr val="bg2">
                    <a:lumMod val="10000"/>
                  </a:schemeClr>
                </a:solidFill>
              </a:rPr>
              <a:t>Tarif: </a:t>
            </a:r>
            <a:r>
              <a:rPr lang="ro-RO" sz="2400" b="1" dirty="0" smtClean="0">
                <a:solidFill>
                  <a:schemeClr val="bg2">
                    <a:lumMod val="10000"/>
                  </a:schemeClr>
                </a:solidFill>
              </a:rPr>
              <a:t>0.75 euro/oră </a:t>
            </a:r>
            <a:r>
              <a:rPr lang="ro-RO" sz="2400" dirty="0" smtClean="0">
                <a:solidFill>
                  <a:schemeClr val="bg2">
                    <a:lumMod val="10000"/>
                  </a:schemeClr>
                </a:solidFill>
              </a:rPr>
              <a:t>(3 euro/zi)</a:t>
            </a:r>
          </a:p>
          <a:p>
            <a:pPr algn="ctr"/>
            <a:r>
              <a:rPr lang="ro-RO" sz="2000" dirty="0" smtClean="0">
                <a:solidFill>
                  <a:srgbClr val="0070C0"/>
                </a:solidFill>
              </a:rPr>
              <a:t>Descarcă aplicația:</a:t>
            </a:r>
          </a:p>
          <a:p>
            <a:pPr algn="ctr"/>
            <a:endParaRPr lang="en-US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31457" t="58407" r="32711" b="31558"/>
          <a:stretch/>
        </p:blipFill>
        <p:spPr>
          <a:xfrm>
            <a:off x="8233010" y="2488644"/>
            <a:ext cx="3388627" cy="53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15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3" grpId="0" animBg="1"/>
      <p:bldP spid="14" grpId="0" animBg="1"/>
      <p:bldP spid="15" grpId="0" animBg="1"/>
      <p:bldP spid="16" grpId="0" animBg="1"/>
      <p:bldP spid="10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57577" y="193183"/>
            <a:ext cx="11718065" cy="41727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501944" cy="1463040"/>
          </a:xfrm>
        </p:spPr>
        <p:txBody>
          <a:bodyPr>
            <a:normAutofit/>
          </a:bodyPr>
          <a:lstStyle/>
          <a:p>
            <a:r>
              <a:rPr lang="ro-RO" sz="5400" b="1" dirty="0" smtClean="0"/>
              <a:t>SMS PARKING ROMANIA</a:t>
            </a:r>
            <a:endParaRPr lang="en-US" sz="54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610600" y="4494282"/>
            <a:ext cx="3200400" cy="1463040"/>
          </a:xfrm>
        </p:spPr>
        <p:txBody>
          <a:bodyPr>
            <a:normAutofit/>
          </a:bodyPr>
          <a:lstStyle/>
          <a:p>
            <a:r>
              <a:rPr lang="en-US" sz="3200" dirty="0"/>
              <a:t>©</a:t>
            </a:r>
            <a:r>
              <a:rPr lang="ro-RO" sz="3200" dirty="0"/>
              <a:t> </a:t>
            </a:r>
            <a:r>
              <a:rPr lang="ro-RO" sz="3200" dirty="0" smtClean="0"/>
              <a:t>TPARK.RO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126" y="4802141"/>
            <a:ext cx="889516" cy="8895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668" t="31821" r="57556" b="17826"/>
          <a:stretch/>
        </p:blipFill>
        <p:spPr>
          <a:xfrm>
            <a:off x="611746" y="510001"/>
            <a:ext cx="2678806" cy="34824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10059" y="1136790"/>
            <a:ext cx="199622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3800" b="1" dirty="0" smtClean="0"/>
              <a:t>+</a:t>
            </a:r>
            <a:endParaRPr lang="en-US" sz="138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9855" t="27401" r="38936" b="19760"/>
          <a:stretch/>
        </p:blipFill>
        <p:spPr>
          <a:xfrm>
            <a:off x="4533363" y="510001"/>
            <a:ext cx="3644722" cy="346957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231313" y="2269901"/>
            <a:ext cx="850006" cy="1931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9146148" y="898943"/>
            <a:ext cx="2435180" cy="27045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002060"/>
                </a:solidFill>
              </a:rPr>
              <a:t>Simplu</a:t>
            </a:r>
            <a:endParaRPr lang="en-US" sz="36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3600" b="1" dirty="0" err="1" smtClean="0">
                <a:solidFill>
                  <a:srgbClr val="002060"/>
                </a:solidFill>
              </a:rPr>
              <a:t>Comod</a:t>
            </a:r>
            <a:endParaRPr lang="en-US" sz="36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002060"/>
                </a:solidFill>
              </a:rPr>
              <a:t>Rapid</a:t>
            </a:r>
          </a:p>
          <a:p>
            <a:pPr algn="ctr"/>
            <a:r>
              <a:rPr lang="en-US" sz="3600" b="1" dirty="0" smtClean="0">
                <a:solidFill>
                  <a:srgbClr val="002060"/>
                </a:solidFill>
              </a:rPr>
              <a:t>Automat</a:t>
            </a:r>
            <a:endParaRPr lang="en-US" sz="3600" b="1" dirty="0">
              <a:solidFill>
                <a:srgbClr val="00206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31457" t="58407" r="32711" b="31558"/>
          <a:stretch/>
        </p:blipFill>
        <p:spPr>
          <a:xfrm>
            <a:off x="8610600" y="5808955"/>
            <a:ext cx="3388627" cy="533568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4758537" y="734097"/>
            <a:ext cx="3200607" cy="2183442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sz="1600" dirty="0" smtClean="0">
                <a:solidFill>
                  <a:schemeClr val="bg1">
                    <a:lumMod val="50000"/>
                  </a:schemeClr>
                </a:solidFill>
              </a:rPr>
              <a:t>Te localizezi pe o rază de </a:t>
            </a:r>
            <a:r>
              <a:rPr lang="ro-RO" sz="1600" b="1" dirty="0" smtClean="0">
                <a:solidFill>
                  <a:schemeClr val="tx1"/>
                </a:solidFill>
              </a:rPr>
              <a:t>2 metri </a:t>
            </a:r>
            <a:r>
              <a:rPr lang="ro-RO" sz="1600" dirty="0" smtClean="0">
                <a:solidFill>
                  <a:schemeClr val="bg1">
                    <a:lumMod val="50000"/>
                  </a:schemeClr>
                </a:solidFill>
              </a:rPr>
              <a:t>din acest punct.</a:t>
            </a:r>
          </a:p>
          <a:p>
            <a:pPr algn="ctr"/>
            <a:r>
              <a:rPr lang="ro-RO" sz="2000" dirty="0" smtClean="0">
                <a:solidFill>
                  <a:schemeClr val="bg2">
                    <a:lumMod val="10000"/>
                  </a:schemeClr>
                </a:solidFill>
              </a:rPr>
              <a:t>Te afli în zona </a:t>
            </a:r>
            <a:r>
              <a:rPr lang="en-US" sz="2000" b="1" dirty="0" smtClean="0">
                <a:solidFill>
                  <a:srgbClr val="FF0000"/>
                </a:solidFill>
              </a:rPr>
              <a:t>RO</a:t>
            </a:r>
            <a:r>
              <a:rPr lang="ro-RO" sz="2000" b="1" dirty="0" smtClean="0">
                <a:solidFill>
                  <a:srgbClr val="FF0000"/>
                </a:solidFill>
              </a:rPr>
              <a:t>ȘIE!</a:t>
            </a:r>
          </a:p>
          <a:p>
            <a:pPr algn="ctr"/>
            <a:r>
              <a:rPr lang="ro-RO" sz="1700" dirty="0" smtClean="0">
                <a:solidFill>
                  <a:schemeClr val="bg2">
                    <a:lumMod val="10000"/>
                  </a:schemeClr>
                </a:solidFill>
              </a:rPr>
              <a:t>Orar:</a:t>
            </a:r>
            <a:r>
              <a:rPr lang="ro-RO" sz="1700" b="1" dirty="0" smtClean="0">
                <a:solidFill>
                  <a:schemeClr val="bg2">
                    <a:lumMod val="10000"/>
                  </a:schemeClr>
                </a:solidFill>
              </a:rPr>
              <a:t> L-V  9-17</a:t>
            </a:r>
          </a:p>
          <a:p>
            <a:pPr algn="ctr"/>
            <a:r>
              <a:rPr lang="ro-RO" sz="1700" dirty="0" smtClean="0">
                <a:solidFill>
                  <a:schemeClr val="bg2">
                    <a:lumMod val="10000"/>
                  </a:schemeClr>
                </a:solidFill>
              </a:rPr>
              <a:t>Tarif: </a:t>
            </a:r>
            <a:r>
              <a:rPr lang="ro-RO" sz="1700" b="1" dirty="0" smtClean="0">
                <a:solidFill>
                  <a:schemeClr val="bg2">
                    <a:lumMod val="10000"/>
                  </a:schemeClr>
                </a:solidFill>
              </a:rPr>
              <a:t>0.75 euro/oră </a:t>
            </a:r>
            <a:r>
              <a:rPr lang="ro-RO" sz="1700" dirty="0" smtClean="0">
                <a:solidFill>
                  <a:schemeClr val="bg2">
                    <a:lumMod val="10000"/>
                  </a:schemeClr>
                </a:solidFill>
              </a:rPr>
              <a:t>(3 euro/zi)</a:t>
            </a:r>
          </a:p>
          <a:p>
            <a:pPr algn="ctr"/>
            <a:r>
              <a:rPr lang="ro-RO" sz="2000" dirty="0" smtClean="0">
                <a:solidFill>
                  <a:srgbClr val="0070C0"/>
                </a:solidFill>
              </a:rPr>
              <a:t>Descarcă aplicația:</a:t>
            </a:r>
          </a:p>
          <a:p>
            <a:pPr algn="ctr"/>
            <a:endParaRPr lang="en-US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l="31457" t="58407" r="32711" b="31558"/>
          <a:stretch/>
        </p:blipFill>
        <p:spPr>
          <a:xfrm>
            <a:off x="5135914" y="2436702"/>
            <a:ext cx="2445852" cy="38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45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STATISTICI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63542" y="6216046"/>
            <a:ext cx="407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600" dirty="0" smtClean="0">
                <a:solidFill>
                  <a:schemeClr val="accent1">
                    <a:lumMod val="75000"/>
                  </a:schemeClr>
                </a:solidFill>
                <a:latin typeface="Myriad Pro Cond" panose="020B0506030403020204" pitchFamily="34" charset="0"/>
              </a:rPr>
              <a:t>www.enjoymaps.ro</a:t>
            </a:r>
            <a:endParaRPr lang="en-US" sz="2800" b="1" spc="600" dirty="0">
              <a:solidFill>
                <a:schemeClr val="accent1">
                  <a:lumMod val="75000"/>
                </a:schemeClr>
              </a:solidFill>
              <a:latin typeface="Myriad Pro Cond" panose="020B0506030403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31" t="35343" r="11430" b="29270"/>
          <a:stretch/>
        </p:blipFill>
        <p:spPr>
          <a:xfrm>
            <a:off x="218941" y="2987898"/>
            <a:ext cx="11708626" cy="27818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8496" y="1956811"/>
            <a:ext cx="8652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facebook.com/</a:t>
            </a:r>
            <a:r>
              <a:rPr lang="en-US" sz="3200" dirty="0" err="1" smtClean="0">
                <a:solidFill>
                  <a:srgbClr val="00B0F0"/>
                </a:solidFill>
              </a:rPr>
              <a:t>enjoymaps</a:t>
            </a: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6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STATISTICI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63281" y="6216046"/>
            <a:ext cx="5304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600" dirty="0" smtClean="0">
                <a:solidFill>
                  <a:schemeClr val="accent1">
                    <a:lumMod val="75000"/>
                  </a:schemeClr>
                </a:solidFill>
                <a:latin typeface="Myriad Pro Cond" panose="020B0506030403020204" pitchFamily="34" charset="0"/>
              </a:rPr>
              <a:t>www.enjoymaps.r</a:t>
            </a:r>
            <a:r>
              <a:rPr lang="ro-RO" sz="2800" b="1" spc="600" dirty="0" smtClean="0">
                <a:solidFill>
                  <a:schemeClr val="accent1">
                    <a:lumMod val="75000"/>
                  </a:schemeClr>
                </a:solidFill>
                <a:latin typeface="Myriad Pro Cond" panose="020B0506030403020204" pitchFamily="34" charset="0"/>
              </a:rPr>
              <a:t>o/blog</a:t>
            </a:r>
            <a:endParaRPr lang="en-US" sz="2800" b="1" spc="600" dirty="0">
              <a:solidFill>
                <a:schemeClr val="accent1">
                  <a:lumMod val="75000"/>
                </a:schemeClr>
              </a:solidFill>
              <a:latin typeface="Myriad Pro Cond" panose="020B0506030403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63163" y="468812"/>
            <a:ext cx="4876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u="sng" dirty="0" smtClean="0">
                <a:solidFill>
                  <a:srgbClr val="0070C0"/>
                </a:solidFill>
              </a:rPr>
              <a:t>WEBSITE</a:t>
            </a:r>
          </a:p>
          <a:p>
            <a:pPr lvl="1"/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Vizualiz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ări</a:t>
            </a:r>
            <a:r>
              <a:rPr lang="ro-RO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  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032</a:t>
            </a:r>
            <a:endParaRPr lang="ro-RO" sz="2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/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Facebook:   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708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likes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28691" y="2216366"/>
            <a:ext cx="53895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u="sng" dirty="0" smtClean="0">
                <a:solidFill>
                  <a:srgbClr val="7030A0"/>
                </a:solidFill>
              </a:rPr>
              <a:t>BLOG</a:t>
            </a:r>
          </a:p>
          <a:p>
            <a:pPr lvl="1"/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Vizualiz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ări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post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ări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  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29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.801</a:t>
            </a:r>
            <a:endParaRPr lang="ro-RO" sz="2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/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Share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Likes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  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1.017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63163" y="3836677"/>
            <a:ext cx="67053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u="sng" dirty="0" smtClean="0">
                <a:solidFill>
                  <a:srgbClr val="C00000"/>
                </a:solidFill>
              </a:rPr>
              <a:t>MEDIA</a:t>
            </a:r>
          </a:p>
          <a:p>
            <a:pPr lvl="1"/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ProMotor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Realitatea, 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OpiniaTimișoarei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Tion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OraDeTimiș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ro-RO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ȘtiriDeCluj</a:t>
            </a:r>
            <a:r>
              <a:rPr lang="ro-RO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etc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45" t="15273" r="68345" b="75748"/>
          <a:stretch/>
        </p:blipFill>
        <p:spPr>
          <a:xfrm>
            <a:off x="444625" y="3662806"/>
            <a:ext cx="3299119" cy="8997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4729" t="50836" r="70324" b="45115"/>
          <a:stretch/>
        </p:blipFill>
        <p:spPr>
          <a:xfrm rot="20884415">
            <a:off x="661162" y="4531080"/>
            <a:ext cx="4819488" cy="734096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1654271" y="6216046"/>
            <a:ext cx="407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600" dirty="0" smtClean="0">
                <a:solidFill>
                  <a:schemeClr val="accent1">
                    <a:lumMod val="75000"/>
                  </a:schemeClr>
                </a:solidFill>
                <a:latin typeface="Myriad Pro Cond" panose="020B0506030403020204" pitchFamily="34" charset="0"/>
              </a:rPr>
              <a:t>www.enjoymaps.ro</a:t>
            </a:r>
            <a:endParaRPr lang="en-US" sz="2800" b="1" spc="600" dirty="0">
              <a:solidFill>
                <a:schemeClr val="accent1">
                  <a:lumMod val="75000"/>
                </a:schemeClr>
              </a:solidFill>
              <a:latin typeface="Myriad Pro Cond" panose="020B0506030403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27348" y="5426471"/>
            <a:ext cx="1688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&gt; </a:t>
            </a:r>
            <a:r>
              <a:rPr lang="ro-RO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1.</a:t>
            </a: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 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34" y="5247666"/>
            <a:ext cx="917863" cy="7861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697" y="1021120"/>
            <a:ext cx="917863" cy="7861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44625" y="1996865"/>
            <a:ext cx="53895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8 </a:t>
            </a:r>
            <a:r>
              <a:rPr lang="en-US" sz="28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luni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EnjoyMaps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 </a:t>
            </a:r>
            <a:r>
              <a:rPr lang="en-US" sz="28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luni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 blog</a:t>
            </a:r>
            <a:endParaRPr lang="ro-RO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38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618" y="4012650"/>
            <a:ext cx="4617752" cy="284535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spc="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Mul</a:t>
            </a:r>
            <a:r>
              <a:rPr lang="ro-RO" sz="4400" b="1" spc="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țumesc</a:t>
            </a:r>
            <a:r>
              <a:rPr lang="ro-RO" sz="4400" b="1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 pentru atenție.</a:t>
            </a:r>
            <a:endParaRPr lang="en-US" sz="4400" b="1" spc="6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935" y="2989761"/>
            <a:ext cx="3589773" cy="9525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1172" y="4338484"/>
            <a:ext cx="5278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600" dirty="0" smtClean="0">
                <a:latin typeface="Calibri" pitchFamily="34" charset="0"/>
                <a:cs typeface="Calibri" pitchFamily="34" charset="0"/>
              </a:rPr>
              <a:t>www.enjoymaps.ro</a:t>
            </a:r>
            <a:endParaRPr lang="en-US" sz="3600" b="1" spc="6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22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B4028482-F53A-4442-AB14-9B7A43F44F9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607</TotalTime>
  <Words>241</Words>
  <Application>Microsoft Office PowerPoint</Application>
  <PresentationFormat>Custom</PresentationFormat>
  <Paragraphs>68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Integral</vt:lpstr>
      <vt:lpstr>BUCURIA HĂRȚILOR: DE LA IDEI LA APLICAȚII INTERACTIVE</vt:lpstr>
      <vt:lpstr>Bucuria hărților</vt:lpstr>
      <vt:lpstr>PowerPoint Presentation</vt:lpstr>
      <vt:lpstr>BLOG GIS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SMS PARKING ROMANIA</vt:lpstr>
      <vt:lpstr>STATISTICI</vt:lpstr>
      <vt:lpstr>STATISTICI</vt:lpstr>
      <vt:lpstr>Mulțumesc pentru atenție.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BUCURIA HĂRȚILOR: DE LA IDEI LA APLICAȚII INTERACTIVE</dc:title>
  <dc:creator>Ovidiu Csillik</dc:creator>
  <cp:lastModifiedBy>Geomorfo</cp:lastModifiedBy>
  <cp:revision>42</cp:revision>
  <dcterms:created xsi:type="dcterms:W3CDTF">2014-11-10T13:06:02Z</dcterms:created>
  <dcterms:modified xsi:type="dcterms:W3CDTF">2014-11-14T09:21:48Z</dcterms:modified>
</cp:coreProperties>
</file>