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72" r:id="rId10"/>
    <p:sldId id="273" r:id="rId11"/>
    <p:sldId id="271" r:id="rId12"/>
    <p:sldId id="264" r:id="rId13"/>
    <p:sldId id="274" r:id="rId14"/>
    <p:sldId id="275" r:id="rId15"/>
    <p:sldId id="266" r:id="rId16"/>
    <p:sldId id="276" r:id="rId17"/>
    <p:sldId id="277" r:id="rId18"/>
    <p:sldId id="267" r:id="rId19"/>
    <p:sldId id="268" r:id="rId20"/>
    <p:sldId id="280" r:id="rId21"/>
    <p:sldId id="270" r:id="rId22"/>
    <p:sldId id="279"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9C04"/>
    <a:srgbClr val="6BFB57"/>
  </p:clrMru>
</p:presentationPr>
</file>

<file path=ppt/tableStyles.xml><?xml version="1.0" encoding="utf-8"?>
<a:tblStyleLst xmlns:a="http://schemas.openxmlformats.org/drawingml/2006/main" def="{5C22544A-7EE6-4342-B048-85BDC9FD1C3A}">
  <a:tblStyle styleId="{5C22544A-7EE6-4342-B048-85BDC9FD1C3A}" styleName="Stil mediu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Fără stil, fără grilă">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Fără stil, grilă tabel">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500" autoAdjust="0"/>
    <p:restoredTop sz="94660"/>
  </p:normalViewPr>
  <p:slideViewPr>
    <p:cSldViewPr>
      <p:cViewPr>
        <p:scale>
          <a:sx n="50" d="100"/>
          <a:sy n="50" d="100"/>
        </p:scale>
        <p:origin x="-48" y="-4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2D07FE2C-C9C5-44E8-9284-31B8EF447A99}"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D07FE2C-C9C5-44E8-9284-31B8EF447A9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D07FE2C-C9C5-44E8-9284-31B8EF447A99}"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2D07FE2C-C9C5-44E8-9284-31B8EF447A9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2D07FE2C-C9C5-44E8-9284-31B8EF447A9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2D07FE2C-C9C5-44E8-9284-31B8EF447A9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2D07FE2C-C9C5-44E8-9284-31B8EF447A99}"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2D07FE2C-C9C5-44E8-9284-31B8EF447A9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2D07FE2C-C9C5-44E8-9284-31B8EF447A99}"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D07FE2C-C9C5-44E8-9284-31B8EF447A9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0A891BB-2D00-46C1-B110-F5DB4DEC4EE1}" type="datetimeFigureOut">
              <a:rPr lang="en-US" smtClean="0"/>
              <a:pPr/>
              <a:t>4/24/2015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D07FE2C-C9C5-44E8-9284-31B8EF447A9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C0A891BB-2D00-46C1-B110-F5DB4DEC4EE1}" type="datetimeFigureOut">
              <a:rPr lang="en-US" smtClean="0"/>
              <a:pPr/>
              <a:t>4/24/2015</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2D07FE2C-C9C5-44E8-9284-31B8EF447A99}"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landsat.gsfc.nasa.gov/" TargetMode="External"/><Relationship Id="rId2" Type="http://schemas.openxmlformats.org/officeDocument/2006/relationships/hyperlink" Target="http://www.landsat.usgs.gov/"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981200"/>
            <a:ext cx="8001000" cy="1924050"/>
          </a:xfrm>
        </p:spPr>
        <p:txBody>
          <a:bodyPr>
            <a:normAutofit fontScale="90000"/>
          </a:bodyPr>
          <a:lstStyle/>
          <a:p>
            <a:pPr algn="ctr"/>
            <a:r>
              <a:rPr lang="ro-RO" dirty="0" smtClean="0"/>
              <a:t>Analiza schimbărilor survenite în acoperirea terenurilor, prin utilizarea datelor multi-temporale Landsat</a:t>
            </a:r>
            <a:endParaRPr lang="en-US" dirty="0"/>
          </a:p>
        </p:txBody>
      </p:sp>
      <p:sp>
        <p:nvSpPr>
          <p:cNvPr id="3" name="Subtitle 2"/>
          <p:cNvSpPr>
            <a:spLocks noGrp="1"/>
          </p:cNvSpPr>
          <p:nvPr>
            <p:ph type="subTitle" idx="1"/>
          </p:nvPr>
        </p:nvSpPr>
        <p:spPr>
          <a:xfrm>
            <a:off x="1752600" y="4876800"/>
            <a:ext cx="7086600" cy="1066800"/>
          </a:xfrm>
        </p:spPr>
        <p:txBody>
          <a:bodyPr>
            <a:normAutofit fontScale="92500" lnSpcReduction="10000"/>
          </a:bodyPr>
          <a:lstStyle/>
          <a:p>
            <a:pPr algn="ctr"/>
            <a:r>
              <a:rPr lang="ro-RO" sz="2400" dirty="0" smtClean="0"/>
              <a:t>Rujoiu-Mare Marina-Ramona</a:t>
            </a:r>
          </a:p>
          <a:p>
            <a:pPr algn="ctr"/>
            <a:r>
              <a:rPr lang="ro-RO" sz="2000" dirty="0" smtClean="0"/>
              <a:t>Universitatea din București</a:t>
            </a:r>
          </a:p>
          <a:p>
            <a:pPr algn="ctr"/>
            <a:r>
              <a:rPr lang="ro-RO" sz="2000" dirty="0" smtClean="0"/>
              <a:t>Facultatea de Geografie</a:t>
            </a:r>
            <a:endParaRPr lang="en-US" sz="2000" dirty="0"/>
          </a:p>
        </p:txBody>
      </p:sp>
      <p:sp>
        <p:nvSpPr>
          <p:cNvPr id="4" name="TextBox 3"/>
          <p:cNvSpPr txBox="1"/>
          <p:nvPr/>
        </p:nvSpPr>
        <p:spPr>
          <a:xfrm>
            <a:off x="2133600" y="152400"/>
            <a:ext cx="6705600" cy="1015663"/>
          </a:xfrm>
          <a:prstGeom prst="rect">
            <a:avLst/>
          </a:prstGeom>
          <a:noFill/>
        </p:spPr>
        <p:txBody>
          <a:bodyPr wrap="square" rtlCol="0">
            <a:spAutoFit/>
          </a:bodyPr>
          <a:lstStyle/>
          <a:p>
            <a:pPr algn="ctr"/>
            <a:r>
              <a:rPr lang="ro-RO" sz="2000" dirty="0" smtClean="0">
                <a:latin typeface="+mj-lt"/>
              </a:rPr>
              <a:t>“</a:t>
            </a:r>
            <a:r>
              <a:rPr lang="en-US" sz="2000" dirty="0" err="1" smtClean="0">
                <a:latin typeface="+mj-lt"/>
              </a:rPr>
              <a:t>Solu</a:t>
            </a:r>
            <a:r>
              <a:rPr lang="ro-RO" sz="2000" dirty="0" smtClean="0">
                <a:latin typeface="+mj-lt"/>
              </a:rPr>
              <a:t>ții libere open source pentru prelucrarea și reprezentarea datelor geospațiale”</a:t>
            </a:r>
          </a:p>
          <a:p>
            <a:pPr algn="ctr"/>
            <a:r>
              <a:rPr lang="ro-RO" sz="2000" dirty="0" smtClean="0">
                <a:latin typeface="+mj-lt"/>
              </a:rPr>
              <a:t>24-25 aprilie 2015, Cluj-Napoca</a:t>
            </a:r>
            <a:endParaRPr lang="en-US" sz="2000" dirty="0">
              <a:latin typeface="+mj-lt"/>
            </a:endParaRPr>
          </a:p>
        </p:txBody>
      </p:sp>
      <p:pic>
        <p:nvPicPr>
          <p:cNvPr id="5" name="Imagine 4" descr="3128.jpg"/>
          <p:cNvPicPr>
            <a:picLocks noChangeAspect="1"/>
          </p:cNvPicPr>
          <p:nvPr/>
        </p:nvPicPr>
        <p:blipFill>
          <a:blip r:embed="rId2"/>
          <a:srcRect l="34166" t="44124" r="34167" b="11218"/>
          <a:stretch>
            <a:fillRect/>
          </a:stretch>
        </p:blipFill>
        <p:spPr>
          <a:xfrm>
            <a:off x="990600" y="76200"/>
            <a:ext cx="1143000" cy="1143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28600"/>
            <a:ext cx="7498080" cy="1143000"/>
          </a:xfrm>
        </p:spPr>
        <p:txBody>
          <a:bodyPr/>
          <a:lstStyle/>
          <a:p>
            <a:r>
              <a:rPr lang="ro-RO" dirty="0" smtClean="0"/>
              <a:t>Structura</a:t>
            </a:r>
            <a:endParaRPr lang="en-US" dirty="0"/>
          </a:p>
        </p:txBody>
      </p:sp>
      <p:sp>
        <p:nvSpPr>
          <p:cNvPr id="3" name="Content Placeholder 2"/>
          <p:cNvSpPr>
            <a:spLocks noGrp="1"/>
          </p:cNvSpPr>
          <p:nvPr>
            <p:ph idx="1"/>
          </p:nvPr>
        </p:nvSpPr>
        <p:spPr>
          <a:xfrm>
            <a:off x="1371600" y="1447800"/>
            <a:ext cx="7562088" cy="4800600"/>
          </a:xfrm>
        </p:spPr>
        <p:txBody>
          <a:bodyPr>
            <a:normAutofit/>
          </a:bodyPr>
          <a:lstStyle/>
          <a:p>
            <a:r>
              <a:rPr lang="en-US" dirty="0" err="1" smtClean="0"/>
              <a:t>Specificarea</a:t>
            </a:r>
            <a:r>
              <a:rPr lang="en-US" dirty="0" smtClean="0"/>
              <a:t> </a:t>
            </a:r>
            <a:r>
              <a:rPr lang="ro-RO" dirty="0" smtClean="0"/>
              <a:t>condiționărilor care stau la baza alegerii imaginilor satelitare ce urmează a fi integrate în analiza multi-temporală;</a:t>
            </a:r>
          </a:p>
          <a:p>
            <a:r>
              <a:rPr lang="ro-RO" dirty="0" smtClean="0"/>
              <a:t>Prezentarea fluxului de lucru în analiza schimbărilor survenite în acoperirea terenurilor;</a:t>
            </a:r>
          </a:p>
          <a:p>
            <a:r>
              <a:rPr lang="ro-RO" dirty="0" smtClean="0"/>
              <a:t>Rezultatele analizei change detection;</a:t>
            </a:r>
          </a:p>
          <a:p>
            <a:pPr>
              <a:buNone/>
            </a:pP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315200" cy="1066800"/>
          </a:xfrm>
        </p:spPr>
        <p:txBody>
          <a:bodyPr/>
          <a:lstStyle/>
          <a:p>
            <a:r>
              <a:rPr lang="ro-RO" dirty="0" smtClean="0"/>
              <a:t>Analiza multi-temporală</a:t>
            </a:r>
            <a:endParaRPr lang="en-US" dirty="0"/>
          </a:p>
        </p:txBody>
      </p:sp>
      <p:sp>
        <p:nvSpPr>
          <p:cNvPr id="3" name="Content Placeholder 2"/>
          <p:cNvSpPr>
            <a:spLocks noGrp="1"/>
          </p:cNvSpPr>
          <p:nvPr>
            <p:ph idx="1"/>
          </p:nvPr>
        </p:nvSpPr>
        <p:spPr>
          <a:xfrm>
            <a:off x="990600" y="1295400"/>
            <a:ext cx="7924800" cy="4830763"/>
          </a:xfrm>
        </p:spPr>
        <p:txBody>
          <a:bodyPr>
            <a:normAutofit fontScale="92500"/>
          </a:bodyPr>
          <a:lstStyle/>
          <a:p>
            <a:pPr algn="just"/>
            <a:r>
              <a:rPr lang="ro-RO" dirty="0" smtClean="0"/>
              <a:t>Identificarea și măsurarea schimbărilor de-a lungul timpului din peisaj, prin analiza datelor multi-temporale (minim două serii de date);</a:t>
            </a:r>
          </a:p>
          <a:p>
            <a:pPr algn="just"/>
            <a:r>
              <a:rPr lang="ro-RO" dirty="0" smtClean="0"/>
              <a:t>Diferențierea entităților </a:t>
            </a:r>
            <a:r>
              <a:rPr lang="en-US" dirty="0" err="1" smtClean="0"/>
              <a:t>este</a:t>
            </a:r>
            <a:r>
              <a:rPr lang="en-US" dirty="0" smtClean="0"/>
              <a:t> </a:t>
            </a:r>
            <a:r>
              <a:rPr lang="ro-RO" dirty="0" smtClean="0"/>
              <a:t>bazată pe tipul și magnitudinea schimbărilor;</a:t>
            </a:r>
          </a:p>
          <a:p>
            <a:pPr algn="just"/>
            <a:r>
              <a:rPr lang="ro-RO" dirty="0" smtClean="0"/>
              <a:t>Rezultatele furnizate de algoritmii digitali pentru analiza schimbărilor sunt: binare simple “</a:t>
            </a:r>
            <a:r>
              <a:rPr lang="ro-RO" i="1" dirty="0" smtClean="0"/>
              <a:t>change vs no change</a:t>
            </a:r>
            <a:r>
              <a:rPr lang="ro-RO" dirty="0" smtClean="0"/>
              <a:t>” sau mai detaliate “</a:t>
            </a:r>
            <a:r>
              <a:rPr lang="ro-RO" i="1" dirty="0" smtClean="0"/>
              <a:t>from-to</a:t>
            </a:r>
            <a:r>
              <a:rPr lang="ro-RO" dirty="0" smtClean="0"/>
              <a:t>”, care identifică schimbări dintr-o clasă de acoperirea terenurilor în alta;</a:t>
            </a:r>
          </a:p>
          <a:p>
            <a:pPr algn="just"/>
            <a:endParaRPr lang="ro-RO"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74638"/>
            <a:ext cx="7409688" cy="944562"/>
          </a:xfrm>
        </p:spPr>
        <p:txBody>
          <a:bodyPr>
            <a:normAutofit/>
          </a:bodyPr>
          <a:lstStyle/>
          <a:p>
            <a:r>
              <a:rPr lang="en-US" dirty="0" smtClean="0"/>
              <a:t>De </a:t>
            </a:r>
            <a:r>
              <a:rPr lang="en-US" dirty="0" err="1" smtClean="0"/>
              <a:t>ce</a:t>
            </a:r>
            <a:r>
              <a:rPr lang="en-US" dirty="0" smtClean="0"/>
              <a:t> </a:t>
            </a:r>
            <a:r>
              <a:rPr lang="en-US" dirty="0" err="1" smtClean="0"/>
              <a:t>avem</a:t>
            </a:r>
            <a:r>
              <a:rPr lang="en-US" dirty="0" smtClean="0"/>
              <a:t> </a:t>
            </a:r>
            <a:r>
              <a:rPr lang="en-US" dirty="0" err="1" smtClean="0"/>
              <a:t>nevoie</a:t>
            </a:r>
            <a:r>
              <a:rPr lang="en-US" dirty="0" smtClean="0"/>
              <a:t>?</a:t>
            </a:r>
            <a:endParaRPr lang="en-US" dirty="0"/>
          </a:p>
        </p:txBody>
      </p:sp>
      <p:sp>
        <p:nvSpPr>
          <p:cNvPr id="3" name="Content Placeholder 2"/>
          <p:cNvSpPr>
            <a:spLocks noGrp="1"/>
          </p:cNvSpPr>
          <p:nvPr>
            <p:ph idx="1"/>
          </p:nvPr>
        </p:nvSpPr>
        <p:spPr>
          <a:xfrm>
            <a:off x="1435608" y="1752600"/>
            <a:ext cx="7498080" cy="4495800"/>
          </a:xfrm>
        </p:spPr>
        <p:txBody>
          <a:bodyPr>
            <a:normAutofit lnSpcReduction="10000"/>
          </a:bodyPr>
          <a:lstStyle/>
          <a:p>
            <a:r>
              <a:rPr lang="ro-RO" dirty="0" smtClean="0"/>
              <a:t>Minim două serii de date temporale;</a:t>
            </a:r>
          </a:p>
          <a:p>
            <a:r>
              <a:rPr lang="ro-RO" dirty="0" smtClean="0"/>
              <a:t>Imaginile multi-temporale să fie preluate cu sisteme asemănătoare;</a:t>
            </a:r>
          </a:p>
          <a:p>
            <a:r>
              <a:rPr lang="ro-RO" dirty="0" smtClean="0"/>
              <a:t>Ideal ar fi ca datele utilizate în analiza schimbărilor să fie achiziționate de către un sistem de senzori care păstrează constante rezoluțiile spațială, spectrală, radiometrică, temporală, dar și unghiul de scanare.</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696200" cy="1143000"/>
          </a:xfrm>
        </p:spPr>
        <p:txBody>
          <a:bodyPr>
            <a:normAutofit/>
          </a:bodyPr>
          <a:lstStyle/>
          <a:p>
            <a:r>
              <a:rPr lang="ro-RO" sz="3600" dirty="0" smtClean="0"/>
              <a:t>Considerații Geometrice</a:t>
            </a:r>
            <a:endParaRPr lang="en-US" sz="3600" dirty="0"/>
          </a:p>
        </p:txBody>
      </p:sp>
      <p:sp>
        <p:nvSpPr>
          <p:cNvPr id="3" name="Content Placeholder 2"/>
          <p:cNvSpPr>
            <a:spLocks noGrp="1"/>
          </p:cNvSpPr>
          <p:nvPr>
            <p:ph idx="1"/>
          </p:nvPr>
        </p:nvSpPr>
        <p:spPr>
          <a:xfrm>
            <a:off x="1435608" y="1828800"/>
            <a:ext cx="7498080" cy="4419600"/>
          </a:xfrm>
        </p:spPr>
        <p:txBody>
          <a:bodyPr/>
          <a:lstStyle/>
          <a:p>
            <a:r>
              <a:rPr lang="ro-RO" dirty="0" smtClean="0"/>
              <a:t>Rezoluția spațială să fie identică;</a:t>
            </a:r>
          </a:p>
          <a:p>
            <a:r>
              <a:rPr lang="ro-RO" dirty="0" smtClean="0"/>
              <a:t>Imaginile </a:t>
            </a:r>
            <a:r>
              <a:rPr lang="ro-RO" dirty="0" err="1" smtClean="0"/>
              <a:t>multi-temporale</a:t>
            </a:r>
            <a:r>
              <a:rPr lang="ro-RO" dirty="0" smtClean="0"/>
              <a:t> trebuie să fie co-înregistrate spațial;</a:t>
            </a:r>
          </a:p>
          <a:p>
            <a:r>
              <a:rPr lang="ro-RO" dirty="0" smtClean="0"/>
              <a:t>Datum, proiecție, coordonate identice;</a:t>
            </a:r>
          </a:p>
          <a:p>
            <a:r>
              <a:rPr lang="ro-RO" dirty="0" smtClean="0"/>
              <a:t>Imaginile să fie preluate din același unghi de scanare (look </a:t>
            </a:r>
            <a:r>
              <a:rPr lang="ro-RO" dirty="0" err="1" smtClean="0"/>
              <a:t>angle</a:t>
            </a:r>
            <a:r>
              <a:rPr lang="ro-RO" dirty="0" smtClean="0"/>
              <a:t>), pentru ca </a:t>
            </a:r>
            <a:r>
              <a:rPr lang="ro-RO" dirty="0" err="1" smtClean="0"/>
              <a:t>reflectanța</a:t>
            </a:r>
            <a:r>
              <a:rPr lang="ro-RO" dirty="0" smtClean="0"/>
              <a:t> spectrală a obiectelor să fie asemănătoare;</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1066800"/>
          </a:xfrm>
        </p:spPr>
        <p:txBody>
          <a:bodyPr>
            <a:normAutofit/>
          </a:bodyPr>
          <a:lstStyle/>
          <a:p>
            <a:r>
              <a:rPr lang="ro-RO" sz="3600" dirty="0" smtClean="0"/>
              <a:t>Considerații Spectrale</a:t>
            </a:r>
            <a:endParaRPr lang="en-US" sz="3600" dirty="0"/>
          </a:p>
        </p:txBody>
      </p:sp>
      <p:sp>
        <p:nvSpPr>
          <p:cNvPr id="3" name="Content Placeholder 2"/>
          <p:cNvSpPr>
            <a:spLocks noGrp="1"/>
          </p:cNvSpPr>
          <p:nvPr>
            <p:ph idx="1"/>
          </p:nvPr>
        </p:nvSpPr>
        <p:spPr>
          <a:xfrm>
            <a:off x="1447800" y="1066800"/>
            <a:ext cx="7498080" cy="2209800"/>
          </a:xfrm>
        </p:spPr>
        <p:txBody>
          <a:bodyPr>
            <a:normAutofit/>
          </a:bodyPr>
          <a:lstStyle/>
          <a:p>
            <a:r>
              <a:rPr lang="ro-RO" sz="2000" dirty="0" smtClean="0"/>
              <a:t>Rezoluția spectrală (numărul de benzi, lungimea de undă a benzilor) să fie pe cât posibil constantă;</a:t>
            </a:r>
          </a:p>
          <a:p>
            <a:r>
              <a:rPr lang="ro-RO" sz="2000" dirty="0" smtClean="0"/>
              <a:t>Lungimea de undă a benzilor nu trebuie să fie identică, însă apropiată;</a:t>
            </a:r>
          </a:p>
        </p:txBody>
      </p:sp>
      <p:pic>
        <p:nvPicPr>
          <p:cNvPr id="5" name="Imagine 4" descr="envi_plotl572.png"/>
          <p:cNvPicPr>
            <a:picLocks noChangeAspect="1"/>
          </p:cNvPicPr>
          <p:nvPr/>
        </p:nvPicPr>
        <p:blipFill>
          <a:blip r:embed="rId2"/>
          <a:srcRect l="6197"/>
          <a:stretch>
            <a:fillRect/>
          </a:stretch>
        </p:blipFill>
        <p:spPr>
          <a:xfrm>
            <a:off x="1066800" y="2667000"/>
            <a:ext cx="4613369" cy="4191000"/>
          </a:xfrm>
          <a:prstGeom prst="rect">
            <a:avLst/>
          </a:prstGeom>
        </p:spPr>
      </p:pic>
      <p:pic>
        <p:nvPicPr>
          <p:cNvPr id="4" name="Imagine 3" descr="envi_plotl8.png"/>
          <p:cNvPicPr>
            <a:picLocks noChangeAspect="1"/>
          </p:cNvPicPr>
          <p:nvPr/>
        </p:nvPicPr>
        <p:blipFill>
          <a:blip r:embed="rId3"/>
          <a:stretch>
            <a:fillRect/>
          </a:stretch>
        </p:blipFill>
        <p:spPr>
          <a:xfrm>
            <a:off x="3505200" y="0"/>
            <a:ext cx="5638800" cy="3657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74638"/>
            <a:ext cx="7620000" cy="1020762"/>
          </a:xfrm>
        </p:spPr>
        <p:txBody>
          <a:bodyPr>
            <a:normAutofit/>
          </a:bodyPr>
          <a:lstStyle/>
          <a:p>
            <a:r>
              <a:rPr lang="ro-RO" sz="3600" dirty="0" smtClean="0"/>
              <a:t>Considerații Radiometrice</a:t>
            </a:r>
            <a:endParaRPr lang="en-US" sz="3600" dirty="0"/>
          </a:p>
        </p:txBody>
      </p:sp>
      <p:sp>
        <p:nvSpPr>
          <p:cNvPr id="3" name="Content Placeholder 2"/>
          <p:cNvSpPr>
            <a:spLocks noGrp="1"/>
          </p:cNvSpPr>
          <p:nvPr>
            <p:ph idx="1"/>
          </p:nvPr>
        </p:nvSpPr>
        <p:spPr>
          <a:xfrm>
            <a:off x="1435608" y="1219200"/>
            <a:ext cx="7498080" cy="5029200"/>
          </a:xfrm>
        </p:spPr>
        <p:txBody>
          <a:bodyPr>
            <a:normAutofit/>
          </a:bodyPr>
          <a:lstStyle/>
          <a:p>
            <a:r>
              <a:rPr lang="ro-RO" sz="2800" dirty="0" smtClean="0"/>
              <a:t>Landsat TM, ETM+ 8-bit (valori între 0 și 255)</a:t>
            </a:r>
          </a:p>
          <a:p>
            <a:r>
              <a:rPr lang="ro-RO" sz="2800" dirty="0" smtClean="0"/>
              <a:t>Landsat OLI 1</a:t>
            </a:r>
            <a:r>
              <a:rPr lang="en-US" sz="2800" dirty="0" smtClean="0"/>
              <a:t>6</a:t>
            </a:r>
            <a:r>
              <a:rPr lang="ro-RO" sz="2800" dirty="0" smtClean="0"/>
              <a:t>-bit (valori între 0 și 65</a:t>
            </a:r>
            <a:r>
              <a:rPr lang="en-US" sz="2800" dirty="0" smtClean="0"/>
              <a:t>.</a:t>
            </a:r>
            <a:r>
              <a:rPr lang="ro-RO" sz="2800" dirty="0" smtClean="0"/>
              <a:t>536)</a:t>
            </a:r>
          </a:p>
          <a:p>
            <a:r>
              <a:rPr lang="ro-RO" sz="2800" dirty="0" smtClean="0"/>
              <a:t>Rezoluția radiometrică a datelor multi-temporale trebuie să fie constantă;</a:t>
            </a:r>
          </a:p>
        </p:txBody>
      </p:sp>
      <p:pic>
        <p:nvPicPr>
          <p:cNvPr id="4" name="Picture 3" descr="radiometric_considerations.png"/>
          <p:cNvPicPr>
            <a:picLocks noChangeAspect="1"/>
          </p:cNvPicPr>
          <p:nvPr/>
        </p:nvPicPr>
        <p:blipFill>
          <a:blip r:embed="rId2"/>
          <a:stretch>
            <a:fillRect/>
          </a:stretch>
        </p:blipFill>
        <p:spPr>
          <a:xfrm>
            <a:off x="1286819" y="3353219"/>
            <a:ext cx="7552381" cy="3352381"/>
          </a:xfrm>
          <a:prstGeom prst="rect">
            <a:avLst/>
          </a:prstGeom>
        </p:spPr>
      </p:pic>
      <p:sp>
        <p:nvSpPr>
          <p:cNvPr id="5" name="TextBox 4"/>
          <p:cNvSpPr txBox="1"/>
          <p:nvPr/>
        </p:nvSpPr>
        <p:spPr>
          <a:xfrm>
            <a:off x="7696200" y="6477000"/>
            <a:ext cx="1088055" cy="307777"/>
          </a:xfrm>
          <a:prstGeom prst="rect">
            <a:avLst/>
          </a:prstGeom>
          <a:noFill/>
        </p:spPr>
        <p:txBody>
          <a:bodyPr wrap="none" rtlCol="0">
            <a:spAutoFit/>
          </a:bodyPr>
          <a:lstStyle/>
          <a:p>
            <a:r>
              <a:rPr lang="ro-RO" sz="1400" dirty="0" smtClean="0">
                <a:solidFill>
                  <a:schemeClr val="bg1">
                    <a:lumMod val="50000"/>
                  </a:schemeClr>
                </a:solidFill>
              </a:rPr>
              <a:t>Sursa: Jersen</a:t>
            </a:r>
            <a:endParaRPr lang="en-US" sz="1400" dirty="0">
              <a:solidFill>
                <a:schemeClr val="bg1">
                  <a:lumMod val="50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638288" cy="1143000"/>
          </a:xfrm>
        </p:spPr>
        <p:txBody>
          <a:bodyPr>
            <a:normAutofit/>
          </a:bodyPr>
          <a:lstStyle/>
          <a:p>
            <a:r>
              <a:rPr lang="ro-RO" sz="3600" dirty="0" smtClean="0"/>
              <a:t>Considerații Temporale</a:t>
            </a:r>
            <a:endParaRPr lang="en-US" sz="3600" dirty="0"/>
          </a:p>
        </p:txBody>
      </p:sp>
      <p:sp>
        <p:nvSpPr>
          <p:cNvPr id="3" name="Content Placeholder 2"/>
          <p:cNvSpPr>
            <a:spLocks noGrp="1"/>
          </p:cNvSpPr>
          <p:nvPr>
            <p:ph idx="1"/>
          </p:nvPr>
        </p:nvSpPr>
        <p:spPr/>
        <p:txBody>
          <a:bodyPr>
            <a:normAutofit/>
          </a:bodyPr>
          <a:lstStyle/>
          <a:p>
            <a:r>
              <a:rPr lang="ro-RO" sz="2800" dirty="0" smtClean="0"/>
              <a:t>Imagini din același sezon vegetativ pentru a minimiza diferențele fenologice ale plantelor;</a:t>
            </a:r>
          </a:p>
          <a:p>
            <a:r>
              <a:rPr lang="ro-RO" sz="2800" dirty="0" smtClean="0"/>
              <a:t>Imagini preluate la același moment din zi, pentru a diminua efectul unghiului diurnal al Soarelui, care cauzează diferențe în proprietățile reflectanței; </a:t>
            </a:r>
            <a:endParaRPr lang="en-US" sz="2800" dirty="0"/>
          </a:p>
        </p:txBody>
      </p:sp>
      <p:pic>
        <p:nvPicPr>
          <p:cNvPr id="4" name="Picture 3" descr="temporal_resolution_correction.png"/>
          <p:cNvPicPr>
            <a:picLocks noChangeAspect="1"/>
          </p:cNvPicPr>
          <p:nvPr/>
        </p:nvPicPr>
        <p:blipFill>
          <a:blip r:embed="rId2"/>
          <a:stretch>
            <a:fillRect/>
          </a:stretch>
        </p:blipFill>
        <p:spPr>
          <a:xfrm>
            <a:off x="2362200" y="4343400"/>
            <a:ext cx="5715000" cy="1879356"/>
          </a:xfrm>
          <a:prstGeom prst="rect">
            <a:avLst/>
          </a:prstGeom>
        </p:spPr>
      </p:pic>
      <p:sp>
        <p:nvSpPr>
          <p:cNvPr id="5" name="TextBox 4"/>
          <p:cNvSpPr txBox="1"/>
          <p:nvPr/>
        </p:nvSpPr>
        <p:spPr>
          <a:xfrm>
            <a:off x="7696200" y="6477000"/>
            <a:ext cx="1088055" cy="307777"/>
          </a:xfrm>
          <a:prstGeom prst="rect">
            <a:avLst/>
          </a:prstGeom>
          <a:noFill/>
        </p:spPr>
        <p:txBody>
          <a:bodyPr wrap="none" rtlCol="0">
            <a:spAutoFit/>
          </a:bodyPr>
          <a:lstStyle/>
          <a:p>
            <a:r>
              <a:rPr lang="ro-RO" sz="1400" dirty="0" smtClean="0">
                <a:solidFill>
                  <a:schemeClr val="bg1">
                    <a:lumMod val="50000"/>
                  </a:schemeClr>
                </a:solidFill>
              </a:rPr>
              <a:t>Sursa: Jersen</a:t>
            </a:r>
            <a:endParaRPr lang="en-US" sz="1400" dirty="0">
              <a:solidFill>
                <a:schemeClr val="bg1">
                  <a:lumMod val="50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0"/>
            <a:ext cx="8001000" cy="685800"/>
          </a:xfrm>
        </p:spPr>
        <p:txBody>
          <a:bodyPr>
            <a:noAutofit/>
          </a:bodyPr>
          <a:lstStyle/>
          <a:p>
            <a:r>
              <a:rPr lang="ro-RO" sz="2000" dirty="0" smtClean="0"/>
              <a:t>Alegerea datelor: Zona subcarpatică dintre văile Prahova și Teleajen</a:t>
            </a:r>
            <a:endParaRPr lang="en-US" sz="2000" dirty="0"/>
          </a:p>
        </p:txBody>
      </p:sp>
      <p:pic>
        <p:nvPicPr>
          <p:cNvPr id="4" name="Substituent conținut 3" descr="654.png"/>
          <p:cNvPicPr>
            <a:picLocks noGrp="1" noChangeAspect="1"/>
          </p:cNvPicPr>
          <p:nvPr>
            <p:ph idx="1"/>
          </p:nvPr>
        </p:nvPicPr>
        <p:blipFill>
          <a:blip r:embed="rId2"/>
          <a:stretch>
            <a:fillRect/>
          </a:stretch>
        </p:blipFill>
        <p:spPr>
          <a:xfrm>
            <a:off x="1902151" y="685800"/>
            <a:ext cx="2746049" cy="2438400"/>
          </a:xfrm>
        </p:spPr>
      </p:pic>
      <p:pic>
        <p:nvPicPr>
          <p:cNvPr id="6" name="Imagine 5" descr="1987reflectance432.png"/>
          <p:cNvPicPr>
            <a:picLocks noChangeAspect="1"/>
          </p:cNvPicPr>
          <p:nvPr/>
        </p:nvPicPr>
        <p:blipFill>
          <a:blip r:embed="rId3" cstate="print"/>
          <a:stretch>
            <a:fillRect/>
          </a:stretch>
        </p:blipFill>
        <p:spPr>
          <a:xfrm>
            <a:off x="5791200" y="685800"/>
            <a:ext cx="2746595" cy="2437200"/>
          </a:xfrm>
          <a:prstGeom prst="rect">
            <a:avLst/>
          </a:prstGeom>
        </p:spPr>
      </p:pic>
      <p:pic>
        <p:nvPicPr>
          <p:cNvPr id="8" name="Imagine 7" descr="2001flaash432.png"/>
          <p:cNvPicPr>
            <a:picLocks noChangeAspect="1"/>
          </p:cNvPicPr>
          <p:nvPr/>
        </p:nvPicPr>
        <p:blipFill>
          <a:blip r:embed="rId4" cstate="print"/>
          <a:stretch>
            <a:fillRect/>
          </a:stretch>
        </p:blipFill>
        <p:spPr>
          <a:xfrm>
            <a:off x="1896514" y="3810000"/>
            <a:ext cx="2746595" cy="2437200"/>
          </a:xfrm>
          <a:prstGeom prst="rect">
            <a:avLst/>
          </a:prstGeom>
        </p:spPr>
      </p:pic>
      <p:pic>
        <p:nvPicPr>
          <p:cNvPr id="10" name="Imagine 9" descr="2014-543.png"/>
          <p:cNvPicPr>
            <a:picLocks noChangeAspect="1"/>
          </p:cNvPicPr>
          <p:nvPr/>
        </p:nvPicPr>
        <p:blipFill>
          <a:blip r:embed="rId5" cstate="print"/>
          <a:stretch>
            <a:fillRect/>
          </a:stretch>
        </p:blipFill>
        <p:spPr>
          <a:xfrm>
            <a:off x="5791199" y="3810000"/>
            <a:ext cx="2746596" cy="2437200"/>
          </a:xfrm>
          <a:prstGeom prst="rect">
            <a:avLst/>
          </a:prstGeom>
        </p:spPr>
      </p:pic>
      <p:sp>
        <p:nvSpPr>
          <p:cNvPr id="11" name="CasetăText 10"/>
          <p:cNvSpPr txBox="1"/>
          <p:nvPr/>
        </p:nvSpPr>
        <p:spPr>
          <a:xfrm>
            <a:off x="2308754" y="3124200"/>
            <a:ext cx="1882246" cy="646331"/>
          </a:xfrm>
          <a:prstGeom prst="rect">
            <a:avLst/>
          </a:prstGeom>
          <a:noFill/>
        </p:spPr>
        <p:txBody>
          <a:bodyPr wrap="none" rtlCol="0">
            <a:spAutoFit/>
          </a:bodyPr>
          <a:lstStyle/>
          <a:p>
            <a:pPr algn="ctr"/>
            <a:r>
              <a:rPr lang="ro-RO" sz="1200" dirty="0" err="1" smtClean="0"/>
              <a:t>Landsat</a:t>
            </a:r>
            <a:r>
              <a:rPr lang="ro-RO" sz="1200" dirty="0" smtClean="0"/>
              <a:t> 2 MSS</a:t>
            </a:r>
          </a:p>
          <a:p>
            <a:pPr algn="ctr"/>
            <a:r>
              <a:rPr lang="ro-RO" sz="1200" dirty="0" smtClean="0"/>
              <a:t>Combinație NIR/R/G 654</a:t>
            </a:r>
          </a:p>
          <a:p>
            <a:pPr algn="ctr"/>
            <a:r>
              <a:rPr lang="ro-RO" sz="1200" dirty="0" smtClean="0"/>
              <a:t>13.09.1976, 8:15:51</a:t>
            </a:r>
          </a:p>
        </p:txBody>
      </p:sp>
      <p:sp>
        <p:nvSpPr>
          <p:cNvPr id="12" name="CasetăText 11"/>
          <p:cNvSpPr txBox="1"/>
          <p:nvPr/>
        </p:nvSpPr>
        <p:spPr>
          <a:xfrm>
            <a:off x="6271154" y="3124200"/>
            <a:ext cx="1882246" cy="646331"/>
          </a:xfrm>
          <a:prstGeom prst="rect">
            <a:avLst/>
          </a:prstGeom>
          <a:noFill/>
        </p:spPr>
        <p:txBody>
          <a:bodyPr wrap="none" rtlCol="0">
            <a:spAutoFit/>
          </a:bodyPr>
          <a:lstStyle/>
          <a:p>
            <a:pPr algn="ctr"/>
            <a:r>
              <a:rPr lang="ro-RO" sz="1200" dirty="0" err="1" smtClean="0"/>
              <a:t>Landsat</a:t>
            </a:r>
            <a:r>
              <a:rPr lang="ro-RO" sz="1200" dirty="0" smtClean="0"/>
              <a:t> 5 TM</a:t>
            </a:r>
          </a:p>
          <a:p>
            <a:pPr algn="ctr"/>
            <a:r>
              <a:rPr lang="ro-RO" sz="1200" dirty="0" smtClean="0"/>
              <a:t>Combinație NIR/R/G 432</a:t>
            </a:r>
          </a:p>
          <a:p>
            <a:pPr algn="ctr"/>
            <a:r>
              <a:rPr lang="ro-RO" sz="1200" dirty="0" smtClean="0"/>
              <a:t>14.09.1987, 8:29:58</a:t>
            </a:r>
          </a:p>
        </p:txBody>
      </p:sp>
      <p:sp>
        <p:nvSpPr>
          <p:cNvPr id="13" name="CasetăText 12"/>
          <p:cNvSpPr txBox="1"/>
          <p:nvPr/>
        </p:nvSpPr>
        <p:spPr>
          <a:xfrm>
            <a:off x="2362200" y="6211669"/>
            <a:ext cx="1882246" cy="646331"/>
          </a:xfrm>
          <a:prstGeom prst="rect">
            <a:avLst/>
          </a:prstGeom>
          <a:noFill/>
        </p:spPr>
        <p:txBody>
          <a:bodyPr wrap="none" rtlCol="0">
            <a:spAutoFit/>
          </a:bodyPr>
          <a:lstStyle/>
          <a:p>
            <a:pPr algn="ctr"/>
            <a:r>
              <a:rPr lang="ro-RO" sz="1200" dirty="0" err="1" smtClean="0"/>
              <a:t>Landsat</a:t>
            </a:r>
            <a:r>
              <a:rPr lang="ro-RO" sz="1200" dirty="0" smtClean="0"/>
              <a:t> 7 ETM+</a:t>
            </a:r>
          </a:p>
          <a:p>
            <a:pPr algn="ctr"/>
            <a:r>
              <a:rPr lang="ro-RO" sz="1200" dirty="0" smtClean="0"/>
              <a:t>Combinație NIR/R/G 432</a:t>
            </a:r>
          </a:p>
          <a:p>
            <a:pPr algn="ctr"/>
            <a:r>
              <a:rPr lang="ro-RO" sz="1200" dirty="0" smtClean="0"/>
              <a:t>14.10.2001, 8:51:20</a:t>
            </a:r>
          </a:p>
        </p:txBody>
      </p:sp>
      <p:sp>
        <p:nvSpPr>
          <p:cNvPr id="14" name="CasetăText 13"/>
          <p:cNvSpPr txBox="1"/>
          <p:nvPr/>
        </p:nvSpPr>
        <p:spPr>
          <a:xfrm>
            <a:off x="6324600" y="6211669"/>
            <a:ext cx="1882246" cy="646331"/>
          </a:xfrm>
          <a:prstGeom prst="rect">
            <a:avLst/>
          </a:prstGeom>
          <a:noFill/>
        </p:spPr>
        <p:txBody>
          <a:bodyPr wrap="none" rtlCol="0">
            <a:spAutoFit/>
          </a:bodyPr>
          <a:lstStyle/>
          <a:p>
            <a:pPr algn="ctr"/>
            <a:r>
              <a:rPr lang="ro-RO" sz="1200" dirty="0" err="1" smtClean="0"/>
              <a:t>Landsat</a:t>
            </a:r>
            <a:r>
              <a:rPr lang="ro-RO" sz="1200" dirty="0" smtClean="0"/>
              <a:t> 8 OLI</a:t>
            </a:r>
          </a:p>
          <a:p>
            <a:pPr algn="ctr"/>
            <a:r>
              <a:rPr lang="ro-RO" sz="1200" dirty="0" smtClean="0"/>
              <a:t>Combinație NIR/R/G 543</a:t>
            </a:r>
          </a:p>
          <a:p>
            <a:pPr algn="ctr"/>
            <a:r>
              <a:rPr lang="ro-RO" sz="1200" dirty="0" smtClean="0"/>
              <a:t>24.09.2014, 9:03:13</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3505200" y="274638"/>
            <a:ext cx="3505200" cy="792162"/>
          </a:xfrm>
        </p:spPr>
        <p:txBody>
          <a:bodyPr/>
          <a:lstStyle/>
          <a:p>
            <a:r>
              <a:rPr lang="ro-RO" dirty="0" smtClean="0"/>
              <a:t>Flux de lucru</a:t>
            </a:r>
            <a:endParaRPr lang="ro-RO" dirty="0"/>
          </a:p>
        </p:txBody>
      </p:sp>
      <p:sp>
        <p:nvSpPr>
          <p:cNvPr id="5" name="CasetăText 4"/>
          <p:cNvSpPr txBox="1"/>
          <p:nvPr/>
        </p:nvSpPr>
        <p:spPr>
          <a:xfrm>
            <a:off x="3352800" y="1447800"/>
            <a:ext cx="3329758" cy="40011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Imagini </a:t>
            </a:r>
            <a:r>
              <a:rPr lang="ro-RO" sz="2000" b="1" dirty="0" err="1" smtClean="0"/>
              <a:t>satelitare</a:t>
            </a:r>
            <a:r>
              <a:rPr lang="ro-RO" sz="2000" b="1" dirty="0" smtClean="0"/>
              <a:t> </a:t>
            </a:r>
            <a:r>
              <a:rPr lang="ro-RO" sz="2000" b="1" dirty="0" err="1" smtClean="0"/>
              <a:t>Landsat</a:t>
            </a:r>
            <a:endParaRPr lang="ro-RO" sz="2000" b="1" dirty="0"/>
          </a:p>
        </p:txBody>
      </p:sp>
      <p:sp>
        <p:nvSpPr>
          <p:cNvPr id="6" name="CasetăText 5"/>
          <p:cNvSpPr txBox="1"/>
          <p:nvPr/>
        </p:nvSpPr>
        <p:spPr>
          <a:xfrm>
            <a:off x="1600200" y="2286000"/>
            <a:ext cx="2646878"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b="1" dirty="0" err="1" smtClean="0"/>
              <a:t>Landsat</a:t>
            </a:r>
            <a:r>
              <a:rPr lang="ro-RO" b="1" dirty="0" smtClean="0"/>
              <a:t> TM sept. 1987</a:t>
            </a:r>
            <a:endParaRPr lang="ro-RO" b="1" dirty="0"/>
          </a:p>
        </p:txBody>
      </p:sp>
      <p:sp>
        <p:nvSpPr>
          <p:cNvPr id="7" name="CasetăText 6"/>
          <p:cNvSpPr txBox="1"/>
          <p:nvPr/>
        </p:nvSpPr>
        <p:spPr>
          <a:xfrm>
            <a:off x="5715000" y="2286000"/>
            <a:ext cx="2698175"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b="1" dirty="0" err="1" smtClean="0"/>
              <a:t>Landsat</a:t>
            </a:r>
            <a:r>
              <a:rPr lang="ro-RO" b="1" dirty="0" smtClean="0"/>
              <a:t> OLI sept. 2014</a:t>
            </a:r>
            <a:endParaRPr lang="ro-RO" b="1" dirty="0"/>
          </a:p>
        </p:txBody>
      </p:sp>
      <p:sp>
        <p:nvSpPr>
          <p:cNvPr id="8" name="CasetăText 7"/>
          <p:cNvSpPr txBox="1"/>
          <p:nvPr/>
        </p:nvSpPr>
        <p:spPr>
          <a:xfrm>
            <a:off x="1647458" y="3200400"/>
            <a:ext cx="2467342"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ro-RO" b="1" dirty="0" smtClean="0"/>
              <a:t>Corecție atmosferică</a:t>
            </a:r>
            <a:endParaRPr lang="ro-RO" b="1" dirty="0"/>
          </a:p>
        </p:txBody>
      </p:sp>
      <p:sp>
        <p:nvSpPr>
          <p:cNvPr id="9" name="CasetăText 8"/>
          <p:cNvSpPr txBox="1"/>
          <p:nvPr/>
        </p:nvSpPr>
        <p:spPr>
          <a:xfrm>
            <a:off x="1295400" y="4038600"/>
            <a:ext cx="3124200"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ro-RO" b="1" dirty="0" smtClean="0"/>
              <a:t>Eliminarea umbririi impuse de fragmentarea reliefului</a:t>
            </a:r>
            <a:endParaRPr lang="ro-RO" b="1" dirty="0"/>
          </a:p>
        </p:txBody>
      </p:sp>
      <p:sp>
        <p:nvSpPr>
          <p:cNvPr id="11" name="CasetăText 10"/>
          <p:cNvSpPr txBox="1"/>
          <p:nvPr/>
        </p:nvSpPr>
        <p:spPr>
          <a:xfrm>
            <a:off x="3810000" y="6107668"/>
            <a:ext cx="244169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b="1" dirty="0" smtClean="0"/>
              <a:t>Analiza schimbărilor</a:t>
            </a:r>
            <a:endParaRPr lang="ro-RO" b="1" dirty="0"/>
          </a:p>
        </p:txBody>
      </p:sp>
      <p:sp>
        <p:nvSpPr>
          <p:cNvPr id="12" name="CasetăText 11"/>
          <p:cNvSpPr txBox="1"/>
          <p:nvPr/>
        </p:nvSpPr>
        <p:spPr>
          <a:xfrm>
            <a:off x="5791200" y="3200400"/>
            <a:ext cx="2467342"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ro-RO" b="1" dirty="0" smtClean="0"/>
              <a:t>Corecție atmosferică</a:t>
            </a:r>
            <a:endParaRPr lang="ro-RO" b="1" dirty="0"/>
          </a:p>
        </p:txBody>
      </p:sp>
      <p:sp>
        <p:nvSpPr>
          <p:cNvPr id="13" name="CasetăText 12"/>
          <p:cNvSpPr txBox="1"/>
          <p:nvPr/>
        </p:nvSpPr>
        <p:spPr>
          <a:xfrm>
            <a:off x="5562600" y="4038600"/>
            <a:ext cx="3124200"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o-RO" b="1" dirty="0" smtClean="0"/>
              <a:t>Eliminarea umbririi impuse de fragmentarea reliefului</a:t>
            </a:r>
            <a:endParaRPr lang="ro-RO" b="1" dirty="0"/>
          </a:p>
        </p:txBody>
      </p:sp>
      <p:sp>
        <p:nvSpPr>
          <p:cNvPr id="14" name="CasetăText 13"/>
          <p:cNvSpPr txBox="1"/>
          <p:nvPr/>
        </p:nvSpPr>
        <p:spPr>
          <a:xfrm>
            <a:off x="3429000" y="5334000"/>
            <a:ext cx="313419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ro-RO" b="1" dirty="0" smtClean="0"/>
              <a:t>Co-înregistrarea imaginilor</a:t>
            </a:r>
            <a:endParaRPr lang="ro-RO" b="1" dirty="0"/>
          </a:p>
        </p:txBody>
      </p:sp>
      <p:cxnSp>
        <p:nvCxnSpPr>
          <p:cNvPr id="16" name="Conector drept cu săgeată 15"/>
          <p:cNvCxnSpPr/>
          <p:nvPr/>
        </p:nvCxnSpPr>
        <p:spPr>
          <a:xfrm rot="10800000" flipV="1">
            <a:off x="2819401" y="1828800"/>
            <a:ext cx="1817279" cy="381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Conector drept cu săgeată 18"/>
          <p:cNvCxnSpPr>
            <a:stCxn id="5" idx="2"/>
          </p:cNvCxnSpPr>
          <p:nvPr/>
        </p:nvCxnSpPr>
        <p:spPr>
          <a:xfrm rot="16200000" flipH="1">
            <a:off x="5794994" y="1070594"/>
            <a:ext cx="361890" cy="191652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6" name="Conector drept cu săgeată 25"/>
          <p:cNvCxnSpPr/>
          <p:nvPr/>
        </p:nvCxnSpPr>
        <p:spPr>
          <a:xfrm rot="5400000">
            <a:off x="2559935" y="2926464"/>
            <a:ext cx="381001" cy="1447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41" name="Conector drept cu săgeată 40"/>
          <p:cNvCxnSpPr/>
          <p:nvPr/>
        </p:nvCxnSpPr>
        <p:spPr>
          <a:xfrm rot="5400000">
            <a:off x="6903335" y="2926465"/>
            <a:ext cx="381001" cy="1447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42" name="Conector drept cu săgeată 41"/>
          <p:cNvCxnSpPr/>
          <p:nvPr/>
        </p:nvCxnSpPr>
        <p:spPr>
          <a:xfrm rot="5400000">
            <a:off x="6903335" y="3840865"/>
            <a:ext cx="381001" cy="1447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43" name="Conector drept cu săgeată 42"/>
          <p:cNvCxnSpPr/>
          <p:nvPr/>
        </p:nvCxnSpPr>
        <p:spPr>
          <a:xfrm rot="5400000">
            <a:off x="2559935" y="3840865"/>
            <a:ext cx="381001" cy="1447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44" name="Conector drept cu săgeată 43"/>
          <p:cNvCxnSpPr>
            <a:stCxn id="9" idx="2"/>
          </p:cNvCxnSpPr>
          <p:nvPr/>
        </p:nvCxnSpPr>
        <p:spPr>
          <a:xfrm rot="16200000" flipH="1">
            <a:off x="3428316" y="4114115"/>
            <a:ext cx="572871" cy="171450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47" name="Conector drept cu săgeată 46"/>
          <p:cNvCxnSpPr>
            <a:stCxn id="13" idx="2"/>
          </p:cNvCxnSpPr>
          <p:nvPr/>
        </p:nvCxnSpPr>
        <p:spPr>
          <a:xfrm rot="5400000">
            <a:off x="6019115" y="4152216"/>
            <a:ext cx="572871" cy="16383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4" name="Conector drept cu săgeată 53"/>
          <p:cNvCxnSpPr/>
          <p:nvPr/>
        </p:nvCxnSpPr>
        <p:spPr>
          <a:xfrm rot="5400000">
            <a:off x="4769735" y="5898265"/>
            <a:ext cx="381001" cy="14471"/>
          </a:xfrm>
          <a:prstGeom prst="straightConnector1">
            <a:avLst/>
          </a:prstGeom>
          <a:ln>
            <a:solidFill>
              <a:schemeClr val="accent1"/>
            </a:solidFill>
            <a:tailEnd type="arrow"/>
          </a:ln>
        </p:spPr>
        <p:style>
          <a:lnRef idx="2">
            <a:schemeClr val="accent2"/>
          </a:lnRef>
          <a:fillRef idx="0">
            <a:schemeClr val="accent2"/>
          </a:fillRef>
          <a:effectRef idx="1">
            <a:schemeClr val="accent2"/>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38200"/>
          </a:xfrm>
        </p:spPr>
        <p:txBody>
          <a:bodyPr>
            <a:normAutofit/>
          </a:bodyPr>
          <a:lstStyle/>
          <a:p>
            <a:r>
              <a:rPr lang="ro-RO" sz="3200" dirty="0" smtClean="0"/>
              <a:t>Pasul 1. Corecția atmosferică</a:t>
            </a:r>
            <a:endParaRPr lang="en-US" sz="3200" dirty="0"/>
          </a:p>
        </p:txBody>
      </p:sp>
      <p:pic>
        <p:nvPicPr>
          <p:cNvPr id="7" name="Substituent conținut 6" descr="2014-resize432.png"/>
          <p:cNvPicPr>
            <a:picLocks noGrp="1" noChangeAspect="1"/>
          </p:cNvPicPr>
          <p:nvPr>
            <p:ph idx="1"/>
          </p:nvPr>
        </p:nvPicPr>
        <p:blipFill>
          <a:blip r:embed="rId2">
            <a:lum/>
          </a:blip>
          <a:srcRect l="26715" t="46143" r="55316" b="29000"/>
          <a:stretch>
            <a:fillRect/>
          </a:stretch>
        </p:blipFill>
        <p:spPr>
          <a:xfrm>
            <a:off x="1654065" y="1828800"/>
            <a:ext cx="3298935" cy="4049485"/>
          </a:xfrm>
        </p:spPr>
      </p:pic>
      <p:pic>
        <p:nvPicPr>
          <p:cNvPr id="8" name="Imagine 7" descr="2014-flaash-resize432.png"/>
          <p:cNvPicPr>
            <a:picLocks noChangeAspect="1"/>
          </p:cNvPicPr>
          <p:nvPr/>
        </p:nvPicPr>
        <p:blipFill>
          <a:blip r:embed="rId3"/>
          <a:srcRect l="26785" t="46580" r="55363" b="28622"/>
          <a:stretch>
            <a:fillRect/>
          </a:stretch>
        </p:blipFill>
        <p:spPr>
          <a:xfrm>
            <a:off x="5334000" y="1828800"/>
            <a:ext cx="3276600" cy="4038600"/>
          </a:xfrm>
          <a:prstGeom prst="rect">
            <a:avLst/>
          </a:prstGeom>
        </p:spPr>
      </p:pic>
      <p:sp>
        <p:nvSpPr>
          <p:cNvPr id="9" name="Content Placeholder 2"/>
          <p:cNvSpPr txBox="1">
            <a:spLocks/>
          </p:cNvSpPr>
          <p:nvPr/>
        </p:nvSpPr>
        <p:spPr>
          <a:xfrm>
            <a:off x="1143000" y="838200"/>
            <a:ext cx="7708392" cy="1066800"/>
          </a:xfrm>
          <a:prstGeom prst="rect">
            <a:avLst/>
          </a:prstGeom>
        </p:spPr>
        <p:txBody>
          <a:bodyPr>
            <a:normAutofit/>
          </a:bodyPr>
          <a:lstStyle/>
          <a:p>
            <a:pPr marL="365760" marR="0" lvl="0" indent="-283464" algn="l" defTabSz="914400" rtl="0" eaLnBrk="1" fontAlgn="auto" latinLnBrk="0" hangingPunct="1">
              <a:lnSpc>
                <a:spcPct val="100000"/>
              </a:lnSpc>
              <a:spcBef>
                <a:spcPts val="600"/>
              </a:spcBef>
              <a:spcAft>
                <a:spcPts val="0"/>
              </a:spcAft>
              <a:buClr>
                <a:schemeClr val="accent1"/>
              </a:buClr>
              <a:buSzPct val="80000"/>
              <a:buFont typeface="Wingdings 2"/>
              <a:buChar char=""/>
              <a:tabLst/>
              <a:defRPr/>
            </a:pPr>
            <a:r>
              <a:rPr kumimoji="0" lang="ro-RO" sz="2400" b="0" i="0" u="none" strike="noStrike" kern="1200" cap="none" spc="0" normalizeH="0" baseline="0" noProof="0" dirty="0" smtClean="0">
                <a:ln>
                  <a:noFill/>
                </a:ln>
                <a:solidFill>
                  <a:schemeClr val="tx1"/>
                </a:solidFill>
                <a:effectLst/>
                <a:uLnTx/>
                <a:uFillTx/>
                <a:latin typeface="+mn-lt"/>
                <a:ea typeface="+mn-ea"/>
                <a:cs typeface="+mn-cs"/>
              </a:rPr>
              <a:t>Normalizarea imaginii;</a:t>
            </a:r>
            <a:r>
              <a:rPr kumimoji="0" lang="ro-RO" sz="2400" b="0" i="0" u="none" strike="noStrike" kern="1200" cap="none" spc="0" normalizeH="0" noProof="0" dirty="0" smtClean="0">
                <a:ln>
                  <a:noFill/>
                </a:ln>
                <a:solidFill>
                  <a:schemeClr val="tx1"/>
                </a:solidFill>
                <a:effectLst/>
                <a:uLnTx/>
                <a:uFillTx/>
                <a:latin typeface="+mn-lt"/>
                <a:ea typeface="+mn-ea"/>
                <a:cs typeface="+mn-cs"/>
              </a:rPr>
              <a:t> aducerea obiectelor identice din imagine la aceeași rezoluție spectrală;</a:t>
            </a:r>
            <a:endParaRPr kumimoji="0" lang="ro-RO" sz="2400" b="0" i="0" u="none" strike="noStrike" kern="1200" cap="none" spc="0" normalizeH="0" baseline="0" noProof="0" dirty="0" smtClean="0">
              <a:ln>
                <a:noFill/>
              </a:ln>
              <a:solidFill>
                <a:schemeClr val="tx1"/>
              </a:solidFill>
              <a:effectLst/>
              <a:uLnTx/>
              <a:uFillTx/>
              <a:latin typeface="+mn-lt"/>
              <a:ea typeface="+mn-ea"/>
              <a:cs typeface="+mn-cs"/>
            </a:endParaRPr>
          </a:p>
          <a:p>
            <a:pPr marL="365760" marR="0" lvl="0" indent="-283464" algn="l" defTabSz="914400" rtl="0" eaLnBrk="1" fontAlgn="auto" latinLnBrk="0" hangingPunct="1">
              <a:lnSpc>
                <a:spcPct val="100000"/>
              </a:lnSpc>
              <a:spcBef>
                <a:spcPts val="600"/>
              </a:spcBef>
              <a:spcAft>
                <a:spcPts val="0"/>
              </a:spcAft>
              <a:buClr>
                <a:schemeClr val="accent1"/>
              </a:buClr>
              <a:buSzPct val="80000"/>
              <a:buFont typeface="Wingdings 2"/>
              <a:buNone/>
              <a:tabLst/>
              <a:defRPr/>
            </a:pPr>
            <a:endParaRPr kumimoji="0" 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CasetăText 9"/>
          <p:cNvSpPr txBox="1"/>
          <p:nvPr/>
        </p:nvSpPr>
        <p:spPr>
          <a:xfrm>
            <a:off x="2514600" y="5966936"/>
            <a:ext cx="1438215" cy="738664"/>
          </a:xfrm>
          <a:prstGeom prst="rect">
            <a:avLst/>
          </a:prstGeom>
          <a:noFill/>
        </p:spPr>
        <p:txBody>
          <a:bodyPr wrap="none" rtlCol="0">
            <a:spAutoFit/>
          </a:bodyPr>
          <a:lstStyle/>
          <a:p>
            <a:pPr algn="ctr"/>
            <a:r>
              <a:rPr lang="ro-RO" sz="1400" dirty="0" err="1" smtClean="0"/>
              <a:t>Landsat</a:t>
            </a:r>
            <a:r>
              <a:rPr lang="ro-RO" sz="1400" dirty="0" smtClean="0"/>
              <a:t> 8 OLI</a:t>
            </a:r>
          </a:p>
          <a:p>
            <a:pPr algn="ctr"/>
            <a:r>
              <a:rPr lang="ro-RO" sz="1400" dirty="0" smtClean="0"/>
              <a:t>Combinație 432</a:t>
            </a:r>
          </a:p>
          <a:p>
            <a:pPr algn="ctr"/>
            <a:r>
              <a:rPr lang="ro-RO" sz="1400" dirty="0" smtClean="0"/>
              <a:t>Imagine inițială</a:t>
            </a:r>
          </a:p>
        </p:txBody>
      </p:sp>
      <p:sp>
        <p:nvSpPr>
          <p:cNvPr id="11" name="CasetăText 10"/>
          <p:cNvSpPr txBox="1"/>
          <p:nvPr/>
        </p:nvSpPr>
        <p:spPr>
          <a:xfrm>
            <a:off x="5791200" y="5903893"/>
            <a:ext cx="2590773" cy="954107"/>
          </a:xfrm>
          <a:prstGeom prst="rect">
            <a:avLst/>
          </a:prstGeom>
          <a:noFill/>
        </p:spPr>
        <p:txBody>
          <a:bodyPr wrap="none" rtlCol="0">
            <a:spAutoFit/>
          </a:bodyPr>
          <a:lstStyle/>
          <a:p>
            <a:pPr algn="ctr"/>
            <a:r>
              <a:rPr lang="ro-RO" sz="1400" dirty="0" err="1" smtClean="0"/>
              <a:t>Landsat</a:t>
            </a:r>
            <a:r>
              <a:rPr lang="ro-RO" sz="1400" dirty="0" smtClean="0"/>
              <a:t> 8 OLI</a:t>
            </a:r>
          </a:p>
          <a:p>
            <a:pPr algn="ctr"/>
            <a:r>
              <a:rPr lang="ro-RO" sz="1400" dirty="0" smtClean="0"/>
              <a:t>Combinație 432</a:t>
            </a:r>
          </a:p>
          <a:p>
            <a:pPr algn="ctr"/>
            <a:r>
              <a:rPr lang="ro-RO" sz="1400" dirty="0" smtClean="0"/>
              <a:t>Imagine corectată radiometric </a:t>
            </a:r>
          </a:p>
          <a:p>
            <a:pPr algn="ctr"/>
            <a:r>
              <a:rPr lang="ro-RO" sz="1400" dirty="0" smtClean="0"/>
              <a:t>(corecția atmosferică)</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Autofit/>
          </a:bodyPr>
          <a:lstStyle/>
          <a:p>
            <a:r>
              <a:rPr lang="ro-RO" sz="3200" dirty="0" smtClean="0"/>
              <a:t>Pasul 2. Corectarea efectului umbririi</a:t>
            </a:r>
            <a:endParaRPr lang="en-US" sz="3200" dirty="0"/>
          </a:p>
        </p:txBody>
      </p:sp>
      <p:sp>
        <p:nvSpPr>
          <p:cNvPr id="3" name="Content Placeholder 2"/>
          <p:cNvSpPr>
            <a:spLocks noGrp="1"/>
          </p:cNvSpPr>
          <p:nvPr>
            <p:ph idx="1"/>
          </p:nvPr>
        </p:nvSpPr>
        <p:spPr>
          <a:xfrm>
            <a:off x="1435608" y="838200"/>
            <a:ext cx="7708392" cy="1676400"/>
          </a:xfrm>
        </p:spPr>
        <p:txBody>
          <a:bodyPr>
            <a:normAutofit/>
          </a:bodyPr>
          <a:lstStyle/>
          <a:p>
            <a:r>
              <a:rPr lang="ro-RO" sz="2000" dirty="0" smtClean="0"/>
              <a:t>Umbrirea determină alterarea signaturilor spectrale în benzile vizibilului;</a:t>
            </a:r>
          </a:p>
          <a:p>
            <a:r>
              <a:rPr lang="ro-RO" sz="2000" dirty="0" smtClean="0"/>
              <a:t>Normalizarea prin rapoarte de benzi spectrale precede etapa clasificărilor de pixeli: NIR/Red, SWIR1/Red, SWIR2/Red;</a:t>
            </a:r>
          </a:p>
          <a:p>
            <a:pPr>
              <a:buNone/>
            </a:pPr>
            <a:endParaRPr lang="en-US" sz="2800" dirty="0"/>
          </a:p>
        </p:txBody>
      </p:sp>
      <p:pic>
        <p:nvPicPr>
          <p:cNvPr id="4" name="Imagine 3" descr="1987-453.png"/>
          <p:cNvPicPr>
            <a:picLocks noChangeAspect="1"/>
          </p:cNvPicPr>
          <p:nvPr/>
        </p:nvPicPr>
        <p:blipFill>
          <a:blip r:embed="rId2"/>
          <a:srcRect r="81935" b="80567"/>
          <a:stretch>
            <a:fillRect/>
          </a:stretch>
        </p:blipFill>
        <p:spPr>
          <a:xfrm>
            <a:off x="1197428" y="2597727"/>
            <a:ext cx="3831772" cy="3657599"/>
          </a:xfrm>
          <a:prstGeom prst="rect">
            <a:avLst/>
          </a:prstGeom>
        </p:spPr>
      </p:pic>
      <p:pic>
        <p:nvPicPr>
          <p:cNvPr id="5" name="Imagine 4" descr="1987-rapoarte_benzi.png"/>
          <p:cNvPicPr>
            <a:picLocks noChangeAspect="1"/>
          </p:cNvPicPr>
          <p:nvPr/>
        </p:nvPicPr>
        <p:blipFill>
          <a:blip r:embed="rId3"/>
          <a:srcRect r="80861" b="79175"/>
          <a:stretch>
            <a:fillRect/>
          </a:stretch>
        </p:blipFill>
        <p:spPr>
          <a:xfrm>
            <a:off x="5194671" y="2590800"/>
            <a:ext cx="3796929" cy="3666000"/>
          </a:xfrm>
          <a:prstGeom prst="rect">
            <a:avLst/>
          </a:prstGeom>
        </p:spPr>
      </p:pic>
      <p:sp>
        <p:nvSpPr>
          <p:cNvPr id="6" name="CasetăText 5"/>
          <p:cNvSpPr txBox="1"/>
          <p:nvPr/>
        </p:nvSpPr>
        <p:spPr>
          <a:xfrm>
            <a:off x="1905000" y="6334780"/>
            <a:ext cx="2706125" cy="523220"/>
          </a:xfrm>
          <a:prstGeom prst="rect">
            <a:avLst/>
          </a:prstGeom>
          <a:noFill/>
        </p:spPr>
        <p:txBody>
          <a:bodyPr wrap="none" rtlCol="0">
            <a:spAutoFit/>
          </a:bodyPr>
          <a:lstStyle/>
          <a:p>
            <a:pPr algn="ctr"/>
            <a:r>
              <a:rPr lang="ro-RO" sz="1400" dirty="0" err="1" smtClean="0"/>
              <a:t>Landsat</a:t>
            </a:r>
            <a:r>
              <a:rPr lang="ro-RO" sz="1400" dirty="0" smtClean="0"/>
              <a:t> 5 TM, septembrie 1987</a:t>
            </a:r>
          </a:p>
          <a:p>
            <a:pPr algn="ctr"/>
            <a:r>
              <a:rPr lang="ro-RO" sz="1400" dirty="0" smtClean="0"/>
              <a:t>Combinație NIR/SWIR1/R 453</a:t>
            </a:r>
          </a:p>
        </p:txBody>
      </p:sp>
      <p:sp>
        <p:nvSpPr>
          <p:cNvPr id="7" name="CasetăText 6"/>
          <p:cNvSpPr txBox="1"/>
          <p:nvPr/>
        </p:nvSpPr>
        <p:spPr>
          <a:xfrm>
            <a:off x="5638800" y="6334780"/>
            <a:ext cx="2706125" cy="523220"/>
          </a:xfrm>
          <a:prstGeom prst="rect">
            <a:avLst/>
          </a:prstGeom>
          <a:noFill/>
        </p:spPr>
        <p:txBody>
          <a:bodyPr wrap="none" rtlCol="0">
            <a:spAutoFit/>
          </a:bodyPr>
          <a:lstStyle/>
          <a:p>
            <a:pPr algn="ctr"/>
            <a:r>
              <a:rPr lang="ro-RO" sz="1400" dirty="0" err="1" smtClean="0"/>
              <a:t>Landsat</a:t>
            </a:r>
            <a:r>
              <a:rPr lang="ro-RO" sz="1400" dirty="0" smtClean="0"/>
              <a:t> 5 TM, septembrie 1987</a:t>
            </a:r>
          </a:p>
          <a:p>
            <a:pPr algn="ctr"/>
            <a:r>
              <a:rPr lang="ro-RO" sz="1400" dirty="0" smtClean="0"/>
              <a:t>Combinație 4/3 5/3 7/3</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txBody>
          <a:bodyPr>
            <a:normAutofit/>
          </a:bodyPr>
          <a:lstStyle/>
          <a:p>
            <a:r>
              <a:rPr lang="ro-RO" sz="3200" dirty="0" smtClean="0"/>
              <a:t>Pasul 3. Co-înregistrarea imaginilor </a:t>
            </a:r>
            <a:endParaRPr lang="ro-RO" sz="3200" dirty="0"/>
          </a:p>
        </p:txBody>
      </p:sp>
      <p:sp>
        <p:nvSpPr>
          <p:cNvPr id="10" name="CasetăText 5"/>
          <p:cNvSpPr txBox="1"/>
          <p:nvPr/>
        </p:nvSpPr>
        <p:spPr>
          <a:xfrm>
            <a:off x="2246875" y="5334000"/>
            <a:ext cx="2470227" cy="523220"/>
          </a:xfrm>
          <a:prstGeom prst="rect">
            <a:avLst/>
          </a:prstGeom>
          <a:noFill/>
        </p:spPr>
        <p:txBody>
          <a:bodyPr wrap="none" rtlCol="0">
            <a:spAutoFit/>
          </a:bodyPr>
          <a:lstStyle/>
          <a:p>
            <a:pPr algn="ctr"/>
            <a:r>
              <a:rPr lang="ro-RO" sz="1400" dirty="0" smtClean="0"/>
              <a:t>Landsat 5 TM, septembrie 1987</a:t>
            </a:r>
          </a:p>
          <a:p>
            <a:pPr algn="ctr"/>
            <a:r>
              <a:rPr lang="ro-RO" sz="1400" dirty="0" smtClean="0"/>
              <a:t>Combinație </a:t>
            </a:r>
            <a:r>
              <a:rPr lang="en-US" sz="1400" dirty="0" smtClean="0"/>
              <a:t>321, </a:t>
            </a:r>
            <a:r>
              <a:rPr lang="en-US" sz="1400" dirty="0" err="1" smtClean="0"/>
              <a:t>culori</a:t>
            </a:r>
            <a:r>
              <a:rPr lang="en-US" sz="1400" dirty="0" smtClean="0"/>
              <a:t> </a:t>
            </a:r>
            <a:r>
              <a:rPr lang="en-US" sz="1400" dirty="0" err="1" smtClean="0"/>
              <a:t>naturale</a:t>
            </a:r>
            <a:endParaRPr lang="ro-RO" sz="1400" dirty="0" smtClean="0"/>
          </a:p>
        </p:txBody>
      </p:sp>
      <p:sp>
        <p:nvSpPr>
          <p:cNvPr id="11" name="CasetăText 6"/>
          <p:cNvSpPr txBox="1"/>
          <p:nvPr/>
        </p:nvSpPr>
        <p:spPr>
          <a:xfrm>
            <a:off x="6133075" y="5334000"/>
            <a:ext cx="2502288" cy="523220"/>
          </a:xfrm>
          <a:prstGeom prst="rect">
            <a:avLst/>
          </a:prstGeom>
          <a:noFill/>
        </p:spPr>
        <p:txBody>
          <a:bodyPr wrap="none" rtlCol="0">
            <a:spAutoFit/>
          </a:bodyPr>
          <a:lstStyle/>
          <a:p>
            <a:pPr algn="ctr"/>
            <a:r>
              <a:rPr lang="ro-RO" sz="1400" dirty="0" smtClean="0"/>
              <a:t>Landsat </a:t>
            </a:r>
            <a:r>
              <a:rPr lang="en-US" sz="1400" dirty="0" smtClean="0"/>
              <a:t>8</a:t>
            </a:r>
            <a:r>
              <a:rPr lang="ro-RO" sz="1400" dirty="0" smtClean="0"/>
              <a:t> </a:t>
            </a:r>
            <a:r>
              <a:rPr lang="en-US" sz="1400" dirty="0" smtClean="0"/>
              <a:t>OLI</a:t>
            </a:r>
            <a:r>
              <a:rPr lang="ro-RO" sz="1400" dirty="0" smtClean="0"/>
              <a:t>, septembrie </a:t>
            </a:r>
            <a:r>
              <a:rPr lang="en-US" sz="1400" dirty="0" smtClean="0"/>
              <a:t>2014</a:t>
            </a:r>
            <a:endParaRPr lang="ro-RO" sz="1400" dirty="0" smtClean="0"/>
          </a:p>
          <a:p>
            <a:pPr algn="ctr"/>
            <a:r>
              <a:rPr lang="ro-RO" sz="1400" dirty="0" smtClean="0"/>
              <a:t>Combinație </a:t>
            </a:r>
            <a:r>
              <a:rPr lang="en-US" sz="1400" dirty="0" smtClean="0"/>
              <a:t>432, </a:t>
            </a:r>
            <a:r>
              <a:rPr lang="en-US" sz="1400" dirty="0" err="1" smtClean="0"/>
              <a:t>culori</a:t>
            </a:r>
            <a:r>
              <a:rPr lang="en-US" sz="1400" dirty="0" smtClean="0"/>
              <a:t> </a:t>
            </a:r>
            <a:r>
              <a:rPr lang="en-US" sz="1400" dirty="0" err="1" smtClean="0"/>
              <a:t>naturale</a:t>
            </a:r>
            <a:endParaRPr lang="ro-RO" sz="1400" dirty="0" smtClean="0"/>
          </a:p>
        </p:txBody>
      </p:sp>
      <p:sp>
        <p:nvSpPr>
          <p:cNvPr id="12" name="Rectangle 11"/>
          <p:cNvSpPr/>
          <p:nvPr/>
        </p:nvSpPr>
        <p:spPr>
          <a:xfrm>
            <a:off x="3657600" y="5943600"/>
            <a:ext cx="3159839" cy="338554"/>
          </a:xfrm>
          <a:prstGeom prst="rect">
            <a:avLst/>
          </a:prstGeom>
        </p:spPr>
        <p:txBody>
          <a:bodyPr wrap="none">
            <a:spAutoFit/>
          </a:bodyPr>
          <a:lstStyle/>
          <a:p>
            <a:pPr algn="ctr"/>
            <a:r>
              <a:rPr lang="en-US" sz="1600" dirty="0" err="1" smtClean="0"/>
              <a:t>Subcarpa</a:t>
            </a:r>
            <a:r>
              <a:rPr lang="ro-RO" sz="1600" dirty="0" smtClean="0"/>
              <a:t>ții între Prahova și Teleajen</a:t>
            </a:r>
          </a:p>
        </p:txBody>
      </p:sp>
      <p:sp>
        <p:nvSpPr>
          <p:cNvPr id="13" name="Rectangle 12"/>
          <p:cNvSpPr/>
          <p:nvPr/>
        </p:nvSpPr>
        <p:spPr>
          <a:xfrm>
            <a:off x="1155017" y="6324600"/>
            <a:ext cx="7988983" cy="338554"/>
          </a:xfrm>
          <a:prstGeom prst="rect">
            <a:avLst/>
          </a:prstGeom>
        </p:spPr>
        <p:txBody>
          <a:bodyPr wrap="none">
            <a:spAutoFit/>
          </a:bodyPr>
          <a:lstStyle/>
          <a:p>
            <a:pPr algn="ctr"/>
            <a:r>
              <a:rPr lang="ro-RO" sz="1600" dirty="0" smtClean="0"/>
              <a:t>-repoziționarea pixelilor astfel încât să se suprapună imaginile; același număr de linii și coloane;</a:t>
            </a:r>
          </a:p>
        </p:txBody>
      </p:sp>
      <p:pic>
        <p:nvPicPr>
          <p:cNvPr id="14" name="Picture 13" descr="1987_321.png"/>
          <p:cNvPicPr>
            <a:picLocks noChangeAspect="1"/>
          </p:cNvPicPr>
          <p:nvPr/>
        </p:nvPicPr>
        <p:blipFill>
          <a:blip r:embed="rId2" cstate="print"/>
          <a:stretch>
            <a:fillRect/>
          </a:stretch>
        </p:blipFill>
        <p:spPr>
          <a:xfrm>
            <a:off x="1295400" y="1524000"/>
            <a:ext cx="3535124" cy="3502152"/>
          </a:xfrm>
          <a:prstGeom prst="rect">
            <a:avLst/>
          </a:prstGeom>
        </p:spPr>
      </p:pic>
      <p:pic>
        <p:nvPicPr>
          <p:cNvPr id="16" name="Picture 15" descr="2014_321.png"/>
          <p:cNvPicPr>
            <a:picLocks noChangeAspect="1"/>
          </p:cNvPicPr>
          <p:nvPr/>
        </p:nvPicPr>
        <p:blipFill>
          <a:blip r:embed="rId3" cstate="print"/>
          <a:stretch>
            <a:fillRect/>
          </a:stretch>
        </p:blipFill>
        <p:spPr>
          <a:xfrm>
            <a:off x="5334000" y="1527048"/>
            <a:ext cx="3535124" cy="3502152"/>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1435608" y="274638"/>
            <a:ext cx="7403592" cy="792162"/>
          </a:xfrm>
        </p:spPr>
        <p:txBody>
          <a:bodyPr>
            <a:normAutofit/>
          </a:bodyPr>
          <a:lstStyle/>
          <a:p>
            <a:r>
              <a:rPr lang="ro-RO" sz="3200" dirty="0" smtClean="0"/>
              <a:t>Pasul 4.  Analiza schimbărilor</a:t>
            </a:r>
            <a:endParaRPr lang="ro-RO" sz="3200" dirty="0"/>
          </a:p>
        </p:txBody>
      </p:sp>
      <p:sp>
        <p:nvSpPr>
          <p:cNvPr id="3" name="Substituent conținut 2"/>
          <p:cNvSpPr>
            <a:spLocks noGrp="1"/>
          </p:cNvSpPr>
          <p:nvPr>
            <p:ph idx="1"/>
          </p:nvPr>
        </p:nvSpPr>
        <p:spPr>
          <a:xfrm>
            <a:off x="1295400" y="1219200"/>
            <a:ext cx="7848600" cy="5638800"/>
          </a:xfrm>
        </p:spPr>
        <p:txBody>
          <a:bodyPr>
            <a:normAutofit fontScale="92500" lnSpcReduction="20000"/>
          </a:bodyPr>
          <a:lstStyle/>
          <a:p>
            <a:r>
              <a:rPr lang="ro-RO" dirty="0" smtClean="0"/>
              <a:t>Formă de analiză cantitativă;</a:t>
            </a:r>
          </a:p>
          <a:p>
            <a:r>
              <a:rPr lang="ro-RO" dirty="0" smtClean="0"/>
              <a:t>Arată dinamica peisajului între două momente temporale;</a:t>
            </a:r>
          </a:p>
          <a:p>
            <a:r>
              <a:rPr lang="ro-RO" dirty="0" smtClean="0"/>
              <a:t>Există mai multe procedee pentru a determina schimbările între două intervale de date:</a:t>
            </a:r>
          </a:p>
          <a:p>
            <a:pPr>
              <a:buFontTx/>
              <a:buChar char="-"/>
            </a:pPr>
            <a:r>
              <a:rPr lang="ro-RO" dirty="0" smtClean="0"/>
              <a:t>Diferențierea imaginilor </a:t>
            </a:r>
            <a:r>
              <a:rPr lang="ro-RO" dirty="0" err="1" smtClean="0"/>
              <a:t>multi-temporale</a:t>
            </a:r>
            <a:r>
              <a:rPr lang="ro-RO" dirty="0" smtClean="0"/>
              <a:t>;</a:t>
            </a:r>
          </a:p>
          <a:p>
            <a:pPr>
              <a:buFontTx/>
              <a:buChar char="-"/>
            </a:pPr>
            <a:r>
              <a:rPr lang="ro-RO" dirty="0" smtClean="0"/>
              <a:t>Raportul imaginilor </a:t>
            </a:r>
            <a:r>
              <a:rPr lang="ro-RO" dirty="0" err="1" smtClean="0"/>
              <a:t>multi-temporale</a:t>
            </a:r>
            <a:r>
              <a:rPr lang="ro-RO" dirty="0" smtClean="0"/>
              <a:t>;</a:t>
            </a:r>
          </a:p>
          <a:p>
            <a:pPr>
              <a:buFontTx/>
              <a:buChar char="-"/>
            </a:pPr>
            <a:r>
              <a:rPr lang="ro-RO" dirty="0" smtClean="0"/>
              <a:t>Analiza pe baza regresiei lineare;</a:t>
            </a:r>
          </a:p>
          <a:p>
            <a:pPr>
              <a:buFontTx/>
              <a:buChar char="-"/>
            </a:pPr>
            <a:r>
              <a:rPr lang="ro-RO" dirty="0" smtClean="0"/>
              <a:t>Analiza vectorilor de schimbare;</a:t>
            </a:r>
          </a:p>
          <a:p>
            <a:pPr>
              <a:buFontTx/>
              <a:buChar char="-"/>
            </a:pPr>
            <a:r>
              <a:rPr lang="ro-RO" dirty="0" smtClean="0"/>
              <a:t>Analiza prin componente principale;</a:t>
            </a:r>
          </a:p>
          <a:p>
            <a:pPr>
              <a:buFontTx/>
              <a:buChar char="-"/>
            </a:pPr>
            <a:r>
              <a:rPr lang="ro-RO" dirty="0" smtClean="0"/>
              <a:t>Analiza prin NDVI;</a:t>
            </a:r>
          </a:p>
          <a:p>
            <a:pPr>
              <a:buFontTx/>
              <a:buChar char="-"/>
            </a:pPr>
            <a:r>
              <a:rPr lang="ro-RO" dirty="0" smtClean="0"/>
              <a:t>Diferențierea selectivă a clasificărilor de pixeli din imaginile </a:t>
            </a:r>
            <a:r>
              <a:rPr lang="ro-RO" dirty="0" err="1" smtClean="0"/>
              <a:t>multitemporale</a:t>
            </a:r>
            <a:r>
              <a:rPr lang="ro-RO" dirty="0" smtClean="0"/>
              <a:t>.</a:t>
            </a:r>
          </a:p>
          <a:p>
            <a:pPr>
              <a:buFontTx/>
              <a:buChar char="-"/>
            </a:pPr>
            <a:endParaRPr lang="ro-RO" dirty="0" smtClean="0"/>
          </a:p>
          <a:p>
            <a:endParaRPr lang="ro-RO"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Autofit/>
          </a:bodyPr>
          <a:lstStyle/>
          <a:p>
            <a:r>
              <a:rPr lang="ro-RO" sz="3200" dirty="0" smtClean="0"/>
              <a:t>Diferențierea imaginilor </a:t>
            </a:r>
            <a:r>
              <a:rPr lang="ro-RO" sz="3200" dirty="0" err="1" smtClean="0"/>
              <a:t>multi-temporale</a:t>
            </a:r>
            <a:endParaRPr lang="en-US" sz="3200" dirty="0"/>
          </a:p>
        </p:txBody>
      </p:sp>
      <p:sp>
        <p:nvSpPr>
          <p:cNvPr id="3" name="Content Placeholder 2"/>
          <p:cNvSpPr>
            <a:spLocks noGrp="1"/>
          </p:cNvSpPr>
          <p:nvPr>
            <p:ph idx="1"/>
          </p:nvPr>
        </p:nvSpPr>
        <p:spPr>
          <a:xfrm>
            <a:off x="5943600" y="1143000"/>
            <a:ext cx="2990088" cy="5105400"/>
          </a:xfrm>
        </p:spPr>
        <p:txBody>
          <a:bodyPr>
            <a:normAutofit/>
          </a:bodyPr>
          <a:lstStyle/>
          <a:p>
            <a:pPr>
              <a:buNone/>
            </a:pPr>
            <a:r>
              <a:rPr lang="en-US" sz="1800" dirty="0" smtClean="0"/>
              <a:t>Image Differencing </a:t>
            </a:r>
            <a:r>
              <a:rPr lang="ro-RO" sz="1800" dirty="0" smtClean="0"/>
              <a:t> </a:t>
            </a:r>
            <a:r>
              <a:rPr lang="ro-RO" sz="1800" dirty="0" smtClean="0"/>
              <a:t>= imagine T1 – imagine T2</a:t>
            </a:r>
          </a:p>
          <a:p>
            <a:r>
              <a:rPr lang="ro-RO" sz="1800" dirty="0" smtClean="0"/>
              <a:t>Se realizează la nivel de bandă;</a:t>
            </a:r>
          </a:p>
          <a:p>
            <a:r>
              <a:rPr lang="ro-RO" sz="1800" dirty="0" smtClean="0"/>
              <a:t>Rezultă o nouă imagine în scară de gri, unde:</a:t>
            </a:r>
          </a:p>
          <a:p>
            <a:pPr>
              <a:buNone/>
            </a:pPr>
            <a:r>
              <a:rPr lang="ro-RO" sz="1800" dirty="0" err="1" smtClean="0"/>
              <a:t>-valori</a:t>
            </a:r>
            <a:r>
              <a:rPr lang="ro-RO" sz="1800" dirty="0" smtClean="0"/>
              <a:t> &gt; 0 (tonuri deschise) arată o creștere a </a:t>
            </a:r>
            <a:r>
              <a:rPr lang="ro-RO" sz="1800" dirty="0" err="1" smtClean="0"/>
              <a:t>reflectaței</a:t>
            </a:r>
            <a:r>
              <a:rPr lang="ro-RO" sz="1800" dirty="0" smtClean="0"/>
              <a:t> elementelor de mediu;</a:t>
            </a:r>
          </a:p>
          <a:p>
            <a:pPr>
              <a:buNone/>
            </a:pPr>
            <a:r>
              <a:rPr lang="ro-RO" sz="1800" dirty="0" err="1" smtClean="0"/>
              <a:t>-valori</a:t>
            </a:r>
            <a:r>
              <a:rPr lang="ro-RO" sz="1800" dirty="0" smtClean="0"/>
              <a:t> = 0 (tonuri </a:t>
            </a:r>
            <a:r>
              <a:rPr lang="ro-RO" sz="1800" dirty="0" err="1" smtClean="0"/>
              <a:t>inchise-negru</a:t>
            </a:r>
            <a:r>
              <a:rPr lang="ro-RO" sz="1800" dirty="0" smtClean="0"/>
              <a:t>) arata areale nemodificate;</a:t>
            </a:r>
          </a:p>
          <a:p>
            <a:pPr>
              <a:buNone/>
            </a:pPr>
            <a:r>
              <a:rPr lang="ro-RO" sz="1800" dirty="0" err="1" smtClean="0"/>
              <a:t>-valori</a:t>
            </a:r>
            <a:r>
              <a:rPr lang="ro-RO" sz="1800" dirty="0" smtClean="0"/>
              <a:t> &lt; 0 (tonuri de gri </a:t>
            </a:r>
            <a:r>
              <a:rPr lang="ro-RO" sz="1800" dirty="0" err="1" smtClean="0"/>
              <a:t>inchis</a:t>
            </a:r>
            <a:r>
              <a:rPr lang="ro-RO" sz="1800" dirty="0" smtClean="0"/>
              <a:t>) scădere a </a:t>
            </a:r>
            <a:r>
              <a:rPr lang="ro-RO" sz="1800" dirty="0" err="1" smtClean="0"/>
              <a:t>reflectanței</a:t>
            </a:r>
            <a:r>
              <a:rPr lang="ro-RO" sz="1800" dirty="0" smtClean="0"/>
              <a:t>;</a:t>
            </a:r>
            <a:endParaRPr lang="en-US" sz="1800" dirty="0"/>
          </a:p>
        </p:txBody>
      </p:sp>
      <p:pic>
        <p:nvPicPr>
          <p:cNvPr id="4" name="Imagine 3" descr="onlydiffmap.png"/>
          <p:cNvPicPr>
            <a:picLocks noChangeAspect="1"/>
          </p:cNvPicPr>
          <p:nvPr/>
        </p:nvPicPr>
        <p:blipFill>
          <a:blip r:embed="rId2" cstate="print"/>
          <a:stretch>
            <a:fillRect/>
          </a:stretch>
        </p:blipFill>
        <p:spPr>
          <a:xfrm>
            <a:off x="1078222" y="1199800"/>
            <a:ext cx="4865378" cy="4819999"/>
          </a:xfrm>
          <a:prstGeom prst="rect">
            <a:avLst/>
          </a:prstGeom>
        </p:spPr>
      </p:pic>
      <p:sp>
        <p:nvSpPr>
          <p:cNvPr id="5" name="CasetăText 9"/>
          <p:cNvSpPr txBox="1"/>
          <p:nvPr/>
        </p:nvSpPr>
        <p:spPr>
          <a:xfrm>
            <a:off x="2133600" y="5966936"/>
            <a:ext cx="3581400" cy="738664"/>
          </a:xfrm>
          <a:prstGeom prst="rect">
            <a:avLst/>
          </a:prstGeom>
          <a:noFill/>
        </p:spPr>
        <p:txBody>
          <a:bodyPr wrap="square" rtlCol="0">
            <a:spAutoFit/>
          </a:bodyPr>
          <a:lstStyle/>
          <a:p>
            <a:pPr algn="ctr"/>
            <a:r>
              <a:rPr lang="en-US" sz="1400" dirty="0" smtClean="0"/>
              <a:t>Change detection </a:t>
            </a:r>
            <a:r>
              <a:rPr lang="en-US" sz="1400" dirty="0" err="1" smtClean="0"/>
              <a:t>prin</a:t>
            </a:r>
            <a:r>
              <a:rPr lang="en-US" sz="1400" dirty="0" smtClean="0"/>
              <a:t> </a:t>
            </a:r>
            <a:r>
              <a:rPr lang="en-US" sz="1400" dirty="0" err="1" smtClean="0"/>
              <a:t>diferen</a:t>
            </a:r>
            <a:r>
              <a:rPr lang="ro-RO" sz="1400" dirty="0" smtClean="0"/>
              <a:t>țierea imaginilor în banda Verde (Visibil)</a:t>
            </a:r>
          </a:p>
          <a:p>
            <a:pPr algn="ctr"/>
            <a:r>
              <a:rPr lang="ro-RO" sz="1400" dirty="0" smtClean="0"/>
              <a:t>1987-2014</a:t>
            </a:r>
            <a:endParaRPr lang="ro-RO" sz="14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Autofit/>
          </a:bodyPr>
          <a:lstStyle/>
          <a:p>
            <a:r>
              <a:rPr lang="ro-RO" sz="3200" dirty="0" smtClean="0"/>
              <a:t>Raportul imaginilor </a:t>
            </a:r>
            <a:r>
              <a:rPr lang="ro-RO" sz="3200" dirty="0" err="1" smtClean="0"/>
              <a:t>multi-temporale</a:t>
            </a:r>
            <a:endParaRPr lang="en-US" sz="3200" dirty="0"/>
          </a:p>
        </p:txBody>
      </p:sp>
      <p:sp>
        <p:nvSpPr>
          <p:cNvPr id="3" name="Content Placeholder 2"/>
          <p:cNvSpPr>
            <a:spLocks noGrp="1"/>
          </p:cNvSpPr>
          <p:nvPr>
            <p:ph idx="1"/>
          </p:nvPr>
        </p:nvSpPr>
        <p:spPr>
          <a:xfrm>
            <a:off x="5867400" y="1143000"/>
            <a:ext cx="3066288" cy="5105400"/>
          </a:xfrm>
        </p:spPr>
        <p:txBody>
          <a:bodyPr>
            <a:normAutofit lnSpcReduction="10000"/>
          </a:bodyPr>
          <a:lstStyle/>
          <a:p>
            <a:pPr>
              <a:buNone/>
            </a:pPr>
            <a:r>
              <a:rPr lang="ro-RO" sz="1800" dirty="0" smtClean="0"/>
              <a:t>= </a:t>
            </a:r>
            <a:r>
              <a:rPr lang="ro-RO" sz="1800" dirty="0" smtClean="0"/>
              <a:t>imagine T1 / imagine T2</a:t>
            </a:r>
          </a:p>
          <a:p>
            <a:r>
              <a:rPr lang="ro-RO" sz="1800" dirty="0" smtClean="0"/>
              <a:t>Se realizează la nivel de bandă;</a:t>
            </a:r>
          </a:p>
          <a:p>
            <a:r>
              <a:rPr lang="ro-RO" sz="1800" dirty="0" smtClean="0"/>
              <a:t>Imaginea rezultată este mai expresivă decât cea rezultată prin diferențiere;</a:t>
            </a:r>
          </a:p>
          <a:p>
            <a:r>
              <a:rPr lang="ro-RO" sz="1800" dirty="0" smtClean="0"/>
              <a:t>Rezultă o nouă imagine în scară de gri (valori între -1 și 1), unde:</a:t>
            </a:r>
          </a:p>
          <a:p>
            <a:pPr>
              <a:buNone/>
            </a:pPr>
            <a:r>
              <a:rPr lang="ro-RO" sz="1800" dirty="0" err="1" smtClean="0"/>
              <a:t>-valori</a:t>
            </a:r>
            <a:r>
              <a:rPr lang="ro-RO" sz="1800" dirty="0" smtClean="0"/>
              <a:t> apropiate de 1 (tonuri deschise) pixeli cu </a:t>
            </a:r>
            <a:r>
              <a:rPr lang="ro-RO" sz="1800" dirty="0" err="1" smtClean="0"/>
              <a:t>reflectanță</a:t>
            </a:r>
            <a:r>
              <a:rPr lang="ro-RO" sz="1800" dirty="0" smtClean="0"/>
              <a:t> aproape egală, nemodificați;</a:t>
            </a:r>
          </a:p>
          <a:p>
            <a:pPr>
              <a:buNone/>
            </a:pPr>
            <a:r>
              <a:rPr lang="ro-RO" sz="1800" dirty="0" err="1" smtClean="0"/>
              <a:t>-valori</a:t>
            </a:r>
            <a:r>
              <a:rPr lang="ro-RO" sz="1800" dirty="0" smtClean="0"/>
              <a:t> între 0,1 și 0,5 (tonuri </a:t>
            </a:r>
            <a:r>
              <a:rPr lang="ro-RO" sz="1800" dirty="0" err="1" smtClean="0"/>
              <a:t>inchise</a:t>
            </a:r>
            <a:r>
              <a:rPr lang="ro-RO" sz="1800" dirty="0" smtClean="0"/>
              <a:t>) reflectă schimbare;</a:t>
            </a:r>
          </a:p>
          <a:p>
            <a:pPr>
              <a:buNone/>
            </a:pPr>
            <a:r>
              <a:rPr lang="ro-RO" sz="1800" dirty="0" err="1" smtClean="0"/>
              <a:t>-valori</a:t>
            </a:r>
            <a:r>
              <a:rPr lang="ro-RO" sz="1800" dirty="0" smtClean="0"/>
              <a:t> apropiate de  0 (tonuri de spre negru);</a:t>
            </a:r>
            <a:endParaRPr lang="en-US" sz="1800" dirty="0"/>
          </a:p>
        </p:txBody>
      </p:sp>
      <p:pic>
        <p:nvPicPr>
          <p:cNvPr id="4" name="Imagine 3" descr="bandratio22.png"/>
          <p:cNvPicPr>
            <a:picLocks noChangeAspect="1"/>
          </p:cNvPicPr>
          <p:nvPr/>
        </p:nvPicPr>
        <p:blipFill>
          <a:blip r:embed="rId2" cstate="print"/>
          <a:srcRect l="-390"/>
          <a:stretch>
            <a:fillRect/>
          </a:stretch>
        </p:blipFill>
        <p:spPr>
          <a:xfrm>
            <a:off x="1143000" y="1219200"/>
            <a:ext cx="4791115" cy="4724400"/>
          </a:xfrm>
          <a:prstGeom prst="rect">
            <a:avLst/>
          </a:prstGeom>
        </p:spPr>
      </p:pic>
      <p:sp>
        <p:nvSpPr>
          <p:cNvPr id="5" name="CasetăText 9"/>
          <p:cNvSpPr txBox="1"/>
          <p:nvPr/>
        </p:nvSpPr>
        <p:spPr>
          <a:xfrm>
            <a:off x="2133600" y="5966936"/>
            <a:ext cx="3581400" cy="738664"/>
          </a:xfrm>
          <a:prstGeom prst="rect">
            <a:avLst/>
          </a:prstGeom>
          <a:noFill/>
        </p:spPr>
        <p:txBody>
          <a:bodyPr wrap="square" rtlCol="0">
            <a:spAutoFit/>
          </a:bodyPr>
          <a:lstStyle/>
          <a:p>
            <a:pPr algn="ctr"/>
            <a:r>
              <a:rPr lang="en-US" sz="1400" dirty="0" smtClean="0"/>
              <a:t>Change detection </a:t>
            </a:r>
            <a:r>
              <a:rPr lang="en-US" sz="1400" dirty="0" err="1" smtClean="0"/>
              <a:t>prin</a:t>
            </a:r>
            <a:r>
              <a:rPr lang="en-US" sz="1400" dirty="0" smtClean="0"/>
              <a:t> </a:t>
            </a:r>
            <a:r>
              <a:rPr lang="en-US" sz="1400" dirty="0" err="1" smtClean="0"/>
              <a:t>diferen</a:t>
            </a:r>
            <a:r>
              <a:rPr lang="ro-RO" sz="1400" dirty="0" smtClean="0"/>
              <a:t>țierea imaginilor în banda Verde (Visibil)</a:t>
            </a:r>
          </a:p>
          <a:p>
            <a:pPr algn="ctr"/>
            <a:r>
              <a:rPr lang="ro-RO" sz="1400" dirty="0" smtClean="0"/>
              <a:t>1987-2014</a:t>
            </a:r>
            <a:endParaRPr lang="ro-RO" sz="14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Autofit/>
          </a:bodyPr>
          <a:lstStyle/>
          <a:p>
            <a:r>
              <a:rPr lang="ro-RO" sz="3200" dirty="0" smtClean="0"/>
              <a:t>Analiza vectorilor de schimbare</a:t>
            </a:r>
            <a:endParaRPr lang="en-US" sz="3200" dirty="0"/>
          </a:p>
        </p:txBody>
      </p:sp>
      <p:sp>
        <p:nvSpPr>
          <p:cNvPr id="3" name="Content Placeholder 2"/>
          <p:cNvSpPr>
            <a:spLocks noGrp="1"/>
          </p:cNvSpPr>
          <p:nvPr>
            <p:ph idx="1"/>
          </p:nvPr>
        </p:nvSpPr>
        <p:spPr>
          <a:xfrm>
            <a:off x="1295400" y="1143000"/>
            <a:ext cx="7638288" cy="1524000"/>
          </a:xfrm>
        </p:spPr>
        <p:txBody>
          <a:bodyPr>
            <a:noAutofit/>
          </a:bodyPr>
          <a:lstStyle/>
          <a:p>
            <a:pPr>
              <a:buNone/>
            </a:pPr>
            <a:r>
              <a:rPr lang="ro-RO" sz="1800" dirty="0" err="1" smtClean="0"/>
              <a:t>-compararea</a:t>
            </a:r>
            <a:r>
              <a:rPr lang="ro-RO" sz="1800" dirty="0" smtClean="0"/>
              <a:t> seturilor de date și reliefarea modificărilor la nivel de signaturi spectrale;</a:t>
            </a:r>
          </a:p>
          <a:p>
            <a:pPr>
              <a:buNone/>
            </a:pPr>
            <a:r>
              <a:rPr lang="ro-RO" sz="1800" dirty="0" smtClean="0"/>
              <a:t>-arată deplasarea pixelilor de la momentul T1 la momentul T2;</a:t>
            </a:r>
          </a:p>
          <a:p>
            <a:pPr>
              <a:buNone/>
            </a:pPr>
            <a:r>
              <a:rPr lang="ro-RO" sz="1800" dirty="0" err="1" smtClean="0"/>
              <a:t>-se</a:t>
            </a:r>
            <a:r>
              <a:rPr lang="ro-RO" sz="1800" dirty="0" smtClean="0"/>
              <a:t> realizează prin </a:t>
            </a:r>
            <a:r>
              <a:rPr lang="ro-RO" sz="1800" dirty="0" err="1" smtClean="0"/>
              <a:t>plotarea</a:t>
            </a:r>
            <a:r>
              <a:rPr lang="ro-RO" sz="1800" dirty="0" smtClean="0"/>
              <a:t> acelorași două benzi din cele două imagini și compararea diagramelor;</a:t>
            </a:r>
            <a:endParaRPr lang="en-US" sz="1800" dirty="0"/>
          </a:p>
        </p:txBody>
      </p:sp>
      <p:pic>
        <p:nvPicPr>
          <p:cNvPr id="4" name="Imagine 3" descr="vector1987-23.png"/>
          <p:cNvPicPr>
            <a:picLocks noChangeAspect="1"/>
          </p:cNvPicPr>
          <p:nvPr/>
        </p:nvPicPr>
        <p:blipFill>
          <a:blip r:embed="rId2"/>
          <a:stretch>
            <a:fillRect/>
          </a:stretch>
        </p:blipFill>
        <p:spPr>
          <a:xfrm>
            <a:off x="1524000" y="2819400"/>
            <a:ext cx="3276600" cy="2857500"/>
          </a:xfrm>
          <a:prstGeom prst="rect">
            <a:avLst/>
          </a:prstGeom>
        </p:spPr>
      </p:pic>
      <p:pic>
        <p:nvPicPr>
          <p:cNvPr id="5" name="Imagine 4" descr="vector2014-23.png"/>
          <p:cNvPicPr>
            <a:picLocks noChangeAspect="1"/>
          </p:cNvPicPr>
          <p:nvPr/>
        </p:nvPicPr>
        <p:blipFill>
          <a:blip r:embed="rId3"/>
          <a:stretch>
            <a:fillRect/>
          </a:stretch>
        </p:blipFill>
        <p:spPr>
          <a:xfrm>
            <a:off x="5334000" y="2819400"/>
            <a:ext cx="3276600" cy="2857500"/>
          </a:xfrm>
          <a:prstGeom prst="rect">
            <a:avLst/>
          </a:prstGeom>
        </p:spPr>
      </p:pic>
      <p:sp>
        <p:nvSpPr>
          <p:cNvPr id="6" name="CasetăText 5"/>
          <p:cNvSpPr txBox="1"/>
          <p:nvPr/>
        </p:nvSpPr>
        <p:spPr>
          <a:xfrm>
            <a:off x="1905000" y="5791200"/>
            <a:ext cx="2989922" cy="523220"/>
          </a:xfrm>
          <a:prstGeom prst="rect">
            <a:avLst/>
          </a:prstGeom>
          <a:noFill/>
        </p:spPr>
        <p:txBody>
          <a:bodyPr wrap="none" rtlCol="0">
            <a:spAutoFit/>
          </a:bodyPr>
          <a:lstStyle/>
          <a:p>
            <a:pPr algn="ctr"/>
            <a:r>
              <a:rPr lang="ro-RO" sz="1400" dirty="0" err="1" smtClean="0"/>
              <a:t>Landsat</a:t>
            </a:r>
            <a:r>
              <a:rPr lang="ro-RO" sz="1400" dirty="0" smtClean="0"/>
              <a:t> 5 TM, septembrie 1987</a:t>
            </a:r>
          </a:p>
          <a:p>
            <a:pPr algn="ctr"/>
            <a:r>
              <a:rPr lang="ro-RO" sz="1400" dirty="0" err="1" smtClean="0"/>
              <a:t>Plotarea</a:t>
            </a:r>
            <a:r>
              <a:rPr lang="ro-RO" sz="1400" dirty="0" smtClean="0"/>
              <a:t> 2D a benzilor 2(G) și 3 (R)</a:t>
            </a:r>
          </a:p>
        </p:txBody>
      </p:sp>
      <p:sp>
        <p:nvSpPr>
          <p:cNvPr id="7" name="CasetăText 6"/>
          <p:cNvSpPr txBox="1"/>
          <p:nvPr/>
        </p:nvSpPr>
        <p:spPr>
          <a:xfrm>
            <a:off x="5562600" y="5791200"/>
            <a:ext cx="2940228" cy="523220"/>
          </a:xfrm>
          <a:prstGeom prst="rect">
            <a:avLst/>
          </a:prstGeom>
          <a:noFill/>
        </p:spPr>
        <p:txBody>
          <a:bodyPr wrap="none" rtlCol="0">
            <a:spAutoFit/>
          </a:bodyPr>
          <a:lstStyle/>
          <a:p>
            <a:pPr algn="ctr"/>
            <a:r>
              <a:rPr lang="ro-RO" sz="1400" dirty="0" err="1" smtClean="0"/>
              <a:t>Landsat</a:t>
            </a:r>
            <a:r>
              <a:rPr lang="ro-RO" sz="1400" dirty="0" smtClean="0"/>
              <a:t> 8 OLI, septembrie 2014</a:t>
            </a:r>
          </a:p>
          <a:p>
            <a:pPr algn="ctr"/>
            <a:r>
              <a:rPr lang="ro-RO" sz="1400" dirty="0" err="1" smtClean="0"/>
              <a:t>Plotarea</a:t>
            </a:r>
            <a:r>
              <a:rPr lang="ro-RO" sz="1400" dirty="0" smtClean="0"/>
              <a:t> 2D a benzilor 3(G) și 4(R)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Conector cotit 33"/>
          <p:cNvCxnSpPr>
            <a:stCxn id="5" idx="0"/>
            <a:endCxn id="12" idx="3"/>
          </p:cNvCxnSpPr>
          <p:nvPr/>
        </p:nvCxnSpPr>
        <p:spPr>
          <a:xfrm rot="16200000" flipH="1" flipV="1">
            <a:off x="5150274" y="4603325"/>
            <a:ext cx="3381345" cy="575493"/>
          </a:xfrm>
          <a:prstGeom prst="bentConnector4">
            <a:avLst>
              <a:gd name="adj1" fmla="val 29850"/>
              <a:gd name="adj2" fmla="val 4258"/>
            </a:avLst>
          </a:prstGeom>
        </p:spPr>
        <p:style>
          <a:lnRef idx="2">
            <a:schemeClr val="accent1"/>
          </a:lnRef>
          <a:fillRef idx="0">
            <a:schemeClr val="accent1"/>
          </a:fillRef>
          <a:effectRef idx="1">
            <a:schemeClr val="accent1"/>
          </a:effectRef>
          <a:fontRef idx="minor">
            <a:schemeClr val="tx1"/>
          </a:fontRef>
        </p:style>
      </p:cxnSp>
      <p:cxnSp>
        <p:nvCxnSpPr>
          <p:cNvPr id="25" name="Conector cotit 24"/>
          <p:cNvCxnSpPr>
            <a:stCxn id="4" idx="0"/>
            <a:endCxn id="12" idx="1"/>
          </p:cNvCxnSpPr>
          <p:nvPr/>
        </p:nvCxnSpPr>
        <p:spPr>
          <a:xfrm rot="16200000" flipH="1">
            <a:off x="1528598" y="4649656"/>
            <a:ext cx="3381345" cy="482832"/>
          </a:xfrm>
          <a:prstGeom prst="bentConnector4">
            <a:avLst>
              <a:gd name="adj1" fmla="val 16953"/>
              <a:gd name="adj2" fmla="val -3682"/>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35608" y="274638"/>
            <a:ext cx="7498080" cy="792162"/>
          </a:xfrm>
        </p:spPr>
        <p:txBody>
          <a:bodyPr>
            <a:noAutofit/>
          </a:bodyPr>
          <a:lstStyle/>
          <a:p>
            <a:r>
              <a:rPr lang="ro-RO" sz="2800" dirty="0" smtClean="0"/>
              <a:t>Diferențierea selectivă a clasificărilor de pixeli</a:t>
            </a:r>
            <a:endParaRPr lang="en-US" sz="2800" dirty="0"/>
          </a:p>
        </p:txBody>
      </p:sp>
      <p:sp>
        <p:nvSpPr>
          <p:cNvPr id="3" name="Content Placeholder 2"/>
          <p:cNvSpPr>
            <a:spLocks noGrp="1"/>
          </p:cNvSpPr>
          <p:nvPr>
            <p:ph idx="1"/>
          </p:nvPr>
        </p:nvSpPr>
        <p:spPr>
          <a:xfrm>
            <a:off x="1219200" y="1371600"/>
            <a:ext cx="7714488" cy="1752600"/>
          </a:xfrm>
        </p:spPr>
        <p:txBody>
          <a:bodyPr>
            <a:normAutofit lnSpcReduction="10000"/>
          </a:bodyPr>
          <a:lstStyle/>
          <a:p>
            <a:r>
              <a:rPr lang="ro-RO" sz="2000" dirty="0" smtClean="0"/>
              <a:t>Rezultă o imagine a schimbării care reflectă transformarea unei clase de acoperirea terenurilor în alta;</a:t>
            </a:r>
          </a:p>
          <a:p>
            <a:r>
              <a:rPr lang="ro-RO" sz="2000" dirty="0" smtClean="0"/>
              <a:t>Există posibilitatea abordării statistice a transformărilor și a unor interpretări de date cantitative;</a:t>
            </a:r>
          </a:p>
          <a:p>
            <a:r>
              <a:rPr lang="ro-RO" sz="2000" dirty="0" smtClean="0"/>
              <a:t>Flux de lucru:</a:t>
            </a:r>
          </a:p>
          <a:p>
            <a:pPr>
              <a:buNone/>
            </a:pPr>
            <a:endParaRPr lang="ro-RO" dirty="0" smtClean="0"/>
          </a:p>
        </p:txBody>
      </p:sp>
      <p:sp>
        <p:nvSpPr>
          <p:cNvPr id="4" name="CasetăText 3"/>
          <p:cNvSpPr txBox="1"/>
          <p:nvPr/>
        </p:nvSpPr>
        <p:spPr>
          <a:xfrm>
            <a:off x="1219200" y="3200400"/>
            <a:ext cx="3517310" cy="40011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T1: </a:t>
            </a:r>
            <a:r>
              <a:rPr lang="ro-RO" sz="2000" b="1" dirty="0" err="1" smtClean="0"/>
              <a:t>Landsat</a:t>
            </a:r>
            <a:r>
              <a:rPr lang="ro-RO" sz="2000" b="1" dirty="0" smtClean="0"/>
              <a:t> 5TM sept. 1987</a:t>
            </a:r>
            <a:endParaRPr lang="ro-RO" sz="2000" b="1" dirty="0"/>
          </a:p>
        </p:txBody>
      </p:sp>
      <p:sp>
        <p:nvSpPr>
          <p:cNvPr id="5" name="CasetăText 4"/>
          <p:cNvSpPr txBox="1"/>
          <p:nvPr/>
        </p:nvSpPr>
        <p:spPr>
          <a:xfrm>
            <a:off x="5341986" y="3200400"/>
            <a:ext cx="3573414" cy="40011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T2: </a:t>
            </a:r>
            <a:r>
              <a:rPr lang="ro-RO" sz="2000" b="1" dirty="0" err="1" smtClean="0"/>
              <a:t>Landsat</a:t>
            </a:r>
            <a:r>
              <a:rPr lang="ro-RO" sz="2000" b="1" dirty="0" smtClean="0"/>
              <a:t> 8OLI sept. 2014</a:t>
            </a:r>
            <a:endParaRPr lang="ro-RO" sz="2000" b="1" dirty="0"/>
          </a:p>
        </p:txBody>
      </p:sp>
      <p:sp>
        <p:nvSpPr>
          <p:cNvPr id="6" name="CasetăText 5"/>
          <p:cNvSpPr txBox="1"/>
          <p:nvPr/>
        </p:nvSpPr>
        <p:spPr>
          <a:xfrm>
            <a:off x="1143000" y="3810000"/>
            <a:ext cx="3589444" cy="707886"/>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Rapoarte de benzi spectrale</a:t>
            </a:r>
          </a:p>
          <a:p>
            <a:pPr algn="ctr"/>
            <a:r>
              <a:rPr lang="ro-RO" sz="2000" b="1" dirty="0" smtClean="0"/>
              <a:t>4/3 5/3 7/3</a:t>
            </a:r>
            <a:endParaRPr lang="ro-RO" sz="2000" b="1" dirty="0"/>
          </a:p>
        </p:txBody>
      </p:sp>
      <p:sp>
        <p:nvSpPr>
          <p:cNvPr id="7" name="CasetăText 6"/>
          <p:cNvSpPr txBox="1"/>
          <p:nvPr/>
        </p:nvSpPr>
        <p:spPr>
          <a:xfrm>
            <a:off x="5325956" y="3810000"/>
            <a:ext cx="3589444" cy="707886"/>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Rapoarte de benzi spectrale</a:t>
            </a:r>
          </a:p>
          <a:p>
            <a:pPr algn="ctr"/>
            <a:r>
              <a:rPr lang="ro-RO" sz="2000" b="1" dirty="0" smtClean="0"/>
              <a:t>5/4 6/4 7/4</a:t>
            </a:r>
            <a:endParaRPr lang="ro-RO" sz="2000" b="1" dirty="0"/>
          </a:p>
        </p:txBody>
      </p:sp>
      <p:sp>
        <p:nvSpPr>
          <p:cNvPr id="8" name="CasetăText 7"/>
          <p:cNvSpPr txBox="1"/>
          <p:nvPr/>
        </p:nvSpPr>
        <p:spPr>
          <a:xfrm>
            <a:off x="2133600" y="4705290"/>
            <a:ext cx="1850186" cy="40011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Selectare ROI</a:t>
            </a:r>
            <a:endParaRPr lang="ro-RO" sz="2000" b="1" dirty="0"/>
          </a:p>
        </p:txBody>
      </p:sp>
      <p:sp>
        <p:nvSpPr>
          <p:cNvPr id="9" name="CasetăText 8"/>
          <p:cNvSpPr txBox="1"/>
          <p:nvPr/>
        </p:nvSpPr>
        <p:spPr>
          <a:xfrm>
            <a:off x="6325426" y="4724400"/>
            <a:ext cx="1850186" cy="40011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Selectare ROI</a:t>
            </a:r>
            <a:endParaRPr lang="ro-RO" sz="2000" b="1" dirty="0"/>
          </a:p>
        </p:txBody>
      </p:sp>
      <p:sp>
        <p:nvSpPr>
          <p:cNvPr id="10" name="CasetăText 9"/>
          <p:cNvSpPr txBox="1"/>
          <p:nvPr/>
        </p:nvSpPr>
        <p:spPr>
          <a:xfrm>
            <a:off x="1449773" y="5257800"/>
            <a:ext cx="3046027" cy="707886"/>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Clasificare supervizată:</a:t>
            </a:r>
          </a:p>
          <a:p>
            <a:r>
              <a:rPr lang="ro-RO" sz="2000" b="1" dirty="0" smtClean="0"/>
              <a:t>Maximum </a:t>
            </a:r>
            <a:r>
              <a:rPr lang="ro-RO" sz="2000" b="1" dirty="0" err="1" smtClean="0"/>
              <a:t>Likelihood</a:t>
            </a:r>
            <a:endParaRPr lang="ro-RO" sz="2000" b="1" dirty="0"/>
          </a:p>
        </p:txBody>
      </p:sp>
      <p:sp>
        <p:nvSpPr>
          <p:cNvPr id="11" name="CasetăText 10"/>
          <p:cNvSpPr txBox="1"/>
          <p:nvPr/>
        </p:nvSpPr>
        <p:spPr>
          <a:xfrm>
            <a:off x="5640773" y="5257800"/>
            <a:ext cx="3046027" cy="707886"/>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smtClean="0"/>
              <a:t>Clasificare supervizată:</a:t>
            </a:r>
          </a:p>
          <a:p>
            <a:r>
              <a:rPr lang="ro-RO" sz="2000" b="1" dirty="0" smtClean="0"/>
              <a:t>Maximum </a:t>
            </a:r>
            <a:r>
              <a:rPr lang="ro-RO" sz="2000" b="1" dirty="0" err="1" smtClean="0"/>
              <a:t>Likelihood</a:t>
            </a:r>
            <a:endParaRPr lang="ro-RO" sz="2000" b="1" dirty="0"/>
          </a:p>
        </p:txBody>
      </p:sp>
      <p:sp>
        <p:nvSpPr>
          <p:cNvPr id="12" name="CasetăText 11"/>
          <p:cNvSpPr txBox="1"/>
          <p:nvPr/>
        </p:nvSpPr>
        <p:spPr>
          <a:xfrm>
            <a:off x="3460687" y="6381690"/>
            <a:ext cx="3092513" cy="40011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ro-RO" sz="2000" b="1" dirty="0" err="1" smtClean="0"/>
              <a:t>Change</a:t>
            </a:r>
            <a:r>
              <a:rPr lang="ro-RO" sz="2000" b="1" dirty="0" smtClean="0"/>
              <a:t> </a:t>
            </a:r>
            <a:r>
              <a:rPr lang="ro-RO" sz="2000" b="1" dirty="0" err="1" smtClean="0"/>
              <a:t>detection</a:t>
            </a:r>
            <a:r>
              <a:rPr lang="ro-RO" sz="2000" b="1" dirty="0" smtClean="0"/>
              <a:t> T1-T2</a:t>
            </a:r>
            <a:endParaRPr lang="ro-RO" sz="20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0"/>
            <a:ext cx="4038600" cy="2514600"/>
          </a:xfrm>
        </p:spPr>
        <p:txBody>
          <a:bodyPr>
            <a:normAutofit/>
          </a:bodyPr>
          <a:lstStyle/>
          <a:p>
            <a:pPr>
              <a:buNone/>
            </a:pPr>
            <a:r>
              <a:rPr lang="ro-RO" sz="2000" dirty="0" smtClean="0"/>
              <a:t>Zonele de interes:</a:t>
            </a:r>
          </a:p>
          <a:p>
            <a:pPr>
              <a:buNone/>
            </a:pPr>
            <a:r>
              <a:rPr lang="ro-RO" sz="2000" dirty="0" smtClean="0"/>
              <a:t>Păduri</a:t>
            </a:r>
          </a:p>
          <a:p>
            <a:pPr>
              <a:buNone/>
            </a:pPr>
            <a:r>
              <a:rPr lang="ro-RO" sz="2000" dirty="0" smtClean="0"/>
              <a:t>Areale cu vegetație ierboasă</a:t>
            </a:r>
          </a:p>
          <a:p>
            <a:pPr>
              <a:buNone/>
            </a:pPr>
            <a:r>
              <a:rPr lang="ro-RO" sz="2000" dirty="0" smtClean="0"/>
              <a:t>Terenuri agricole</a:t>
            </a:r>
          </a:p>
          <a:p>
            <a:pPr>
              <a:buNone/>
            </a:pPr>
            <a:r>
              <a:rPr lang="ro-RO" sz="2000" dirty="0" smtClean="0"/>
              <a:t>Spațiu construit</a:t>
            </a:r>
          </a:p>
          <a:p>
            <a:pPr>
              <a:buNone/>
            </a:pPr>
            <a:r>
              <a:rPr lang="ro-RO" sz="2000" dirty="0" smtClean="0"/>
              <a:t>Ape</a:t>
            </a:r>
            <a:endParaRPr lang="en-US" sz="2000" dirty="0"/>
          </a:p>
        </p:txBody>
      </p:sp>
      <p:sp>
        <p:nvSpPr>
          <p:cNvPr id="6" name="Oval 5"/>
          <p:cNvSpPr/>
          <p:nvPr/>
        </p:nvSpPr>
        <p:spPr>
          <a:xfrm>
            <a:off x="1295400" y="457200"/>
            <a:ext cx="228600" cy="228600"/>
          </a:xfrm>
          <a:prstGeom prst="ellipse">
            <a:avLst/>
          </a:prstGeom>
          <a:solidFill>
            <a:srgbClr val="00B050"/>
          </a:solidFill>
          <a:ln>
            <a:solidFill>
              <a:srgbClr val="169C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dirty="0">
              <a:solidFill>
                <a:srgbClr val="00B050"/>
              </a:solidFill>
            </a:endParaRPr>
          </a:p>
        </p:txBody>
      </p:sp>
      <p:sp>
        <p:nvSpPr>
          <p:cNvPr id="13" name="Oval 12"/>
          <p:cNvSpPr/>
          <p:nvPr/>
        </p:nvSpPr>
        <p:spPr>
          <a:xfrm>
            <a:off x="1295400" y="838200"/>
            <a:ext cx="228600" cy="228600"/>
          </a:xfrm>
          <a:prstGeom prst="ellipse">
            <a:avLst/>
          </a:prstGeom>
          <a:solidFill>
            <a:srgbClr val="6BFB57"/>
          </a:solidFill>
          <a:ln>
            <a:solidFill>
              <a:srgbClr val="6BF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4" name="Oval 13"/>
          <p:cNvSpPr/>
          <p:nvPr/>
        </p:nvSpPr>
        <p:spPr>
          <a:xfrm>
            <a:off x="1295400" y="1219200"/>
            <a:ext cx="228600" cy="228600"/>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6" name="Oval 15"/>
          <p:cNvSpPr/>
          <p:nvPr/>
        </p:nvSpPr>
        <p:spPr>
          <a:xfrm>
            <a:off x="1295400" y="1981200"/>
            <a:ext cx="228600" cy="22860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7" name="Oval 16"/>
          <p:cNvSpPr/>
          <p:nvPr/>
        </p:nvSpPr>
        <p:spPr>
          <a:xfrm>
            <a:off x="1295400" y="1600200"/>
            <a:ext cx="228600" cy="2286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pic>
        <p:nvPicPr>
          <p:cNvPr id="30" name="Imagine 29" descr="clasificare1987finala.png"/>
          <p:cNvPicPr>
            <a:picLocks noChangeAspect="1"/>
          </p:cNvPicPr>
          <p:nvPr/>
        </p:nvPicPr>
        <p:blipFill>
          <a:blip r:embed="rId2" cstate="print"/>
          <a:srcRect l="657"/>
          <a:stretch>
            <a:fillRect/>
          </a:stretch>
        </p:blipFill>
        <p:spPr>
          <a:xfrm>
            <a:off x="1295400" y="2362200"/>
            <a:ext cx="3512777" cy="3502152"/>
          </a:xfrm>
          <a:prstGeom prst="rect">
            <a:avLst/>
          </a:prstGeom>
        </p:spPr>
      </p:pic>
      <p:sp>
        <p:nvSpPr>
          <p:cNvPr id="31" name="CasetăText 30"/>
          <p:cNvSpPr txBox="1"/>
          <p:nvPr/>
        </p:nvSpPr>
        <p:spPr>
          <a:xfrm>
            <a:off x="2133600" y="6096000"/>
            <a:ext cx="2706125" cy="523220"/>
          </a:xfrm>
          <a:prstGeom prst="rect">
            <a:avLst/>
          </a:prstGeom>
          <a:noFill/>
        </p:spPr>
        <p:txBody>
          <a:bodyPr wrap="none" rtlCol="0">
            <a:spAutoFit/>
          </a:bodyPr>
          <a:lstStyle/>
          <a:p>
            <a:pPr algn="ctr"/>
            <a:r>
              <a:rPr lang="ro-RO" sz="1400" dirty="0" err="1" smtClean="0"/>
              <a:t>Landsat</a:t>
            </a:r>
            <a:r>
              <a:rPr lang="ro-RO" sz="1400" dirty="0" smtClean="0"/>
              <a:t> 5 TM, septembrie 1987</a:t>
            </a:r>
          </a:p>
          <a:p>
            <a:pPr algn="ctr"/>
            <a:r>
              <a:rPr lang="ro-RO" sz="1400" dirty="0" smtClean="0"/>
              <a:t>Clasificare Supervizată</a:t>
            </a:r>
          </a:p>
        </p:txBody>
      </p:sp>
      <p:pic>
        <p:nvPicPr>
          <p:cNvPr id="32" name="Imagine 31" descr="clasificare2014.png"/>
          <p:cNvPicPr>
            <a:picLocks noChangeAspect="1"/>
          </p:cNvPicPr>
          <p:nvPr/>
        </p:nvPicPr>
        <p:blipFill>
          <a:blip r:embed="rId3" cstate="print"/>
          <a:srcRect l="682"/>
          <a:stretch>
            <a:fillRect/>
          </a:stretch>
        </p:blipFill>
        <p:spPr>
          <a:xfrm>
            <a:off x="5334000" y="2362200"/>
            <a:ext cx="3513668" cy="3502152"/>
          </a:xfrm>
          <a:prstGeom prst="rect">
            <a:avLst/>
          </a:prstGeom>
        </p:spPr>
      </p:pic>
      <p:sp>
        <p:nvSpPr>
          <p:cNvPr id="33" name="CasetăText 32"/>
          <p:cNvSpPr txBox="1"/>
          <p:nvPr/>
        </p:nvSpPr>
        <p:spPr>
          <a:xfrm>
            <a:off x="6019800" y="6096000"/>
            <a:ext cx="2739854" cy="523220"/>
          </a:xfrm>
          <a:prstGeom prst="rect">
            <a:avLst/>
          </a:prstGeom>
          <a:noFill/>
        </p:spPr>
        <p:txBody>
          <a:bodyPr wrap="none" rtlCol="0">
            <a:spAutoFit/>
          </a:bodyPr>
          <a:lstStyle/>
          <a:p>
            <a:pPr algn="ctr"/>
            <a:r>
              <a:rPr lang="ro-RO" sz="1400" dirty="0" err="1" smtClean="0"/>
              <a:t>Landsat</a:t>
            </a:r>
            <a:r>
              <a:rPr lang="ro-RO" sz="1400" dirty="0" smtClean="0"/>
              <a:t> 8 OLI, septembrie 2014</a:t>
            </a:r>
          </a:p>
          <a:p>
            <a:pPr algn="ctr"/>
            <a:r>
              <a:rPr lang="ro-RO" sz="1400" dirty="0" smtClean="0"/>
              <a:t>Clasificare Supervizată</a:t>
            </a:r>
          </a:p>
        </p:txBody>
      </p:sp>
      <p:sp>
        <p:nvSpPr>
          <p:cNvPr id="18" name="TextBox 17"/>
          <p:cNvSpPr txBox="1"/>
          <p:nvPr/>
        </p:nvSpPr>
        <p:spPr>
          <a:xfrm>
            <a:off x="5181600" y="762000"/>
            <a:ext cx="3702488" cy="646331"/>
          </a:xfrm>
          <a:prstGeom prst="rect">
            <a:avLst/>
          </a:prstGeom>
          <a:noFill/>
        </p:spPr>
        <p:txBody>
          <a:bodyPr wrap="none" rtlCol="0">
            <a:spAutoFit/>
          </a:bodyPr>
          <a:lstStyle/>
          <a:p>
            <a:pPr algn="ctr"/>
            <a:r>
              <a:rPr lang="ro-RO" b="1" dirty="0" smtClean="0"/>
              <a:t>Clasificare Supervizata</a:t>
            </a:r>
          </a:p>
          <a:p>
            <a:pPr algn="ctr"/>
            <a:r>
              <a:rPr lang="ro-RO" b="1" dirty="0" smtClean="0"/>
              <a:t>Algoritmul Maximum Likelihood</a:t>
            </a:r>
            <a:endParaRPr lang="en-US"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reptunghi 3"/>
          <p:cNvSpPr/>
          <p:nvPr/>
        </p:nvSpPr>
        <p:spPr>
          <a:xfrm>
            <a:off x="1295400" y="4953000"/>
            <a:ext cx="274320" cy="76200"/>
          </a:xfrm>
          <a:prstGeom prst="rect">
            <a:avLst/>
          </a:prstGeom>
          <a:solidFill>
            <a:srgbClr val="6BFB57"/>
          </a:solidFill>
          <a:ln>
            <a:solidFill>
              <a:srgbClr val="6BFB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5" name="Dreptunghi 4"/>
          <p:cNvSpPr/>
          <p:nvPr/>
        </p:nvSpPr>
        <p:spPr>
          <a:xfrm>
            <a:off x="1295400" y="5181600"/>
            <a:ext cx="274320" cy="7620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6" name="Dreptunghi 5"/>
          <p:cNvSpPr/>
          <p:nvPr/>
        </p:nvSpPr>
        <p:spPr>
          <a:xfrm>
            <a:off x="1295400" y="5410200"/>
            <a:ext cx="274320" cy="76200"/>
          </a:xfrm>
          <a:prstGeom prst="rect">
            <a:avLst/>
          </a:prstGeom>
          <a:solidFill>
            <a:srgbClr val="169C04"/>
          </a:solidFill>
          <a:ln>
            <a:solidFill>
              <a:srgbClr val="169C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7" name="Dreptunghi 6"/>
          <p:cNvSpPr/>
          <p:nvPr/>
        </p:nvSpPr>
        <p:spPr>
          <a:xfrm>
            <a:off x="1295400" y="5638800"/>
            <a:ext cx="274320" cy="76200"/>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8" name="Dreptunghi 7"/>
          <p:cNvSpPr/>
          <p:nvPr/>
        </p:nvSpPr>
        <p:spPr>
          <a:xfrm>
            <a:off x="1295400" y="5867400"/>
            <a:ext cx="274320" cy="76200"/>
          </a:xfrm>
          <a:prstGeom prst="rect">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9" name="Dreptunghi 8"/>
          <p:cNvSpPr/>
          <p:nvPr/>
        </p:nvSpPr>
        <p:spPr>
          <a:xfrm>
            <a:off x="1295400" y="6096000"/>
            <a:ext cx="274320" cy="76200"/>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0" name="Content Placeholder 2"/>
          <p:cNvSpPr txBox="1">
            <a:spLocks/>
          </p:cNvSpPr>
          <p:nvPr/>
        </p:nvSpPr>
        <p:spPr>
          <a:xfrm>
            <a:off x="1524000" y="4800600"/>
            <a:ext cx="3048000" cy="1524000"/>
          </a:xfrm>
          <a:prstGeom prst="rect">
            <a:avLst/>
          </a:prstGeom>
        </p:spPr>
        <p:txBody>
          <a:bodyPr>
            <a:noAutofit/>
          </a:bodyPr>
          <a:lstStyle/>
          <a:p>
            <a:pPr marL="365760" marR="0" lvl="0" indent="-283464" algn="l" defTabSz="914400" rtl="0" eaLnBrk="1" fontAlgn="auto" latinLnBrk="0" hangingPunct="1">
              <a:spcBef>
                <a:spcPts val="600"/>
              </a:spcBef>
              <a:spcAft>
                <a:spcPts val="0"/>
              </a:spcAft>
              <a:buClr>
                <a:schemeClr val="accent1"/>
              </a:buClr>
              <a:buSzPct val="80000"/>
              <a:buFont typeface="Wingdings 2"/>
              <a:buNone/>
              <a:tabLst/>
              <a:defRPr/>
            </a:pPr>
            <a:r>
              <a:rPr kumimoji="0" lang="ro-RO" sz="1100" b="0" i="0" u="none" strike="noStrike" kern="1200" cap="none" spc="0" normalizeH="0" baseline="0" noProof="0" dirty="0" smtClean="0">
                <a:ln>
                  <a:noFill/>
                </a:ln>
                <a:solidFill>
                  <a:schemeClr val="tx1"/>
                </a:solidFill>
                <a:effectLst/>
                <a:uLnTx/>
                <a:uFillTx/>
                <a:latin typeface="+mn-lt"/>
                <a:ea typeface="+mn-ea"/>
                <a:cs typeface="+mn-cs"/>
              </a:rPr>
              <a:t>Păduri -&gt;</a:t>
            </a:r>
            <a:r>
              <a:rPr kumimoji="0" lang="ro-RO" sz="1100" b="0" i="0" u="none" strike="noStrike" kern="1200" cap="none" spc="0" normalizeH="0" noProof="0" dirty="0" smtClean="0">
                <a:ln>
                  <a:noFill/>
                </a:ln>
                <a:solidFill>
                  <a:schemeClr val="tx1"/>
                </a:solidFill>
                <a:effectLst/>
                <a:uLnTx/>
                <a:uFillTx/>
                <a:latin typeface="+mn-lt"/>
                <a:ea typeface="+mn-ea"/>
                <a:cs typeface="+mn-cs"/>
              </a:rPr>
              <a:t> Areale cu vegetație ierboasă</a:t>
            </a:r>
            <a:endParaRPr kumimoji="0" lang="ro-RO" sz="1100" b="0" i="0" u="none" strike="noStrike" kern="1200" cap="none" spc="0" normalizeH="0" baseline="0" noProof="0" dirty="0" smtClean="0">
              <a:ln>
                <a:noFill/>
              </a:ln>
              <a:solidFill>
                <a:schemeClr val="tx1"/>
              </a:solidFill>
              <a:effectLst/>
              <a:uLnTx/>
              <a:uFillTx/>
              <a:latin typeface="+mn-lt"/>
              <a:ea typeface="+mn-ea"/>
              <a:cs typeface="+mn-cs"/>
            </a:endParaRPr>
          </a:p>
          <a:p>
            <a:pPr marL="365760" lvl="0" indent="-283464">
              <a:spcBef>
                <a:spcPts val="600"/>
              </a:spcBef>
              <a:buClr>
                <a:schemeClr val="accent1"/>
              </a:buClr>
              <a:buSzPct val="80000"/>
            </a:pPr>
            <a:r>
              <a:rPr lang="ro-RO" sz="1100" dirty="0" smtClean="0"/>
              <a:t>Areale cu vegetație ierboasă -</a:t>
            </a:r>
            <a:r>
              <a:rPr kumimoji="0" lang="ro-RO" sz="1100" b="0" i="0" u="none" strike="noStrike" kern="1200" cap="none" spc="0" normalizeH="0" baseline="0" noProof="0" dirty="0" smtClean="0">
                <a:ln>
                  <a:noFill/>
                </a:ln>
                <a:solidFill>
                  <a:schemeClr val="tx1"/>
                </a:solidFill>
                <a:effectLst/>
                <a:uLnTx/>
                <a:uFillTx/>
                <a:latin typeface="+mn-lt"/>
                <a:ea typeface="+mn-ea"/>
                <a:cs typeface="+mn-cs"/>
              </a:rPr>
              <a:t>&gt;</a:t>
            </a:r>
            <a:r>
              <a:rPr kumimoji="0" lang="ro-RO" sz="1100" b="0" i="0" u="none" strike="noStrike" kern="1200" cap="none" spc="0" normalizeH="0" noProof="0" dirty="0" smtClean="0">
                <a:ln>
                  <a:noFill/>
                </a:ln>
                <a:solidFill>
                  <a:schemeClr val="tx1"/>
                </a:solidFill>
                <a:effectLst/>
                <a:uLnTx/>
                <a:uFillTx/>
                <a:latin typeface="+mn-lt"/>
                <a:ea typeface="+mn-ea"/>
                <a:cs typeface="+mn-cs"/>
              </a:rPr>
              <a:t> </a:t>
            </a:r>
            <a:r>
              <a:rPr lang="ro-RO" sz="1100" dirty="0" smtClean="0"/>
              <a:t>Spațiu construit</a:t>
            </a:r>
            <a:endParaRPr kumimoji="0" lang="ro-RO" sz="1100" b="0" i="0" u="none" strike="noStrike" kern="1200" cap="none" spc="0" normalizeH="0" noProof="0" dirty="0" smtClean="0">
              <a:ln>
                <a:noFill/>
              </a:ln>
              <a:solidFill>
                <a:schemeClr val="tx1"/>
              </a:solidFill>
              <a:effectLst/>
              <a:uLnTx/>
              <a:uFillTx/>
              <a:latin typeface="+mn-lt"/>
              <a:ea typeface="+mn-ea"/>
              <a:cs typeface="+mn-cs"/>
            </a:endParaRPr>
          </a:p>
          <a:p>
            <a:pPr marL="365760" lvl="0" indent="-283464">
              <a:spcBef>
                <a:spcPts val="600"/>
              </a:spcBef>
              <a:buClr>
                <a:schemeClr val="accent1"/>
              </a:buClr>
              <a:buSzPct val="80000"/>
            </a:pPr>
            <a:r>
              <a:rPr kumimoji="0" lang="ro-RO" sz="1100" b="0" i="0" u="none" strike="noStrike" kern="1200" cap="none" spc="0" normalizeH="0" baseline="0" noProof="0" dirty="0" smtClean="0">
                <a:ln>
                  <a:noFill/>
                </a:ln>
                <a:solidFill>
                  <a:schemeClr val="tx1"/>
                </a:solidFill>
                <a:effectLst/>
                <a:uLnTx/>
                <a:uFillTx/>
                <a:latin typeface="+mn-lt"/>
                <a:ea typeface="+mn-ea"/>
                <a:cs typeface="+mn-cs"/>
              </a:rPr>
              <a:t> </a:t>
            </a:r>
            <a:r>
              <a:rPr lang="ro-RO" sz="1100" dirty="0" smtClean="0"/>
              <a:t>Areale cu vegetație ierboasă -</a:t>
            </a:r>
            <a:r>
              <a:rPr kumimoji="0" lang="ro-RO" sz="1100" b="0" i="0" u="none" strike="noStrike" kern="1200" cap="none" spc="0" normalizeH="0" baseline="0" noProof="0" dirty="0" smtClean="0">
                <a:ln>
                  <a:noFill/>
                </a:ln>
                <a:solidFill>
                  <a:schemeClr val="tx1"/>
                </a:solidFill>
                <a:effectLst/>
                <a:uLnTx/>
                <a:uFillTx/>
                <a:latin typeface="+mn-lt"/>
                <a:ea typeface="+mn-ea"/>
                <a:cs typeface="+mn-cs"/>
              </a:rPr>
              <a:t>&gt; Păduri</a:t>
            </a:r>
          </a:p>
          <a:p>
            <a:pPr marL="365760" lvl="0" indent="-283464">
              <a:spcBef>
                <a:spcPts val="600"/>
              </a:spcBef>
              <a:buClr>
                <a:schemeClr val="accent1"/>
              </a:buClr>
              <a:buSzPct val="80000"/>
            </a:pPr>
            <a:r>
              <a:rPr lang="ro-RO" sz="1100" dirty="0" smtClean="0"/>
              <a:t>Areale cu vegetație ierboasă -</a:t>
            </a:r>
            <a:r>
              <a:rPr kumimoji="0" lang="ro-RO" sz="1100" b="0" i="0" u="none" strike="noStrike" kern="1200" cap="none" spc="0" normalizeH="0" baseline="0" noProof="0" dirty="0" smtClean="0">
                <a:ln>
                  <a:noFill/>
                </a:ln>
                <a:solidFill>
                  <a:schemeClr val="tx1"/>
                </a:solidFill>
                <a:effectLst/>
                <a:uLnTx/>
                <a:uFillTx/>
                <a:latin typeface="+mn-lt"/>
                <a:ea typeface="+mn-ea"/>
                <a:cs typeface="+mn-cs"/>
              </a:rPr>
              <a:t>&gt; Ape</a:t>
            </a:r>
          </a:p>
          <a:p>
            <a:pPr marL="365760" lvl="0" indent="-283464">
              <a:spcBef>
                <a:spcPts val="600"/>
              </a:spcBef>
              <a:buClr>
                <a:schemeClr val="accent1"/>
              </a:buClr>
              <a:buSzPct val="80000"/>
            </a:pPr>
            <a:r>
              <a:rPr lang="ro-RO" sz="1100" dirty="0" smtClean="0"/>
              <a:t>Areale cu vegetație ierboasă -</a:t>
            </a:r>
            <a:r>
              <a:rPr kumimoji="0" lang="ro-RO" sz="1100" b="0" i="0" u="none" strike="noStrike" kern="1200" cap="none" spc="0" normalizeH="0" baseline="0" noProof="0" dirty="0" smtClean="0">
                <a:ln>
                  <a:noFill/>
                </a:ln>
                <a:solidFill>
                  <a:schemeClr val="tx1"/>
                </a:solidFill>
                <a:effectLst/>
                <a:uLnTx/>
                <a:uFillTx/>
                <a:latin typeface="+mn-lt"/>
                <a:ea typeface="+mn-ea"/>
                <a:cs typeface="+mn-cs"/>
              </a:rPr>
              <a:t>&gt; Spațiu construit</a:t>
            </a:r>
          </a:p>
          <a:p>
            <a:pPr marL="365760" lvl="0" indent="-283464">
              <a:spcBef>
                <a:spcPts val="600"/>
              </a:spcBef>
              <a:buClr>
                <a:schemeClr val="accent1"/>
              </a:buClr>
              <a:buSzPct val="80000"/>
            </a:pPr>
            <a:r>
              <a:rPr lang="ro-RO" sz="1100" dirty="0" smtClean="0"/>
              <a:t>Terenuri agricole -&gt; Areale cu vegetație ierboasă</a:t>
            </a:r>
            <a:endParaRPr kumimoji="0" lang="en-US" sz="1100" b="0" i="0" u="none" strike="noStrike" kern="1200" cap="none" spc="0" normalizeH="0" baseline="0" noProof="0" dirty="0">
              <a:ln>
                <a:noFill/>
              </a:ln>
              <a:solidFill>
                <a:schemeClr val="tx1"/>
              </a:solidFill>
              <a:effectLst/>
              <a:uLnTx/>
              <a:uFillTx/>
              <a:latin typeface="+mn-lt"/>
              <a:ea typeface="+mn-ea"/>
              <a:cs typeface="+mn-cs"/>
            </a:endParaRPr>
          </a:p>
        </p:txBody>
      </p:sp>
      <p:pic>
        <p:nvPicPr>
          <p:cNvPr id="13" name="Picture 12" descr="changedetmap.png"/>
          <p:cNvPicPr>
            <a:picLocks noChangeAspect="1"/>
          </p:cNvPicPr>
          <p:nvPr/>
        </p:nvPicPr>
        <p:blipFill>
          <a:blip r:embed="rId2"/>
          <a:srcRect l="21667" t="4627" r="21667" b="4371"/>
          <a:stretch>
            <a:fillRect/>
          </a:stretch>
        </p:blipFill>
        <p:spPr>
          <a:xfrm>
            <a:off x="1447800" y="0"/>
            <a:ext cx="5029200" cy="4363571"/>
          </a:xfrm>
          <a:prstGeom prst="rect">
            <a:avLst/>
          </a:prstGeom>
        </p:spPr>
      </p:pic>
      <p:sp>
        <p:nvSpPr>
          <p:cNvPr id="14" name="TextBox 13"/>
          <p:cNvSpPr txBox="1"/>
          <p:nvPr/>
        </p:nvSpPr>
        <p:spPr>
          <a:xfrm>
            <a:off x="6025838" y="762000"/>
            <a:ext cx="3118161" cy="646331"/>
          </a:xfrm>
          <a:prstGeom prst="rect">
            <a:avLst/>
          </a:prstGeom>
          <a:noFill/>
        </p:spPr>
        <p:txBody>
          <a:bodyPr wrap="none" rtlCol="0">
            <a:spAutoFit/>
          </a:bodyPr>
          <a:lstStyle/>
          <a:p>
            <a:pPr algn="ctr"/>
            <a:r>
              <a:rPr lang="ro-RO" b="1" dirty="0" smtClean="0"/>
              <a:t>Harta analizei schimbărilor</a:t>
            </a:r>
          </a:p>
          <a:p>
            <a:pPr algn="ctr"/>
            <a:r>
              <a:rPr lang="ro-RO" b="1" dirty="0" smtClean="0"/>
              <a:t>1987-2014</a:t>
            </a:r>
            <a:endParaRPr lang="en-US" b="1" dirty="0"/>
          </a:p>
        </p:txBody>
      </p:sp>
      <p:sp>
        <p:nvSpPr>
          <p:cNvPr id="15" name="TextBox 14"/>
          <p:cNvSpPr txBox="1"/>
          <p:nvPr/>
        </p:nvSpPr>
        <p:spPr>
          <a:xfrm>
            <a:off x="1143000" y="4724401"/>
            <a:ext cx="3429000" cy="2031325"/>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endParaRPr lang="ro-RO" dirty="0" smtClean="0"/>
          </a:p>
          <a:p>
            <a:endParaRPr lang="ro-RO" dirty="0" smtClean="0"/>
          </a:p>
          <a:p>
            <a:endParaRPr lang="ro-RO" dirty="0" smtClean="0"/>
          </a:p>
          <a:p>
            <a:endParaRPr lang="ro-RO" dirty="0" smtClean="0"/>
          </a:p>
          <a:p>
            <a:endParaRPr lang="ro-RO" dirty="0" smtClean="0"/>
          </a:p>
          <a:p>
            <a:endParaRPr lang="ro-RO" dirty="0" smtClean="0"/>
          </a:p>
          <a:p>
            <a:endParaRPr lang="ro-RO" dirty="0" smtClean="0"/>
          </a:p>
        </p:txBody>
      </p:sp>
      <p:graphicFrame>
        <p:nvGraphicFramePr>
          <p:cNvPr id="12" name="Substituent conținut 3"/>
          <p:cNvGraphicFramePr>
            <a:graphicFrameLocks noGrp="1"/>
          </p:cNvGraphicFramePr>
          <p:nvPr>
            <p:ph idx="1"/>
          </p:nvPr>
        </p:nvGraphicFramePr>
        <p:xfrm>
          <a:off x="4953000" y="4648200"/>
          <a:ext cx="3886200" cy="2076010"/>
        </p:xfrm>
        <a:graphic>
          <a:graphicData uri="http://schemas.openxmlformats.org/drawingml/2006/table">
            <a:tbl>
              <a:tblPr firstRow="1" bandRow="1">
                <a:tableStyleId>{5940675A-B579-460E-94D1-54222C63F5DA}</a:tableStyleId>
              </a:tblPr>
              <a:tblGrid>
                <a:gridCol w="647700"/>
                <a:gridCol w="647700"/>
                <a:gridCol w="647700"/>
                <a:gridCol w="647700"/>
                <a:gridCol w="647700"/>
                <a:gridCol w="647700"/>
              </a:tblGrid>
              <a:tr h="381000">
                <a:tc>
                  <a:txBody>
                    <a:bodyPr/>
                    <a:lstStyle/>
                    <a:p>
                      <a:pPr algn="ctr"/>
                      <a:r>
                        <a:rPr lang="ro-RO" sz="700" b="1" dirty="0" smtClean="0"/>
                        <a:t>      1987</a:t>
                      </a:r>
                    </a:p>
                    <a:p>
                      <a:pPr algn="ctr"/>
                      <a:endParaRPr lang="ro-RO" sz="700" b="1" dirty="0" smtClean="0"/>
                    </a:p>
                    <a:p>
                      <a:pPr algn="ctr"/>
                      <a:r>
                        <a:rPr lang="ro-RO" sz="700" b="1" dirty="0" smtClean="0"/>
                        <a:t>2014</a:t>
                      </a:r>
                      <a:endParaRPr lang="ro-RO" sz="700" b="1" dirty="0"/>
                    </a:p>
                  </a:txBody>
                  <a:tcPr>
                    <a:lnTlToBr w="12700" cap="flat" cmpd="sng" algn="ctr">
                      <a:solidFill>
                        <a:schemeClr val="tx1"/>
                      </a:solidFill>
                      <a:prstDash val="solid"/>
                      <a:round/>
                      <a:headEnd type="none" w="med" len="med"/>
                      <a:tailEnd type="none" w="med" len="med"/>
                    </a:lnTlToBr>
                  </a:tcPr>
                </a:tc>
                <a:tc>
                  <a:txBody>
                    <a:bodyPr/>
                    <a:lstStyle/>
                    <a:p>
                      <a:pPr algn="ctr"/>
                      <a:r>
                        <a:rPr lang="ro-RO" sz="700" b="1" dirty="0" smtClean="0"/>
                        <a:t>Păduri</a:t>
                      </a:r>
                      <a:endParaRPr lang="ro-RO" sz="700" b="1" dirty="0"/>
                    </a:p>
                  </a:txBody>
                  <a:tcPr/>
                </a:tc>
                <a:tc>
                  <a:txBody>
                    <a:bodyPr/>
                    <a:lstStyle/>
                    <a:p>
                      <a:pPr algn="ctr"/>
                      <a:r>
                        <a:rPr lang="ro-RO" sz="700" b="1" dirty="0" smtClean="0"/>
                        <a:t>Areale cu vegetație ierboasă</a:t>
                      </a:r>
                      <a:endParaRPr lang="ro-RO" sz="700" b="1" dirty="0"/>
                    </a:p>
                  </a:txBody>
                  <a:tcPr/>
                </a:tc>
                <a:tc>
                  <a:txBody>
                    <a:bodyPr/>
                    <a:lstStyle/>
                    <a:p>
                      <a:pPr algn="ctr"/>
                      <a:r>
                        <a:rPr lang="ro-RO" sz="700" b="1" dirty="0" smtClean="0"/>
                        <a:t>Terenuri agricole</a:t>
                      </a:r>
                      <a:endParaRPr lang="ro-RO" sz="700" b="1" dirty="0"/>
                    </a:p>
                  </a:txBody>
                  <a:tcPr/>
                </a:tc>
                <a:tc>
                  <a:txBody>
                    <a:bodyPr/>
                    <a:lstStyle/>
                    <a:p>
                      <a:pPr algn="ctr"/>
                      <a:r>
                        <a:rPr lang="ro-RO" sz="700" b="1" dirty="0" smtClean="0"/>
                        <a:t>Spațiu construit</a:t>
                      </a:r>
                      <a:endParaRPr lang="ro-RO" sz="700" b="1" dirty="0"/>
                    </a:p>
                  </a:txBody>
                  <a:tcPr/>
                </a:tc>
                <a:tc>
                  <a:txBody>
                    <a:bodyPr/>
                    <a:lstStyle/>
                    <a:p>
                      <a:pPr algn="ctr"/>
                      <a:r>
                        <a:rPr lang="ro-RO" sz="700" b="1" dirty="0" smtClean="0"/>
                        <a:t>Ape</a:t>
                      </a:r>
                      <a:endParaRPr lang="ro-RO" sz="700" b="1" dirty="0"/>
                    </a:p>
                  </a:txBody>
                  <a:tcPr/>
                </a:tc>
              </a:tr>
              <a:tr h="274580">
                <a:tc>
                  <a:txBody>
                    <a:bodyPr/>
                    <a:lstStyle/>
                    <a:p>
                      <a:pPr algn="ctr"/>
                      <a:r>
                        <a:rPr lang="ro-RO" sz="700" b="1" dirty="0" smtClean="0"/>
                        <a:t>Păduri</a:t>
                      </a:r>
                      <a:endParaRPr lang="ro-RO" sz="700" b="1" dirty="0"/>
                    </a:p>
                  </a:txBody>
                  <a:tcPr/>
                </a:tc>
                <a:tc>
                  <a:txBody>
                    <a:bodyPr/>
                    <a:lstStyle/>
                    <a:p>
                      <a:pPr algn="ctr"/>
                      <a:endParaRPr lang="ro-RO" sz="700" b="1" dirty="0"/>
                    </a:p>
                  </a:txBody>
                  <a:tcPr>
                    <a:solidFill>
                      <a:schemeClr val="bg1">
                        <a:lumMod val="75000"/>
                      </a:schemeClr>
                    </a:solidFill>
                  </a:tcPr>
                </a:tc>
                <a:tc>
                  <a:txBody>
                    <a:bodyPr/>
                    <a:lstStyle/>
                    <a:p>
                      <a:pPr algn="ctr"/>
                      <a:r>
                        <a:rPr lang="ro-RO" sz="700" b="1" dirty="0" smtClean="0"/>
                        <a:t>88,6</a:t>
                      </a:r>
                      <a:endParaRPr lang="ro-RO" sz="700" b="1" dirty="0"/>
                    </a:p>
                  </a:txBody>
                  <a:tcPr/>
                </a:tc>
                <a:tc>
                  <a:txBody>
                    <a:bodyPr/>
                    <a:lstStyle/>
                    <a:p>
                      <a:pPr algn="ctr"/>
                      <a:r>
                        <a:rPr lang="ro-RO" sz="700" b="1" dirty="0" smtClean="0"/>
                        <a:t>30,2</a:t>
                      </a:r>
                      <a:endParaRPr lang="ro-RO" sz="700" b="1" dirty="0"/>
                    </a:p>
                  </a:txBody>
                  <a:tcPr/>
                </a:tc>
                <a:tc>
                  <a:txBody>
                    <a:bodyPr/>
                    <a:lstStyle/>
                    <a:p>
                      <a:pPr algn="ctr"/>
                      <a:r>
                        <a:rPr lang="ro-RO" sz="700" b="1" dirty="0" smtClean="0"/>
                        <a:t>165,9</a:t>
                      </a:r>
                      <a:endParaRPr lang="ro-RO" sz="700" b="1" dirty="0"/>
                    </a:p>
                  </a:txBody>
                  <a:tcPr/>
                </a:tc>
                <a:tc>
                  <a:txBody>
                    <a:bodyPr/>
                    <a:lstStyle/>
                    <a:p>
                      <a:pPr algn="ctr"/>
                      <a:r>
                        <a:rPr lang="ro-RO" sz="700" b="1" dirty="0" smtClean="0"/>
                        <a:t>0,08</a:t>
                      </a:r>
                      <a:endParaRPr lang="ro-RO" sz="700" b="1" dirty="0"/>
                    </a:p>
                  </a:txBody>
                  <a:tcPr/>
                </a:tc>
              </a:tr>
              <a:tr h="3807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700" b="1" dirty="0" smtClean="0"/>
                        <a:t>Areale cu vegetație ierboasă</a:t>
                      </a:r>
                    </a:p>
                  </a:txBody>
                  <a:tcPr/>
                </a:tc>
                <a:tc>
                  <a:txBody>
                    <a:bodyPr/>
                    <a:lstStyle/>
                    <a:p>
                      <a:pPr algn="ctr"/>
                      <a:r>
                        <a:rPr lang="ro-RO" sz="700" b="1" dirty="0" smtClean="0"/>
                        <a:t>10,4</a:t>
                      </a:r>
                      <a:endParaRPr lang="ro-RO" sz="700" b="1" dirty="0"/>
                    </a:p>
                  </a:txBody>
                  <a:tcPr/>
                </a:tc>
                <a:tc>
                  <a:txBody>
                    <a:bodyPr/>
                    <a:lstStyle/>
                    <a:p>
                      <a:pPr algn="ctr"/>
                      <a:endParaRPr lang="ro-RO" sz="700" b="1" dirty="0"/>
                    </a:p>
                  </a:txBody>
                  <a:tcPr>
                    <a:solidFill>
                      <a:schemeClr val="bg1">
                        <a:lumMod val="75000"/>
                      </a:schemeClr>
                    </a:solidFill>
                  </a:tcPr>
                </a:tc>
                <a:tc>
                  <a:txBody>
                    <a:bodyPr/>
                    <a:lstStyle/>
                    <a:p>
                      <a:pPr algn="ctr"/>
                      <a:r>
                        <a:rPr lang="ro-RO" sz="700" b="1" dirty="0" smtClean="0"/>
                        <a:t>62,8</a:t>
                      </a:r>
                      <a:endParaRPr lang="ro-RO" sz="700" b="1" dirty="0"/>
                    </a:p>
                  </a:txBody>
                  <a:tcPr/>
                </a:tc>
                <a:tc>
                  <a:txBody>
                    <a:bodyPr/>
                    <a:lstStyle/>
                    <a:p>
                      <a:pPr algn="ctr"/>
                      <a:r>
                        <a:rPr lang="ro-RO" sz="700" b="1" dirty="0" smtClean="0"/>
                        <a:t>39</a:t>
                      </a:r>
                      <a:endParaRPr lang="ro-RO" sz="700" b="1" dirty="0"/>
                    </a:p>
                  </a:txBody>
                  <a:tcPr/>
                </a:tc>
                <a:tc>
                  <a:txBody>
                    <a:bodyPr/>
                    <a:lstStyle/>
                    <a:p>
                      <a:pPr algn="ctr"/>
                      <a:r>
                        <a:rPr lang="ro-RO" sz="700" b="1" dirty="0" smtClean="0"/>
                        <a:t>0,02</a:t>
                      </a:r>
                      <a:endParaRPr lang="ro-RO" sz="700" b="1" dirty="0"/>
                    </a:p>
                  </a:txBody>
                  <a:tcPr/>
                </a:tc>
              </a:tr>
              <a:tr h="3502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700" b="1" dirty="0" smtClean="0"/>
                        <a:t>Terenuri agricole</a:t>
                      </a:r>
                    </a:p>
                  </a:txBody>
                  <a:tcPr/>
                </a:tc>
                <a:tc>
                  <a:txBody>
                    <a:bodyPr/>
                    <a:lstStyle/>
                    <a:p>
                      <a:pPr algn="ctr"/>
                      <a:r>
                        <a:rPr lang="ro-RO" sz="700" b="1" dirty="0" smtClean="0"/>
                        <a:t>0,2</a:t>
                      </a:r>
                      <a:endParaRPr lang="ro-RO" sz="700" b="1" dirty="0"/>
                    </a:p>
                  </a:txBody>
                  <a:tcPr/>
                </a:tc>
                <a:tc>
                  <a:txBody>
                    <a:bodyPr/>
                    <a:lstStyle/>
                    <a:p>
                      <a:pPr algn="ctr"/>
                      <a:r>
                        <a:rPr lang="ro-RO" sz="700" b="1" dirty="0" smtClean="0"/>
                        <a:t>14,1</a:t>
                      </a:r>
                      <a:endParaRPr lang="ro-RO" sz="700" b="1" dirty="0"/>
                    </a:p>
                  </a:txBody>
                  <a:tcPr/>
                </a:tc>
                <a:tc>
                  <a:txBody>
                    <a:bodyPr/>
                    <a:lstStyle/>
                    <a:p>
                      <a:pPr algn="ctr"/>
                      <a:endParaRPr lang="ro-RO" sz="700" b="1" dirty="0"/>
                    </a:p>
                  </a:txBody>
                  <a:tcPr>
                    <a:solidFill>
                      <a:schemeClr val="bg1">
                        <a:lumMod val="75000"/>
                      </a:schemeClr>
                    </a:solidFill>
                  </a:tcPr>
                </a:tc>
                <a:tc>
                  <a:txBody>
                    <a:bodyPr/>
                    <a:lstStyle/>
                    <a:p>
                      <a:pPr algn="ctr"/>
                      <a:r>
                        <a:rPr lang="ro-RO" sz="700" b="1" dirty="0" smtClean="0"/>
                        <a:t>33,3</a:t>
                      </a:r>
                      <a:endParaRPr lang="ro-RO" sz="700" b="1" dirty="0"/>
                    </a:p>
                  </a:txBody>
                  <a:tcPr/>
                </a:tc>
                <a:tc>
                  <a:txBody>
                    <a:bodyPr/>
                    <a:lstStyle/>
                    <a:p>
                      <a:pPr algn="ctr"/>
                      <a:r>
                        <a:rPr lang="ro-RO" sz="700" b="1" dirty="0" smtClean="0"/>
                        <a:t>0,3</a:t>
                      </a:r>
                      <a:endParaRPr lang="ro-RO" sz="700" b="1" dirty="0"/>
                    </a:p>
                  </a:txBody>
                  <a:tcPr/>
                </a:tc>
              </a:tr>
              <a:tr h="3502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700" b="1" dirty="0" smtClean="0"/>
                        <a:t>Spațiu construit</a:t>
                      </a:r>
                    </a:p>
                  </a:txBody>
                  <a:tcPr/>
                </a:tc>
                <a:tc>
                  <a:txBody>
                    <a:bodyPr/>
                    <a:lstStyle/>
                    <a:p>
                      <a:pPr algn="ctr"/>
                      <a:r>
                        <a:rPr lang="ro-RO" sz="700" b="1" dirty="0" smtClean="0"/>
                        <a:t>32,4</a:t>
                      </a:r>
                      <a:endParaRPr lang="ro-RO" sz="700" b="1" dirty="0"/>
                    </a:p>
                  </a:txBody>
                  <a:tcPr/>
                </a:tc>
                <a:tc>
                  <a:txBody>
                    <a:bodyPr/>
                    <a:lstStyle/>
                    <a:p>
                      <a:pPr algn="ctr"/>
                      <a:r>
                        <a:rPr lang="ro-RO" sz="700" b="1" dirty="0" smtClean="0"/>
                        <a:t>4,9</a:t>
                      </a:r>
                      <a:endParaRPr lang="ro-RO" sz="700" b="1" dirty="0"/>
                    </a:p>
                  </a:txBody>
                  <a:tcPr/>
                </a:tc>
                <a:tc>
                  <a:txBody>
                    <a:bodyPr/>
                    <a:lstStyle/>
                    <a:p>
                      <a:pPr algn="ctr"/>
                      <a:r>
                        <a:rPr lang="ro-RO" sz="700" b="1" dirty="0" smtClean="0"/>
                        <a:t>0,4</a:t>
                      </a:r>
                      <a:endParaRPr lang="ro-RO" sz="700" b="1" dirty="0"/>
                    </a:p>
                  </a:txBody>
                  <a:tcPr/>
                </a:tc>
                <a:tc>
                  <a:txBody>
                    <a:bodyPr/>
                    <a:lstStyle/>
                    <a:p>
                      <a:pPr algn="ctr"/>
                      <a:endParaRPr lang="ro-RO" sz="700" b="1" dirty="0"/>
                    </a:p>
                  </a:txBody>
                  <a:tcPr>
                    <a:solidFill>
                      <a:schemeClr val="bg1">
                        <a:lumMod val="75000"/>
                      </a:schemeClr>
                    </a:solidFill>
                  </a:tcPr>
                </a:tc>
                <a:tc>
                  <a:txBody>
                    <a:bodyPr/>
                    <a:lstStyle/>
                    <a:p>
                      <a:pPr algn="ctr"/>
                      <a:r>
                        <a:rPr lang="ro-RO" sz="700" b="1" dirty="0" smtClean="0"/>
                        <a:t>0,06</a:t>
                      </a:r>
                      <a:endParaRPr lang="ro-RO" sz="700" b="1" dirty="0"/>
                    </a:p>
                  </a:txBody>
                  <a:tcPr/>
                </a:tc>
              </a:tr>
              <a:tr h="27799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o-RO" sz="700" b="1" dirty="0" smtClean="0"/>
                        <a:t>Ape</a:t>
                      </a:r>
                    </a:p>
                  </a:txBody>
                  <a:tcPr/>
                </a:tc>
                <a:tc>
                  <a:txBody>
                    <a:bodyPr/>
                    <a:lstStyle/>
                    <a:p>
                      <a:pPr algn="ctr"/>
                      <a:r>
                        <a:rPr lang="ro-RO" sz="700" b="1" dirty="0" smtClean="0"/>
                        <a:t>0,2</a:t>
                      </a:r>
                      <a:endParaRPr lang="ro-RO" sz="700" b="1" dirty="0"/>
                    </a:p>
                  </a:txBody>
                  <a:tcPr/>
                </a:tc>
                <a:tc>
                  <a:txBody>
                    <a:bodyPr/>
                    <a:lstStyle/>
                    <a:p>
                      <a:pPr algn="ctr"/>
                      <a:r>
                        <a:rPr lang="ro-RO" sz="700" b="1" dirty="0" smtClean="0"/>
                        <a:t>0,09</a:t>
                      </a:r>
                      <a:endParaRPr lang="ro-RO" sz="700" b="1" dirty="0"/>
                    </a:p>
                  </a:txBody>
                  <a:tcPr/>
                </a:tc>
                <a:tc>
                  <a:txBody>
                    <a:bodyPr/>
                    <a:lstStyle/>
                    <a:p>
                      <a:pPr algn="ctr"/>
                      <a:r>
                        <a:rPr lang="ro-RO" sz="700" b="1" dirty="0" smtClean="0"/>
                        <a:t>0,03</a:t>
                      </a:r>
                      <a:endParaRPr lang="ro-RO" sz="700" b="1" dirty="0"/>
                    </a:p>
                  </a:txBody>
                  <a:tcPr/>
                </a:tc>
                <a:tc>
                  <a:txBody>
                    <a:bodyPr/>
                    <a:lstStyle/>
                    <a:p>
                      <a:pPr algn="ctr"/>
                      <a:r>
                        <a:rPr lang="ro-RO" sz="700" b="1" dirty="0" smtClean="0"/>
                        <a:t>0.07</a:t>
                      </a:r>
                      <a:endParaRPr lang="ro-RO" sz="700" b="1" dirty="0"/>
                    </a:p>
                  </a:txBody>
                  <a:tcPr/>
                </a:tc>
                <a:tc>
                  <a:txBody>
                    <a:bodyPr/>
                    <a:lstStyle/>
                    <a:p>
                      <a:pPr algn="ctr"/>
                      <a:endParaRPr lang="ro-RO" sz="700" b="1" dirty="0"/>
                    </a:p>
                  </a:txBody>
                  <a:tcPr>
                    <a:solidFill>
                      <a:schemeClr val="bg1">
                        <a:lumMod val="75000"/>
                      </a:schemeClr>
                    </a:solid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Bibliografie</a:t>
            </a:r>
            <a:endParaRPr lang="en-US" dirty="0"/>
          </a:p>
        </p:txBody>
      </p:sp>
      <p:sp>
        <p:nvSpPr>
          <p:cNvPr id="3" name="Content Placeholder 2"/>
          <p:cNvSpPr>
            <a:spLocks noGrp="1"/>
          </p:cNvSpPr>
          <p:nvPr>
            <p:ph idx="1"/>
          </p:nvPr>
        </p:nvSpPr>
        <p:spPr/>
        <p:txBody>
          <a:bodyPr>
            <a:normAutofit fontScale="70000" lnSpcReduction="20000"/>
          </a:bodyPr>
          <a:lstStyle/>
          <a:p>
            <a:r>
              <a:rPr lang="ro-RO" dirty="0" smtClean="0"/>
              <a:t>Jensen J., Guptill St., Cowen D., (2012), </a:t>
            </a:r>
            <a:r>
              <a:rPr lang="ro-RO" i="1" dirty="0" smtClean="0"/>
              <a:t>Change Detection Technology Evaluation</a:t>
            </a:r>
            <a:r>
              <a:rPr lang="ro-RO" dirty="0" smtClean="0"/>
              <a:t>, A report to the Geography Division, U.S. Census </a:t>
            </a:r>
            <a:r>
              <a:rPr lang="ro-RO" dirty="0" err="1" smtClean="0"/>
              <a:t>Bureau</a:t>
            </a:r>
            <a:r>
              <a:rPr lang="ro-RO" dirty="0" smtClean="0"/>
              <a:t>;</a:t>
            </a:r>
          </a:p>
          <a:p>
            <a:r>
              <a:rPr lang="ro-RO" dirty="0" smtClean="0"/>
              <a:t>Mihai B., (2007), </a:t>
            </a:r>
            <a:r>
              <a:rPr lang="ro-RO" i="1" dirty="0" smtClean="0"/>
              <a:t>Teledetecție</a:t>
            </a:r>
            <a:r>
              <a:rPr lang="ro-RO" dirty="0" smtClean="0"/>
              <a:t>, </a:t>
            </a:r>
            <a:r>
              <a:rPr lang="ro-RO" dirty="0" err="1" smtClean="0"/>
              <a:t>vol</a:t>
            </a:r>
            <a:r>
              <a:rPr lang="ro-RO" dirty="0" smtClean="0"/>
              <a:t> I, Editura Universității din București</a:t>
            </a:r>
          </a:p>
          <a:p>
            <a:r>
              <a:rPr lang="ro-RO" dirty="0" smtClean="0"/>
              <a:t>Mihai B., Săvulescu I., Șandric I., (2007), </a:t>
            </a:r>
            <a:r>
              <a:rPr lang="ro-RO" i="1" dirty="0" smtClean="0"/>
              <a:t>Change Detection Analysis (1986-2002) of vegetation Cover in Romania</a:t>
            </a:r>
            <a:r>
              <a:rPr lang="ro-RO" dirty="0" smtClean="0"/>
              <a:t>, Mountain Research and Development, Vol 27, nr 3, pag. 250-258</a:t>
            </a:r>
          </a:p>
          <a:p>
            <a:r>
              <a:rPr lang="ro-RO" dirty="0" smtClean="0"/>
              <a:t>Huzui A.E., Călin I., Pătru-Stupariu I, (2012), </a:t>
            </a:r>
            <a:r>
              <a:rPr lang="ro-RO" i="1" dirty="0" smtClean="0"/>
              <a:t>Spatial pattern analyses of landscape using multi-temporal data sources</a:t>
            </a:r>
            <a:r>
              <a:rPr lang="ro-RO" dirty="0" smtClean="0"/>
              <a:t>, Procedia Environmentak Sciences 14, pag. 96-110</a:t>
            </a:r>
          </a:p>
          <a:p>
            <a:r>
              <a:rPr lang="ro-RO" dirty="0" smtClean="0">
                <a:hlinkClick r:id="rId2"/>
              </a:rPr>
              <a:t>www.landsat.usgs.gov</a:t>
            </a:r>
            <a:endParaRPr lang="ro-RO" dirty="0" smtClean="0"/>
          </a:p>
          <a:p>
            <a:r>
              <a:rPr lang="ro-RO" dirty="0" smtClean="0">
                <a:hlinkClick r:id="rId3"/>
              </a:rPr>
              <a:t>www.landsat.gsfc.nasa.gov</a:t>
            </a:r>
            <a:endParaRPr lang="ro-RO"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4267200" y="3581400"/>
            <a:ext cx="3974592" cy="1143000"/>
          </a:xfrm>
        </p:spPr>
        <p:txBody>
          <a:bodyPr/>
          <a:lstStyle/>
          <a:p>
            <a:r>
              <a:rPr lang="ro-RO" dirty="0" smtClean="0"/>
              <a:t>Vă mulțumesc!</a:t>
            </a:r>
            <a:endParaRPr lang="ro-RO"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1101</TotalTime>
  <Words>1244</Words>
  <Application>Microsoft Office PowerPoint</Application>
  <PresentationFormat>On-screen Show (4:3)</PresentationFormat>
  <Paragraphs>202</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Solstice</vt:lpstr>
      <vt:lpstr>Analiza schimbărilor survenite în acoperirea terenurilor, prin utilizarea datelor multi-temporale Landsat</vt:lpstr>
      <vt:lpstr>Structura</vt:lpstr>
      <vt:lpstr>Analiza multi-temporală</vt:lpstr>
      <vt:lpstr>De ce avem nevoie?</vt:lpstr>
      <vt:lpstr>Considerații Geometrice</vt:lpstr>
      <vt:lpstr>Considerații Spectrale</vt:lpstr>
      <vt:lpstr>Considerații Radiometrice</vt:lpstr>
      <vt:lpstr>Considerații Temporale</vt:lpstr>
      <vt:lpstr>Alegerea datelor: Zona subcarpatică dintre văile Prahova și Teleajen</vt:lpstr>
      <vt:lpstr>Flux de lucru</vt:lpstr>
      <vt:lpstr>Pasul 1. Corecția atmosferică</vt:lpstr>
      <vt:lpstr>Pasul 2. Corectarea efectului umbririi</vt:lpstr>
      <vt:lpstr>Pasul 3. Co-înregistrarea imaginilor </vt:lpstr>
      <vt:lpstr>Pasul 4.  Analiza schimbărilor</vt:lpstr>
      <vt:lpstr>Diferențierea imaginilor multi-temporale</vt:lpstr>
      <vt:lpstr>Raportul imaginilor multi-temporale</vt:lpstr>
      <vt:lpstr>Analiza vectorilor de schimbare</vt:lpstr>
      <vt:lpstr>Diferențierea selectivă a clasificărilor de pixeli</vt:lpstr>
      <vt:lpstr>Slide 19</vt:lpstr>
      <vt:lpstr>Slide 20</vt:lpstr>
      <vt:lpstr>Bibliografie</vt:lpstr>
      <vt:lpstr>Vă mulțumesc!</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Analiza schimbărilor survenite în acoperirea terenurilor, prin utilizarea datelor multi-temporale Landsat</dc:title>
  <dc:creator>marina</dc:creator>
  <cp:lastModifiedBy>marina</cp:lastModifiedBy>
  <cp:revision>109</cp:revision>
  <dcterms:created xsi:type="dcterms:W3CDTF">2015-04-20T17:14:40Z</dcterms:created>
  <dcterms:modified xsi:type="dcterms:W3CDTF">2015-04-24T07:39:07Z</dcterms:modified>
</cp:coreProperties>
</file>