
<file path=[Content_Types].xml><?xml version="1.0" encoding="utf-8"?>
<Types xmlns="http://schemas.openxmlformats.org/package/2006/content-types">
  <Override PartName="/customXml/itemProps3.xml" ContentType="application/vnd.openxmlformats-officedocument.customXmlProperties+xml"/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customXml/itemProps1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docProps/custom.xml" ContentType="application/vnd.openxmlformats-officedocument.custom-properties+xml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customXml/itemProps2.xml" ContentType="application/vnd.openxmlformats-officedocument.customXml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4"/>
  </p:sldMasterIdLst>
  <p:notesMasterIdLst>
    <p:notesMasterId r:id="rId27"/>
  </p:notesMasterIdLst>
  <p:sldIdLst>
    <p:sldId id="256" r:id="rId5"/>
    <p:sldId id="295" r:id="rId6"/>
    <p:sldId id="296" r:id="rId7"/>
    <p:sldId id="260" r:id="rId8"/>
    <p:sldId id="272" r:id="rId9"/>
    <p:sldId id="297" r:id="rId10"/>
    <p:sldId id="262" r:id="rId11"/>
    <p:sldId id="261" r:id="rId12"/>
    <p:sldId id="301" r:id="rId13"/>
    <p:sldId id="263" r:id="rId14"/>
    <p:sldId id="300" r:id="rId15"/>
    <p:sldId id="264" r:id="rId16"/>
    <p:sldId id="298" r:id="rId17"/>
    <p:sldId id="266" r:id="rId18"/>
    <p:sldId id="302" r:id="rId19"/>
    <p:sldId id="265" r:id="rId20"/>
    <p:sldId id="299" r:id="rId21"/>
    <p:sldId id="268" r:id="rId22"/>
    <p:sldId id="267" r:id="rId23"/>
    <p:sldId id="287" r:id="rId24"/>
    <p:sldId id="303" r:id="rId25"/>
    <p:sldId id="290" r:id="rId26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>
          <p15:clr>
            <a:srgbClr val="A4A3A4"/>
          </p15:clr>
        </p15:guide>
        <p15:guide id="3" pos="5307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040404"/>
    <a:srgbClr val="E60000"/>
    <a:srgbClr val="565A5C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D27102A9-8310-4765-A935-A1911B00CA55}" styleName="Light Style 1 - Accent 4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4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4"/>
              </a:solidFill>
            </a:ln>
          </a:bottom>
        </a:tcBdr>
        <a:fill>
          <a:noFill/>
        </a:fill>
      </a:tcStyle>
    </a:firstRow>
  </a:tblStyle>
  <a:tblStyle styleId="{C083E6E3-FA7D-4D7B-A595-EF9225AFEA82}" styleName="Light Style 1 - Accent 3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0E3FDE45-AF77-4B5C-9715-49D594BDF05E}" styleName="Light Style 1 - Accent 2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9733" autoAdjust="0"/>
    <p:restoredTop sz="88644" autoAdjust="0"/>
  </p:normalViewPr>
  <p:slideViewPr>
    <p:cSldViewPr snapToGrid="0" snapToObjects="1">
      <p:cViewPr>
        <p:scale>
          <a:sx n="70" d="100"/>
          <a:sy n="70" d="100"/>
        </p:scale>
        <p:origin x="-1308" y="-78"/>
      </p:cViewPr>
      <p:guideLst>
        <p:guide orient="horz" pos="2160"/>
        <p:guide/>
        <p:guide pos="5307"/>
      </p:guideLst>
    </p:cSldViewPr>
  </p:slideViewPr>
  <p:notesTextViewPr>
    <p:cViewPr>
      <p:scale>
        <a:sx n="100" d="100"/>
        <a:sy n="100" d="100"/>
      </p:scale>
      <p:origin x="0" y="114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presProps" Target="presProp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notesMaster" Target="notesMasters/notesMaster1.xml"/><Relationship Id="rId30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F94E7C4-328C-457B-8CA2-EE381C323794}" type="datetimeFigureOut">
              <a:rPr lang="en-US" smtClean="0"/>
              <a:pPr/>
              <a:t>4/24/2015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4377D70-F193-4353-836F-31B604DF4B77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80818685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ro-RO" sz="1050" dirty="0" smtClean="0"/>
              <a:t>Combinația dintre benzile 3, 2 și 1 se folosește pentru a crea o compoziție în culori naturale</a:t>
            </a:r>
            <a:r>
              <a:rPr lang="ro-RO" sz="1050" dirty="0" smtClean="0"/>
              <a:t>,</a:t>
            </a:r>
            <a:r>
              <a:rPr lang="en-US" sz="1050" dirty="0" smtClean="0"/>
              <a:t> care se </a:t>
            </a:r>
            <a:r>
              <a:rPr lang="en-US" sz="1050" dirty="0" err="1" smtClean="0"/>
              <a:t>apropie</a:t>
            </a:r>
            <a:r>
              <a:rPr lang="en-US" sz="1050" dirty="0" smtClean="0"/>
              <a:t> </a:t>
            </a:r>
            <a:r>
              <a:rPr lang="en-US" sz="1050" dirty="0" err="1" smtClean="0"/>
              <a:t>cel</a:t>
            </a:r>
            <a:r>
              <a:rPr lang="en-US" sz="1050" dirty="0" smtClean="0"/>
              <a:t> </a:t>
            </a:r>
            <a:r>
              <a:rPr lang="en-US" sz="1050" dirty="0" err="1" smtClean="0"/>
              <a:t>mai</a:t>
            </a:r>
            <a:r>
              <a:rPr lang="en-US" sz="1050" dirty="0" smtClean="0"/>
              <a:t> </a:t>
            </a:r>
            <a:r>
              <a:rPr lang="en-US" sz="1050" dirty="0" err="1" smtClean="0"/>
              <a:t>mult</a:t>
            </a:r>
            <a:r>
              <a:rPr lang="en-US" sz="1050" dirty="0" smtClean="0"/>
              <a:t> de </a:t>
            </a:r>
            <a:r>
              <a:rPr lang="en-US" sz="1050" dirty="0" err="1" smtClean="0"/>
              <a:t>situa</a:t>
            </a:r>
            <a:r>
              <a:rPr lang="ro-RO" sz="1050" dirty="0" smtClean="0"/>
              <a:t>ția din teren, </a:t>
            </a:r>
            <a:r>
              <a:rPr lang="en-US" sz="1050" dirty="0" err="1" smtClean="0"/>
              <a:t>iar</a:t>
            </a:r>
            <a:r>
              <a:rPr lang="ro-RO" sz="1050" dirty="0" smtClean="0"/>
              <a:t> </a:t>
            </a:r>
            <a:r>
              <a:rPr lang="ro-RO" sz="1050" dirty="0" smtClean="0"/>
              <a:t>obiectele au culorile pe care ochiul le percepe în realitate.</a:t>
            </a:r>
            <a:endParaRPr lang="en-US" sz="1050" dirty="0" smtClean="0"/>
          </a:p>
          <a:p>
            <a:r>
              <a:rPr lang="ro-RO" sz="1050" dirty="0" smtClean="0"/>
              <a:t>Benzile 3 (roșie), 2 (verde) și 1 (albastră) pot fi asociate culorilor R, G, B pentru afișare</a:t>
            </a:r>
            <a:r>
              <a:rPr lang="ro-RO" sz="1050" dirty="0" smtClean="0"/>
              <a:t>.</a:t>
            </a:r>
            <a:endParaRPr lang="ro-RO" sz="1050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4377D70-F193-4353-836F-31B604DF4B77}" type="slidenum">
              <a:rPr lang="en-US" smtClean="0"/>
              <a:pPr/>
              <a:t>7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ro-RO" sz="1200" dirty="0" smtClean="0"/>
              <a:t>Începând cu 31 mai 2003, senzorul SLC al Landsat 7 ETM a avut o problemă legată de lipsa informațiilor redată sub forma unor dungi aflate pe marginile fiecărei scene, ceea ce a dus la pierderea datelor în proporție de 22 %.</a:t>
            </a:r>
          </a:p>
          <a:p>
            <a:r>
              <a:rPr lang="ro-RO" sz="1200" dirty="0" smtClean="0"/>
              <a:t>Tehnica de umplere a golurilor se bazează pe două scene din aceeași zonă, unde o transformare liniară se aplică pe imaginea primară pentru a fi corectată pe baza deviației standard și a valorilor medii ale fiecărei benzi, din fiecare scenă. </a:t>
            </a:r>
            <a:endParaRPr lang="en-US" sz="1200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4377D70-F193-4353-836F-31B604DF4B77}" type="slidenum">
              <a:rPr lang="en-US" smtClean="0"/>
              <a:pPr/>
              <a:t>8</a:t>
            </a:fld>
            <a:endParaRPr 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sz="1050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4377D70-F193-4353-836F-31B604DF4B77}" type="slidenum">
              <a:rPr lang="en-US" smtClean="0"/>
              <a:pPr/>
              <a:t>9</a:t>
            </a:fld>
            <a:endParaRPr 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ro-RO" sz="1200" dirty="0" smtClean="0"/>
              <a:t>Pan-sharpening este o tehnică prin care se combină datele pancromatice de înaltă rezoluție cu date multispectrale de rezoluție medie pentru a crea o imagine multispectrală cu caracteristici de rezoluție mai bună.</a:t>
            </a:r>
            <a:endParaRPr lang="en-US" sz="1200" dirty="0" smtClean="0"/>
          </a:p>
          <a:p>
            <a:r>
              <a:rPr lang="ro-RO" sz="1200" dirty="0" smtClean="0"/>
              <a:t>Compozitul RGB cu rezoluție de 30 m este combinat cu banda 8 (pancromatică) cu rezoluție de 15 m, fără a se pierde din informația inițială. </a:t>
            </a:r>
            <a:endParaRPr lang="en-US" sz="1200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4377D70-F193-4353-836F-31B604DF4B77}" type="slidenum">
              <a:rPr lang="en-US" smtClean="0"/>
              <a:pPr/>
              <a:t>10</a:t>
            </a:fld>
            <a:endParaRPr 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4377D70-F193-4353-836F-31B604DF4B77}" type="slidenum">
              <a:rPr lang="en-US" smtClean="0"/>
              <a:pPr/>
              <a:t>11</a:t>
            </a:fld>
            <a:endParaRPr 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sz="1200" dirty="0" err="1" smtClean="0"/>
              <a:t>Examinarea</a:t>
            </a:r>
            <a:r>
              <a:rPr lang="ro-RO" sz="1200" dirty="0" smtClean="0"/>
              <a:t> vizuală</a:t>
            </a:r>
            <a:r>
              <a:rPr lang="en-US" sz="1200" dirty="0" smtClean="0"/>
              <a:t> </a:t>
            </a:r>
            <a:r>
              <a:rPr lang="en-US" sz="1200" dirty="0" err="1" smtClean="0"/>
              <a:t>este</a:t>
            </a:r>
            <a:r>
              <a:rPr lang="en-US" sz="1200" dirty="0" smtClean="0"/>
              <a:t> un </a:t>
            </a:r>
            <a:r>
              <a:rPr lang="en-US" sz="1200" dirty="0" err="1" smtClean="0"/>
              <a:t>proces</a:t>
            </a:r>
            <a:r>
              <a:rPr lang="en-US" sz="1200" dirty="0" smtClean="0"/>
              <a:t> </a:t>
            </a:r>
            <a:r>
              <a:rPr lang="en-US" sz="1200" dirty="0" err="1" smtClean="0"/>
              <a:t>subiectiv</a:t>
            </a:r>
            <a:r>
              <a:rPr lang="en-US" sz="1200" dirty="0" smtClean="0"/>
              <a:t>, </a:t>
            </a:r>
            <a:r>
              <a:rPr lang="ro-RO" sz="1200" dirty="0" smtClean="0"/>
              <a:t>ce se bazează pe experiența </a:t>
            </a:r>
            <a:r>
              <a:rPr lang="en-US" sz="1200" dirty="0" err="1" smtClean="0"/>
              <a:t>analistului</a:t>
            </a:r>
            <a:r>
              <a:rPr lang="ro-RO" sz="1200" dirty="0" smtClean="0"/>
              <a:t>, ținându-se cont de formă, textură, umbre și tonuri de culoare.</a:t>
            </a:r>
            <a:endParaRPr lang="en-US" sz="1200" dirty="0" smtClean="0"/>
          </a:p>
          <a:p>
            <a:r>
              <a:rPr lang="ro-RO" sz="1200" dirty="0" smtClean="0"/>
              <a:t>Determinarea validității și a preciziei rezultatelor obținute din prelucrarea digitală poate fi dificilă.</a:t>
            </a:r>
            <a:endParaRPr lang="en-US" sz="1200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4377D70-F193-4353-836F-31B604DF4B77}" type="slidenum">
              <a:rPr lang="en-US" smtClean="0"/>
              <a:pPr/>
              <a:t>16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wmf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wmf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wmf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 descr="prezentare-titlu-bkg.png"/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1676400"/>
            <a:ext cx="9144000" cy="51816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19138" y="2520000"/>
            <a:ext cx="7705725" cy="1174545"/>
          </a:xfrm>
        </p:spPr>
        <p:txBody>
          <a:bodyPr lIns="0" tIns="0" rIns="0" bIns="0" anchor="t" anchorCtr="0">
            <a:normAutofit/>
          </a:bodyPr>
          <a:lstStyle>
            <a:lvl1pPr algn="l">
              <a:defRPr sz="4000" b="1">
                <a:solidFill>
                  <a:schemeClr val="bg1"/>
                </a:solidFill>
              </a:defRPr>
            </a:lvl1pPr>
          </a:lstStyle>
          <a:p>
            <a:r>
              <a:rPr lang="cs-CZ" dirty="0"/>
              <a:t>Click to edit Master title style</a:t>
            </a:r>
            <a:endParaRPr lang="en-US" dirty="0"/>
          </a:p>
        </p:txBody>
      </p:sp>
      <p:pic>
        <p:nvPicPr>
          <p:cNvPr id="10" name="Picture 9" descr="teamnet transformig technology logo rgb.wmf"/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19138" y="687776"/>
            <a:ext cx="3081600" cy="2817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86206682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apitol, secțiu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prezentare-capitol-bkg.png"/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9144000" cy="6336145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0725" y="2787650"/>
            <a:ext cx="7704138" cy="831850"/>
          </a:xfrm>
        </p:spPr>
        <p:txBody>
          <a:bodyPr lIns="0" tIns="0" rIns="0" bIns="0">
            <a:normAutofit/>
          </a:bodyPr>
          <a:lstStyle>
            <a:lvl1pPr algn="l">
              <a:defRPr sz="2400" b="1">
                <a:solidFill>
                  <a:srgbClr val="FFFFFF"/>
                </a:solidFill>
              </a:defRPr>
            </a:lvl1pPr>
          </a:lstStyle>
          <a:p>
            <a:r>
              <a:rPr lang="cs-CZ" dirty="0"/>
              <a:t>Click to edit Master title style</a:t>
            </a:r>
            <a:endParaRPr lang="en-US" dirty="0"/>
          </a:p>
        </p:txBody>
      </p:sp>
      <p:pic>
        <p:nvPicPr>
          <p:cNvPr id="8" name="Picture 7" descr="teamnet logo rgb.wmf"/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20725" y="6520295"/>
            <a:ext cx="1080000" cy="126868"/>
          </a:xfrm>
          <a:prstGeom prst="rect">
            <a:avLst/>
          </a:prstGeom>
        </p:spPr>
      </p:pic>
      <p:sp>
        <p:nvSpPr>
          <p:cNvPr id="16" name="Text Placeholder 2"/>
          <p:cNvSpPr>
            <a:spLocks noGrp="1"/>
          </p:cNvSpPr>
          <p:nvPr>
            <p:ph type="body" idx="1"/>
          </p:nvPr>
        </p:nvSpPr>
        <p:spPr>
          <a:xfrm>
            <a:off x="783139" y="835025"/>
            <a:ext cx="1413962" cy="1298575"/>
          </a:xfrm>
        </p:spPr>
        <p:txBody>
          <a:bodyPr lIns="0" tIns="0" rIns="0" bIns="0" anchor="ctr" anchorCtr="0">
            <a:noAutofit/>
          </a:bodyPr>
          <a:lstStyle>
            <a:lvl1pPr marL="0" indent="0" algn="ctr">
              <a:buNone/>
              <a:defRPr sz="7200" b="1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xmlns="" val="6001408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lide norm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 descr="prezentare-bkg-alb.png"/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852755" y="766826"/>
            <a:ext cx="5639485" cy="593092"/>
          </a:xfrm>
          <a:solidFill>
            <a:schemeClr val="bg1"/>
          </a:solidFill>
        </p:spPr>
        <p:txBody>
          <a:bodyPr lIns="36000" tIns="0" rIns="0" bIns="0">
            <a:normAutofit/>
          </a:bodyPr>
          <a:lstStyle>
            <a:lvl1pPr algn="l">
              <a:defRPr sz="3000" b="1"/>
            </a:lvl1pPr>
          </a:lstStyle>
          <a:p>
            <a:r>
              <a:rPr lang="cs-CZ" dirty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20724" y="1600200"/>
            <a:ext cx="7704139" cy="4690169"/>
          </a:xfrm>
        </p:spPr>
        <p:txBody>
          <a:bodyPr lIns="0" tIns="0" rIns="0" bIns="0" anchor="ctr" anchorCtr="0">
            <a:normAutofit/>
          </a:bodyPr>
          <a:lstStyle>
            <a:lvl1pPr marL="285750" indent="-285750" algn="just">
              <a:spcBef>
                <a:spcPts val="0"/>
              </a:spcBef>
              <a:buClr>
                <a:srgbClr val="E60000"/>
              </a:buClr>
              <a:buFont typeface="Arial" panose="020B0604020202020204" pitchFamily="34" charset="0"/>
              <a:buChar char="•"/>
              <a:defRPr sz="1800"/>
            </a:lvl1pPr>
            <a:lvl2pPr algn="just">
              <a:spcBef>
                <a:spcPts val="0"/>
              </a:spcBef>
              <a:buClr>
                <a:srgbClr val="E60000"/>
              </a:buClr>
              <a:defRPr sz="1600"/>
            </a:lvl2pPr>
            <a:lvl3pPr algn="just">
              <a:spcBef>
                <a:spcPts val="0"/>
              </a:spcBef>
              <a:defRPr sz="1600"/>
            </a:lvl3pPr>
            <a:lvl4pPr algn="just">
              <a:spcBef>
                <a:spcPts val="0"/>
              </a:spcBef>
              <a:buClr>
                <a:srgbClr val="E60000"/>
              </a:buClr>
              <a:defRPr sz="1600"/>
            </a:lvl4pPr>
            <a:lvl5pPr algn="just">
              <a:spcBef>
                <a:spcPts val="0"/>
              </a:spcBef>
              <a:defRPr sz="1600"/>
            </a:lvl5pPr>
          </a:lstStyle>
          <a:p>
            <a:pPr lvl="0"/>
            <a:r>
              <a:rPr lang="cs-CZ" dirty="0"/>
              <a:t>Click to edit Master text styles</a:t>
            </a:r>
          </a:p>
          <a:p>
            <a:pPr lvl="1"/>
            <a:r>
              <a:rPr lang="cs-CZ" dirty="0"/>
              <a:t>Second level</a:t>
            </a:r>
          </a:p>
          <a:p>
            <a:pPr lvl="2"/>
            <a:r>
              <a:rPr lang="cs-CZ" dirty="0"/>
              <a:t>Third level</a:t>
            </a:r>
          </a:p>
          <a:p>
            <a:pPr lvl="3"/>
            <a:r>
              <a:rPr lang="cs-CZ" dirty="0"/>
              <a:t>Fourth level</a:t>
            </a:r>
          </a:p>
          <a:p>
            <a:pPr lvl="4"/>
            <a:r>
              <a:rPr lang="cs-CZ" dirty="0"/>
              <a:t>Fifth level</a:t>
            </a:r>
            <a:endParaRPr lang="en-US" dirty="0"/>
          </a:p>
        </p:txBody>
      </p:sp>
      <p:pic>
        <p:nvPicPr>
          <p:cNvPr id="6" name="Picture 5"/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20724" y="6353177"/>
            <a:ext cx="1507651" cy="3905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57066321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omeni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 descr="prezentare-bkg-domeniu.png"/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9143999" cy="6857999"/>
          </a:xfrm>
          <a:prstGeom prst="rect">
            <a:avLst/>
          </a:prstGeom>
        </p:spPr>
      </p:pic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873303" y="766826"/>
            <a:ext cx="5771337" cy="593092"/>
          </a:xfrm>
          <a:solidFill>
            <a:schemeClr val="bg1"/>
          </a:solidFill>
        </p:spPr>
        <p:txBody>
          <a:bodyPr lIns="36000" tIns="0" rIns="0" bIns="0">
            <a:noAutofit/>
          </a:bodyPr>
          <a:lstStyle>
            <a:lvl1pPr algn="l">
              <a:defRPr sz="3000" b="1"/>
            </a:lvl1pPr>
          </a:lstStyle>
          <a:p>
            <a:r>
              <a:rPr lang="cs-CZ" dirty="0"/>
              <a:t>Click to edit Master title style</a:t>
            </a:r>
            <a:endParaRPr lang="en-US" dirty="0"/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5472863" y="1701801"/>
            <a:ext cx="2952000" cy="3930650"/>
          </a:xfrm>
        </p:spPr>
        <p:txBody>
          <a:bodyPr lIns="0" tIns="0" rIns="0" bIns="0" anchor="ctr" anchorCtr="0">
            <a:normAutofit/>
          </a:bodyPr>
          <a:lstStyle>
            <a:lvl1pPr marL="0" indent="0" algn="just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dirty="0"/>
              <a:t>Click to edit Master text styles</a:t>
            </a:r>
          </a:p>
        </p:txBody>
      </p:sp>
      <p:pic>
        <p:nvPicPr>
          <p:cNvPr id="7" name="Picture 6"/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20724" y="6353177"/>
            <a:ext cx="1507651" cy="3905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5004443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oza vertical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prezentare-bkg-rosu2.png"/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52905" y="1419826"/>
            <a:ext cx="4591095" cy="5026304"/>
          </a:xfrm>
        </p:spPr>
        <p:txBody>
          <a:bodyPr>
            <a:normAutofit/>
          </a:bodyPr>
          <a:lstStyle>
            <a:lvl1pPr marL="457200" indent="-457200">
              <a:buFont typeface="Arial" panose="020B0604020202020204" pitchFamily="34" charset="0"/>
              <a:buChar char="•"/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dirty="0"/>
              <a:t>Click to edit Master text styles</a:t>
            </a:r>
          </a:p>
          <a:p>
            <a:pPr lvl="1"/>
            <a:r>
              <a:rPr lang="cs-CZ" dirty="0"/>
              <a:t>Second level</a:t>
            </a:r>
          </a:p>
          <a:p>
            <a:pPr lvl="2"/>
            <a:r>
              <a:rPr lang="cs-CZ" dirty="0"/>
              <a:t>Third level</a:t>
            </a:r>
          </a:p>
          <a:p>
            <a:pPr lvl="3"/>
            <a:r>
              <a:rPr lang="cs-CZ" dirty="0"/>
              <a:t>Fourth level</a:t>
            </a:r>
          </a:p>
          <a:p>
            <a:pPr lvl="4"/>
            <a:r>
              <a:rPr lang="cs-CZ" dirty="0"/>
              <a:t>Fifth level</a:t>
            </a:r>
            <a:endParaRPr lang="en-US" dirty="0"/>
          </a:p>
        </p:txBody>
      </p:sp>
      <p:sp>
        <p:nvSpPr>
          <p:cNvPr id="14" name="Text Placeholder 13"/>
          <p:cNvSpPr>
            <a:spLocks noGrp="1"/>
          </p:cNvSpPr>
          <p:nvPr>
            <p:ph type="body" sz="quarter" idx="10"/>
          </p:nvPr>
        </p:nvSpPr>
        <p:spPr>
          <a:xfrm>
            <a:off x="720725" y="1419826"/>
            <a:ext cx="3712366" cy="3471758"/>
          </a:xfrm>
        </p:spPr>
        <p:txBody>
          <a:bodyPr lIns="0" tIns="0" rIns="0" bIns="0" anchor="ctr" anchorCtr="0"/>
          <a:lstStyle>
            <a:lvl1pPr marL="0" indent="0" algn="l">
              <a:spcAft>
                <a:spcPts val="1200"/>
              </a:spcAft>
              <a:buNone/>
              <a:defRPr sz="3000">
                <a:solidFill>
                  <a:schemeClr val="bg1"/>
                </a:solidFill>
              </a:defRPr>
            </a:lvl1pPr>
            <a:lvl2pPr marL="90488" indent="-90488" algn="l">
              <a:buFont typeface="Arial"/>
              <a:buChar char="•"/>
              <a:defRPr sz="1600">
                <a:solidFill>
                  <a:schemeClr val="bg1"/>
                </a:solidFill>
              </a:defRPr>
            </a:lvl2pPr>
            <a:lvl3pPr marL="358775" indent="-179388" algn="l">
              <a:defRPr sz="1200">
                <a:solidFill>
                  <a:schemeClr val="bg1"/>
                </a:solidFill>
              </a:defRPr>
            </a:lvl3pPr>
            <a:lvl4pPr marL="358775" indent="-179388" algn="l">
              <a:defRPr sz="1200">
                <a:solidFill>
                  <a:schemeClr val="bg1"/>
                </a:solidFill>
              </a:defRPr>
            </a:lvl4pPr>
            <a:lvl5pPr marL="358775" indent="-179388" algn="l">
              <a:defRPr sz="12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</p:txBody>
      </p:sp>
    </p:spTree>
    <p:extLst>
      <p:ext uri="{BB962C8B-B14F-4D97-AF65-F5344CB8AC3E}">
        <p14:creationId xmlns:p14="http://schemas.microsoft.com/office/powerpoint/2010/main" xmlns="" val="362525975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ouă coloane v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prezentare-bkg-alb.png"/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0725" y="5643360"/>
            <a:ext cx="3776662" cy="449516"/>
          </a:xfrm>
        </p:spPr>
        <p:txBody>
          <a:bodyPr lIns="0" tIns="0" rIns="0" bIns="0" anchor="t" anchorCtr="0">
            <a:normAutofit/>
          </a:bodyPr>
          <a:lstStyle>
            <a:lvl1pPr marL="0" indent="0">
              <a:buNone/>
              <a:defRPr sz="12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dirty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20724" y="1773371"/>
            <a:ext cx="3776663" cy="3810080"/>
          </a:xfrm>
        </p:spPr>
        <p:txBody>
          <a:bodyPr lIns="0" tIns="0" rIns="0" bIns="0" anchor="ctr" anchorCtr="0">
            <a:normAutofit/>
          </a:bodyPr>
          <a:lstStyle>
            <a:lvl1pPr>
              <a:defRPr sz="16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dirty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6" y="1773371"/>
            <a:ext cx="3779838" cy="3810080"/>
          </a:xfrm>
        </p:spPr>
        <p:txBody>
          <a:bodyPr lIns="0" tIns="0" rIns="0" bIns="0" anchor="ctr" anchorCtr="0">
            <a:normAutofit/>
          </a:bodyPr>
          <a:lstStyle>
            <a:lvl1pPr>
              <a:defRPr sz="16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dirty="0"/>
              <a:t>Click to edit Master text styles</a:t>
            </a:r>
          </a:p>
        </p:txBody>
      </p:sp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852755" y="766826"/>
            <a:ext cx="5548045" cy="593092"/>
          </a:xfrm>
          <a:solidFill>
            <a:schemeClr val="bg1"/>
          </a:solidFill>
        </p:spPr>
        <p:txBody>
          <a:bodyPr lIns="36000" tIns="0" rIns="0" bIns="0">
            <a:normAutofit/>
          </a:bodyPr>
          <a:lstStyle>
            <a:lvl1pPr algn="l">
              <a:defRPr sz="3000" b="1"/>
            </a:lvl1pPr>
          </a:lstStyle>
          <a:p>
            <a:r>
              <a:rPr lang="cs-CZ" dirty="0"/>
              <a:t>Click to edit Master title style</a:t>
            </a:r>
            <a:endParaRPr lang="en-US" dirty="0"/>
          </a:p>
        </p:txBody>
      </p:sp>
      <p:sp>
        <p:nvSpPr>
          <p:cNvPr id="13" name="Text Placeholder 2"/>
          <p:cNvSpPr>
            <a:spLocks noGrp="1"/>
          </p:cNvSpPr>
          <p:nvPr>
            <p:ph type="body" idx="10"/>
          </p:nvPr>
        </p:nvSpPr>
        <p:spPr>
          <a:xfrm>
            <a:off x="4648202" y="5643360"/>
            <a:ext cx="3776662" cy="449516"/>
          </a:xfrm>
        </p:spPr>
        <p:txBody>
          <a:bodyPr lIns="0" tIns="0" rIns="0" bIns="0" anchor="t" anchorCtr="0">
            <a:normAutofit/>
          </a:bodyPr>
          <a:lstStyle>
            <a:lvl1pPr marL="0" indent="0">
              <a:buNone/>
              <a:defRPr sz="12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dirty="0"/>
              <a:t>Click to edit Master text styles</a:t>
            </a:r>
          </a:p>
        </p:txBody>
      </p:sp>
      <p:pic>
        <p:nvPicPr>
          <p:cNvPr id="14" name="Picture 13"/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20724" y="6353177"/>
            <a:ext cx="1507651" cy="3905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87671701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ouă coloane v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prezentare-bkg-alb.png"/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883578" y="766826"/>
            <a:ext cx="5784350" cy="593092"/>
          </a:xfrm>
          <a:solidFill>
            <a:schemeClr val="bg1"/>
          </a:solidFill>
        </p:spPr>
        <p:txBody>
          <a:bodyPr lIns="36000" tIns="0" rIns="0" bIns="0">
            <a:normAutofit/>
          </a:bodyPr>
          <a:lstStyle>
            <a:lvl1pPr algn="l">
              <a:defRPr sz="3000" b="1"/>
            </a:lvl1pPr>
          </a:lstStyle>
          <a:p>
            <a:r>
              <a:rPr lang="cs-CZ" dirty="0"/>
              <a:t>Click to edit Master title style</a:t>
            </a:r>
            <a:endParaRPr lang="en-US" dirty="0"/>
          </a:p>
        </p:txBody>
      </p:sp>
      <p:sp>
        <p:nvSpPr>
          <p:cNvPr id="9" name="Content Placeholder 3"/>
          <p:cNvSpPr>
            <a:spLocks noGrp="1"/>
          </p:cNvSpPr>
          <p:nvPr>
            <p:ph sz="half" idx="2"/>
          </p:nvPr>
        </p:nvSpPr>
        <p:spPr>
          <a:xfrm>
            <a:off x="720724" y="1773371"/>
            <a:ext cx="3776663" cy="4499026"/>
          </a:xfrm>
        </p:spPr>
        <p:txBody>
          <a:bodyPr lIns="0" tIns="0" rIns="0" bIns="0" anchor="ctr" anchorCtr="0">
            <a:normAutofit/>
          </a:bodyPr>
          <a:lstStyle>
            <a:lvl1pPr>
              <a:defRPr sz="16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dirty="0"/>
              <a:t>Click to edit Master text styles</a:t>
            </a:r>
          </a:p>
        </p:txBody>
      </p:sp>
      <p:sp>
        <p:nvSpPr>
          <p:cNvPr id="14" name="Content Placeholder 5"/>
          <p:cNvSpPr>
            <a:spLocks noGrp="1"/>
          </p:cNvSpPr>
          <p:nvPr>
            <p:ph sz="quarter" idx="4"/>
          </p:nvPr>
        </p:nvSpPr>
        <p:spPr>
          <a:xfrm>
            <a:off x="4645026" y="1773370"/>
            <a:ext cx="3779838" cy="4499027"/>
          </a:xfrm>
        </p:spPr>
        <p:txBody>
          <a:bodyPr lIns="0" tIns="0" rIns="0" bIns="0" anchor="ctr" anchorCtr="0">
            <a:normAutofit/>
          </a:bodyPr>
          <a:lstStyle>
            <a:lvl1pPr>
              <a:defRPr sz="16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dirty="0"/>
              <a:t>Click to edit Master text styles</a:t>
            </a:r>
          </a:p>
        </p:txBody>
      </p:sp>
      <p:pic>
        <p:nvPicPr>
          <p:cNvPr id="7" name="Picture 6"/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20724" y="6353177"/>
            <a:ext cx="1507651" cy="3905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25878269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xmlns="" val="167291091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hank yo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 descr="prezentare-titlu-bkg.png"/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1676400"/>
            <a:ext cx="9144000" cy="51816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19138" y="2520000"/>
            <a:ext cx="7705725" cy="1174545"/>
          </a:xfrm>
        </p:spPr>
        <p:txBody>
          <a:bodyPr lIns="0" tIns="0" rIns="0" bIns="0" anchor="t" anchorCtr="0">
            <a:normAutofit/>
          </a:bodyPr>
          <a:lstStyle>
            <a:lvl1pPr algn="l">
              <a:defRPr sz="4000" b="1">
                <a:solidFill>
                  <a:schemeClr val="bg1"/>
                </a:solidFill>
              </a:defRPr>
            </a:lvl1pPr>
          </a:lstStyle>
          <a:p>
            <a:r>
              <a:rPr lang="cs-CZ" dirty="0"/>
              <a:t>Click to edit Master title style</a:t>
            </a:r>
            <a:endParaRPr lang="en-US" dirty="0"/>
          </a:p>
        </p:txBody>
      </p:sp>
      <p:pic>
        <p:nvPicPr>
          <p:cNvPr id="10" name="Picture 9" descr="teamnet transformig technology logo rgb.wmf"/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19138" y="687776"/>
            <a:ext cx="3081600" cy="2817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88744384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/>
              <a:t>Click to edit Master text styles</a:t>
            </a:r>
          </a:p>
          <a:p>
            <a:pPr lvl="1"/>
            <a:r>
              <a:rPr lang="cs-CZ"/>
              <a:t>Second level</a:t>
            </a:r>
          </a:p>
          <a:p>
            <a:pPr lvl="2"/>
            <a:r>
              <a:rPr lang="cs-CZ"/>
              <a:t>Third level</a:t>
            </a:r>
          </a:p>
          <a:p>
            <a:pPr lvl="3"/>
            <a:r>
              <a:rPr lang="cs-CZ"/>
              <a:t>Fourth level</a:t>
            </a:r>
          </a:p>
          <a:p>
            <a:pPr lvl="4"/>
            <a:r>
              <a:rPr lang="cs-CZ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latin typeface="Arial"/>
                <a:cs typeface="Arial"/>
              </a:defRPr>
            </a:lvl1pPr>
          </a:lstStyle>
          <a:p>
            <a:fld id="{0DDD1723-F08C-BC4A-A158-087EDAF93B47}" type="datetimeFigureOut">
              <a:rPr lang="en-US"/>
              <a:pPr/>
              <a:t>4/24/2015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latin typeface="Arial"/>
                <a:cs typeface="Arial"/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latin typeface="Arial"/>
                <a:cs typeface="Arial"/>
              </a:defRPr>
            </a:lvl1pPr>
          </a:lstStyle>
          <a:p>
            <a:fld id="{0CA058A1-CBA4-D04F-93B6-1CEDCCC56854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06817258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4" r:id="rId2"/>
    <p:sldLayoutId id="2147483650" r:id="rId3"/>
    <p:sldLayoutId id="2147483651" r:id="rId4"/>
    <p:sldLayoutId id="2147483652" r:id="rId5"/>
    <p:sldLayoutId id="2147483653" r:id="rId6"/>
    <p:sldLayoutId id="2147483656" r:id="rId7"/>
    <p:sldLayoutId id="2147483655" r:id="rId8"/>
    <p:sldLayoutId id="2147483657" r:id="rId9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rgbClr val="565A5C"/>
          </a:solidFill>
          <a:latin typeface="Arial"/>
          <a:ea typeface="+mj-ea"/>
          <a:cs typeface="Arial"/>
        </a:defRPr>
      </a:lvl1pPr>
    </p:titleStyle>
    <p:bodyStyle>
      <a:lvl1pPr marL="0" indent="0" algn="l" defTabSz="457200" rtl="0" eaLnBrk="1" latinLnBrk="0" hangingPunct="1">
        <a:spcBef>
          <a:spcPct val="20000"/>
        </a:spcBef>
        <a:buFont typeface="Arial"/>
        <a:buNone/>
        <a:defRPr sz="3200" kern="1200">
          <a:solidFill>
            <a:srgbClr val="565A5C"/>
          </a:solidFill>
          <a:latin typeface="Arial"/>
          <a:ea typeface="+mn-ea"/>
          <a:cs typeface="Arial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rgbClr val="565A5C"/>
          </a:solidFill>
          <a:latin typeface="Arial"/>
          <a:ea typeface="+mn-ea"/>
          <a:cs typeface="Arial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rgbClr val="565A5C"/>
          </a:solidFill>
          <a:latin typeface="Arial"/>
          <a:ea typeface="+mn-ea"/>
          <a:cs typeface="Arial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rgbClr val="565A5C"/>
          </a:solidFill>
          <a:latin typeface="Arial"/>
          <a:ea typeface="+mn-ea"/>
          <a:cs typeface="Arial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rgbClr val="565A5C"/>
          </a:solidFill>
          <a:latin typeface="Arial"/>
          <a:ea typeface="+mn-ea"/>
          <a:cs typeface="Arial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3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4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4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4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hyperlink" Target="http://earthobservatory.nasa.gov/blogs/elegantfigures/2013/10/22/how-to-make-a-true-color-landsat-8-image/?src=share" TargetMode="External"/><Relationship Id="rId3" Type="http://schemas.openxmlformats.org/officeDocument/2006/relationships/hyperlink" Target="http://www.geo-spatial.org/articole/descarcarea-imaginilor-landsat-l1t-din-baza-de-date-earth-explorer-usgs" TargetMode="External"/><Relationship Id="rId7" Type="http://schemas.openxmlformats.org/officeDocument/2006/relationships/hyperlink" Target="http://earthobservatory.nasa.gov/NaturalHazards/view.php?id=80853" TargetMode="External"/><Relationship Id="rId2" Type="http://schemas.openxmlformats.org/officeDocument/2006/relationships/hyperlink" Target="http://www.geo-spatial.org/tutoriale/landsat-gratuit" TargetMode="External"/><Relationship Id="rId1" Type="http://schemas.openxmlformats.org/officeDocument/2006/relationships/slideLayout" Target="../slideLayouts/slideLayout3.xml"/><Relationship Id="rId6" Type="http://schemas.openxmlformats.org/officeDocument/2006/relationships/hyperlink" Target="https://www.mapbox.com/guides/processing-satellite-imagery/" TargetMode="External"/><Relationship Id="rId5" Type="http://schemas.openxmlformats.org/officeDocument/2006/relationships/hyperlink" Target="https://www.mapbox.com/blog/putting-landsat-8-bands-to-work/" TargetMode="External"/><Relationship Id="rId4" Type="http://schemas.openxmlformats.org/officeDocument/2006/relationships/hyperlink" Target="MarisenaBadea_Cluj2015.pptx" TargetMode="External"/><Relationship Id="rId9" Type="http://schemas.openxmlformats.org/officeDocument/2006/relationships/hyperlink" Target="http://linfiniti.com/2009/09/image-mosaicking-with-gdal/" TargetMode="Externa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n-US" b="0" dirty="0" smtClean="0"/>
              <a:t>Flux de </a:t>
            </a:r>
            <a:r>
              <a:rPr lang="en-US" b="0" dirty="0" err="1" smtClean="0"/>
              <a:t>lucru</a:t>
            </a:r>
            <a:r>
              <a:rPr lang="en-US" b="0" dirty="0" smtClean="0"/>
              <a:t> </a:t>
            </a:r>
            <a:r>
              <a:rPr lang="en-US" b="0" dirty="0" err="1" smtClean="0"/>
              <a:t>în</a:t>
            </a:r>
            <a:r>
              <a:rPr lang="en-US" b="0" dirty="0" smtClean="0"/>
              <a:t> </a:t>
            </a:r>
            <a:r>
              <a:rPr lang="en-US" b="0" dirty="0" err="1" smtClean="0"/>
              <a:t>prelucrarea</a:t>
            </a:r>
            <a:r>
              <a:rPr lang="en-US" b="0" dirty="0" smtClean="0"/>
              <a:t> </a:t>
            </a:r>
            <a:r>
              <a:rPr lang="en-US" b="0" dirty="0" err="1" smtClean="0"/>
              <a:t>imaginilor</a:t>
            </a:r>
            <a:r>
              <a:rPr lang="en-US" b="0" dirty="0" smtClean="0"/>
              <a:t> </a:t>
            </a:r>
            <a:r>
              <a:rPr lang="en-US" b="0" dirty="0" err="1" smtClean="0"/>
              <a:t>Landsat</a:t>
            </a:r>
            <a:endParaRPr lang="en-US" dirty="0"/>
          </a:p>
        </p:txBody>
      </p:sp>
      <p:sp>
        <p:nvSpPr>
          <p:cNvPr id="7" name="TextBox 6"/>
          <p:cNvSpPr txBox="1"/>
          <p:nvPr/>
        </p:nvSpPr>
        <p:spPr>
          <a:xfrm>
            <a:off x="720725" y="6126263"/>
            <a:ext cx="7704138" cy="430887"/>
          </a:xfrm>
          <a:prstGeom prst="rect">
            <a:avLst/>
          </a:prstGeom>
          <a:noFill/>
        </p:spPr>
        <p:txBody>
          <a:bodyPr wrap="square" lIns="0" tIns="0" rIns="0" bIns="0" rtlCol="0" anchor="ctr" anchorCtr="0">
            <a:spAutoFit/>
          </a:bodyPr>
          <a:lstStyle/>
          <a:p>
            <a:r>
              <a:rPr lang="de-DE" sz="1400" b="1" dirty="0" smtClean="0">
                <a:solidFill>
                  <a:srgbClr val="FFFFFF"/>
                </a:solidFill>
                <a:latin typeface="Arial"/>
                <a:cs typeface="Arial"/>
              </a:rPr>
              <a:t>Marisena Badea </a:t>
            </a:r>
          </a:p>
          <a:p>
            <a:r>
              <a:rPr lang="de-DE" sz="1400" b="1" dirty="0" smtClean="0">
                <a:solidFill>
                  <a:srgbClr val="FFFFFF"/>
                </a:solidFill>
                <a:latin typeface="Arial"/>
                <a:cs typeface="Arial"/>
              </a:rPr>
              <a:t>24.04.2015</a:t>
            </a:r>
            <a:endParaRPr lang="en-US" sz="1400" b="1" dirty="0">
              <a:solidFill>
                <a:srgbClr val="FFFFFF"/>
              </a:solidFill>
              <a:latin typeface="Arial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9082413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>
          <a:xfrm>
            <a:off x="720723" y="1164566"/>
            <a:ext cx="6676363" cy="4308520"/>
          </a:xfrm>
        </p:spPr>
        <p:txBody>
          <a:bodyPr>
            <a:normAutofit fontScale="92500" lnSpcReduction="20000"/>
          </a:bodyPr>
          <a:lstStyle/>
          <a:p>
            <a:pPr lvl="0">
              <a:buFont typeface="Wingdings" pitchFamily="2" charset="2"/>
              <a:buChar char="Ø"/>
            </a:pPr>
            <a:r>
              <a:rPr lang="ro-RO" sz="2000" b="1" dirty="0" smtClean="0"/>
              <a:t> 	</a:t>
            </a:r>
            <a:r>
              <a:rPr lang="en-US" sz="2000" b="1" dirty="0" err="1" smtClean="0"/>
              <a:t>Desc</a:t>
            </a:r>
            <a:r>
              <a:rPr lang="ro-RO" sz="2000" b="1" dirty="0" smtClean="0"/>
              <a:t>ărcarea imaginilor</a:t>
            </a:r>
            <a:endParaRPr lang="en-US" sz="2000" dirty="0" smtClean="0"/>
          </a:p>
          <a:p>
            <a:pPr lvl="0">
              <a:buFont typeface="Wingdings" pitchFamily="2" charset="2"/>
              <a:buChar char="Ø"/>
            </a:pPr>
            <a:r>
              <a:rPr lang="ro-RO" sz="2000" b="1" dirty="0" smtClean="0"/>
              <a:t> 	Pre-procesarea imaginilor satelitare:</a:t>
            </a:r>
            <a:endParaRPr lang="en-US" sz="2000" dirty="0" smtClean="0"/>
          </a:p>
          <a:p>
            <a:pPr marL="466725" lvl="2" indent="338138"/>
            <a:r>
              <a:rPr lang="en-US" sz="1700" b="1" dirty="0" err="1" smtClean="0"/>
              <a:t>Combinarea</a:t>
            </a:r>
            <a:r>
              <a:rPr lang="en-US" sz="1700" b="1" dirty="0" smtClean="0"/>
              <a:t> </a:t>
            </a:r>
            <a:r>
              <a:rPr lang="en-US" sz="1700" b="1" dirty="0" err="1" smtClean="0"/>
              <a:t>benzilor</a:t>
            </a:r>
            <a:r>
              <a:rPr lang="en-US" sz="1700" b="1" dirty="0" smtClean="0"/>
              <a:t> </a:t>
            </a:r>
            <a:r>
              <a:rPr lang="en-US" sz="1700" b="1" dirty="0" err="1" smtClean="0"/>
              <a:t>în</a:t>
            </a:r>
            <a:r>
              <a:rPr lang="en-US" sz="1700" b="1" dirty="0" smtClean="0"/>
              <a:t> </a:t>
            </a:r>
            <a:r>
              <a:rPr lang="en-US" sz="1700" b="1" dirty="0" err="1" smtClean="0"/>
              <a:t>culori</a:t>
            </a:r>
            <a:r>
              <a:rPr lang="en-US" sz="1700" b="1" dirty="0" smtClean="0"/>
              <a:t> </a:t>
            </a:r>
            <a:r>
              <a:rPr lang="en-US" sz="1700" b="1" dirty="0" err="1" smtClean="0"/>
              <a:t>naturale</a:t>
            </a:r>
            <a:endParaRPr lang="en-US" sz="1700" dirty="0" smtClean="0"/>
          </a:p>
          <a:p>
            <a:pPr marL="466725" lvl="2" indent="338138"/>
            <a:r>
              <a:rPr lang="en-US" sz="1700" b="1" dirty="0" err="1" smtClean="0"/>
              <a:t>Destripe</a:t>
            </a:r>
            <a:r>
              <a:rPr lang="en-US" sz="1700" b="1" dirty="0" smtClean="0"/>
              <a:t> </a:t>
            </a:r>
            <a:r>
              <a:rPr lang="en-US" sz="1700" b="1" dirty="0" err="1" smtClean="0"/>
              <a:t>Landsat</a:t>
            </a:r>
            <a:r>
              <a:rPr lang="en-US" sz="1700" b="1" dirty="0" smtClean="0"/>
              <a:t> 7</a:t>
            </a:r>
            <a:endParaRPr lang="en-US" sz="1700" dirty="0" smtClean="0"/>
          </a:p>
          <a:p>
            <a:pPr marL="466725" lvl="2" indent="338138"/>
            <a:r>
              <a:rPr lang="ro-RO" sz="1700" b="1" dirty="0" smtClean="0"/>
              <a:t>Panchromatic Image Sharpening</a:t>
            </a:r>
            <a:endParaRPr lang="en-US" sz="1700" dirty="0" smtClean="0"/>
          </a:p>
          <a:p>
            <a:pPr marL="466725" lvl="2" indent="338138"/>
            <a:r>
              <a:rPr lang="en-US" sz="1700" b="1" dirty="0" err="1" smtClean="0"/>
              <a:t>Schimbarea</a:t>
            </a:r>
            <a:r>
              <a:rPr lang="en-US" sz="1700" b="1" dirty="0" smtClean="0"/>
              <a:t> </a:t>
            </a:r>
            <a:r>
              <a:rPr lang="en-US" sz="1700" b="1" dirty="0" err="1" smtClean="0"/>
              <a:t>proiecției</a:t>
            </a:r>
            <a:r>
              <a:rPr lang="en-US" sz="1700" b="1" dirty="0" smtClean="0"/>
              <a:t> </a:t>
            </a:r>
            <a:r>
              <a:rPr lang="en-US" sz="1700" b="1" dirty="0" err="1" smtClean="0"/>
              <a:t>și</a:t>
            </a:r>
            <a:r>
              <a:rPr lang="en-US" sz="1700" b="1" dirty="0" smtClean="0"/>
              <a:t> a </a:t>
            </a:r>
            <a:r>
              <a:rPr lang="en-US" sz="1700" b="1" dirty="0" err="1" smtClean="0"/>
              <a:t>coordonatelor</a:t>
            </a:r>
            <a:endParaRPr lang="ro-RO" sz="1700" b="1" dirty="0" smtClean="0"/>
          </a:p>
          <a:p>
            <a:pPr lvl="2">
              <a:buNone/>
            </a:pPr>
            <a:endParaRPr lang="en-US" sz="1700" dirty="0" smtClean="0"/>
          </a:p>
          <a:p>
            <a:pPr lvl="0">
              <a:buFont typeface="Wingdings" pitchFamily="2" charset="2"/>
              <a:buChar char="Ø"/>
            </a:pPr>
            <a:r>
              <a:rPr lang="ro-RO" sz="2100" b="1" dirty="0" smtClean="0"/>
              <a:t> 	Procesarea imaginilor satelitare :</a:t>
            </a:r>
            <a:endParaRPr lang="en-US" sz="2100" dirty="0" smtClean="0"/>
          </a:p>
          <a:p>
            <a:pPr marL="466725" lvl="2" indent="338138"/>
            <a:r>
              <a:rPr lang="en-US" sz="1700" b="1" dirty="0" err="1" smtClean="0"/>
              <a:t>Procesarea</a:t>
            </a:r>
            <a:r>
              <a:rPr lang="en-US" sz="1700" b="1" dirty="0" smtClean="0"/>
              <a:t> </a:t>
            </a:r>
            <a:r>
              <a:rPr lang="en-US" sz="1700" b="1" dirty="0" err="1" smtClean="0"/>
              <a:t>digitală</a:t>
            </a:r>
            <a:endParaRPr lang="ro-RO" sz="1700" b="1" dirty="0" smtClean="0"/>
          </a:p>
          <a:p>
            <a:pPr marL="466725" lvl="2" indent="338138"/>
            <a:r>
              <a:rPr lang="en-US" sz="1700" b="1" dirty="0" err="1" smtClean="0"/>
              <a:t>Interpretarea</a:t>
            </a:r>
            <a:r>
              <a:rPr lang="en-US" sz="1700" b="1" dirty="0" smtClean="0"/>
              <a:t> </a:t>
            </a:r>
            <a:r>
              <a:rPr lang="en-US" sz="1700" b="1" dirty="0" err="1" smtClean="0"/>
              <a:t>vizuală</a:t>
            </a:r>
            <a:r>
              <a:rPr lang="ro-RO" sz="1700" b="1" dirty="0" smtClean="0"/>
              <a:t> </a:t>
            </a:r>
            <a:endParaRPr lang="en-US" sz="1700" dirty="0" smtClean="0"/>
          </a:p>
          <a:p>
            <a:pPr lvl="2"/>
            <a:endParaRPr lang="en-US" sz="2000" dirty="0" smtClean="0"/>
          </a:p>
          <a:p>
            <a:pPr lvl="0">
              <a:buFont typeface="Wingdings" pitchFamily="2" charset="2"/>
              <a:buChar char="Ø"/>
            </a:pPr>
            <a:r>
              <a:rPr lang="ro-RO" sz="2000" dirty="0" smtClean="0"/>
              <a:t> 	</a:t>
            </a:r>
            <a:r>
              <a:rPr lang="ro-RO" sz="2000" b="1" dirty="0" smtClean="0"/>
              <a:t>Crearea și post-procesarea mozaicului de imagini</a:t>
            </a:r>
            <a:endParaRPr lang="en-US" sz="2000" dirty="0" smtClean="0"/>
          </a:p>
          <a:p>
            <a:pPr lvl="0">
              <a:buFont typeface="Wingdings" pitchFamily="2" charset="2"/>
              <a:buChar char="Ø"/>
            </a:pPr>
            <a:r>
              <a:rPr lang="ro-RO" sz="2000" b="1" dirty="0" smtClean="0"/>
              <a:t> 	Concluzii</a:t>
            </a:r>
            <a:endParaRPr lang="en-US" sz="2000" dirty="0"/>
          </a:p>
        </p:txBody>
      </p:sp>
      <p:sp>
        <p:nvSpPr>
          <p:cNvPr id="5" name="Rectangle 4"/>
          <p:cNvSpPr/>
          <p:nvPr/>
        </p:nvSpPr>
        <p:spPr>
          <a:xfrm>
            <a:off x="0" y="6318000"/>
            <a:ext cx="9144000" cy="5400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20724" y="6353177"/>
            <a:ext cx="1507651" cy="390522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720724" y="469423"/>
            <a:ext cx="1348626" cy="707886"/>
          </a:xfrm>
          <a:prstGeom prst="rect">
            <a:avLst/>
          </a:prstGeom>
          <a:solidFill>
            <a:srgbClr val="E60000"/>
          </a:solidFill>
        </p:spPr>
        <p:txBody>
          <a:bodyPr wrap="square" rtlCol="0">
            <a:spAutoFit/>
          </a:bodyPr>
          <a:lstStyle/>
          <a:p>
            <a:pPr lvl="0"/>
            <a:r>
              <a:rPr lang="ro-RO" sz="2000" b="1" dirty="0" smtClean="0">
                <a:solidFill>
                  <a:schemeClr val="bg1"/>
                </a:solidFill>
              </a:rPr>
              <a:t>Cuprins:</a:t>
            </a:r>
          </a:p>
          <a:p>
            <a:endParaRPr lang="en-US" sz="20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7668219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83139" y="2817888"/>
            <a:ext cx="3972930" cy="831850"/>
          </a:xfrm>
        </p:spPr>
        <p:txBody>
          <a:bodyPr/>
          <a:lstStyle/>
          <a:p>
            <a:pPr lvl="0"/>
            <a:r>
              <a:rPr lang="ro-RO" dirty="0" smtClean="0"/>
              <a:t> </a:t>
            </a:r>
            <a:r>
              <a:rPr lang="en-US" dirty="0" err="1" smtClean="0"/>
              <a:t>Desc</a:t>
            </a:r>
            <a:r>
              <a:rPr lang="ro-RO" dirty="0" smtClean="0"/>
              <a:t>ărcarea imaginilor</a:t>
            </a:r>
            <a:endParaRPr lang="en-US" dirty="0" smtClean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1</a:t>
            </a:r>
          </a:p>
        </p:txBody>
      </p:sp>
    </p:spTree>
    <p:extLst>
      <p:ext uri="{BB962C8B-B14F-4D97-AF65-F5344CB8AC3E}">
        <p14:creationId xmlns:p14="http://schemas.microsoft.com/office/powerpoint/2010/main" xmlns="" val="40402532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1060348" y="766800"/>
            <a:ext cx="2330552" cy="594000"/>
          </a:xfrm>
        </p:spPr>
        <p:txBody>
          <a:bodyPr/>
          <a:lstStyle/>
          <a:p>
            <a:r>
              <a:rPr lang="ro-RO" sz="2400" i="1" dirty="0" smtClean="0"/>
              <a:t>geo-spatial.org</a:t>
            </a:r>
            <a:endParaRPr lang="en-US" sz="2400" i="1" dirty="0"/>
          </a:p>
        </p:txBody>
      </p:sp>
      <p:pic>
        <p:nvPicPr>
          <p:cNvPr id="1026" name="Picture 2" descr="D:\Indicatori\mozaic\img\descarcareimg.PNG"/>
          <p:cNvPicPr>
            <a:picLocks noChangeAspect="1" noChangeArrowheads="1"/>
          </p:cNvPicPr>
          <p:nvPr/>
        </p:nvPicPr>
        <p:blipFill>
          <a:blip r:embed="rId2" cstate="screen"/>
          <a:srcRect/>
          <a:stretch>
            <a:fillRect/>
          </a:stretch>
        </p:blipFill>
        <p:spPr bwMode="auto">
          <a:xfrm>
            <a:off x="1652710" y="1360800"/>
            <a:ext cx="5812615" cy="4759578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1435669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/>
          <p:cNvSpPr txBox="1">
            <a:spLocks/>
          </p:cNvSpPr>
          <p:nvPr/>
        </p:nvSpPr>
        <p:spPr>
          <a:xfrm>
            <a:off x="819509" y="766826"/>
            <a:ext cx="2104846" cy="593092"/>
          </a:xfrm>
          <a:prstGeom prst="rect">
            <a:avLst/>
          </a:prstGeom>
          <a:solidFill>
            <a:schemeClr val="bg1"/>
          </a:solidFill>
        </p:spPr>
        <p:txBody>
          <a:bodyPr lIns="36000" tIns="0" rIns="0" bIns="0" anchor="ctr" anchorCtr="0">
            <a:no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2100" b="1" kern="1200">
                <a:solidFill>
                  <a:srgbClr val="565A5C"/>
                </a:solidFill>
                <a:latin typeface="Arial"/>
                <a:ea typeface="+mj-ea"/>
                <a:cs typeface="Arial"/>
              </a:defRPr>
            </a:lvl1pPr>
          </a:lstStyle>
          <a:p>
            <a:r>
              <a:rPr lang="en-US" sz="2000" i="1" dirty="0" smtClean="0"/>
              <a:t>glovis.usgs.gov</a:t>
            </a:r>
            <a:endParaRPr lang="en-US" sz="2000" i="1" dirty="0"/>
          </a:p>
        </p:txBody>
      </p:sp>
      <p:sp>
        <p:nvSpPr>
          <p:cNvPr id="8" name="Text Placeholder 6"/>
          <p:cNvSpPr txBox="1">
            <a:spLocks/>
          </p:cNvSpPr>
          <p:nvPr/>
        </p:nvSpPr>
        <p:spPr>
          <a:xfrm>
            <a:off x="466237" y="1732573"/>
            <a:ext cx="2031303" cy="4597010"/>
          </a:xfrm>
          <a:prstGeom prst="rect">
            <a:avLst/>
          </a:prstGeom>
          <a:solidFill>
            <a:schemeClr val="bg1"/>
          </a:solidFill>
        </p:spPr>
        <p:txBody>
          <a:bodyPr lIns="72000" tIns="0" rIns="72000" bIns="0" anchor="ctr" anchorCtr="0"/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3200" kern="1200">
                <a:solidFill>
                  <a:srgbClr val="565A5C"/>
                </a:solidFill>
                <a:latin typeface="Arial"/>
                <a:ea typeface="+mn-ea"/>
                <a:cs typeface="Arial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800" kern="1200">
                <a:solidFill>
                  <a:srgbClr val="565A5C"/>
                </a:solidFill>
                <a:latin typeface="Arial"/>
                <a:ea typeface="+mn-ea"/>
                <a:cs typeface="Arial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rgbClr val="565A5C"/>
                </a:solidFill>
                <a:latin typeface="Arial"/>
                <a:ea typeface="+mn-ea"/>
                <a:cs typeface="Arial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000" kern="1200">
                <a:solidFill>
                  <a:srgbClr val="565A5C"/>
                </a:solidFill>
                <a:latin typeface="Arial"/>
                <a:ea typeface="+mn-ea"/>
                <a:cs typeface="Arial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2000" kern="1200">
                <a:solidFill>
                  <a:srgbClr val="565A5C"/>
                </a:solidFill>
                <a:latin typeface="Arial"/>
                <a:ea typeface="+mn-ea"/>
                <a:cs typeface="Arial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None/>
            </a:pPr>
            <a:r>
              <a:rPr lang="ro-RO" sz="1600" b="1" dirty="0" smtClean="0"/>
              <a:t>Cerințe :</a:t>
            </a:r>
          </a:p>
          <a:p>
            <a:pPr marL="0" indent="0" algn="just">
              <a:buNone/>
            </a:pPr>
            <a:endParaRPr lang="ro-RO" sz="1600" dirty="0" smtClean="0"/>
          </a:p>
          <a:p>
            <a:pPr marL="0" indent="0" algn="just">
              <a:buNone/>
            </a:pPr>
            <a:r>
              <a:rPr lang="ro-RO" sz="1600" dirty="0" smtClean="0">
                <a:solidFill>
                  <a:srgbClr val="040404"/>
                </a:solidFill>
              </a:rPr>
              <a:t>- Landsat 7 sau Landsat 8</a:t>
            </a:r>
            <a:endParaRPr lang="en-US" sz="1600" dirty="0">
              <a:solidFill>
                <a:srgbClr val="040404"/>
              </a:solidFill>
            </a:endParaRPr>
          </a:p>
          <a:p>
            <a:pPr marL="0" indent="0" algn="just">
              <a:buNone/>
            </a:pPr>
            <a:endParaRPr lang="en-US" sz="1600" dirty="0">
              <a:solidFill>
                <a:srgbClr val="040404"/>
              </a:solidFill>
            </a:endParaRPr>
          </a:p>
          <a:p>
            <a:pPr marL="0" indent="0" algn="just">
              <a:buFontTx/>
              <a:buChar char="-"/>
            </a:pPr>
            <a:r>
              <a:rPr lang="ro-RO" sz="1600" dirty="0" smtClean="0">
                <a:solidFill>
                  <a:srgbClr val="040404"/>
                </a:solidFill>
              </a:rPr>
              <a:t> Perioada aprilie – sept</a:t>
            </a:r>
            <a:r>
              <a:rPr lang="en-US" sz="1600" dirty="0" smtClean="0">
                <a:solidFill>
                  <a:srgbClr val="040404"/>
                </a:solidFill>
              </a:rPr>
              <a:t>e</a:t>
            </a:r>
            <a:r>
              <a:rPr lang="ro-RO" sz="1600" dirty="0" smtClean="0">
                <a:solidFill>
                  <a:srgbClr val="040404"/>
                </a:solidFill>
              </a:rPr>
              <a:t>mbrie</a:t>
            </a:r>
          </a:p>
          <a:p>
            <a:pPr marL="0" indent="0" algn="just">
              <a:buFontTx/>
              <a:buChar char="-"/>
            </a:pPr>
            <a:endParaRPr lang="ro-RO" sz="1600" dirty="0" smtClean="0">
              <a:solidFill>
                <a:srgbClr val="040404"/>
              </a:solidFill>
            </a:endParaRPr>
          </a:p>
          <a:p>
            <a:pPr marL="0" indent="0" algn="just">
              <a:buFontTx/>
              <a:buChar char="-"/>
            </a:pPr>
            <a:r>
              <a:rPr lang="ro-RO" sz="1600" dirty="0" smtClean="0">
                <a:solidFill>
                  <a:srgbClr val="040404"/>
                </a:solidFill>
              </a:rPr>
              <a:t> acoperire cu nori maxim 3%</a:t>
            </a:r>
            <a:endParaRPr lang="en-US" sz="1600" dirty="0">
              <a:solidFill>
                <a:srgbClr val="040404"/>
              </a:solidFill>
            </a:endParaRPr>
          </a:p>
        </p:txBody>
      </p:sp>
      <p:pic>
        <p:nvPicPr>
          <p:cNvPr id="2050" name="Picture 2" descr="D:\Indicatori\mozaic\img\usgs.png"/>
          <p:cNvPicPr>
            <a:picLocks noChangeAspect="1" noChangeArrowheads="1"/>
          </p:cNvPicPr>
          <p:nvPr/>
        </p:nvPicPr>
        <p:blipFill>
          <a:blip r:embed="rId2" cstate="screen"/>
          <a:srcRect/>
          <a:stretch>
            <a:fillRect/>
          </a:stretch>
        </p:blipFill>
        <p:spPr bwMode="auto">
          <a:xfrm>
            <a:off x="2661313" y="1732573"/>
            <a:ext cx="5945016" cy="459701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11231514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83139" y="2817888"/>
            <a:ext cx="5979970" cy="831850"/>
          </a:xfrm>
        </p:spPr>
        <p:txBody>
          <a:bodyPr/>
          <a:lstStyle/>
          <a:p>
            <a:r>
              <a:rPr lang="ro-RO" dirty="0" smtClean="0"/>
              <a:t>Pre-procesarea imaginilor satelitare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2</a:t>
            </a:r>
          </a:p>
        </p:txBody>
      </p:sp>
    </p:spTree>
    <p:extLst>
      <p:ext uri="{BB962C8B-B14F-4D97-AF65-F5344CB8AC3E}">
        <p14:creationId xmlns:p14="http://schemas.microsoft.com/office/powerpoint/2010/main" xmlns="" val="40402532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 Placeholder 6"/>
          <p:cNvSpPr>
            <a:spLocks noGrp="1"/>
          </p:cNvSpPr>
          <p:nvPr>
            <p:ph type="body" sz="half" idx="2"/>
          </p:nvPr>
        </p:nvSpPr>
        <p:spPr>
          <a:xfrm>
            <a:off x="627799" y="5536205"/>
            <a:ext cx="3398292" cy="528188"/>
          </a:xfrm>
          <a:solidFill>
            <a:schemeClr val="bg1"/>
          </a:solidFill>
        </p:spPr>
        <p:txBody>
          <a:bodyPr>
            <a:noAutofit/>
          </a:bodyPr>
          <a:lstStyle/>
          <a:p>
            <a:endParaRPr lang="en-US" sz="1600" dirty="0"/>
          </a:p>
          <a:p>
            <a:r>
              <a:rPr lang="ro-RO" sz="1600" dirty="0" smtClean="0">
                <a:solidFill>
                  <a:srgbClr val="040404"/>
                </a:solidFill>
              </a:rPr>
              <a:t>Imagine Landsat 7 în culori naturale</a:t>
            </a:r>
            <a:endParaRPr lang="en-US" sz="1600" dirty="0">
              <a:solidFill>
                <a:srgbClr val="040404"/>
              </a:solidFill>
            </a:endParaRPr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1060345" y="941699"/>
            <a:ext cx="4835487" cy="382136"/>
          </a:xfrm>
        </p:spPr>
        <p:txBody>
          <a:bodyPr/>
          <a:lstStyle/>
          <a:p>
            <a:pPr lvl="2" algn="l" defTabSz="457200" rtl="0">
              <a:spcBef>
                <a:spcPct val="0"/>
              </a:spcBef>
            </a:pPr>
            <a:r>
              <a:rPr lang="en-US" sz="2000" b="1" i="1" dirty="0" err="1" smtClean="0">
                <a:solidFill>
                  <a:srgbClr val="565A5C"/>
                </a:solidFill>
              </a:rPr>
              <a:t>Combinarea</a:t>
            </a:r>
            <a:r>
              <a:rPr lang="en-US" sz="2000" b="1" i="1" dirty="0" smtClean="0">
                <a:solidFill>
                  <a:srgbClr val="565A5C"/>
                </a:solidFill>
              </a:rPr>
              <a:t> </a:t>
            </a:r>
            <a:r>
              <a:rPr lang="en-US" sz="2000" b="1" i="1" dirty="0" err="1" smtClean="0">
                <a:solidFill>
                  <a:srgbClr val="565A5C"/>
                </a:solidFill>
              </a:rPr>
              <a:t>benzilor</a:t>
            </a:r>
            <a:r>
              <a:rPr lang="en-US" sz="2000" b="1" i="1" dirty="0" smtClean="0">
                <a:solidFill>
                  <a:srgbClr val="565A5C"/>
                </a:solidFill>
              </a:rPr>
              <a:t> </a:t>
            </a:r>
            <a:r>
              <a:rPr lang="en-US" sz="2000" b="1" i="1" dirty="0" err="1" smtClean="0">
                <a:solidFill>
                  <a:srgbClr val="565A5C"/>
                </a:solidFill>
              </a:rPr>
              <a:t>în</a:t>
            </a:r>
            <a:r>
              <a:rPr lang="en-US" sz="2000" b="1" i="1" dirty="0" smtClean="0">
                <a:solidFill>
                  <a:srgbClr val="565A5C"/>
                </a:solidFill>
              </a:rPr>
              <a:t> </a:t>
            </a:r>
            <a:r>
              <a:rPr lang="en-US" sz="2000" b="1" i="1" dirty="0" err="1" smtClean="0">
                <a:solidFill>
                  <a:srgbClr val="565A5C"/>
                </a:solidFill>
              </a:rPr>
              <a:t>culori</a:t>
            </a:r>
            <a:r>
              <a:rPr lang="en-US" sz="2000" b="1" i="1" dirty="0" smtClean="0">
                <a:solidFill>
                  <a:srgbClr val="565A5C"/>
                </a:solidFill>
              </a:rPr>
              <a:t> </a:t>
            </a:r>
            <a:r>
              <a:rPr lang="en-US" sz="2000" b="1" i="1" dirty="0" err="1" smtClean="0">
                <a:solidFill>
                  <a:srgbClr val="565A5C"/>
                </a:solidFill>
              </a:rPr>
              <a:t>naturale</a:t>
            </a:r>
            <a:r>
              <a:rPr lang="en-US" sz="1600" i="1" dirty="0" smtClean="0">
                <a:solidFill>
                  <a:srgbClr val="565A5C"/>
                </a:solidFill>
                <a:latin typeface="+mj-lt"/>
              </a:rPr>
              <a:t/>
            </a:r>
            <a:br>
              <a:rPr lang="en-US" sz="1600" i="1" dirty="0" smtClean="0">
                <a:solidFill>
                  <a:srgbClr val="565A5C"/>
                </a:solidFill>
                <a:latin typeface="+mj-lt"/>
              </a:rPr>
            </a:br>
            <a:endParaRPr lang="en-US" sz="1600" i="1" dirty="0">
              <a:solidFill>
                <a:srgbClr val="565A5C"/>
              </a:solidFill>
              <a:latin typeface="+mj-lt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27798" y="1637361"/>
            <a:ext cx="7820166" cy="38763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7262968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1006763" y="766826"/>
            <a:ext cx="2666061" cy="593092"/>
          </a:xfrm>
        </p:spPr>
        <p:txBody>
          <a:bodyPr/>
          <a:lstStyle/>
          <a:p>
            <a:pPr lvl="2"/>
            <a:r>
              <a:rPr lang="en-US" sz="2000" b="1" i="1" dirty="0" err="1" smtClean="0">
                <a:solidFill>
                  <a:srgbClr val="565A5C"/>
                </a:solidFill>
                <a:latin typeface="+mj-lt"/>
              </a:rPr>
              <a:t>Destripe</a:t>
            </a:r>
            <a:r>
              <a:rPr lang="en-US" sz="2000" b="1" i="1" dirty="0" smtClean="0">
                <a:solidFill>
                  <a:srgbClr val="565A5C"/>
                </a:solidFill>
                <a:latin typeface="+mj-lt"/>
              </a:rPr>
              <a:t> </a:t>
            </a:r>
            <a:r>
              <a:rPr lang="en-US" sz="2000" b="1" i="1" dirty="0" err="1" smtClean="0">
                <a:solidFill>
                  <a:srgbClr val="565A5C"/>
                </a:solidFill>
                <a:latin typeface="+mj-lt"/>
              </a:rPr>
              <a:t>Landsat</a:t>
            </a:r>
            <a:r>
              <a:rPr lang="en-US" sz="2000" b="1" i="1" dirty="0" smtClean="0">
                <a:solidFill>
                  <a:srgbClr val="565A5C"/>
                </a:solidFill>
                <a:latin typeface="+mj-lt"/>
              </a:rPr>
              <a:t> 7</a:t>
            </a: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14017" y="1674644"/>
            <a:ext cx="3888972" cy="35874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548229" y="1674644"/>
            <a:ext cx="4103255" cy="35874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Text Placeholder 6"/>
          <p:cNvSpPr txBox="1">
            <a:spLocks/>
          </p:cNvSpPr>
          <p:nvPr/>
        </p:nvSpPr>
        <p:spPr>
          <a:xfrm>
            <a:off x="614017" y="5474987"/>
            <a:ext cx="8102275" cy="425749"/>
          </a:xfrm>
          <a:prstGeom prst="rect">
            <a:avLst/>
          </a:prstGeom>
          <a:solidFill>
            <a:schemeClr val="bg1"/>
          </a:solidFill>
        </p:spPr>
        <p:txBody>
          <a:bodyPr lIns="72000" tIns="0" rIns="72000" bIns="0" anchor="ctr" anchorCtr="0"/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3200" kern="1200">
                <a:solidFill>
                  <a:srgbClr val="565A5C"/>
                </a:solidFill>
                <a:latin typeface="Arial"/>
                <a:ea typeface="+mn-ea"/>
                <a:cs typeface="Arial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800" kern="1200">
                <a:solidFill>
                  <a:srgbClr val="565A5C"/>
                </a:solidFill>
                <a:latin typeface="Arial"/>
                <a:ea typeface="+mn-ea"/>
                <a:cs typeface="Arial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rgbClr val="565A5C"/>
                </a:solidFill>
                <a:latin typeface="Arial"/>
                <a:ea typeface="+mn-ea"/>
                <a:cs typeface="Arial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000" kern="1200">
                <a:solidFill>
                  <a:srgbClr val="565A5C"/>
                </a:solidFill>
                <a:latin typeface="Arial"/>
                <a:ea typeface="+mn-ea"/>
                <a:cs typeface="Arial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2000" kern="1200">
                <a:solidFill>
                  <a:srgbClr val="565A5C"/>
                </a:solidFill>
                <a:latin typeface="Arial"/>
                <a:ea typeface="+mn-ea"/>
                <a:cs typeface="Arial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None/>
            </a:pPr>
            <a:r>
              <a:rPr lang="ro-RO" sz="1600" dirty="0" smtClean="0">
                <a:solidFill>
                  <a:srgbClr val="040404"/>
                </a:solidFill>
              </a:rPr>
              <a:t>Landsat 7	înainte de procesare		</a:t>
            </a:r>
            <a:r>
              <a:rPr lang="ro-RO" sz="1600" dirty="0" smtClean="0">
                <a:solidFill>
                  <a:srgbClr val="040404"/>
                </a:solidFill>
              </a:rPr>
              <a:t>     </a:t>
            </a:r>
            <a:r>
              <a:rPr lang="ro-RO" sz="1600" dirty="0" smtClean="0">
                <a:solidFill>
                  <a:srgbClr val="040404"/>
                </a:solidFill>
              </a:rPr>
              <a:t>Landsat 8</a:t>
            </a:r>
            <a:endParaRPr lang="en-US" sz="1600" dirty="0">
              <a:solidFill>
                <a:srgbClr val="040404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55204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sz="half" idx="2"/>
          </p:nvPr>
        </p:nvSpPr>
        <p:spPr>
          <a:xfrm>
            <a:off x="704506" y="5632451"/>
            <a:ext cx="3526300" cy="645520"/>
          </a:xfrm>
          <a:solidFill>
            <a:schemeClr val="bg1"/>
          </a:solidFill>
        </p:spPr>
        <p:txBody>
          <a:bodyPr>
            <a:normAutofit/>
          </a:bodyPr>
          <a:lstStyle/>
          <a:p>
            <a:r>
              <a:rPr lang="ro-RO" sz="1600" dirty="0" smtClean="0">
                <a:solidFill>
                  <a:srgbClr val="040404"/>
                </a:solidFill>
              </a:rPr>
              <a:t>Imagine Landsat 7 după procesare</a:t>
            </a:r>
            <a:endParaRPr lang="en-US" sz="1600" dirty="0">
              <a:solidFill>
                <a:srgbClr val="040404"/>
              </a:solidFill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04506" y="1701801"/>
            <a:ext cx="7716163" cy="3930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itle 2"/>
          <p:cNvSpPr>
            <a:spLocks noGrp="1"/>
          </p:cNvSpPr>
          <p:nvPr>
            <p:ph type="title"/>
          </p:nvPr>
        </p:nvSpPr>
        <p:spPr>
          <a:xfrm>
            <a:off x="1009783" y="766826"/>
            <a:ext cx="2696374" cy="593092"/>
          </a:xfrm>
        </p:spPr>
        <p:txBody>
          <a:bodyPr/>
          <a:lstStyle/>
          <a:p>
            <a:pPr lvl="2"/>
            <a:r>
              <a:rPr lang="en-US" sz="2000" b="1" i="1" dirty="0" err="1" smtClean="0">
                <a:solidFill>
                  <a:srgbClr val="565A5C"/>
                </a:solidFill>
                <a:latin typeface="+mj-lt"/>
              </a:rPr>
              <a:t>Destripe</a:t>
            </a:r>
            <a:r>
              <a:rPr lang="en-US" sz="2000" b="1" i="1" dirty="0" smtClean="0">
                <a:solidFill>
                  <a:srgbClr val="565A5C"/>
                </a:solidFill>
                <a:latin typeface="+mj-lt"/>
              </a:rPr>
              <a:t> </a:t>
            </a:r>
            <a:r>
              <a:rPr lang="en-US" sz="2000" b="1" i="1" dirty="0" err="1" smtClean="0">
                <a:solidFill>
                  <a:srgbClr val="565A5C"/>
                </a:solidFill>
                <a:latin typeface="+mj-lt"/>
              </a:rPr>
              <a:t>Landsat</a:t>
            </a:r>
            <a:r>
              <a:rPr lang="en-US" sz="2000" b="1" i="1" dirty="0" smtClean="0">
                <a:solidFill>
                  <a:srgbClr val="565A5C"/>
                </a:solidFill>
                <a:latin typeface="+mj-lt"/>
              </a:rPr>
              <a:t> 7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1009784" y="766826"/>
            <a:ext cx="4190013" cy="593092"/>
          </a:xfrm>
        </p:spPr>
        <p:txBody>
          <a:bodyPr/>
          <a:lstStyle/>
          <a:p>
            <a:pPr lvl="2"/>
            <a:r>
              <a:rPr lang="ro-RO" sz="2000" b="1" i="1" dirty="0" smtClean="0">
                <a:solidFill>
                  <a:srgbClr val="565A5C"/>
                </a:solidFill>
              </a:rPr>
              <a:t>Panchromatic Image Sharpening</a:t>
            </a:r>
            <a:endParaRPr lang="en-US" sz="2000" i="1" dirty="0" smtClean="0">
              <a:solidFill>
                <a:srgbClr val="565A5C"/>
              </a:solidFill>
            </a:endParaRPr>
          </a:p>
        </p:txBody>
      </p:sp>
      <p:sp>
        <p:nvSpPr>
          <p:cNvPr id="7" name="Text Placeholder 6"/>
          <p:cNvSpPr>
            <a:spLocks noGrp="1"/>
          </p:cNvSpPr>
          <p:nvPr>
            <p:ph type="body" sz="half" idx="2"/>
          </p:nvPr>
        </p:nvSpPr>
        <p:spPr>
          <a:xfrm>
            <a:off x="525290" y="5632452"/>
            <a:ext cx="3719164" cy="618223"/>
          </a:xfrm>
          <a:solidFill>
            <a:schemeClr val="bg1"/>
          </a:solidFill>
        </p:spPr>
        <p:txBody>
          <a:bodyPr>
            <a:noAutofit/>
          </a:bodyPr>
          <a:lstStyle/>
          <a:p>
            <a:endParaRPr lang="en-US" sz="1500" dirty="0"/>
          </a:p>
          <a:p>
            <a:r>
              <a:rPr lang="ro-RO" sz="1600" dirty="0" smtClean="0">
                <a:solidFill>
                  <a:srgbClr val="040404"/>
                </a:solidFill>
              </a:rPr>
              <a:t>Compozitul RGB combinat cu banda 8 </a:t>
            </a:r>
            <a:endParaRPr lang="en-US" sz="1600" dirty="0">
              <a:solidFill>
                <a:srgbClr val="040404"/>
              </a:solidFill>
            </a:endParaRPr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 cstate="screen"/>
          <a:srcRect/>
          <a:stretch>
            <a:fillRect/>
          </a:stretch>
        </p:blipFill>
        <p:spPr bwMode="auto">
          <a:xfrm>
            <a:off x="525291" y="1701802"/>
            <a:ext cx="8004560" cy="3930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3801781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73303" y="766826"/>
            <a:ext cx="4326494" cy="593092"/>
          </a:xfrm>
        </p:spPr>
        <p:txBody>
          <a:bodyPr/>
          <a:lstStyle/>
          <a:p>
            <a:r>
              <a:rPr lang="en-US" sz="2000" i="1" dirty="0" smtClean="0"/>
              <a:t>B</a:t>
            </a:r>
            <a:r>
              <a:rPr lang="ro-RO" sz="2000" i="1" dirty="0" smtClean="0"/>
              <a:t>anda 8</a:t>
            </a:r>
            <a:r>
              <a:rPr lang="en-US" sz="2000" i="1" dirty="0" smtClean="0"/>
              <a:t> </a:t>
            </a:r>
            <a:r>
              <a:rPr lang="ro-RO" sz="2000" i="1" dirty="0" smtClean="0"/>
              <a:t>- p</a:t>
            </a:r>
            <a:r>
              <a:rPr lang="en-US" sz="2000" i="1" dirty="0" err="1" smtClean="0"/>
              <a:t>ancromatic</a:t>
            </a:r>
            <a:r>
              <a:rPr lang="ro-RO" sz="2000" i="1" dirty="0" smtClean="0"/>
              <a:t>ă corectată</a:t>
            </a:r>
            <a:endParaRPr lang="en-US" sz="2000" i="1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2"/>
          </p:nvPr>
        </p:nvSpPr>
        <p:spPr>
          <a:xfrm>
            <a:off x="715615" y="5632452"/>
            <a:ext cx="5098331" cy="549596"/>
          </a:xfrm>
          <a:solidFill>
            <a:schemeClr val="bg1"/>
          </a:solidFill>
        </p:spPr>
        <p:txBody>
          <a:bodyPr>
            <a:noAutofit/>
          </a:bodyPr>
          <a:lstStyle/>
          <a:p>
            <a:r>
              <a:rPr lang="en-US" sz="1600" dirty="0" smtClean="0">
                <a:solidFill>
                  <a:srgbClr val="040404"/>
                </a:solidFill>
              </a:rPr>
              <a:t>B</a:t>
            </a:r>
            <a:r>
              <a:rPr lang="ro-RO" sz="1600" dirty="0" smtClean="0">
                <a:solidFill>
                  <a:srgbClr val="040404"/>
                </a:solidFill>
              </a:rPr>
              <a:t>anda 8</a:t>
            </a:r>
            <a:r>
              <a:rPr lang="en-US" sz="1600" dirty="0" smtClean="0">
                <a:solidFill>
                  <a:srgbClr val="040404"/>
                </a:solidFill>
              </a:rPr>
              <a:t> </a:t>
            </a:r>
            <a:r>
              <a:rPr lang="ro-RO" sz="1600" dirty="0" smtClean="0">
                <a:solidFill>
                  <a:srgbClr val="040404"/>
                </a:solidFill>
              </a:rPr>
              <a:t>- </a:t>
            </a:r>
            <a:r>
              <a:rPr lang="en-US" sz="1600" dirty="0" err="1" smtClean="0">
                <a:solidFill>
                  <a:srgbClr val="040404"/>
                </a:solidFill>
              </a:rPr>
              <a:t>Landsat</a:t>
            </a:r>
            <a:r>
              <a:rPr lang="en-US" sz="1600" dirty="0" smtClean="0">
                <a:solidFill>
                  <a:srgbClr val="040404"/>
                </a:solidFill>
              </a:rPr>
              <a:t> 7 </a:t>
            </a:r>
            <a:r>
              <a:rPr lang="en-US" sz="1600" dirty="0" err="1" smtClean="0">
                <a:solidFill>
                  <a:srgbClr val="040404"/>
                </a:solidFill>
              </a:rPr>
              <a:t>combinat</a:t>
            </a:r>
            <a:r>
              <a:rPr lang="ro-RO" sz="1600" dirty="0" smtClean="0">
                <a:solidFill>
                  <a:srgbClr val="040404"/>
                </a:solidFill>
              </a:rPr>
              <a:t>ă cu Banda 8 - Landsat 8</a:t>
            </a:r>
            <a:endParaRPr lang="en-US" sz="1600" dirty="0">
              <a:solidFill>
                <a:srgbClr val="040404"/>
              </a:solidFill>
            </a:endParaRPr>
          </a:p>
        </p:txBody>
      </p:sp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42912" y="1701802"/>
            <a:ext cx="7691404" cy="3930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 Placeholder 6"/>
          <p:cNvSpPr>
            <a:spLocks noGrp="1"/>
          </p:cNvSpPr>
          <p:nvPr>
            <p:ph type="body" sz="half" idx="2"/>
          </p:nvPr>
        </p:nvSpPr>
        <p:spPr>
          <a:xfrm>
            <a:off x="709589" y="1590919"/>
            <a:ext cx="7069635" cy="3930650"/>
          </a:xfrm>
        </p:spPr>
        <p:txBody>
          <a:bodyPr>
            <a:normAutofit/>
          </a:bodyPr>
          <a:lstStyle/>
          <a:p>
            <a:r>
              <a:rPr lang="ro-RO" dirty="0" smtClean="0">
                <a:solidFill>
                  <a:srgbClr val="040404"/>
                </a:solidFill>
              </a:rPr>
              <a:t>Inițial, datele au stabilit sistemul de proiecție :</a:t>
            </a:r>
          </a:p>
          <a:p>
            <a:endParaRPr lang="ro-RO" dirty="0" smtClean="0">
              <a:solidFill>
                <a:srgbClr val="040404"/>
              </a:solidFill>
            </a:endParaRPr>
          </a:p>
          <a:p>
            <a:pPr>
              <a:buFont typeface="Arial" pitchFamily="34" charset="0"/>
              <a:buChar char="•"/>
            </a:pPr>
            <a:r>
              <a:rPr lang="en-US" dirty="0" smtClean="0">
                <a:solidFill>
                  <a:srgbClr val="040404"/>
                </a:solidFill>
              </a:rPr>
              <a:t> 	Universal Transverse Mercator (UTM) </a:t>
            </a:r>
            <a:r>
              <a:rPr lang="ro-RO" dirty="0" smtClean="0">
                <a:solidFill>
                  <a:srgbClr val="040404"/>
                </a:solidFill>
              </a:rPr>
              <a:t>, zonele 34 și 35</a:t>
            </a:r>
            <a:endParaRPr lang="en-US" dirty="0" smtClean="0">
              <a:solidFill>
                <a:srgbClr val="040404"/>
              </a:solidFill>
            </a:endParaRPr>
          </a:p>
          <a:p>
            <a:pPr>
              <a:buFont typeface="Arial" pitchFamily="34" charset="0"/>
              <a:buChar char="•"/>
            </a:pPr>
            <a:r>
              <a:rPr lang="en-US" dirty="0" smtClean="0">
                <a:solidFill>
                  <a:srgbClr val="040404"/>
                </a:solidFill>
              </a:rPr>
              <a:t> 	World Geodetic System (WGS) 84 datum</a:t>
            </a:r>
            <a:endParaRPr lang="ro-RO" dirty="0" smtClean="0">
              <a:solidFill>
                <a:srgbClr val="040404"/>
              </a:solidFill>
            </a:endParaRPr>
          </a:p>
          <a:p>
            <a:pPr>
              <a:buFont typeface="Arial" pitchFamily="34" charset="0"/>
              <a:buChar char="•"/>
            </a:pPr>
            <a:endParaRPr lang="ro-RO" dirty="0" smtClean="0">
              <a:solidFill>
                <a:srgbClr val="040404"/>
              </a:solidFill>
            </a:endParaRPr>
          </a:p>
          <a:p>
            <a:r>
              <a:rPr lang="en-US" dirty="0" err="1" smtClean="0">
                <a:solidFill>
                  <a:srgbClr val="040404"/>
                </a:solidFill>
              </a:rPr>
              <a:t>Apoi</a:t>
            </a:r>
            <a:r>
              <a:rPr lang="en-US" dirty="0" smtClean="0">
                <a:solidFill>
                  <a:srgbClr val="040404"/>
                </a:solidFill>
              </a:rPr>
              <a:t> au </a:t>
            </a:r>
            <a:r>
              <a:rPr lang="en-US" dirty="0" err="1" smtClean="0">
                <a:solidFill>
                  <a:srgbClr val="040404"/>
                </a:solidFill>
              </a:rPr>
              <a:t>fost</a:t>
            </a:r>
            <a:r>
              <a:rPr lang="en-US" dirty="0" smtClean="0">
                <a:solidFill>
                  <a:srgbClr val="040404"/>
                </a:solidFill>
              </a:rPr>
              <a:t> r</a:t>
            </a:r>
            <a:r>
              <a:rPr lang="ro-RO" dirty="0" smtClean="0">
                <a:solidFill>
                  <a:srgbClr val="040404"/>
                </a:solidFill>
              </a:rPr>
              <a:t>eproiectate în :</a:t>
            </a:r>
          </a:p>
          <a:p>
            <a:endParaRPr lang="ro-RO" dirty="0" smtClean="0">
              <a:solidFill>
                <a:srgbClr val="040404"/>
              </a:solidFill>
            </a:endParaRPr>
          </a:p>
          <a:p>
            <a:pPr>
              <a:buFont typeface="Arial" pitchFamily="34" charset="0"/>
              <a:buChar char="•"/>
            </a:pPr>
            <a:r>
              <a:rPr lang="en-US" dirty="0" smtClean="0">
                <a:solidFill>
                  <a:srgbClr val="040404"/>
                </a:solidFill>
              </a:rPr>
              <a:t> 	</a:t>
            </a:r>
            <a:r>
              <a:rPr lang="ro-RO" dirty="0" smtClean="0">
                <a:solidFill>
                  <a:srgbClr val="040404"/>
                </a:solidFill>
              </a:rPr>
              <a:t>Stereo70 / S-42 (Pulkovo 1942)</a:t>
            </a:r>
          </a:p>
          <a:p>
            <a:pPr>
              <a:buFont typeface="Arial" pitchFamily="34" charset="0"/>
              <a:buChar char="•"/>
            </a:pPr>
            <a:r>
              <a:rPr lang="en-US" dirty="0" smtClean="0">
                <a:solidFill>
                  <a:srgbClr val="040404"/>
                </a:solidFill>
              </a:rPr>
              <a:t> 	</a:t>
            </a:r>
            <a:r>
              <a:rPr lang="ro-RO" dirty="0" smtClean="0">
                <a:solidFill>
                  <a:srgbClr val="040404"/>
                </a:solidFill>
              </a:rPr>
              <a:t>EPSG 3844</a:t>
            </a:r>
            <a:endParaRPr lang="en-US" dirty="0" smtClean="0">
              <a:solidFill>
                <a:srgbClr val="040404"/>
              </a:solidFill>
            </a:endParaRPr>
          </a:p>
          <a:p>
            <a:endParaRPr lang="en-US" sz="1600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1060349" y="766826"/>
            <a:ext cx="2922566" cy="593092"/>
          </a:xfrm>
        </p:spPr>
        <p:txBody>
          <a:bodyPr/>
          <a:lstStyle/>
          <a:p>
            <a:pPr lvl="2"/>
            <a:r>
              <a:rPr lang="en-US" sz="2000" b="1" i="1" dirty="0" err="1" smtClean="0">
                <a:solidFill>
                  <a:srgbClr val="565A5C"/>
                </a:solidFill>
              </a:rPr>
              <a:t>Schimbarea</a:t>
            </a:r>
            <a:r>
              <a:rPr lang="en-US" sz="2000" b="1" i="1" dirty="0" smtClean="0">
                <a:solidFill>
                  <a:srgbClr val="565A5C"/>
                </a:solidFill>
              </a:rPr>
              <a:t> </a:t>
            </a:r>
            <a:r>
              <a:rPr lang="en-US" sz="2000" b="1" i="1" dirty="0" err="1" smtClean="0">
                <a:solidFill>
                  <a:srgbClr val="565A5C"/>
                </a:solidFill>
              </a:rPr>
              <a:t>proiecției</a:t>
            </a:r>
            <a:endParaRPr lang="ro-RO" sz="2000" b="1" i="1" dirty="0" smtClean="0">
              <a:solidFill>
                <a:srgbClr val="565A5C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7746600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83139" y="2817888"/>
            <a:ext cx="5166759" cy="831850"/>
          </a:xfrm>
        </p:spPr>
        <p:txBody>
          <a:bodyPr/>
          <a:lstStyle/>
          <a:p>
            <a:r>
              <a:rPr lang="ro-RO" dirty="0" smtClean="0"/>
              <a:t>Procesarea imaginilor satelitare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o-RO" dirty="0" smtClean="0"/>
              <a:t>3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40402532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 Placeholder 6"/>
          <p:cNvSpPr>
            <a:spLocks noGrp="1"/>
          </p:cNvSpPr>
          <p:nvPr>
            <p:ph type="body" sz="half" idx="2"/>
          </p:nvPr>
        </p:nvSpPr>
        <p:spPr>
          <a:xfrm>
            <a:off x="6090249" y="1701801"/>
            <a:ext cx="2548784" cy="3810478"/>
          </a:xfrm>
        </p:spPr>
        <p:txBody>
          <a:bodyPr>
            <a:normAutofit fontScale="85000" lnSpcReduction="20000"/>
          </a:bodyPr>
          <a:lstStyle/>
          <a:p>
            <a:pPr>
              <a:lnSpc>
                <a:spcPct val="150000"/>
              </a:lnSpc>
            </a:pPr>
            <a:r>
              <a:rPr lang="ro-RO" sz="1600" dirty="0" smtClean="0">
                <a:solidFill>
                  <a:srgbClr val="040404"/>
                </a:solidFill>
              </a:rPr>
              <a:t>Prelucrarea digitală poate implica proceduri, precum : </a:t>
            </a:r>
          </a:p>
          <a:p>
            <a:pPr>
              <a:lnSpc>
                <a:spcPct val="150000"/>
              </a:lnSpc>
            </a:pPr>
            <a:endParaRPr lang="ro-RO" sz="1600" dirty="0" smtClean="0">
              <a:solidFill>
                <a:srgbClr val="040404"/>
              </a:solidFill>
            </a:endParaRPr>
          </a:p>
          <a:p>
            <a:pPr>
              <a:lnSpc>
                <a:spcPct val="150000"/>
              </a:lnSpc>
              <a:buFont typeface="Arial" pitchFamily="34" charset="0"/>
              <a:buChar char="•"/>
            </a:pPr>
            <a:r>
              <a:rPr lang="ro-RO" sz="1600" dirty="0" smtClean="0">
                <a:solidFill>
                  <a:srgbClr val="040404"/>
                </a:solidFill>
              </a:rPr>
              <a:t> </a:t>
            </a:r>
            <a:r>
              <a:rPr lang="en-US" sz="1600" dirty="0" smtClean="0">
                <a:solidFill>
                  <a:srgbClr val="040404"/>
                </a:solidFill>
              </a:rPr>
              <a:t> 	</a:t>
            </a:r>
            <a:r>
              <a:rPr lang="ro-RO" sz="1600" dirty="0" smtClean="0">
                <a:solidFill>
                  <a:srgbClr val="040404"/>
                </a:solidFill>
              </a:rPr>
              <a:t>formatarea și corectarea datelor</a:t>
            </a:r>
          </a:p>
          <a:p>
            <a:pPr>
              <a:lnSpc>
                <a:spcPct val="150000"/>
              </a:lnSpc>
              <a:buFont typeface="Arial" pitchFamily="34" charset="0"/>
              <a:buChar char="•"/>
            </a:pPr>
            <a:r>
              <a:rPr lang="ro-RO" sz="1600" dirty="0" smtClean="0">
                <a:solidFill>
                  <a:srgbClr val="040404"/>
                </a:solidFill>
              </a:rPr>
              <a:t> </a:t>
            </a:r>
            <a:r>
              <a:rPr lang="en-US" sz="1600" dirty="0" smtClean="0">
                <a:solidFill>
                  <a:srgbClr val="040404"/>
                </a:solidFill>
              </a:rPr>
              <a:t>	</a:t>
            </a:r>
            <a:r>
              <a:rPr lang="ro-RO" sz="1600" dirty="0" smtClean="0">
                <a:solidFill>
                  <a:srgbClr val="040404"/>
                </a:solidFill>
              </a:rPr>
              <a:t>rectificarea/repararea imaginilor</a:t>
            </a:r>
          </a:p>
          <a:p>
            <a:pPr>
              <a:lnSpc>
                <a:spcPct val="150000"/>
              </a:lnSpc>
              <a:buFont typeface="Arial" pitchFamily="34" charset="0"/>
              <a:buChar char="•"/>
            </a:pPr>
            <a:r>
              <a:rPr lang="ro-RO" sz="1600" dirty="0" smtClean="0">
                <a:solidFill>
                  <a:srgbClr val="040404"/>
                </a:solidFill>
              </a:rPr>
              <a:t> </a:t>
            </a:r>
            <a:r>
              <a:rPr lang="en-US" sz="1600" dirty="0" smtClean="0">
                <a:solidFill>
                  <a:srgbClr val="040404"/>
                </a:solidFill>
              </a:rPr>
              <a:t>	</a:t>
            </a:r>
            <a:r>
              <a:rPr lang="ro-RO" sz="1600" dirty="0" smtClean="0">
                <a:solidFill>
                  <a:srgbClr val="040404"/>
                </a:solidFill>
              </a:rPr>
              <a:t>perfecționarea sau îmbunătațirea imaginilor</a:t>
            </a:r>
          </a:p>
          <a:p>
            <a:pPr>
              <a:lnSpc>
                <a:spcPct val="150000"/>
              </a:lnSpc>
              <a:buFont typeface="Arial" pitchFamily="34" charset="0"/>
              <a:buChar char="•"/>
            </a:pPr>
            <a:r>
              <a:rPr lang="ro-RO" sz="1600" dirty="0" smtClean="0">
                <a:solidFill>
                  <a:srgbClr val="040404"/>
                </a:solidFill>
              </a:rPr>
              <a:t> </a:t>
            </a:r>
            <a:r>
              <a:rPr lang="en-US" sz="1600" dirty="0" smtClean="0">
                <a:solidFill>
                  <a:srgbClr val="040404"/>
                </a:solidFill>
              </a:rPr>
              <a:t>	</a:t>
            </a:r>
            <a:r>
              <a:rPr lang="ro-RO" sz="1600" dirty="0" smtClean="0">
                <a:solidFill>
                  <a:srgbClr val="040404"/>
                </a:solidFill>
              </a:rPr>
              <a:t>clasificări de pixeli</a:t>
            </a:r>
          </a:p>
          <a:p>
            <a:pPr>
              <a:lnSpc>
                <a:spcPct val="150000"/>
              </a:lnSpc>
              <a:buFont typeface="Arial" pitchFamily="34" charset="0"/>
              <a:buChar char="•"/>
            </a:pPr>
            <a:r>
              <a:rPr lang="ro-RO" sz="1600" dirty="0" smtClean="0">
                <a:solidFill>
                  <a:srgbClr val="040404"/>
                </a:solidFill>
              </a:rPr>
              <a:t> </a:t>
            </a:r>
            <a:r>
              <a:rPr lang="en-US" sz="1600" dirty="0" smtClean="0">
                <a:solidFill>
                  <a:srgbClr val="040404"/>
                </a:solidFill>
              </a:rPr>
              <a:t>	</a:t>
            </a:r>
            <a:r>
              <a:rPr lang="ro-RO" sz="1600" dirty="0" smtClean="0">
                <a:solidFill>
                  <a:srgbClr val="040404"/>
                </a:solidFill>
              </a:rPr>
              <a:t>validarea cu realitatea din teren</a:t>
            </a:r>
            <a:endParaRPr lang="en-US" sz="1600" dirty="0">
              <a:solidFill>
                <a:srgbClr val="040404"/>
              </a:solidFill>
            </a:endParaRP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1060348" y="766826"/>
            <a:ext cx="2482952" cy="593092"/>
          </a:xfrm>
        </p:spPr>
        <p:txBody>
          <a:bodyPr/>
          <a:lstStyle/>
          <a:p>
            <a:pPr lvl="2"/>
            <a:r>
              <a:rPr lang="en-US" sz="2000" b="1" i="1" dirty="0" err="1" smtClean="0">
                <a:solidFill>
                  <a:srgbClr val="565A5C"/>
                </a:solidFill>
              </a:rPr>
              <a:t>Procesarea</a:t>
            </a:r>
            <a:r>
              <a:rPr lang="en-US" sz="2000" b="1" i="1" dirty="0" smtClean="0">
                <a:solidFill>
                  <a:srgbClr val="565A5C"/>
                </a:solidFill>
              </a:rPr>
              <a:t> </a:t>
            </a:r>
            <a:r>
              <a:rPr lang="en-US" sz="2000" b="1" i="1" dirty="0" err="1" smtClean="0">
                <a:solidFill>
                  <a:srgbClr val="565A5C"/>
                </a:solidFill>
              </a:rPr>
              <a:t>digitală</a:t>
            </a:r>
            <a:endParaRPr lang="ro-RO" sz="2000" b="1" i="1" dirty="0" smtClean="0">
              <a:solidFill>
                <a:srgbClr val="565A5C"/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78069" y="1701801"/>
            <a:ext cx="5419575" cy="3637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9690211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2"/>
          <p:cNvSpPr>
            <a:spLocks noGrp="1"/>
          </p:cNvSpPr>
          <p:nvPr>
            <p:ph type="title"/>
          </p:nvPr>
        </p:nvSpPr>
        <p:spPr>
          <a:xfrm>
            <a:off x="1060347" y="766826"/>
            <a:ext cx="3306937" cy="593092"/>
          </a:xfrm>
        </p:spPr>
        <p:txBody>
          <a:bodyPr/>
          <a:lstStyle/>
          <a:p>
            <a:pPr lvl="2"/>
            <a:r>
              <a:rPr lang="ro-RO" sz="2000" b="1" i="1" dirty="0" smtClean="0">
                <a:solidFill>
                  <a:srgbClr val="565A5C"/>
                </a:solidFill>
              </a:rPr>
              <a:t>Potrivirea histogramelor</a:t>
            </a: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/>
          <a:srcRect l="14044" t="29203" r="49475" b="12304"/>
          <a:stretch>
            <a:fillRect/>
          </a:stretch>
        </p:blipFill>
        <p:spPr bwMode="auto">
          <a:xfrm>
            <a:off x="691257" y="1700036"/>
            <a:ext cx="3886872" cy="36771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/>
          <a:srcRect l="87829" t="51090" r="5543" b="15239"/>
          <a:stretch>
            <a:fillRect/>
          </a:stretch>
        </p:blipFill>
        <p:spPr bwMode="auto">
          <a:xfrm>
            <a:off x="5154664" y="1359918"/>
            <a:ext cx="2787718" cy="45359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1033051" y="766826"/>
            <a:ext cx="2553291" cy="593092"/>
          </a:xfrm>
        </p:spPr>
        <p:txBody>
          <a:bodyPr/>
          <a:lstStyle/>
          <a:p>
            <a:pPr lvl="2"/>
            <a:r>
              <a:rPr lang="en-US" sz="2000" b="1" i="1" dirty="0" err="1" smtClean="0">
                <a:solidFill>
                  <a:srgbClr val="565A5C"/>
                </a:solidFill>
              </a:rPr>
              <a:t>Interpretarea</a:t>
            </a:r>
            <a:r>
              <a:rPr lang="en-US" sz="2000" b="1" i="1" dirty="0" smtClean="0">
                <a:solidFill>
                  <a:srgbClr val="565A5C"/>
                </a:solidFill>
              </a:rPr>
              <a:t> </a:t>
            </a:r>
            <a:r>
              <a:rPr lang="en-US" sz="2000" b="1" i="1" dirty="0" err="1" smtClean="0">
                <a:solidFill>
                  <a:srgbClr val="565A5C"/>
                </a:solidFill>
              </a:rPr>
              <a:t>vizuală</a:t>
            </a:r>
            <a:endParaRPr lang="en-US" sz="2000" i="1" dirty="0" smtClean="0">
              <a:solidFill>
                <a:srgbClr val="565A5C"/>
              </a:solidFill>
            </a:endParaRPr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784576" y="1879221"/>
            <a:ext cx="5639807" cy="3930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9690211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83139" y="2817888"/>
            <a:ext cx="6954755" cy="831850"/>
          </a:xfrm>
        </p:spPr>
        <p:txBody>
          <a:bodyPr/>
          <a:lstStyle/>
          <a:p>
            <a:r>
              <a:rPr lang="ro-RO" dirty="0" smtClean="0"/>
              <a:t>Crearea și post-procesarea mozaicului de imagini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o-RO" dirty="0" smtClean="0"/>
              <a:t>4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40402532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2"/>
          <p:cNvSpPr>
            <a:spLocks noGrp="1"/>
          </p:cNvSpPr>
          <p:nvPr>
            <p:ph type="title"/>
          </p:nvPr>
        </p:nvSpPr>
        <p:spPr>
          <a:xfrm>
            <a:off x="1060347" y="766826"/>
            <a:ext cx="3880143" cy="593092"/>
          </a:xfrm>
        </p:spPr>
        <p:txBody>
          <a:bodyPr/>
          <a:lstStyle/>
          <a:p>
            <a:r>
              <a:rPr lang="ro-RO" sz="2000" i="1" dirty="0" smtClean="0"/>
              <a:t>Crearea mozaicului de imagini</a:t>
            </a:r>
            <a:endParaRPr lang="en-US" sz="2000" i="1" dirty="0"/>
          </a:p>
        </p:txBody>
      </p:sp>
      <p:sp>
        <p:nvSpPr>
          <p:cNvPr id="8" name="Title 2"/>
          <p:cNvSpPr>
            <a:spLocks noGrp="1"/>
          </p:cNvSpPr>
          <p:nvPr>
            <p:ph type="body" sz="half" idx="2"/>
          </p:nvPr>
        </p:nvSpPr>
        <p:spPr>
          <a:xfrm>
            <a:off x="679032" y="1679331"/>
            <a:ext cx="7768352" cy="1376974"/>
          </a:xfrm>
        </p:spPr>
        <p:txBody>
          <a:bodyPr>
            <a:normAutofit/>
          </a:bodyPr>
          <a:lstStyle/>
          <a:p>
            <a:r>
              <a:rPr lang="en-US" sz="1400" dirty="0" smtClean="0">
                <a:solidFill>
                  <a:srgbClr val="040404"/>
                </a:solidFill>
              </a:rPr>
              <a:t>“</a:t>
            </a:r>
            <a:r>
              <a:rPr lang="ro-RO" sz="1400" dirty="0" smtClean="0">
                <a:solidFill>
                  <a:srgbClr val="040404"/>
                </a:solidFill>
              </a:rPr>
              <a:t>Mozaicul digital este o imagine unitară rezultată prin asamblarea în mediu digital, într-un proiect cu aceleași proprietăți geometrice cu ale imaginilor componente, a cel puțin două scene sau subscene satelitare.</a:t>
            </a:r>
            <a:r>
              <a:rPr lang="en-US" sz="1400" dirty="0" smtClean="0">
                <a:solidFill>
                  <a:srgbClr val="040404"/>
                </a:solidFill>
              </a:rPr>
              <a:t>”</a:t>
            </a:r>
            <a:endParaRPr lang="ro-RO" sz="1400" dirty="0" smtClean="0">
              <a:solidFill>
                <a:srgbClr val="040404"/>
              </a:solidFill>
            </a:endParaRPr>
          </a:p>
          <a:p>
            <a:pPr algn="ctr"/>
            <a:r>
              <a:rPr lang="ro-RO" sz="1400" i="1" dirty="0" smtClean="0"/>
              <a:t>												Mihai Andrei Bogdan, 2007</a:t>
            </a:r>
            <a:endParaRPr lang="en-US" sz="1400" dirty="0" smtClean="0"/>
          </a:p>
          <a:p>
            <a:endParaRPr lang="ro-RO" sz="1400" dirty="0" smtClean="0"/>
          </a:p>
          <a:p>
            <a:endParaRPr lang="en-US" sz="1400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79032" y="2498431"/>
            <a:ext cx="5252035" cy="30711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9690211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1060347" y="766826"/>
            <a:ext cx="3825551" cy="593092"/>
          </a:xfrm>
        </p:spPr>
        <p:txBody>
          <a:bodyPr/>
          <a:lstStyle/>
          <a:p>
            <a:r>
              <a:rPr lang="ro-RO" sz="2000" i="1" dirty="0" smtClean="0"/>
              <a:t>Crearea mozaicului de imagini</a:t>
            </a:r>
            <a:endParaRPr lang="en-US" sz="2000" i="1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/>
          <a:srcRect l="14739" t="13802"/>
          <a:stretch>
            <a:fillRect/>
          </a:stretch>
        </p:blipFill>
        <p:spPr bwMode="auto">
          <a:xfrm>
            <a:off x="1777042" y="2113472"/>
            <a:ext cx="6736899" cy="38096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Rectangle 5"/>
          <p:cNvSpPr/>
          <p:nvPr/>
        </p:nvSpPr>
        <p:spPr>
          <a:xfrm>
            <a:off x="1415433" y="5555412"/>
            <a:ext cx="974785" cy="474452"/>
          </a:xfrm>
          <a:prstGeom prst="rect">
            <a:avLst/>
          </a:prstGeom>
          <a:ln>
            <a:solidFill>
              <a:schemeClr val="bg2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9690211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70566" y="766826"/>
            <a:ext cx="1734610" cy="593092"/>
          </a:xfrm>
        </p:spPr>
        <p:txBody>
          <a:bodyPr>
            <a:normAutofit/>
          </a:bodyPr>
          <a:lstStyle/>
          <a:p>
            <a:r>
              <a:rPr lang="ro-RO" dirty="0" smtClean="0"/>
              <a:t>Concluz</a:t>
            </a:r>
            <a:r>
              <a:rPr lang="en-US" dirty="0" smtClean="0"/>
              <a:t>ii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l">
              <a:buNone/>
            </a:pPr>
            <a:endParaRPr lang="en-US" sz="1600" dirty="0">
              <a:solidFill>
                <a:srgbClr val="040404"/>
              </a:solidFill>
              <a:latin typeface="+mn-lt"/>
            </a:endParaRPr>
          </a:p>
          <a:p>
            <a:pPr algn="l"/>
            <a:r>
              <a:rPr lang="en-US" sz="1600" dirty="0" err="1" smtClean="0">
                <a:solidFill>
                  <a:srgbClr val="040404"/>
                </a:solidFill>
                <a:latin typeface="+mn-lt"/>
              </a:rPr>
              <a:t>Există</a:t>
            </a:r>
            <a:r>
              <a:rPr lang="en-US" sz="1600" dirty="0" smtClean="0">
                <a:solidFill>
                  <a:srgbClr val="040404"/>
                </a:solidFill>
                <a:latin typeface="+mn-lt"/>
              </a:rPr>
              <a:t> </a:t>
            </a:r>
            <a:r>
              <a:rPr lang="en-US" sz="1600" dirty="0" err="1" smtClean="0">
                <a:solidFill>
                  <a:srgbClr val="040404"/>
                </a:solidFill>
                <a:latin typeface="+mn-lt"/>
              </a:rPr>
              <a:t>numeroase</a:t>
            </a:r>
            <a:r>
              <a:rPr lang="en-US" sz="1600" dirty="0" smtClean="0">
                <a:solidFill>
                  <a:srgbClr val="040404"/>
                </a:solidFill>
                <a:latin typeface="+mn-lt"/>
              </a:rPr>
              <a:t> </a:t>
            </a:r>
            <a:r>
              <a:rPr lang="en-US" sz="1600" dirty="0" err="1" smtClean="0">
                <a:solidFill>
                  <a:srgbClr val="040404"/>
                </a:solidFill>
                <a:latin typeface="+mn-lt"/>
              </a:rPr>
              <a:t>surse</a:t>
            </a:r>
            <a:r>
              <a:rPr lang="en-US" sz="1600" dirty="0" smtClean="0">
                <a:solidFill>
                  <a:srgbClr val="040404"/>
                </a:solidFill>
                <a:latin typeface="+mn-lt"/>
              </a:rPr>
              <a:t> </a:t>
            </a:r>
            <a:r>
              <a:rPr lang="en-US" sz="1600" dirty="0" err="1" smtClean="0">
                <a:solidFill>
                  <a:srgbClr val="040404"/>
                </a:solidFill>
                <a:latin typeface="+mn-lt"/>
              </a:rPr>
              <a:t>pe</a:t>
            </a:r>
            <a:r>
              <a:rPr lang="en-US" sz="1600" dirty="0" smtClean="0">
                <a:solidFill>
                  <a:srgbClr val="040404"/>
                </a:solidFill>
                <a:latin typeface="+mn-lt"/>
              </a:rPr>
              <a:t> internet care ne </a:t>
            </a:r>
            <a:r>
              <a:rPr lang="ro-RO" sz="1600" dirty="0" smtClean="0">
                <a:solidFill>
                  <a:srgbClr val="040404"/>
                </a:solidFill>
                <a:latin typeface="+mn-lt"/>
              </a:rPr>
              <a:t>pot ajuta în realizarea task-urilor</a:t>
            </a:r>
            <a:endParaRPr lang="en-US" sz="1600" dirty="0" smtClean="0">
              <a:solidFill>
                <a:srgbClr val="040404"/>
              </a:solidFill>
              <a:latin typeface="+mn-lt"/>
            </a:endParaRPr>
          </a:p>
          <a:p>
            <a:pPr algn="l"/>
            <a:endParaRPr lang="en-US" sz="1600" dirty="0" smtClean="0">
              <a:solidFill>
                <a:srgbClr val="040404"/>
              </a:solidFill>
              <a:latin typeface="+mn-lt"/>
            </a:endParaRPr>
          </a:p>
          <a:p>
            <a:pPr algn="l"/>
            <a:r>
              <a:rPr lang="en-US" sz="1600" dirty="0" err="1" smtClean="0">
                <a:solidFill>
                  <a:srgbClr val="040404"/>
                </a:solidFill>
                <a:latin typeface="+mn-lt"/>
              </a:rPr>
              <a:t>Existen</a:t>
            </a:r>
            <a:r>
              <a:rPr lang="ro-RO" sz="1600" dirty="0" smtClean="0">
                <a:solidFill>
                  <a:srgbClr val="040404"/>
                </a:solidFill>
                <a:latin typeface="+mn-lt"/>
              </a:rPr>
              <a:t>ț</a:t>
            </a:r>
            <a:r>
              <a:rPr lang="en-US" sz="1600" dirty="0" smtClean="0">
                <a:solidFill>
                  <a:srgbClr val="040404"/>
                </a:solidFill>
                <a:latin typeface="+mn-lt"/>
              </a:rPr>
              <a:t>a </a:t>
            </a:r>
            <a:r>
              <a:rPr lang="en-US" sz="1600" dirty="0" err="1" smtClean="0">
                <a:solidFill>
                  <a:srgbClr val="040404"/>
                </a:solidFill>
                <a:latin typeface="+mn-lt"/>
              </a:rPr>
              <a:t>unui</a:t>
            </a:r>
            <a:r>
              <a:rPr lang="en-US" sz="1600" dirty="0" smtClean="0">
                <a:solidFill>
                  <a:srgbClr val="040404"/>
                </a:solidFill>
                <a:latin typeface="+mn-lt"/>
              </a:rPr>
              <a:t> </a:t>
            </a:r>
            <a:r>
              <a:rPr lang="en-US" sz="1600" dirty="0" err="1" smtClean="0">
                <a:solidFill>
                  <a:srgbClr val="040404"/>
                </a:solidFill>
                <a:latin typeface="+mn-lt"/>
              </a:rPr>
              <a:t>numar</a:t>
            </a:r>
            <a:r>
              <a:rPr lang="en-US" sz="1600" dirty="0" smtClean="0">
                <a:solidFill>
                  <a:srgbClr val="040404"/>
                </a:solidFill>
                <a:latin typeface="+mn-lt"/>
              </a:rPr>
              <a:t> </a:t>
            </a:r>
            <a:r>
              <a:rPr lang="ro-RO" sz="1600" dirty="0" smtClean="0">
                <a:solidFill>
                  <a:srgbClr val="040404"/>
                </a:solidFill>
                <a:latin typeface="+mn-lt"/>
              </a:rPr>
              <a:t>mare</a:t>
            </a:r>
            <a:r>
              <a:rPr lang="en-US" sz="1600" dirty="0" smtClean="0">
                <a:solidFill>
                  <a:srgbClr val="040404"/>
                </a:solidFill>
                <a:latin typeface="+mn-lt"/>
              </a:rPr>
              <a:t> de </a:t>
            </a:r>
            <a:r>
              <a:rPr lang="en-US" sz="1600" dirty="0" err="1" smtClean="0">
                <a:solidFill>
                  <a:srgbClr val="040404"/>
                </a:solidFill>
                <a:latin typeface="+mn-lt"/>
              </a:rPr>
              <a:t>instrumente</a:t>
            </a:r>
            <a:r>
              <a:rPr lang="en-US" sz="1600" dirty="0" smtClean="0">
                <a:solidFill>
                  <a:srgbClr val="040404"/>
                </a:solidFill>
                <a:latin typeface="+mn-lt"/>
              </a:rPr>
              <a:t> </a:t>
            </a:r>
            <a:r>
              <a:rPr lang="ro-RO" sz="1600" dirty="0" smtClean="0">
                <a:solidFill>
                  <a:srgbClr val="040404"/>
                </a:solidFill>
                <a:latin typeface="+mn-lt"/>
              </a:rPr>
              <a:t>și software GIS atât libere, cât și proprietare </a:t>
            </a:r>
            <a:r>
              <a:rPr lang="en-US" sz="1600" dirty="0" err="1" smtClean="0">
                <a:solidFill>
                  <a:srgbClr val="040404"/>
                </a:solidFill>
                <a:latin typeface="+mn-lt"/>
              </a:rPr>
              <a:t>pentru</a:t>
            </a:r>
            <a:r>
              <a:rPr lang="en-US" sz="1600" dirty="0" smtClean="0">
                <a:solidFill>
                  <a:srgbClr val="040404"/>
                </a:solidFill>
                <a:latin typeface="+mn-lt"/>
              </a:rPr>
              <a:t> </a:t>
            </a:r>
            <a:r>
              <a:rPr lang="ro-RO" sz="1600" dirty="0" smtClean="0">
                <a:solidFill>
                  <a:srgbClr val="040404"/>
                </a:solidFill>
                <a:latin typeface="+mn-lt"/>
              </a:rPr>
              <a:t>prelucrarea datelor satelitare</a:t>
            </a:r>
          </a:p>
          <a:p>
            <a:pPr>
              <a:buNone/>
            </a:pPr>
            <a:endParaRPr lang="en-US" sz="1600" dirty="0" smtClean="0">
              <a:solidFill>
                <a:srgbClr val="040404"/>
              </a:solidFill>
              <a:latin typeface="+mn-lt"/>
            </a:endParaRPr>
          </a:p>
          <a:p>
            <a:endParaRPr lang="ro-RO" sz="1600" dirty="0" smtClean="0">
              <a:solidFill>
                <a:srgbClr val="040404"/>
              </a:solidFill>
              <a:latin typeface="+mn-lt"/>
            </a:endParaRPr>
          </a:p>
          <a:p>
            <a:r>
              <a:rPr lang="ro-RO" sz="1600" b="1" dirty="0" smtClean="0">
                <a:solidFill>
                  <a:srgbClr val="040404"/>
                </a:solidFill>
              </a:rPr>
              <a:t>Un mozaic din imagini satelitare Landsat  reprezintă cea mai avantajoasă metodă de realizare a unui fundal / bază de hartă deoarece nu implică nici un cost și acoperă cu date recente suprafețe mari într-un timp relativ scurt.</a:t>
            </a:r>
            <a:endParaRPr lang="en-US" sz="1600" b="1" dirty="0" smtClean="0">
              <a:solidFill>
                <a:srgbClr val="040404"/>
              </a:solidFill>
            </a:endParaRPr>
          </a:p>
          <a:p>
            <a:endParaRPr lang="ro-RO" sz="1400" dirty="0" smtClean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5627260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2756" y="766826"/>
            <a:ext cx="1881818" cy="593092"/>
          </a:xfrm>
        </p:spPr>
        <p:txBody>
          <a:bodyPr>
            <a:normAutofit/>
          </a:bodyPr>
          <a:lstStyle/>
          <a:p>
            <a:r>
              <a:rPr lang="en-US" sz="2000" dirty="0" err="1" smtClean="0"/>
              <a:t>Resurse</a:t>
            </a:r>
            <a:r>
              <a:rPr lang="en-US" sz="2000" dirty="0" smtClean="0"/>
              <a:t> web</a:t>
            </a:r>
            <a:endParaRPr lang="en-US" sz="2000" dirty="0"/>
          </a:p>
        </p:txBody>
      </p:sp>
      <p:sp>
        <p:nvSpPr>
          <p:cNvPr id="4" name="Text Placeholder 6"/>
          <p:cNvSpPr txBox="1">
            <a:spLocks noGrp="1"/>
          </p:cNvSpPr>
          <p:nvPr>
            <p:ph idx="1"/>
          </p:nvPr>
        </p:nvSpPr>
        <p:spPr>
          <a:prstGeom prst="rect">
            <a:avLst/>
          </a:prstGeom>
        </p:spPr>
        <p:txBody>
          <a:bodyPr vert="horz" lIns="0" tIns="0" rIns="0" bIns="0" rtlCol="0" anchor="ctr" anchorCtr="0">
            <a:normAutofit/>
          </a:bodyPr>
          <a:lstStyle/>
          <a:p>
            <a:pPr lvl="0">
              <a:spcBef>
                <a:spcPct val="20000"/>
              </a:spcBef>
            </a:pPr>
            <a:r>
              <a:rPr lang="ro-RO" sz="1600" dirty="0" smtClean="0">
                <a:hlinkClick r:id="rId2"/>
              </a:rPr>
              <a:t>http://www.geo-spatial.org/tutoriale/landsat-gratuit</a:t>
            </a:r>
            <a:endParaRPr lang="en-US" sz="1600" dirty="0" smtClean="0"/>
          </a:p>
          <a:p>
            <a:pPr lvl="0">
              <a:spcBef>
                <a:spcPct val="20000"/>
              </a:spcBef>
            </a:pPr>
            <a:r>
              <a:rPr lang="ro-RO" sz="1600" dirty="0" smtClean="0">
                <a:hlinkClick r:id="rId3"/>
              </a:rPr>
              <a:t>http://www.geo-spatial.org/articole/descarcarea-imaginilor-landsat-l1t-din-baza-de-date-earth-explorer-usgs</a:t>
            </a:r>
            <a:endParaRPr lang="en-US" sz="1600" dirty="0" smtClean="0"/>
          </a:p>
          <a:p>
            <a:pPr lvl="0">
              <a:spcBef>
                <a:spcPct val="20000"/>
              </a:spcBef>
            </a:pPr>
            <a:r>
              <a:rPr lang="ro-RO" sz="1600" dirty="0" smtClean="0">
                <a:hlinkClick r:id="rId4" action="ppaction://hlinkpres?slideindex=1&amp;slidetitle="/>
              </a:rPr>
              <a:t>http://www.geo-spatial.org/articole/descarcarea-imaginilor-landsat-din-baze-de-date-accesibile-on-line-baza-de-date-global-land-cover-facility </a:t>
            </a:r>
            <a:endParaRPr lang="en-US" sz="1600" dirty="0" smtClean="0"/>
          </a:p>
          <a:p>
            <a:pPr lvl="0">
              <a:spcBef>
                <a:spcPct val="20000"/>
              </a:spcBef>
            </a:pPr>
            <a:r>
              <a:rPr lang="en-US" sz="1600" dirty="0" smtClean="0">
                <a:hlinkClick r:id="rId5"/>
              </a:rPr>
              <a:t>https://www.mapbox.com/blog/putting-landsat-8-bands-to-work/</a:t>
            </a:r>
            <a:endParaRPr lang="en-US" sz="1600" dirty="0" smtClean="0">
              <a:solidFill>
                <a:srgbClr val="565A5C"/>
              </a:solidFill>
              <a:cs typeface="Arial"/>
            </a:endParaRPr>
          </a:p>
          <a:p>
            <a:pPr lvl="0" algn="just">
              <a:spcBef>
                <a:spcPct val="20000"/>
              </a:spcBef>
              <a:buFont typeface="Arial" pitchFamily="34" charset="0"/>
              <a:buChar char="•"/>
            </a:pPr>
            <a:r>
              <a:rPr lang="ro-RO" sz="1600" dirty="0" smtClean="0">
                <a:solidFill>
                  <a:srgbClr val="565A5C"/>
                </a:solidFill>
                <a:cs typeface="Arial"/>
              </a:rPr>
              <a:t> </a:t>
            </a:r>
            <a:r>
              <a:rPr lang="ro-RO" sz="1600" dirty="0" smtClean="0">
                <a:solidFill>
                  <a:srgbClr val="565A5C"/>
                </a:solidFill>
                <a:cs typeface="Arial"/>
                <a:hlinkClick r:id="rId6"/>
              </a:rPr>
              <a:t>https://www.mapbox.com/guides/processing-satellite-imagery/</a:t>
            </a:r>
            <a:endParaRPr lang="ro-RO" sz="1600" dirty="0" smtClean="0">
              <a:solidFill>
                <a:srgbClr val="565A5C"/>
              </a:solidFill>
              <a:cs typeface="Arial"/>
            </a:endParaRPr>
          </a:p>
          <a:p>
            <a:pPr lvl="0" algn="just">
              <a:spcBef>
                <a:spcPct val="20000"/>
              </a:spcBef>
              <a:buFont typeface="Arial" pitchFamily="34" charset="0"/>
              <a:buChar char="•"/>
            </a:pPr>
            <a:r>
              <a:rPr lang="ro-RO" sz="1600" dirty="0" smtClean="0">
                <a:solidFill>
                  <a:srgbClr val="565A5C"/>
                </a:solidFill>
                <a:cs typeface="Arial"/>
                <a:hlinkClick r:id="rId7"/>
              </a:rPr>
              <a:t>  </a:t>
            </a:r>
            <a:r>
              <a:rPr lang="en-US" sz="1600" dirty="0" smtClean="0">
                <a:solidFill>
                  <a:srgbClr val="565A5C"/>
                </a:solidFill>
                <a:cs typeface="Arial"/>
                <a:hlinkClick r:id="rId7"/>
              </a:rPr>
              <a:t>http://earthobservatory.nasa.gov/NaturalHazards/view.php?id=80853</a:t>
            </a:r>
            <a:endParaRPr lang="ro-RO" sz="1600" dirty="0" smtClean="0">
              <a:solidFill>
                <a:srgbClr val="565A5C"/>
              </a:solidFill>
              <a:cs typeface="Arial"/>
            </a:endParaRPr>
          </a:p>
          <a:p>
            <a:pPr lvl="0" algn="just">
              <a:spcBef>
                <a:spcPct val="20000"/>
              </a:spcBef>
              <a:buFont typeface="Arial" pitchFamily="34" charset="0"/>
              <a:buChar char="•"/>
            </a:pPr>
            <a:r>
              <a:rPr lang="ro-RO" sz="1600" dirty="0" smtClean="0">
                <a:solidFill>
                  <a:srgbClr val="565A5C"/>
                </a:solidFill>
                <a:cs typeface="Arial"/>
                <a:hlinkClick r:id="rId8"/>
              </a:rPr>
              <a:t> </a:t>
            </a:r>
            <a:r>
              <a:rPr lang="en-US" sz="1600" dirty="0" smtClean="0">
                <a:solidFill>
                  <a:srgbClr val="565A5C"/>
                </a:solidFill>
                <a:cs typeface="Arial"/>
                <a:hlinkClick r:id="rId8"/>
              </a:rPr>
              <a:t>http://earthobservatory.nasa.gov/blogs/elegantfigures/2013/10/22/how-to-make-a-true-color-landsat-8-image/?src=share</a:t>
            </a:r>
            <a:endParaRPr lang="ro-RO" sz="1600" dirty="0" smtClean="0">
              <a:solidFill>
                <a:srgbClr val="565A5C"/>
              </a:solidFill>
              <a:cs typeface="Arial"/>
            </a:endParaRPr>
          </a:p>
          <a:p>
            <a:pPr>
              <a:spcBef>
                <a:spcPct val="20000"/>
              </a:spcBef>
            </a:pPr>
            <a:r>
              <a:rPr lang="en-US" sz="1600" dirty="0" smtClean="0">
                <a:hlinkClick r:id="rId9"/>
              </a:rPr>
              <a:t>http://linfiniti.com/2009/09/image-mosaicking-with-gdal/</a:t>
            </a:r>
            <a:endParaRPr lang="en-US" sz="1600" dirty="0" smtClean="0"/>
          </a:p>
          <a:p>
            <a:pPr>
              <a:spcBef>
                <a:spcPct val="20000"/>
              </a:spcBef>
            </a:pPr>
            <a:endParaRPr lang="en-US" sz="1200" dirty="0" smtClean="0">
              <a:hlinkClick r:id="rId7"/>
            </a:endParaRPr>
          </a:p>
          <a:p>
            <a:pPr lvl="0">
              <a:spcBef>
                <a:spcPct val="20000"/>
              </a:spcBef>
            </a:pPr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565A5C"/>
              </a:solidFill>
              <a:effectLst/>
              <a:uLnTx/>
              <a:uFillTx/>
              <a:latin typeface="Arial"/>
              <a:ea typeface="+mn-ea"/>
              <a:cs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algn="ctr"/>
            <a:r>
              <a:rPr lang="en-US" dirty="0" err="1" smtClean="0"/>
              <a:t>Mul</a:t>
            </a:r>
            <a:r>
              <a:rPr lang="ro-RO" dirty="0" smtClean="0"/>
              <a:t>țumesc</a:t>
            </a:r>
            <a:r>
              <a:rPr lang="en-US" dirty="0" smtClean="0"/>
              <a:t>!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35276826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Custom 8">
      <a:dk1>
        <a:srgbClr val="565A5C"/>
      </a:dk1>
      <a:lt1>
        <a:sysClr val="window" lastClr="FFFFFF"/>
      </a:lt1>
      <a:dk2>
        <a:srgbClr val="E60000"/>
      </a:dk2>
      <a:lt2>
        <a:srgbClr val="FFFFFF"/>
      </a:lt2>
      <a:accent1>
        <a:srgbClr val="E83424"/>
      </a:accent1>
      <a:accent2>
        <a:srgbClr val="98C000"/>
      </a:accent2>
      <a:accent3>
        <a:srgbClr val="00A3CA"/>
      </a:accent3>
      <a:accent4>
        <a:srgbClr val="FBC100"/>
      </a:accent4>
      <a:accent5>
        <a:srgbClr val="F18E00"/>
      </a:accent5>
      <a:accent6>
        <a:srgbClr val="6A1485"/>
      </a:accent6>
      <a:hlink>
        <a:srgbClr val="00A3CA"/>
      </a:hlink>
      <a:folHlink>
        <a:srgbClr val="800080"/>
      </a:folHlink>
    </a:clrScheme>
    <a:fontScheme name="Office Classic 2">
      <a:majorFont>
        <a:latin typeface="Arial"/>
        <a:ea typeface=""/>
        <a:cs typeface=""/>
        <a:font script="Jpan" typeface="ＭＳ Ｐゴシック"/>
        <a:font script="Hang" typeface="돋움"/>
        <a:font script="Hans" typeface="华文新魏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돋움"/>
        <a:font script="Hans" typeface="华文新魏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2EAB9993CCBF73478E12853278F3FB5C" ma:contentTypeVersion="1" ma:contentTypeDescription="Create a new document." ma:contentTypeScope="" ma:versionID="4db10d317033d09fed4d0297d17c663a">
  <xsd:schema xmlns:xsd="http://www.w3.org/2001/XMLSchema" xmlns:xs="http://www.w3.org/2001/XMLSchema" xmlns:p="http://schemas.microsoft.com/office/2006/metadata/properties" xmlns:ns1="http://schemas.microsoft.com/sharepoint/v3" targetNamespace="http://schemas.microsoft.com/office/2006/metadata/properties" ma:root="true" ma:fieldsID="48c5b5cd9b8d25ff6dd15848836f4270" ns1:_="">
    <xsd:import namespace="http://schemas.microsoft.com/sharepoint/v3"/>
    <xsd:element name="properties">
      <xsd:complexType>
        <xsd:sequence>
          <xsd:element name="documentManagement">
            <xsd:complexType>
              <xsd:all>
                <xsd:element ref="ns1:PublishingStartDate" minOccurs="0"/>
                <xsd:element ref="ns1:PublishingExpirationDate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3" elementFormDefault="qualified">
    <xsd:import namespace="http://schemas.microsoft.com/office/2006/documentManagement/types"/>
    <xsd:import namespace="http://schemas.microsoft.com/office/infopath/2007/PartnerControls"/>
    <xsd:element name="PublishingStartDate" ma:index="8" nillable="true" ma:displayName="Scheduling Start Date" ma:description="Scheduling Start Date is a site column created by the Publishing feature. It is used to specify the date and time on which this page will first appear to site visitors." ma:hidden="true" ma:internalName="PublishingStartDate">
      <xsd:simpleType>
        <xsd:restriction base="dms:Unknown"/>
      </xsd:simpleType>
    </xsd:element>
    <xsd:element name="PublishingExpirationDate" ma:index="9" nillable="true" ma:displayName="Scheduling End Date" ma:description="Scheduling End Date is a site column created by the Publishing feature. It is used to specify the date and time on which this page will no longer appear to site visitors." ma:hidden="true" ma:internalName="PublishingExpirationDate">
      <xsd:simpleType>
        <xsd:restriction base="dms:Unknown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PublishingExpirationDate xmlns="http://schemas.microsoft.com/sharepoint/v3" xsi:nil="true"/>
    <PublishingStartDate xmlns="http://schemas.microsoft.com/sharepoint/v3" xsi:nil="true"/>
  </documentManagement>
</p:properties>
</file>

<file path=customXml/itemProps1.xml><?xml version="1.0" encoding="utf-8"?>
<ds:datastoreItem xmlns:ds="http://schemas.openxmlformats.org/officeDocument/2006/customXml" ds:itemID="{B3E8851E-A513-4DE1-BFEA-60B7444A3522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E29AC310-E4D3-4181-8DC8-8BCBD631C9E0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http://schemas.microsoft.com/sharepoint/v3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C1424CC9-255C-4972-B5F2-6F19B32F3DEA}">
  <ds:schemaRefs>
    <ds:schemaRef ds:uri="http://purl.org/dc/elements/1.1/"/>
    <ds:schemaRef ds:uri="http://www.w3.org/XML/1998/namespace"/>
    <ds:schemaRef ds:uri="http://schemas.microsoft.com/office/2006/documentManagement/types"/>
    <ds:schemaRef ds:uri="http://purl.org/dc/terms/"/>
    <ds:schemaRef ds:uri="http://schemas.microsoft.com/office/2006/metadata/properties"/>
    <ds:schemaRef ds:uri="http://schemas.microsoft.com/office/infopath/2007/PartnerControls"/>
    <ds:schemaRef ds:uri="http://schemas.openxmlformats.org/package/2006/metadata/core-properties"/>
    <ds:schemaRef ds:uri="http://schemas.microsoft.com/sharepoint/v3"/>
    <ds:schemaRef ds:uri="http://purl.org/dc/dcmitype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2657</TotalTime>
  <Words>555</Words>
  <Application>Microsoft Office PowerPoint</Application>
  <PresentationFormat>On-screen Show (4:3)</PresentationFormat>
  <Paragraphs>102</Paragraphs>
  <Slides>22</Slides>
  <Notes>6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22</vt:i4>
      </vt:variant>
    </vt:vector>
  </HeadingPairs>
  <TitlesOfParts>
    <vt:vector size="23" baseType="lpstr">
      <vt:lpstr>Office Theme</vt:lpstr>
      <vt:lpstr>Flux de lucru în prelucrarea imaginilor Landsat</vt:lpstr>
      <vt:lpstr>Slide 2</vt:lpstr>
      <vt:lpstr> Descărcarea imaginilor</vt:lpstr>
      <vt:lpstr>geo-spatial.org</vt:lpstr>
      <vt:lpstr>Slide 5</vt:lpstr>
      <vt:lpstr>Pre-procesarea imaginilor satelitare</vt:lpstr>
      <vt:lpstr>Combinarea benzilor în culori naturale </vt:lpstr>
      <vt:lpstr>Destripe Landsat 7</vt:lpstr>
      <vt:lpstr>Destripe Landsat 7</vt:lpstr>
      <vt:lpstr>Panchromatic Image Sharpening</vt:lpstr>
      <vt:lpstr>Banda 8 - pancromatică corectată</vt:lpstr>
      <vt:lpstr>Schimbarea proiecției</vt:lpstr>
      <vt:lpstr>Procesarea imaginilor satelitare</vt:lpstr>
      <vt:lpstr>Procesarea digitală</vt:lpstr>
      <vt:lpstr>Potrivirea histogramelor</vt:lpstr>
      <vt:lpstr>Interpretarea vizuală</vt:lpstr>
      <vt:lpstr>Crearea și post-procesarea mozaicului de imagini</vt:lpstr>
      <vt:lpstr>Crearea mozaicului de imagini</vt:lpstr>
      <vt:lpstr>Crearea mozaicului de imagini</vt:lpstr>
      <vt:lpstr>Concluzii</vt:lpstr>
      <vt:lpstr>Resurse web</vt:lpstr>
      <vt:lpstr>Mulțumesc!</vt:lpstr>
    </vt:vector>
  </TitlesOfParts>
  <Company>Brandtailors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Mihai Părpălea</dc:creator>
  <cp:lastModifiedBy>Marisena</cp:lastModifiedBy>
  <cp:revision>248</cp:revision>
  <dcterms:created xsi:type="dcterms:W3CDTF">2013-12-09T08:38:16Z</dcterms:created>
  <dcterms:modified xsi:type="dcterms:W3CDTF">2015-04-24T07:22:28Z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0x0101002EAB9993CCBF73478E12853278F3FB5C</vt:lpwstr>
  </property>
</Properties>
</file>