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66" r:id="rId3"/>
    <p:sldId id="258" r:id="rId4"/>
    <p:sldId id="259" r:id="rId5"/>
    <p:sldId id="260" r:id="rId6"/>
    <p:sldId id="261" r:id="rId7"/>
    <p:sldId id="262" r:id="rId8"/>
    <p:sldId id="272" r:id="rId9"/>
    <p:sldId id="263" r:id="rId10"/>
    <p:sldId id="273" r:id="rId11"/>
    <p:sldId id="264" r:id="rId12"/>
    <p:sldId id="283" r:id="rId13"/>
    <p:sldId id="286" r:id="rId14"/>
    <p:sldId id="265" r:id="rId15"/>
    <p:sldId id="267" r:id="rId16"/>
    <p:sldId id="287" r:id="rId17"/>
    <p:sldId id="288" r:id="rId18"/>
    <p:sldId id="289" r:id="rId19"/>
    <p:sldId id="291" r:id="rId20"/>
    <p:sldId id="274" r:id="rId21"/>
    <p:sldId id="275" r:id="rId22"/>
    <p:sldId id="292" r:id="rId23"/>
    <p:sldId id="276" r:id="rId24"/>
    <p:sldId id="298" r:id="rId25"/>
    <p:sldId id="277" r:id="rId26"/>
    <p:sldId id="294" r:id="rId27"/>
    <p:sldId id="278" r:id="rId28"/>
    <p:sldId id="297" r:id="rId29"/>
    <p:sldId id="293" r:id="rId30"/>
    <p:sldId id="295" r:id="rId31"/>
    <p:sldId id="268" r:id="rId32"/>
    <p:sldId id="279" r:id="rId33"/>
    <p:sldId id="280" r:id="rId34"/>
    <p:sldId id="299" r:id="rId35"/>
    <p:sldId id="285" r:id="rId36"/>
    <p:sldId id="271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205D98-31DA-44AA-8657-D77CD5114125}" type="doc">
      <dgm:prSet loTypeId="urn:microsoft.com/office/officeart/2005/8/layout/gear1" loCatId="relationship" qsTypeId="urn:microsoft.com/office/officeart/2005/8/quickstyle/simple5" qsCatId="simple" csTypeId="urn:microsoft.com/office/officeart/2005/8/colors/colorful3" csCatId="colorful" phldr="1"/>
      <dgm:spPr/>
    </dgm:pt>
    <dgm:pt modelId="{281A2E9F-5612-4EFE-A4A7-F762201041BF}">
      <dgm:prSet phldrT="[Text]" custT="1"/>
      <dgm:spPr>
        <a:solidFill>
          <a:srgbClr val="C00000"/>
        </a:solidFill>
      </dgm:spPr>
      <dgm:t>
        <a:bodyPr/>
        <a:lstStyle/>
        <a:p>
          <a:r>
            <a:rPr lang="ro-RO" sz="2000" b="1" dirty="0" smtClean="0"/>
            <a:t>REZULTAT FINAL</a:t>
          </a:r>
          <a:endParaRPr lang="ro-RO" sz="1800" b="1" dirty="0"/>
        </a:p>
      </dgm:t>
    </dgm:pt>
    <dgm:pt modelId="{67EA3EE8-D943-4E65-8AE4-D5C2319FAC0E}" type="parTrans" cxnId="{E3286728-6179-442C-9D6A-433A84A0067D}">
      <dgm:prSet/>
      <dgm:spPr/>
      <dgm:t>
        <a:bodyPr/>
        <a:lstStyle/>
        <a:p>
          <a:endParaRPr lang="ro-RO"/>
        </a:p>
      </dgm:t>
    </dgm:pt>
    <dgm:pt modelId="{4D2E8A2A-5206-4AF7-94CE-C6F5701986DD}" type="sibTrans" cxnId="{E3286728-6179-442C-9D6A-433A84A0067D}">
      <dgm:prSet/>
      <dgm:spPr>
        <a:solidFill>
          <a:srgbClr val="C00000"/>
        </a:solidFill>
      </dgm:spPr>
      <dgm:t>
        <a:bodyPr/>
        <a:lstStyle/>
        <a:p>
          <a:endParaRPr lang="ro-RO"/>
        </a:p>
      </dgm:t>
    </dgm:pt>
    <dgm:pt modelId="{AAA9BE97-E598-4038-A3A6-EE735DDD18D1}">
      <dgm:prSet phldrT="[Text]" phldr="1"/>
      <dgm:spPr/>
      <dgm:t>
        <a:bodyPr/>
        <a:lstStyle/>
        <a:p>
          <a:endParaRPr lang="ro-RO" dirty="0"/>
        </a:p>
      </dgm:t>
    </dgm:pt>
    <dgm:pt modelId="{23867FBD-3174-44DC-8347-E89BC11D9DB3}" type="parTrans" cxnId="{3BF06149-A9EC-47EA-8FA7-139D761BDEF3}">
      <dgm:prSet/>
      <dgm:spPr/>
      <dgm:t>
        <a:bodyPr/>
        <a:lstStyle/>
        <a:p>
          <a:endParaRPr lang="ro-RO"/>
        </a:p>
      </dgm:t>
    </dgm:pt>
    <dgm:pt modelId="{984971DE-79F4-47D8-9653-2F46D9E16985}" type="sibTrans" cxnId="{3BF06149-A9EC-47EA-8FA7-139D761BDEF3}">
      <dgm:prSet/>
      <dgm:spPr/>
      <dgm:t>
        <a:bodyPr/>
        <a:lstStyle/>
        <a:p>
          <a:endParaRPr lang="ro-RO"/>
        </a:p>
      </dgm:t>
    </dgm:pt>
    <dgm:pt modelId="{EACC7458-EDA6-48CB-8F68-1B4063999DD5}">
      <dgm:prSet phldrT="[Text]" phldr="1"/>
      <dgm:spPr/>
      <dgm:t>
        <a:bodyPr/>
        <a:lstStyle/>
        <a:p>
          <a:endParaRPr lang="ro-RO" dirty="0"/>
        </a:p>
      </dgm:t>
    </dgm:pt>
    <dgm:pt modelId="{256B78BC-840D-459C-86A5-D40B4B32C076}" type="parTrans" cxnId="{22C48DF7-27AA-47A2-84CD-343EF6F4199F}">
      <dgm:prSet/>
      <dgm:spPr/>
      <dgm:t>
        <a:bodyPr/>
        <a:lstStyle/>
        <a:p>
          <a:endParaRPr lang="ro-RO"/>
        </a:p>
      </dgm:t>
    </dgm:pt>
    <dgm:pt modelId="{B98A4505-7A9C-4C4E-A801-C5F8146D167E}" type="sibTrans" cxnId="{22C48DF7-27AA-47A2-84CD-343EF6F4199F}">
      <dgm:prSet/>
      <dgm:spPr/>
      <dgm:t>
        <a:bodyPr/>
        <a:lstStyle/>
        <a:p>
          <a:endParaRPr lang="ro-RO"/>
        </a:p>
      </dgm:t>
    </dgm:pt>
    <dgm:pt modelId="{A90490EC-97DB-4E8A-8A92-B8A5BFAC2935}">
      <dgm:prSet phldrT="[Text]"/>
      <dgm:spPr>
        <a:solidFill>
          <a:srgbClr val="FFC000"/>
        </a:solidFill>
      </dgm:spPr>
      <dgm:t>
        <a:bodyPr/>
        <a:lstStyle/>
        <a:p>
          <a:r>
            <a:rPr lang="en-US" b="1" dirty="0" err="1" smtClean="0"/>
            <a:t>Actualizare</a:t>
          </a:r>
          <a:endParaRPr lang="ro-RO" b="1" dirty="0"/>
        </a:p>
      </dgm:t>
    </dgm:pt>
    <dgm:pt modelId="{59DC4671-1074-4322-A6CB-1C8FA0F76F1B}" type="parTrans" cxnId="{63DAD6E2-D2CC-4CF2-BFA9-C6BB9F7FBCDB}">
      <dgm:prSet/>
      <dgm:spPr/>
      <dgm:t>
        <a:bodyPr/>
        <a:lstStyle/>
        <a:p>
          <a:endParaRPr lang="ro-RO"/>
        </a:p>
      </dgm:t>
    </dgm:pt>
    <dgm:pt modelId="{B2815185-04D7-438B-8B4F-8BB8FD9E20B8}" type="sibTrans" cxnId="{63DAD6E2-D2CC-4CF2-BFA9-C6BB9F7FBCDB}">
      <dgm:prSet/>
      <dgm:spPr>
        <a:solidFill>
          <a:srgbClr val="FFC000"/>
        </a:solidFill>
      </dgm:spPr>
      <dgm:t>
        <a:bodyPr/>
        <a:lstStyle/>
        <a:p>
          <a:endParaRPr lang="ro-RO"/>
        </a:p>
      </dgm:t>
    </dgm:pt>
    <dgm:pt modelId="{4A97F949-ACA8-49F8-B6B6-DDA7254C02B8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o-RO" sz="1600" b="1" dirty="0" smtClean="0"/>
            <a:t>Cartografie </a:t>
          </a:r>
          <a:endParaRPr lang="ro-RO" sz="1600" b="1" dirty="0"/>
        </a:p>
      </dgm:t>
    </dgm:pt>
    <dgm:pt modelId="{65C66647-6F37-42CF-889F-7FD2BB198AA9}" type="parTrans" cxnId="{1091F9BD-5E26-492F-A442-95E531F8D62C}">
      <dgm:prSet/>
      <dgm:spPr/>
      <dgm:t>
        <a:bodyPr/>
        <a:lstStyle/>
        <a:p>
          <a:endParaRPr lang="ro-RO"/>
        </a:p>
      </dgm:t>
    </dgm:pt>
    <dgm:pt modelId="{9AED8B23-0C76-4959-9CC3-962ADCFFFD3E}" type="sibTrans" cxnId="{1091F9BD-5E26-492F-A442-95E531F8D62C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ro-RO"/>
        </a:p>
      </dgm:t>
    </dgm:pt>
    <dgm:pt modelId="{54EA0E56-D15D-453D-8722-4ACCFFD80B2A}" type="pres">
      <dgm:prSet presAssocID="{49205D98-31DA-44AA-8657-D77CD5114125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CF310B5D-138F-467A-9211-3C5F70FDA5C1}" type="pres">
      <dgm:prSet presAssocID="{281A2E9F-5612-4EFE-A4A7-F762201041BF}" presName="gear1" presStyleLbl="node1" presStyleIdx="0" presStyleCnt="3" custLinFactNeighborX="22378" custLinFactNeighborY="-39860">
        <dgm:presLayoutVars>
          <dgm:chMax val="1"/>
          <dgm:bulletEnabled val="1"/>
        </dgm:presLayoutVars>
      </dgm:prSet>
      <dgm:spPr/>
      <dgm:t>
        <a:bodyPr/>
        <a:lstStyle/>
        <a:p>
          <a:endParaRPr lang="ro-RO"/>
        </a:p>
      </dgm:t>
    </dgm:pt>
    <dgm:pt modelId="{6DF848E5-6785-4B03-8C03-D49A24647B9A}" type="pres">
      <dgm:prSet presAssocID="{281A2E9F-5612-4EFE-A4A7-F762201041BF}" presName="gear1srcNode" presStyleLbl="node1" presStyleIdx="0" presStyleCnt="3"/>
      <dgm:spPr/>
      <dgm:t>
        <a:bodyPr/>
        <a:lstStyle/>
        <a:p>
          <a:endParaRPr lang="ro-RO"/>
        </a:p>
      </dgm:t>
    </dgm:pt>
    <dgm:pt modelId="{B599EDA6-E285-4DFF-94BA-500671222028}" type="pres">
      <dgm:prSet presAssocID="{281A2E9F-5612-4EFE-A4A7-F762201041BF}" presName="gear1dstNode" presStyleLbl="node1" presStyleIdx="0" presStyleCnt="3"/>
      <dgm:spPr/>
      <dgm:t>
        <a:bodyPr/>
        <a:lstStyle/>
        <a:p>
          <a:endParaRPr lang="ro-RO"/>
        </a:p>
      </dgm:t>
    </dgm:pt>
    <dgm:pt modelId="{7EAB740D-B311-4882-B383-B26E4DE7B209}" type="pres">
      <dgm:prSet presAssocID="{4A97F949-ACA8-49F8-B6B6-DDA7254C02B8}" presName="gear2" presStyleLbl="node1" presStyleIdx="1" presStyleCnt="3" custLinFactNeighborX="21346" custLinFactNeighborY="31538">
        <dgm:presLayoutVars>
          <dgm:chMax val="1"/>
          <dgm:bulletEnabled val="1"/>
        </dgm:presLayoutVars>
      </dgm:prSet>
      <dgm:spPr/>
      <dgm:t>
        <a:bodyPr/>
        <a:lstStyle/>
        <a:p>
          <a:endParaRPr lang="ro-RO"/>
        </a:p>
      </dgm:t>
    </dgm:pt>
    <dgm:pt modelId="{9FA964AC-C847-4167-8EA8-4974EFAC7024}" type="pres">
      <dgm:prSet presAssocID="{4A97F949-ACA8-49F8-B6B6-DDA7254C02B8}" presName="gear2srcNode" presStyleLbl="node1" presStyleIdx="1" presStyleCnt="3"/>
      <dgm:spPr/>
      <dgm:t>
        <a:bodyPr/>
        <a:lstStyle/>
        <a:p>
          <a:endParaRPr lang="ro-RO"/>
        </a:p>
      </dgm:t>
    </dgm:pt>
    <dgm:pt modelId="{3BEDCEB9-8ECF-4064-A807-3764E0B8A8B2}" type="pres">
      <dgm:prSet presAssocID="{4A97F949-ACA8-49F8-B6B6-DDA7254C02B8}" presName="gear2dstNode" presStyleLbl="node1" presStyleIdx="1" presStyleCnt="3"/>
      <dgm:spPr/>
      <dgm:t>
        <a:bodyPr/>
        <a:lstStyle/>
        <a:p>
          <a:endParaRPr lang="ro-RO"/>
        </a:p>
      </dgm:t>
    </dgm:pt>
    <dgm:pt modelId="{76705829-199F-4BAC-8F45-BEFC7E3F96CE}" type="pres">
      <dgm:prSet presAssocID="{A90490EC-97DB-4E8A-8A92-B8A5BFAC2935}" presName="gear3" presStyleLbl="node1" presStyleIdx="2" presStyleCnt="3" custLinFactX="-798" custLinFactY="8954" custLinFactNeighborX="-100000" custLinFactNeighborY="100000"/>
      <dgm:spPr/>
      <dgm:t>
        <a:bodyPr/>
        <a:lstStyle/>
        <a:p>
          <a:endParaRPr lang="ro-RO"/>
        </a:p>
      </dgm:t>
    </dgm:pt>
    <dgm:pt modelId="{4B0D9B3C-6EE6-4505-AF00-039F1446ED86}" type="pres">
      <dgm:prSet presAssocID="{A90490EC-97DB-4E8A-8A92-B8A5BFAC2935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o-RO"/>
        </a:p>
      </dgm:t>
    </dgm:pt>
    <dgm:pt modelId="{842EF39E-36F7-4EF1-9DBA-94DBADB6B2B0}" type="pres">
      <dgm:prSet presAssocID="{A90490EC-97DB-4E8A-8A92-B8A5BFAC2935}" presName="gear3srcNode" presStyleLbl="node1" presStyleIdx="2" presStyleCnt="3"/>
      <dgm:spPr/>
      <dgm:t>
        <a:bodyPr/>
        <a:lstStyle/>
        <a:p>
          <a:endParaRPr lang="ro-RO"/>
        </a:p>
      </dgm:t>
    </dgm:pt>
    <dgm:pt modelId="{1131C51C-2B60-4D16-BE3F-712B36289334}" type="pres">
      <dgm:prSet presAssocID="{A90490EC-97DB-4E8A-8A92-B8A5BFAC2935}" presName="gear3dstNode" presStyleLbl="node1" presStyleIdx="2" presStyleCnt="3"/>
      <dgm:spPr/>
      <dgm:t>
        <a:bodyPr/>
        <a:lstStyle/>
        <a:p>
          <a:endParaRPr lang="ro-RO"/>
        </a:p>
      </dgm:t>
    </dgm:pt>
    <dgm:pt modelId="{439CC345-2F9A-4510-91F3-8AAC78E07DB8}" type="pres">
      <dgm:prSet presAssocID="{4D2E8A2A-5206-4AF7-94CE-C6F5701986DD}" presName="connector1" presStyleLbl="sibTrans2D1" presStyleIdx="0" presStyleCnt="3" custAng="16852724" custScaleX="72255" custScaleY="79041" custLinFactNeighborX="12301" custLinFactNeighborY="-50315"/>
      <dgm:spPr/>
      <dgm:t>
        <a:bodyPr/>
        <a:lstStyle/>
        <a:p>
          <a:endParaRPr lang="ro-RO"/>
        </a:p>
      </dgm:t>
    </dgm:pt>
    <dgm:pt modelId="{46A84665-D150-44C5-9380-E874B765FA38}" type="pres">
      <dgm:prSet presAssocID="{9AED8B23-0C76-4959-9CC3-962ADCFFFD3E}" presName="connector2" presStyleLbl="sibTrans2D1" presStyleIdx="1" presStyleCnt="3" custAng="12764626" custLinFactNeighborX="13548" custLinFactNeighborY="46155"/>
      <dgm:spPr/>
      <dgm:t>
        <a:bodyPr/>
        <a:lstStyle/>
        <a:p>
          <a:endParaRPr lang="ro-RO"/>
        </a:p>
      </dgm:t>
    </dgm:pt>
    <dgm:pt modelId="{FC0967C6-C329-41C1-AB63-A05D98458609}" type="pres">
      <dgm:prSet presAssocID="{B2815185-04D7-438B-8B4F-8BB8FD9E20B8}" presName="connector3" presStyleLbl="sibTrans2D1" presStyleIdx="2" presStyleCnt="3" custAng="12947890" custFlipHor="1" custScaleX="90370" custScaleY="109167" custLinFactNeighborX="-96132" custLinFactNeighborY="89772"/>
      <dgm:spPr/>
      <dgm:t>
        <a:bodyPr/>
        <a:lstStyle/>
        <a:p>
          <a:endParaRPr lang="ro-RO"/>
        </a:p>
      </dgm:t>
    </dgm:pt>
  </dgm:ptLst>
  <dgm:cxnLst>
    <dgm:cxn modelId="{22C48DF7-27AA-47A2-84CD-343EF6F4199F}" srcId="{49205D98-31DA-44AA-8657-D77CD5114125}" destId="{EACC7458-EDA6-48CB-8F68-1B4063999DD5}" srcOrd="4" destOrd="0" parTransId="{256B78BC-840D-459C-86A5-D40B4B32C076}" sibTransId="{B98A4505-7A9C-4C4E-A801-C5F8146D167E}"/>
    <dgm:cxn modelId="{A84DBF31-2A39-4BA5-8CCC-C837D9DFAF81}" type="presOf" srcId="{4D2E8A2A-5206-4AF7-94CE-C6F5701986DD}" destId="{439CC345-2F9A-4510-91F3-8AAC78E07DB8}" srcOrd="0" destOrd="0" presId="urn:microsoft.com/office/officeart/2005/8/layout/gear1"/>
    <dgm:cxn modelId="{63DAD6E2-D2CC-4CF2-BFA9-C6BB9F7FBCDB}" srcId="{49205D98-31DA-44AA-8657-D77CD5114125}" destId="{A90490EC-97DB-4E8A-8A92-B8A5BFAC2935}" srcOrd="2" destOrd="0" parTransId="{59DC4671-1074-4322-A6CB-1C8FA0F76F1B}" sibTransId="{B2815185-04D7-438B-8B4F-8BB8FD9E20B8}"/>
    <dgm:cxn modelId="{4F748207-3527-40D0-A17C-A58CAFD8E356}" type="presOf" srcId="{281A2E9F-5612-4EFE-A4A7-F762201041BF}" destId="{CF310B5D-138F-467A-9211-3C5F70FDA5C1}" srcOrd="0" destOrd="0" presId="urn:microsoft.com/office/officeart/2005/8/layout/gear1"/>
    <dgm:cxn modelId="{01E6D601-E62D-4E51-BE0A-A31838921007}" type="presOf" srcId="{B2815185-04D7-438B-8B4F-8BB8FD9E20B8}" destId="{FC0967C6-C329-41C1-AB63-A05D98458609}" srcOrd="0" destOrd="0" presId="urn:microsoft.com/office/officeart/2005/8/layout/gear1"/>
    <dgm:cxn modelId="{1091F9BD-5E26-492F-A442-95E531F8D62C}" srcId="{49205D98-31DA-44AA-8657-D77CD5114125}" destId="{4A97F949-ACA8-49F8-B6B6-DDA7254C02B8}" srcOrd="1" destOrd="0" parTransId="{65C66647-6F37-42CF-889F-7FD2BB198AA9}" sibTransId="{9AED8B23-0C76-4959-9CC3-962ADCFFFD3E}"/>
    <dgm:cxn modelId="{41262D00-B5A4-4142-A308-454D523DBF31}" type="presOf" srcId="{A90490EC-97DB-4E8A-8A92-B8A5BFAC2935}" destId="{1131C51C-2B60-4D16-BE3F-712B36289334}" srcOrd="3" destOrd="0" presId="urn:microsoft.com/office/officeart/2005/8/layout/gear1"/>
    <dgm:cxn modelId="{4A825A61-2553-4EA2-9A90-43C4C9965210}" type="presOf" srcId="{49205D98-31DA-44AA-8657-D77CD5114125}" destId="{54EA0E56-D15D-453D-8722-4ACCFFD80B2A}" srcOrd="0" destOrd="0" presId="urn:microsoft.com/office/officeart/2005/8/layout/gear1"/>
    <dgm:cxn modelId="{1F838B14-93A6-4E9D-98BC-B9052B0FEC63}" type="presOf" srcId="{A90490EC-97DB-4E8A-8A92-B8A5BFAC2935}" destId="{4B0D9B3C-6EE6-4505-AF00-039F1446ED86}" srcOrd="1" destOrd="0" presId="urn:microsoft.com/office/officeart/2005/8/layout/gear1"/>
    <dgm:cxn modelId="{F937B1FE-0393-4DAA-8A1A-CAA9BF0C35AD}" type="presOf" srcId="{281A2E9F-5612-4EFE-A4A7-F762201041BF}" destId="{B599EDA6-E285-4DFF-94BA-500671222028}" srcOrd="2" destOrd="0" presId="urn:microsoft.com/office/officeart/2005/8/layout/gear1"/>
    <dgm:cxn modelId="{3BF06149-A9EC-47EA-8FA7-139D761BDEF3}" srcId="{49205D98-31DA-44AA-8657-D77CD5114125}" destId="{AAA9BE97-E598-4038-A3A6-EE735DDD18D1}" srcOrd="3" destOrd="0" parTransId="{23867FBD-3174-44DC-8347-E89BC11D9DB3}" sibTransId="{984971DE-79F4-47D8-9653-2F46D9E16985}"/>
    <dgm:cxn modelId="{E175C474-EE6F-442A-A7C2-DE3F012B5AE3}" type="presOf" srcId="{4A97F949-ACA8-49F8-B6B6-DDA7254C02B8}" destId="{3BEDCEB9-8ECF-4064-A807-3764E0B8A8B2}" srcOrd="2" destOrd="0" presId="urn:microsoft.com/office/officeart/2005/8/layout/gear1"/>
    <dgm:cxn modelId="{A4152DB7-A4F2-4E88-811B-9E564680C338}" type="presOf" srcId="{281A2E9F-5612-4EFE-A4A7-F762201041BF}" destId="{6DF848E5-6785-4B03-8C03-D49A24647B9A}" srcOrd="1" destOrd="0" presId="urn:microsoft.com/office/officeart/2005/8/layout/gear1"/>
    <dgm:cxn modelId="{E3286728-6179-442C-9D6A-433A84A0067D}" srcId="{49205D98-31DA-44AA-8657-D77CD5114125}" destId="{281A2E9F-5612-4EFE-A4A7-F762201041BF}" srcOrd="0" destOrd="0" parTransId="{67EA3EE8-D943-4E65-8AE4-D5C2319FAC0E}" sibTransId="{4D2E8A2A-5206-4AF7-94CE-C6F5701986DD}"/>
    <dgm:cxn modelId="{8E6CB136-797E-4DC0-9EB6-8D51E9BA6713}" type="presOf" srcId="{4A97F949-ACA8-49F8-B6B6-DDA7254C02B8}" destId="{7EAB740D-B311-4882-B383-B26E4DE7B209}" srcOrd="0" destOrd="0" presId="urn:microsoft.com/office/officeart/2005/8/layout/gear1"/>
    <dgm:cxn modelId="{ABF329CF-C825-4EA9-BDBD-5CC6EAA01A61}" type="presOf" srcId="{4A97F949-ACA8-49F8-B6B6-DDA7254C02B8}" destId="{9FA964AC-C847-4167-8EA8-4974EFAC7024}" srcOrd="1" destOrd="0" presId="urn:microsoft.com/office/officeart/2005/8/layout/gear1"/>
    <dgm:cxn modelId="{A864A361-614A-4C43-956A-C726E9A81C24}" type="presOf" srcId="{A90490EC-97DB-4E8A-8A92-B8A5BFAC2935}" destId="{76705829-199F-4BAC-8F45-BEFC7E3F96CE}" srcOrd="0" destOrd="0" presId="urn:microsoft.com/office/officeart/2005/8/layout/gear1"/>
    <dgm:cxn modelId="{6F34B78E-C125-4F6F-8D69-63D9ACB446F1}" type="presOf" srcId="{9AED8B23-0C76-4959-9CC3-962ADCFFFD3E}" destId="{46A84665-D150-44C5-9380-E874B765FA38}" srcOrd="0" destOrd="0" presId="urn:microsoft.com/office/officeart/2005/8/layout/gear1"/>
    <dgm:cxn modelId="{D51F02CF-396F-4EFE-BF04-CD2B58A585C8}" type="presOf" srcId="{A90490EC-97DB-4E8A-8A92-B8A5BFAC2935}" destId="{842EF39E-36F7-4EF1-9DBA-94DBADB6B2B0}" srcOrd="2" destOrd="0" presId="urn:microsoft.com/office/officeart/2005/8/layout/gear1"/>
    <dgm:cxn modelId="{3D1F937C-521D-4D96-BCDF-28E77C0013B9}" type="presParOf" srcId="{54EA0E56-D15D-453D-8722-4ACCFFD80B2A}" destId="{CF310B5D-138F-467A-9211-3C5F70FDA5C1}" srcOrd="0" destOrd="0" presId="urn:microsoft.com/office/officeart/2005/8/layout/gear1"/>
    <dgm:cxn modelId="{82637BE5-10E2-43DF-BC6C-555DFD5EBE42}" type="presParOf" srcId="{54EA0E56-D15D-453D-8722-4ACCFFD80B2A}" destId="{6DF848E5-6785-4B03-8C03-D49A24647B9A}" srcOrd="1" destOrd="0" presId="urn:microsoft.com/office/officeart/2005/8/layout/gear1"/>
    <dgm:cxn modelId="{25F15643-4C19-4545-8B5A-388E68D7681B}" type="presParOf" srcId="{54EA0E56-D15D-453D-8722-4ACCFFD80B2A}" destId="{B599EDA6-E285-4DFF-94BA-500671222028}" srcOrd="2" destOrd="0" presId="urn:microsoft.com/office/officeart/2005/8/layout/gear1"/>
    <dgm:cxn modelId="{B028C075-48BD-4CC9-8688-7E9D5180A513}" type="presParOf" srcId="{54EA0E56-D15D-453D-8722-4ACCFFD80B2A}" destId="{7EAB740D-B311-4882-B383-B26E4DE7B209}" srcOrd="3" destOrd="0" presId="urn:microsoft.com/office/officeart/2005/8/layout/gear1"/>
    <dgm:cxn modelId="{30289F32-8079-48CC-873A-714E4B618F8B}" type="presParOf" srcId="{54EA0E56-D15D-453D-8722-4ACCFFD80B2A}" destId="{9FA964AC-C847-4167-8EA8-4974EFAC7024}" srcOrd="4" destOrd="0" presId="urn:microsoft.com/office/officeart/2005/8/layout/gear1"/>
    <dgm:cxn modelId="{CB11102B-47A1-4ECB-A662-0D3AC0358F25}" type="presParOf" srcId="{54EA0E56-D15D-453D-8722-4ACCFFD80B2A}" destId="{3BEDCEB9-8ECF-4064-A807-3764E0B8A8B2}" srcOrd="5" destOrd="0" presId="urn:microsoft.com/office/officeart/2005/8/layout/gear1"/>
    <dgm:cxn modelId="{5652B36E-149D-4B8E-A0A6-D04C2431EFDF}" type="presParOf" srcId="{54EA0E56-D15D-453D-8722-4ACCFFD80B2A}" destId="{76705829-199F-4BAC-8F45-BEFC7E3F96CE}" srcOrd="6" destOrd="0" presId="urn:microsoft.com/office/officeart/2005/8/layout/gear1"/>
    <dgm:cxn modelId="{E954B6A1-5912-45CC-AB22-982A062E4AA0}" type="presParOf" srcId="{54EA0E56-D15D-453D-8722-4ACCFFD80B2A}" destId="{4B0D9B3C-6EE6-4505-AF00-039F1446ED86}" srcOrd="7" destOrd="0" presId="urn:microsoft.com/office/officeart/2005/8/layout/gear1"/>
    <dgm:cxn modelId="{6D502DFE-AAAD-4F91-8E45-1915865736FD}" type="presParOf" srcId="{54EA0E56-D15D-453D-8722-4ACCFFD80B2A}" destId="{842EF39E-36F7-4EF1-9DBA-94DBADB6B2B0}" srcOrd="8" destOrd="0" presId="urn:microsoft.com/office/officeart/2005/8/layout/gear1"/>
    <dgm:cxn modelId="{3C5E0E80-AB9D-4E65-9107-ABE7A28E040A}" type="presParOf" srcId="{54EA0E56-D15D-453D-8722-4ACCFFD80B2A}" destId="{1131C51C-2B60-4D16-BE3F-712B36289334}" srcOrd="9" destOrd="0" presId="urn:microsoft.com/office/officeart/2005/8/layout/gear1"/>
    <dgm:cxn modelId="{009A5F19-6E9A-4F2A-BE4E-E806C777BE38}" type="presParOf" srcId="{54EA0E56-D15D-453D-8722-4ACCFFD80B2A}" destId="{439CC345-2F9A-4510-91F3-8AAC78E07DB8}" srcOrd="10" destOrd="0" presId="urn:microsoft.com/office/officeart/2005/8/layout/gear1"/>
    <dgm:cxn modelId="{98809B26-B996-44B7-A986-D1D2967BA245}" type="presParOf" srcId="{54EA0E56-D15D-453D-8722-4ACCFFD80B2A}" destId="{46A84665-D150-44C5-9380-E874B765FA38}" srcOrd="11" destOrd="0" presId="urn:microsoft.com/office/officeart/2005/8/layout/gear1"/>
    <dgm:cxn modelId="{2EEFB84D-AA1A-4C30-A304-EFF851CE4F10}" type="presParOf" srcId="{54EA0E56-D15D-453D-8722-4ACCFFD80B2A}" destId="{FC0967C6-C329-41C1-AB63-A05D98458609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9205D98-31DA-44AA-8657-D77CD5114125}" type="doc">
      <dgm:prSet loTypeId="urn:microsoft.com/office/officeart/2005/8/layout/gear1" loCatId="relationship" qsTypeId="urn:microsoft.com/office/officeart/2005/8/quickstyle/simple5" qsCatId="simple" csTypeId="urn:microsoft.com/office/officeart/2005/8/colors/colorful3" csCatId="colorful" phldr="1"/>
      <dgm:spPr/>
    </dgm:pt>
    <dgm:pt modelId="{281A2E9F-5612-4EFE-A4A7-F762201041BF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ro-RO" sz="2000" b="1" dirty="0" smtClean="0"/>
            <a:t>Validare în</a:t>
          </a:r>
        </a:p>
        <a:p>
          <a:pPr>
            <a:lnSpc>
              <a:spcPct val="100000"/>
            </a:lnSpc>
          </a:pPr>
          <a:r>
            <a:rPr lang="ro-RO" sz="2000" b="1" dirty="0" smtClean="0"/>
            <a:t>teren</a:t>
          </a:r>
          <a:endParaRPr lang="ro-RO" sz="1800" b="1" dirty="0"/>
        </a:p>
      </dgm:t>
    </dgm:pt>
    <dgm:pt modelId="{67EA3EE8-D943-4E65-8AE4-D5C2319FAC0E}" type="parTrans" cxnId="{E3286728-6179-442C-9D6A-433A84A0067D}">
      <dgm:prSet/>
      <dgm:spPr/>
      <dgm:t>
        <a:bodyPr/>
        <a:lstStyle/>
        <a:p>
          <a:endParaRPr lang="ro-RO"/>
        </a:p>
      </dgm:t>
    </dgm:pt>
    <dgm:pt modelId="{4D2E8A2A-5206-4AF7-94CE-C6F5701986DD}" type="sibTrans" cxnId="{E3286728-6179-442C-9D6A-433A84A0067D}">
      <dgm:prSet/>
      <dgm:spPr/>
      <dgm:t>
        <a:bodyPr/>
        <a:lstStyle/>
        <a:p>
          <a:endParaRPr lang="ro-RO"/>
        </a:p>
      </dgm:t>
    </dgm:pt>
    <dgm:pt modelId="{AAA9BE97-E598-4038-A3A6-EE735DDD18D1}">
      <dgm:prSet phldrT="[Text]" phldr="1"/>
      <dgm:spPr/>
      <dgm:t>
        <a:bodyPr/>
        <a:lstStyle/>
        <a:p>
          <a:endParaRPr lang="ro-RO"/>
        </a:p>
      </dgm:t>
    </dgm:pt>
    <dgm:pt modelId="{23867FBD-3174-44DC-8347-E89BC11D9DB3}" type="parTrans" cxnId="{3BF06149-A9EC-47EA-8FA7-139D761BDEF3}">
      <dgm:prSet/>
      <dgm:spPr/>
      <dgm:t>
        <a:bodyPr/>
        <a:lstStyle/>
        <a:p>
          <a:endParaRPr lang="ro-RO"/>
        </a:p>
      </dgm:t>
    </dgm:pt>
    <dgm:pt modelId="{984971DE-79F4-47D8-9653-2F46D9E16985}" type="sibTrans" cxnId="{3BF06149-A9EC-47EA-8FA7-139D761BDEF3}">
      <dgm:prSet/>
      <dgm:spPr/>
      <dgm:t>
        <a:bodyPr/>
        <a:lstStyle/>
        <a:p>
          <a:endParaRPr lang="ro-RO"/>
        </a:p>
      </dgm:t>
    </dgm:pt>
    <dgm:pt modelId="{EACC7458-EDA6-48CB-8F68-1B4063999DD5}">
      <dgm:prSet phldrT="[Text]" phldr="1"/>
      <dgm:spPr/>
      <dgm:t>
        <a:bodyPr/>
        <a:lstStyle/>
        <a:p>
          <a:endParaRPr lang="ro-RO" dirty="0"/>
        </a:p>
      </dgm:t>
    </dgm:pt>
    <dgm:pt modelId="{256B78BC-840D-459C-86A5-D40B4B32C076}" type="parTrans" cxnId="{22C48DF7-27AA-47A2-84CD-343EF6F4199F}">
      <dgm:prSet/>
      <dgm:spPr/>
      <dgm:t>
        <a:bodyPr/>
        <a:lstStyle/>
        <a:p>
          <a:endParaRPr lang="ro-RO"/>
        </a:p>
      </dgm:t>
    </dgm:pt>
    <dgm:pt modelId="{B98A4505-7A9C-4C4E-A801-C5F8146D167E}" type="sibTrans" cxnId="{22C48DF7-27AA-47A2-84CD-343EF6F4199F}">
      <dgm:prSet/>
      <dgm:spPr/>
      <dgm:t>
        <a:bodyPr/>
        <a:lstStyle/>
        <a:p>
          <a:endParaRPr lang="ro-RO"/>
        </a:p>
      </dgm:t>
    </dgm:pt>
    <dgm:pt modelId="{A90490EC-97DB-4E8A-8A92-B8A5BFAC2935}">
      <dgm:prSet phldrT="[Text]"/>
      <dgm:spPr>
        <a:solidFill>
          <a:schemeClr val="tx2"/>
        </a:solidFill>
      </dgm:spPr>
      <dgm:t>
        <a:bodyPr/>
        <a:lstStyle/>
        <a:p>
          <a:r>
            <a:rPr lang="ro-RO" b="1" dirty="0" smtClean="0"/>
            <a:t>Colectare date</a:t>
          </a:r>
          <a:endParaRPr lang="ro-RO" b="1" dirty="0"/>
        </a:p>
      </dgm:t>
    </dgm:pt>
    <dgm:pt modelId="{59DC4671-1074-4322-A6CB-1C8FA0F76F1B}" type="parTrans" cxnId="{63DAD6E2-D2CC-4CF2-BFA9-C6BB9F7FBCDB}">
      <dgm:prSet/>
      <dgm:spPr/>
      <dgm:t>
        <a:bodyPr/>
        <a:lstStyle/>
        <a:p>
          <a:endParaRPr lang="ro-RO"/>
        </a:p>
      </dgm:t>
    </dgm:pt>
    <dgm:pt modelId="{B2815185-04D7-438B-8B4F-8BB8FD9E20B8}" type="sibTrans" cxnId="{63DAD6E2-D2CC-4CF2-BFA9-C6BB9F7FBCDB}">
      <dgm:prSet/>
      <dgm:spPr>
        <a:solidFill>
          <a:schemeClr val="tx2"/>
        </a:solidFill>
      </dgm:spPr>
      <dgm:t>
        <a:bodyPr/>
        <a:lstStyle/>
        <a:p>
          <a:endParaRPr lang="ro-RO"/>
        </a:p>
      </dgm:t>
    </dgm:pt>
    <dgm:pt modelId="{4A97F949-ACA8-49F8-B6B6-DDA7254C02B8}">
      <dgm:prSet phldrT="[Text]" custT="1"/>
      <dgm:spPr/>
      <dgm:t>
        <a:bodyPr/>
        <a:lstStyle/>
        <a:p>
          <a:r>
            <a:rPr lang="ro-RO" sz="1000" b="1" dirty="0" smtClean="0"/>
            <a:t>Asamblare</a:t>
          </a:r>
        </a:p>
        <a:p>
          <a:r>
            <a:rPr lang="ro-RO" sz="1000" b="1" dirty="0" smtClean="0"/>
            <a:t>GIS </a:t>
          </a:r>
          <a:endParaRPr lang="ro-RO" sz="1000" b="1" dirty="0"/>
        </a:p>
      </dgm:t>
    </dgm:pt>
    <dgm:pt modelId="{65C66647-6F37-42CF-889F-7FD2BB198AA9}" type="parTrans" cxnId="{1091F9BD-5E26-492F-A442-95E531F8D62C}">
      <dgm:prSet/>
      <dgm:spPr/>
      <dgm:t>
        <a:bodyPr/>
        <a:lstStyle/>
        <a:p>
          <a:endParaRPr lang="ro-RO"/>
        </a:p>
      </dgm:t>
    </dgm:pt>
    <dgm:pt modelId="{9AED8B23-0C76-4959-9CC3-962ADCFFFD3E}" type="sibTrans" cxnId="{1091F9BD-5E26-492F-A442-95E531F8D62C}">
      <dgm:prSet/>
      <dgm:spPr/>
      <dgm:t>
        <a:bodyPr/>
        <a:lstStyle/>
        <a:p>
          <a:endParaRPr lang="ro-RO"/>
        </a:p>
      </dgm:t>
    </dgm:pt>
    <dgm:pt modelId="{54EA0E56-D15D-453D-8722-4ACCFFD80B2A}" type="pres">
      <dgm:prSet presAssocID="{49205D98-31DA-44AA-8657-D77CD5114125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CF310B5D-138F-467A-9211-3C5F70FDA5C1}" type="pres">
      <dgm:prSet presAssocID="{281A2E9F-5612-4EFE-A4A7-F762201041BF}" presName="gear1" presStyleLbl="node1" presStyleIdx="0" presStyleCnt="3" custLinFactNeighborX="-92" custLinFactNeighborY="832">
        <dgm:presLayoutVars>
          <dgm:chMax val="1"/>
          <dgm:bulletEnabled val="1"/>
        </dgm:presLayoutVars>
      </dgm:prSet>
      <dgm:spPr/>
      <dgm:t>
        <a:bodyPr/>
        <a:lstStyle/>
        <a:p>
          <a:endParaRPr lang="ro-RO"/>
        </a:p>
      </dgm:t>
    </dgm:pt>
    <dgm:pt modelId="{6DF848E5-6785-4B03-8C03-D49A24647B9A}" type="pres">
      <dgm:prSet presAssocID="{281A2E9F-5612-4EFE-A4A7-F762201041BF}" presName="gear1srcNode" presStyleLbl="node1" presStyleIdx="0" presStyleCnt="3"/>
      <dgm:spPr/>
      <dgm:t>
        <a:bodyPr/>
        <a:lstStyle/>
        <a:p>
          <a:endParaRPr lang="ro-RO"/>
        </a:p>
      </dgm:t>
    </dgm:pt>
    <dgm:pt modelId="{B599EDA6-E285-4DFF-94BA-500671222028}" type="pres">
      <dgm:prSet presAssocID="{281A2E9F-5612-4EFE-A4A7-F762201041BF}" presName="gear1dstNode" presStyleLbl="node1" presStyleIdx="0" presStyleCnt="3"/>
      <dgm:spPr/>
      <dgm:t>
        <a:bodyPr/>
        <a:lstStyle/>
        <a:p>
          <a:endParaRPr lang="ro-RO"/>
        </a:p>
      </dgm:t>
    </dgm:pt>
    <dgm:pt modelId="{7EAB740D-B311-4882-B383-B26E4DE7B209}" type="pres">
      <dgm:prSet presAssocID="{4A97F949-ACA8-49F8-B6B6-DDA7254C02B8}" presName="gear2" presStyleLbl="node1" presStyleIdx="1" presStyleCnt="3" custScaleX="112368" custScaleY="105817">
        <dgm:presLayoutVars>
          <dgm:chMax val="1"/>
          <dgm:bulletEnabled val="1"/>
        </dgm:presLayoutVars>
      </dgm:prSet>
      <dgm:spPr/>
      <dgm:t>
        <a:bodyPr/>
        <a:lstStyle/>
        <a:p>
          <a:endParaRPr lang="ro-RO"/>
        </a:p>
      </dgm:t>
    </dgm:pt>
    <dgm:pt modelId="{9FA964AC-C847-4167-8EA8-4974EFAC7024}" type="pres">
      <dgm:prSet presAssocID="{4A97F949-ACA8-49F8-B6B6-DDA7254C02B8}" presName="gear2srcNode" presStyleLbl="node1" presStyleIdx="1" presStyleCnt="3"/>
      <dgm:spPr/>
      <dgm:t>
        <a:bodyPr/>
        <a:lstStyle/>
        <a:p>
          <a:endParaRPr lang="ro-RO"/>
        </a:p>
      </dgm:t>
    </dgm:pt>
    <dgm:pt modelId="{3BEDCEB9-8ECF-4064-A807-3764E0B8A8B2}" type="pres">
      <dgm:prSet presAssocID="{4A97F949-ACA8-49F8-B6B6-DDA7254C02B8}" presName="gear2dstNode" presStyleLbl="node1" presStyleIdx="1" presStyleCnt="3"/>
      <dgm:spPr/>
      <dgm:t>
        <a:bodyPr/>
        <a:lstStyle/>
        <a:p>
          <a:endParaRPr lang="ro-RO"/>
        </a:p>
      </dgm:t>
    </dgm:pt>
    <dgm:pt modelId="{76705829-199F-4BAC-8F45-BEFC7E3F96CE}" type="pres">
      <dgm:prSet presAssocID="{A90490EC-97DB-4E8A-8A92-B8A5BFAC2935}" presName="gear3" presStyleLbl="node1" presStyleIdx="2" presStyleCnt="3"/>
      <dgm:spPr/>
      <dgm:t>
        <a:bodyPr/>
        <a:lstStyle/>
        <a:p>
          <a:endParaRPr lang="ro-RO"/>
        </a:p>
      </dgm:t>
    </dgm:pt>
    <dgm:pt modelId="{4B0D9B3C-6EE6-4505-AF00-039F1446ED86}" type="pres">
      <dgm:prSet presAssocID="{A90490EC-97DB-4E8A-8A92-B8A5BFAC2935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o-RO"/>
        </a:p>
      </dgm:t>
    </dgm:pt>
    <dgm:pt modelId="{842EF39E-36F7-4EF1-9DBA-94DBADB6B2B0}" type="pres">
      <dgm:prSet presAssocID="{A90490EC-97DB-4E8A-8A92-B8A5BFAC2935}" presName="gear3srcNode" presStyleLbl="node1" presStyleIdx="2" presStyleCnt="3"/>
      <dgm:spPr/>
      <dgm:t>
        <a:bodyPr/>
        <a:lstStyle/>
        <a:p>
          <a:endParaRPr lang="ro-RO"/>
        </a:p>
      </dgm:t>
    </dgm:pt>
    <dgm:pt modelId="{1131C51C-2B60-4D16-BE3F-712B36289334}" type="pres">
      <dgm:prSet presAssocID="{A90490EC-97DB-4E8A-8A92-B8A5BFAC2935}" presName="gear3dstNode" presStyleLbl="node1" presStyleIdx="2" presStyleCnt="3"/>
      <dgm:spPr/>
      <dgm:t>
        <a:bodyPr/>
        <a:lstStyle/>
        <a:p>
          <a:endParaRPr lang="ro-RO"/>
        </a:p>
      </dgm:t>
    </dgm:pt>
    <dgm:pt modelId="{439CC345-2F9A-4510-91F3-8AAC78E07DB8}" type="pres">
      <dgm:prSet presAssocID="{4D2E8A2A-5206-4AF7-94CE-C6F5701986DD}" presName="connector1" presStyleLbl="sibTrans2D1" presStyleIdx="0" presStyleCnt="3"/>
      <dgm:spPr/>
      <dgm:t>
        <a:bodyPr/>
        <a:lstStyle/>
        <a:p>
          <a:endParaRPr lang="ro-RO"/>
        </a:p>
      </dgm:t>
    </dgm:pt>
    <dgm:pt modelId="{46A84665-D150-44C5-9380-E874B765FA38}" type="pres">
      <dgm:prSet presAssocID="{9AED8B23-0C76-4959-9CC3-962ADCFFFD3E}" presName="connector2" presStyleLbl="sibTrans2D1" presStyleIdx="1" presStyleCnt="3"/>
      <dgm:spPr/>
      <dgm:t>
        <a:bodyPr/>
        <a:lstStyle/>
        <a:p>
          <a:endParaRPr lang="ro-RO"/>
        </a:p>
      </dgm:t>
    </dgm:pt>
    <dgm:pt modelId="{FC0967C6-C329-41C1-AB63-A05D98458609}" type="pres">
      <dgm:prSet presAssocID="{B2815185-04D7-438B-8B4F-8BB8FD9E20B8}" presName="connector3" presStyleLbl="sibTrans2D1" presStyleIdx="2" presStyleCnt="3" custAng="16353422" custFlipVert="1" custScaleX="132923" custScaleY="106263" custLinFactNeighborX="6002" custLinFactNeighborY="10737"/>
      <dgm:spPr/>
      <dgm:t>
        <a:bodyPr/>
        <a:lstStyle/>
        <a:p>
          <a:endParaRPr lang="ro-RO"/>
        </a:p>
      </dgm:t>
    </dgm:pt>
  </dgm:ptLst>
  <dgm:cxnLst>
    <dgm:cxn modelId="{ECD48FD3-72D2-42F0-830A-B820E7ABD2DF}" type="presOf" srcId="{4A97F949-ACA8-49F8-B6B6-DDA7254C02B8}" destId="{9FA964AC-C847-4167-8EA8-4974EFAC7024}" srcOrd="1" destOrd="0" presId="urn:microsoft.com/office/officeart/2005/8/layout/gear1"/>
    <dgm:cxn modelId="{22C48DF7-27AA-47A2-84CD-343EF6F4199F}" srcId="{49205D98-31DA-44AA-8657-D77CD5114125}" destId="{EACC7458-EDA6-48CB-8F68-1B4063999DD5}" srcOrd="4" destOrd="0" parTransId="{256B78BC-840D-459C-86A5-D40B4B32C076}" sibTransId="{B98A4505-7A9C-4C4E-A801-C5F8146D167E}"/>
    <dgm:cxn modelId="{63DAD6E2-D2CC-4CF2-BFA9-C6BB9F7FBCDB}" srcId="{49205D98-31DA-44AA-8657-D77CD5114125}" destId="{A90490EC-97DB-4E8A-8A92-B8A5BFAC2935}" srcOrd="2" destOrd="0" parTransId="{59DC4671-1074-4322-A6CB-1C8FA0F76F1B}" sibTransId="{B2815185-04D7-438B-8B4F-8BB8FD9E20B8}"/>
    <dgm:cxn modelId="{5C81DC99-F6DB-4839-B257-FE5B682E3E08}" type="presOf" srcId="{281A2E9F-5612-4EFE-A4A7-F762201041BF}" destId="{CF310B5D-138F-467A-9211-3C5F70FDA5C1}" srcOrd="0" destOrd="0" presId="urn:microsoft.com/office/officeart/2005/8/layout/gear1"/>
    <dgm:cxn modelId="{EB47DFF5-7C16-4F90-80EF-D7FE3FF20778}" type="presOf" srcId="{4A97F949-ACA8-49F8-B6B6-DDA7254C02B8}" destId="{7EAB740D-B311-4882-B383-B26E4DE7B209}" srcOrd="0" destOrd="0" presId="urn:microsoft.com/office/officeart/2005/8/layout/gear1"/>
    <dgm:cxn modelId="{1091F9BD-5E26-492F-A442-95E531F8D62C}" srcId="{49205D98-31DA-44AA-8657-D77CD5114125}" destId="{4A97F949-ACA8-49F8-B6B6-DDA7254C02B8}" srcOrd="1" destOrd="0" parTransId="{65C66647-6F37-42CF-889F-7FD2BB198AA9}" sibTransId="{9AED8B23-0C76-4959-9CC3-962ADCFFFD3E}"/>
    <dgm:cxn modelId="{F5C31A83-77C4-407C-9214-6D6EF437A693}" type="presOf" srcId="{B2815185-04D7-438B-8B4F-8BB8FD9E20B8}" destId="{FC0967C6-C329-41C1-AB63-A05D98458609}" srcOrd="0" destOrd="0" presId="urn:microsoft.com/office/officeart/2005/8/layout/gear1"/>
    <dgm:cxn modelId="{6C2A5394-5DC0-49F7-BAD3-5F65CA4A874B}" type="presOf" srcId="{281A2E9F-5612-4EFE-A4A7-F762201041BF}" destId="{6DF848E5-6785-4B03-8C03-D49A24647B9A}" srcOrd="1" destOrd="0" presId="urn:microsoft.com/office/officeart/2005/8/layout/gear1"/>
    <dgm:cxn modelId="{3BF06149-A9EC-47EA-8FA7-139D761BDEF3}" srcId="{49205D98-31DA-44AA-8657-D77CD5114125}" destId="{AAA9BE97-E598-4038-A3A6-EE735DDD18D1}" srcOrd="3" destOrd="0" parTransId="{23867FBD-3174-44DC-8347-E89BC11D9DB3}" sibTransId="{984971DE-79F4-47D8-9653-2F46D9E16985}"/>
    <dgm:cxn modelId="{0258E088-9E6A-4193-9A4A-1E539EBA1693}" type="presOf" srcId="{A90490EC-97DB-4E8A-8A92-B8A5BFAC2935}" destId="{1131C51C-2B60-4D16-BE3F-712B36289334}" srcOrd="3" destOrd="0" presId="urn:microsoft.com/office/officeart/2005/8/layout/gear1"/>
    <dgm:cxn modelId="{63348ECC-4883-44D4-9BA1-9D9753DE2241}" type="presOf" srcId="{4D2E8A2A-5206-4AF7-94CE-C6F5701986DD}" destId="{439CC345-2F9A-4510-91F3-8AAC78E07DB8}" srcOrd="0" destOrd="0" presId="urn:microsoft.com/office/officeart/2005/8/layout/gear1"/>
    <dgm:cxn modelId="{80CFF874-D45F-424F-BC92-DAC0DE525F35}" type="presOf" srcId="{49205D98-31DA-44AA-8657-D77CD5114125}" destId="{54EA0E56-D15D-453D-8722-4ACCFFD80B2A}" srcOrd="0" destOrd="0" presId="urn:microsoft.com/office/officeart/2005/8/layout/gear1"/>
    <dgm:cxn modelId="{E3286728-6179-442C-9D6A-433A84A0067D}" srcId="{49205D98-31DA-44AA-8657-D77CD5114125}" destId="{281A2E9F-5612-4EFE-A4A7-F762201041BF}" srcOrd="0" destOrd="0" parTransId="{67EA3EE8-D943-4E65-8AE4-D5C2319FAC0E}" sibTransId="{4D2E8A2A-5206-4AF7-94CE-C6F5701986DD}"/>
    <dgm:cxn modelId="{066BD6A4-789A-4715-B780-C1843C464CB0}" type="presOf" srcId="{281A2E9F-5612-4EFE-A4A7-F762201041BF}" destId="{B599EDA6-E285-4DFF-94BA-500671222028}" srcOrd="2" destOrd="0" presId="urn:microsoft.com/office/officeart/2005/8/layout/gear1"/>
    <dgm:cxn modelId="{16B9561E-E724-4A2B-B6BD-658AA0FF5A79}" type="presOf" srcId="{A90490EC-97DB-4E8A-8A92-B8A5BFAC2935}" destId="{842EF39E-36F7-4EF1-9DBA-94DBADB6B2B0}" srcOrd="2" destOrd="0" presId="urn:microsoft.com/office/officeart/2005/8/layout/gear1"/>
    <dgm:cxn modelId="{DE2D470C-9164-4269-A912-BC23B71DF8FC}" type="presOf" srcId="{A90490EC-97DB-4E8A-8A92-B8A5BFAC2935}" destId="{4B0D9B3C-6EE6-4505-AF00-039F1446ED86}" srcOrd="1" destOrd="0" presId="urn:microsoft.com/office/officeart/2005/8/layout/gear1"/>
    <dgm:cxn modelId="{CE63BE4E-CFB3-419F-A368-F5E137D2D286}" type="presOf" srcId="{9AED8B23-0C76-4959-9CC3-962ADCFFFD3E}" destId="{46A84665-D150-44C5-9380-E874B765FA38}" srcOrd="0" destOrd="0" presId="urn:microsoft.com/office/officeart/2005/8/layout/gear1"/>
    <dgm:cxn modelId="{B518C9A1-9D70-40DB-9D33-EF4BAEC8817F}" type="presOf" srcId="{A90490EC-97DB-4E8A-8A92-B8A5BFAC2935}" destId="{76705829-199F-4BAC-8F45-BEFC7E3F96CE}" srcOrd="0" destOrd="0" presId="urn:microsoft.com/office/officeart/2005/8/layout/gear1"/>
    <dgm:cxn modelId="{38DA8A42-399D-48E8-AB50-5AC044B5B7AA}" type="presOf" srcId="{4A97F949-ACA8-49F8-B6B6-DDA7254C02B8}" destId="{3BEDCEB9-8ECF-4064-A807-3764E0B8A8B2}" srcOrd="2" destOrd="0" presId="urn:microsoft.com/office/officeart/2005/8/layout/gear1"/>
    <dgm:cxn modelId="{083C3A31-B12B-46E5-863C-66457C0471E5}" type="presParOf" srcId="{54EA0E56-D15D-453D-8722-4ACCFFD80B2A}" destId="{CF310B5D-138F-467A-9211-3C5F70FDA5C1}" srcOrd="0" destOrd="0" presId="urn:microsoft.com/office/officeart/2005/8/layout/gear1"/>
    <dgm:cxn modelId="{5DAC01AC-3514-411A-94EF-E477F4EB0A46}" type="presParOf" srcId="{54EA0E56-D15D-453D-8722-4ACCFFD80B2A}" destId="{6DF848E5-6785-4B03-8C03-D49A24647B9A}" srcOrd="1" destOrd="0" presId="urn:microsoft.com/office/officeart/2005/8/layout/gear1"/>
    <dgm:cxn modelId="{70DC2135-275C-4982-BDF0-C07ECD34D373}" type="presParOf" srcId="{54EA0E56-D15D-453D-8722-4ACCFFD80B2A}" destId="{B599EDA6-E285-4DFF-94BA-500671222028}" srcOrd="2" destOrd="0" presId="urn:microsoft.com/office/officeart/2005/8/layout/gear1"/>
    <dgm:cxn modelId="{8490750A-3471-4E0D-8217-167FA8C47D2E}" type="presParOf" srcId="{54EA0E56-D15D-453D-8722-4ACCFFD80B2A}" destId="{7EAB740D-B311-4882-B383-B26E4DE7B209}" srcOrd="3" destOrd="0" presId="urn:microsoft.com/office/officeart/2005/8/layout/gear1"/>
    <dgm:cxn modelId="{977F4587-1AF4-458C-9592-FA1236839836}" type="presParOf" srcId="{54EA0E56-D15D-453D-8722-4ACCFFD80B2A}" destId="{9FA964AC-C847-4167-8EA8-4974EFAC7024}" srcOrd="4" destOrd="0" presId="urn:microsoft.com/office/officeart/2005/8/layout/gear1"/>
    <dgm:cxn modelId="{017B046E-5DFF-4B85-900B-46365522ACDF}" type="presParOf" srcId="{54EA0E56-D15D-453D-8722-4ACCFFD80B2A}" destId="{3BEDCEB9-8ECF-4064-A807-3764E0B8A8B2}" srcOrd="5" destOrd="0" presId="urn:microsoft.com/office/officeart/2005/8/layout/gear1"/>
    <dgm:cxn modelId="{48DD4F00-363E-4253-8A87-2DE9DDCCB085}" type="presParOf" srcId="{54EA0E56-D15D-453D-8722-4ACCFFD80B2A}" destId="{76705829-199F-4BAC-8F45-BEFC7E3F96CE}" srcOrd="6" destOrd="0" presId="urn:microsoft.com/office/officeart/2005/8/layout/gear1"/>
    <dgm:cxn modelId="{47931C84-EB9B-427D-80E8-22F4A8E75F3E}" type="presParOf" srcId="{54EA0E56-D15D-453D-8722-4ACCFFD80B2A}" destId="{4B0D9B3C-6EE6-4505-AF00-039F1446ED86}" srcOrd="7" destOrd="0" presId="urn:microsoft.com/office/officeart/2005/8/layout/gear1"/>
    <dgm:cxn modelId="{D13FDE78-9687-4868-8BA6-A865114B6FF4}" type="presParOf" srcId="{54EA0E56-D15D-453D-8722-4ACCFFD80B2A}" destId="{842EF39E-36F7-4EF1-9DBA-94DBADB6B2B0}" srcOrd="8" destOrd="0" presId="urn:microsoft.com/office/officeart/2005/8/layout/gear1"/>
    <dgm:cxn modelId="{49F2518D-48EB-4F69-897E-4D2EC4464836}" type="presParOf" srcId="{54EA0E56-D15D-453D-8722-4ACCFFD80B2A}" destId="{1131C51C-2B60-4D16-BE3F-712B36289334}" srcOrd="9" destOrd="0" presId="urn:microsoft.com/office/officeart/2005/8/layout/gear1"/>
    <dgm:cxn modelId="{4ADF4F32-CD38-4A2A-B32B-AC01858A3880}" type="presParOf" srcId="{54EA0E56-D15D-453D-8722-4ACCFFD80B2A}" destId="{439CC345-2F9A-4510-91F3-8AAC78E07DB8}" srcOrd="10" destOrd="0" presId="urn:microsoft.com/office/officeart/2005/8/layout/gear1"/>
    <dgm:cxn modelId="{7CFDF1BA-AE09-4F34-8AAB-F328BEB46CC3}" type="presParOf" srcId="{54EA0E56-D15D-453D-8722-4ACCFFD80B2A}" destId="{46A84665-D150-44C5-9380-E874B765FA38}" srcOrd="11" destOrd="0" presId="urn:microsoft.com/office/officeart/2005/8/layout/gear1"/>
    <dgm:cxn modelId="{C455A8C7-92B6-4C3F-B212-1E1613EE21CE}" type="presParOf" srcId="{54EA0E56-D15D-453D-8722-4ACCFFD80B2A}" destId="{FC0967C6-C329-41C1-AB63-A05D98458609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310B5D-138F-467A-9211-3C5F70FDA5C1}">
      <dsp:nvSpPr>
        <dsp:cNvPr id="0" name=""/>
        <dsp:cNvSpPr/>
      </dsp:nvSpPr>
      <dsp:spPr>
        <a:xfrm>
          <a:off x="4133860" y="1143003"/>
          <a:ext cx="2724150" cy="2724150"/>
        </a:xfrm>
        <a:prstGeom prst="gear9">
          <a:avLst/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000" b="1" kern="1200" dirty="0" smtClean="0"/>
            <a:t>REZULTAT FINAL</a:t>
          </a:r>
          <a:endParaRPr lang="ro-RO" sz="1800" b="1" kern="1200" dirty="0"/>
        </a:p>
      </dsp:txBody>
      <dsp:txXfrm>
        <a:off x="4681535" y="1781122"/>
        <a:ext cx="1628800" cy="1400269"/>
      </dsp:txXfrm>
    </dsp:sp>
    <dsp:sp modelId="{7EAB740D-B311-4882-B383-B26E4DE7B209}">
      <dsp:nvSpPr>
        <dsp:cNvPr id="0" name=""/>
        <dsp:cNvSpPr/>
      </dsp:nvSpPr>
      <dsp:spPr>
        <a:xfrm>
          <a:off x="2362196" y="2209790"/>
          <a:ext cx="1981200" cy="1981200"/>
        </a:xfrm>
        <a:prstGeom prst="gear6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600" b="1" kern="1200" dirty="0" smtClean="0"/>
            <a:t>Cartografie </a:t>
          </a:r>
          <a:endParaRPr lang="ro-RO" sz="1600" b="1" kern="1200" dirty="0"/>
        </a:p>
      </dsp:txBody>
      <dsp:txXfrm>
        <a:off x="2860969" y="2711578"/>
        <a:ext cx="983654" cy="977624"/>
      </dsp:txXfrm>
    </dsp:sp>
    <dsp:sp modelId="{76705829-199F-4BAC-8F45-BEFC7E3F96CE}">
      <dsp:nvSpPr>
        <dsp:cNvPr id="0" name=""/>
        <dsp:cNvSpPr/>
      </dsp:nvSpPr>
      <dsp:spPr>
        <a:xfrm rot="20700000">
          <a:off x="652552" y="2793694"/>
          <a:ext cx="1941171" cy="1941171"/>
        </a:xfrm>
        <a:prstGeom prst="gear6">
          <a:avLst/>
        </a:prstGeom>
        <a:solidFill>
          <a:srgbClr val="FFC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err="1" smtClean="0"/>
            <a:t>Actualizare</a:t>
          </a:r>
          <a:endParaRPr lang="ro-RO" sz="1700" b="1" kern="1200" dirty="0"/>
        </a:p>
      </dsp:txBody>
      <dsp:txXfrm rot="-20700000">
        <a:off x="1078308" y="3219450"/>
        <a:ext cx="1089660" cy="1089660"/>
      </dsp:txXfrm>
    </dsp:sp>
    <dsp:sp modelId="{439CC345-2F9A-4510-91F3-8AAC78E07DB8}">
      <dsp:nvSpPr>
        <dsp:cNvPr id="0" name=""/>
        <dsp:cNvSpPr/>
      </dsp:nvSpPr>
      <dsp:spPr>
        <a:xfrm rot="16852724">
          <a:off x="4235845" y="423947"/>
          <a:ext cx="2519468" cy="2756090"/>
        </a:xfrm>
        <a:prstGeom prst="circularArrow">
          <a:avLst>
            <a:gd name="adj1" fmla="val 4688"/>
            <a:gd name="adj2" fmla="val 299029"/>
            <a:gd name="adj3" fmla="val 2531722"/>
            <a:gd name="adj4" fmla="val 15828163"/>
            <a:gd name="adj5" fmla="val 5469"/>
          </a:avLst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6A84665-D150-44C5-9380-E874B765FA38}">
      <dsp:nvSpPr>
        <dsp:cNvPr id="0" name=""/>
        <dsp:cNvSpPr/>
      </dsp:nvSpPr>
      <dsp:spPr>
        <a:xfrm rot="12764626">
          <a:off x="1931656" y="2312657"/>
          <a:ext cx="2533459" cy="2533459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C0967C6-C329-41C1-AB63-A05D98458609}">
      <dsp:nvSpPr>
        <dsp:cNvPr id="0" name=""/>
        <dsp:cNvSpPr/>
      </dsp:nvSpPr>
      <dsp:spPr>
        <a:xfrm rot="8652110" flipH="1">
          <a:off x="105554" y="2116680"/>
          <a:ext cx="2468528" cy="2981983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rgbClr val="FFC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310B5D-138F-467A-9211-3C5F70FDA5C1}">
      <dsp:nvSpPr>
        <dsp:cNvPr id="0" name=""/>
        <dsp:cNvSpPr/>
      </dsp:nvSpPr>
      <dsp:spPr>
        <a:xfrm>
          <a:off x="1301554" y="2017151"/>
          <a:ext cx="1592580" cy="1592580"/>
        </a:xfrm>
        <a:prstGeom prst="gear9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o-RO" sz="2000" b="1" kern="1200" dirty="0" smtClean="0"/>
            <a:t>Validare în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o-RO" sz="2000" b="1" kern="1200" dirty="0" smtClean="0"/>
            <a:t>teren</a:t>
          </a:r>
          <a:endParaRPr lang="ro-RO" sz="1800" b="1" kern="1200" dirty="0"/>
        </a:p>
      </dsp:txBody>
      <dsp:txXfrm>
        <a:off x="1621733" y="2390205"/>
        <a:ext cx="952222" cy="818619"/>
      </dsp:txXfrm>
    </dsp:sp>
    <dsp:sp modelId="{7EAB740D-B311-4882-B383-B26E4DE7B209}">
      <dsp:nvSpPr>
        <dsp:cNvPr id="0" name=""/>
        <dsp:cNvSpPr/>
      </dsp:nvSpPr>
      <dsp:spPr>
        <a:xfrm>
          <a:off x="304802" y="1593786"/>
          <a:ext cx="1301491" cy="1225614"/>
        </a:xfrm>
        <a:prstGeom prst="gear6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000" b="1" kern="1200" dirty="0" smtClean="0"/>
            <a:t>Asamblare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000" b="1" kern="1200" dirty="0" smtClean="0"/>
            <a:t>GIS </a:t>
          </a:r>
          <a:endParaRPr lang="ro-RO" sz="1000" b="1" kern="1200" dirty="0"/>
        </a:p>
      </dsp:txBody>
      <dsp:txXfrm>
        <a:off x="624384" y="1904203"/>
        <a:ext cx="662327" cy="604780"/>
      </dsp:txXfrm>
    </dsp:sp>
    <dsp:sp modelId="{76705829-199F-4BAC-8F45-BEFC7E3F96CE}">
      <dsp:nvSpPr>
        <dsp:cNvPr id="0" name=""/>
        <dsp:cNvSpPr/>
      </dsp:nvSpPr>
      <dsp:spPr>
        <a:xfrm rot="20700000">
          <a:off x="1025160" y="828406"/>
          <a:ext cx="1134838" cy="1134838"/>
        </a:xfrm>
        <a:prstGeom prst="gear6">
          <a:avLst/>
        </a:prstGeom>
        <a:solidFill>
          <a:schemeClr val="tx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b="1" kern="1200" dirty="0" smtClean="0"/>
            <a:t>Colectare date</a:t>
          </a:r>
          <a:endParaRPr lang="ro-RO" sz="1200" b="1" kern="1200" dirty="0"/>
        </a:p>
      </dsp:txBody>
      <dsp:txXfrm rot="-20700000">
        <a:off x="1274064" y="1077309"/>
        <a:ext cx="637032" cy="637032"/>
      </dsp:txXfrm>
    </dsp:sp>
    <dsp:sp modelId="{439CC345-2F9A-4510-91F3-8AAC78E07DB8}">
      <dsp:nvSpPr>
        <dsp:cNvPr id="0" name=""/>
        <dsp:cNvSpPr/>
      </dsp:nvSpPr>
      <dsp:spPr>
        <a:xfrm>
          <a:off x="1166864" y="1771273"/>
          <a:ext cx="2038502" cy="2038502"/>
        </a:xfrm>
        <a:prstGeom prst="circularArrow">
          <a:avLst>
            <a:gd name="adj1" fmla="val 4687"/>
            <a:gd name="adj2" fmla="val 299029"/>
            <a:gd name="adj3" fmla="val 2474254"/>
            <a:gd name="adj4" fmla="val 15954710"/>
            <a:gd name="adj5" fmla="val 5469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6A84665-D150-44C5-9380-E874B765FA38}">
      <dsp:nvSpPr>
        <dsp:cNvPr id="0" name=""/>
        <dsp:cNvSpPr/>
      </dsp:nvSpPr>
      <dsp:spPr>
        <a:xfrm>
          <a:off x="171305" y="1376772"/>
          <a:ext cx="1481099" cy="1481099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C0967C6-C329-41C1-AB63-A05D98458609}">
      <dsp:nvSpPr>
        <dsp:cNvPr id="0" name=""/>
        <dsp:cNvSpPr/>
      </dsp:nvSpPr>
      <dsp:spPr>
        <a:xfrm rot="5246578" flipV="1">
          <a:off x="595630" y="706861"/>
          <a:ext cx="2122678" cy="1696938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tx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74FB5B-6A5C-4224-9D13-0F8D17F35863}" type="datetimeFigureOut">
              <a:rPr lang="ro-RO" smtClean="0"/>
              <a:t>24.04.2015</a:t>
            </a:fld>
            <a:endParaRPr lang="ro-R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A90109-6C07-4D89-A667-27B14094ADEB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46480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90109-6C07-4D89-A667-27B14094ADEB}" type="slidenum">
              <a:rPr lang="ro-RO" smtClean="0"/>
              <a:t>1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17183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6593-5C1B-4869-A647-D0E46EA961B2}" type="datetimeFigureOut">
              <a:rPr lang="ro-RO" smtClean="0"/>
              <a:t>24.04.2015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0C09D-E376-4E01-90EF-1129A2934899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22561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6593-5C1B-4869-A647-D0E46EA961B2}" type="datetimeFigureOut">
              <a:rPr lang="ro-RO" smtClean="0"/>
              <a:t>24.04.2015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0C09D-E376-4E01-90EF-1129A2934899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040008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6593-5C1B-4869-A647-D0E46EA961B2}" type="datetimeFigureOut">
              <a:rPr lang="ro-RO" smtClean="0"/>
              <a:t>24.04.2015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0C09D-E376-4E01-90EF-1129A2934899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22734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6593-5C1B-4869-A647-D0E46EA961B2}" type="datetimeFigureOut">
              <a:rPr lang="ro-RO" smtClean="0"/>
              <a:t>24.04.2015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0C09D-E376-4E01-90EF-1129A2934899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10416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6593-5C1B-4869-A647-D0E46EA961B2}" type="datetimeFigureOut">
              <a:rPr lang="ro-RO" smtClean="0"/>
              <a:t>24.04.2015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0C09D-E376-4E01-90EF-1129A2934899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62687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6593-5C1B-4869-A647-D0E46EA961B2}" type="datetimeFigureOut">
              <a:rPr lang="ro-RO" smtClean="0"/>
              <a:t>24.04.2015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0C09D-E376-4E01-90EF-1129A2934899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73477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6593-5C1B-4869-A647-D0E46EA961B2}" type="datetimeFigureOut">
              <a:rPr lang="ro-RO" smtClean="0"/>
              <a:t>24.04.2015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0C09D-E376-4E01-90EF-1129A2934899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13966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6593-5C1B-4869-A647-D0E46EA961B2}" type="datetimeFigureOut">
              <a:rPr lang="ro-RO" smtClean="0"/>
              <a:t>24.04.2015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0C09D-E376-4E01-90EF-1129A2934899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23676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6593-5C1B-4869-A647-D0E46EA961B2}" type="datetimeFigureOut">
              <a:rPr lang="ro-RO" smtClean="0"/>
              <a:t>24.04.2015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0C09D-E376-4E01-90EF-1129A2934899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70808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6593-5C1B-4869-A647-D0E46EA961B2}" type="datetimeFigureOut">
              <a:rPr lang="ro-RO" smtClean="0"/>
              <a:t>24.04.2015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0C09D-E376-4E01-90EF-1129A2934899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24085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6593-5C1B-4869-A647-D0E46EA961B2}" type="datetimeFigureOut">
              <a:rPr lang="ro-RO" smtClean="0"/>
              <a:t>24.04.2015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0C09D-E376-4E01-90EF-1129A2934899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51438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0C6593-5C1B-4869-A647-D0E46EA961B2}" type="datetimeFigureOut">
              <a:rPr lang="ro-RO" smtClean="0"/>
              <a:t>24.04.2015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80C09D-E376-4E01-90EF-1129A2934899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319476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pn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871" y="4267200"/>
            <a:ext cx="5083277" cy="1294681"/>
          </a:xfrm>
        </p:spPr>
        <p:txBody>
          <a:bodyPr>
            <a:normAutofit/>
          </a:bodyPr>
          <a:lstStyle/>
          <a:p>
            <a:r>
              <a:rPr lang="en-US" sz="3200" b="1" dirty="0" err="1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Harta</a:t>
            </a:r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 Jude</a:t>
            </a:r>
            <a:r>
              <a:rPr lang="ro-RO" sz="32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țului Prahova</a:t>
            </a:r>
            <a:endParaRPr lang="ro-RO" sz="3200" b="1" dirty="0">
              <a:solidFill>
                <a:schemeClr val="bg2">
                  <a:lumMod val="50000"/>
                </a:schemeClr>
              </a:solidFill>
              <a:latin typeface="Chaparral Pro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0" y="5410200"/>
            <a:ext cx="4876800" cy="609600"/>
          </a:xfrm>
        </p:spPr>
        <p:txBody>
          <a:bodyPr>
            <a:normAutofit/>
          </a:bodyPr>
          <a:lstStyle/>
          <a:p>
            <a:r>
              <a:rPr lang="ro-RO" sz="2800" b="1" dirty="0">
                <a:solidFill>
                  <a:schemeClr val="bg1">
                    <a:lumMod val="75000"/>
                  </a:schemeClr>
                </a:solidFill>
                <a:latin typeface="Chaparral Pro" pitchFamily="18" charset="0"/>
              </a:rPr>
              <a:t>o</a:t>
            </a:r>
            <a:r>
              <a:rPr lang="ro-RO" sz="2800" b="1" dirty="0" smtClean="0">
                <a:solidFill>
                  <a:schemeClr val="bg1">
                    <a:lumMod val="75000"/>
                  </a:schemeClr>
                </a:solidFill>
                <a:latin typeface="Chaparral Pro" pitchFamily="18" charset="0"/>
              </a:rPr>
              <a:t>   n </a:t>
            </a:r>
            <a:r>
              <a:rPr lang="ro-RO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haparral Pro" pitchFamily="18" charset="0"/>
              </a:rPr>
              <a:t>o u ă</a:t>
            </a:r>
            <a:r>
              <a:rPr lang="ro-RO" sz="2800" b="1" dirty="0" smtClean="0">
                <a:latin typeface="Chaparral Pro" pitchFamily="18" charset="0"/>
              </a:rPr>
              <a:t>   </a:t>
            </a:r>
            <a:r>
              <a:rPr lang="ro-RO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haparral Pro" pitchFamily="18" charset="0"/>
              </a:rPr>
              <a:t>a b o r </a:t>
            </a:r>
            <a:r>
              <a:rPr lang="ro-RO" sz="28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d a r e</a:t>
            </a:r>
            <a:endParaRPr lang="ro-RO" sz="2800" b="1" dirty="0">
              <a:solidFill>
                <a:schemeClr val="bg2">
                  <a:lumMod val="50000"/>
                </a:schemeClr>
              </a:solidFill>
              <a:latin typeface="Chaparral Pro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1813" t="16532" r="3511" b="16532"/>
          <a:stretch/>
        </p:blipFill>
        <p:spPr>
          <a:xfrm>
            <a:off x="0" y="332656"/>
            <a:ext cx="9144000" cy="40640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bg1">
                <a:lumMod val="50000"/>
              </a:schemeClr>
            </a:solidFill>
          </a:ln>
          <a:effectLst>
            <a:reflection endPos="0" dir="5400000" sy="-100000" algn="bl" rotWithShape="0"/>
            <a:softEdge rad="190500"/>
          </a:effectLst>
        </p:spPr>
      </p:pic>
    </p:spTree>
    <p:extLst>
      <p:ext uri="{BB962C8B-B14F-4D97-AF65-F5344CB8AC3E}">
        <p14:creationId xmlns:p14="http://schemas.microsoft.com/office/powerpoint/2010/main" val="251509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219200"/>
          </a:xfrm>
        </p:spPr>
        <p:txBody>
          <a:bodyPr>
            <a:normAutofit/>
          </a:bodyPr>
          <a:lstStyle/>
          <a:p>
            <a:r>
              <a:rPr lang="ro-RO" sz="28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Universitatea din București</a:t>
            </a:r>
            <a:br>
              <a:rPr lang="ro-RO" sz="28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</a:br>
            <a:r>
              <a:rPr lang="ro-RO" sz="2800" b="1" dirty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Facultatea de Geografie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0"/>
            <a:ext cx="8229600" cy="1143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o-RO" sz="2400" dirty="0" smtClean="0">
                <a:latin typeface="Adobe Garamond Pro" pitchFamily="18" charset="0"/>
              </a:rPr>
              <a:t>Bogdan Olariu, Cezar Buterez, Bogdan Mihai, </a:t>
            </a:r>
          </a:p>
          <a:p>
            <a:pPr marL="0" indent="0" algn="ctr">
              <a:buNone/>
            </a:pPr>
            <a:r>
              <a:rPr lang="ro-RO" sz="2400" dirty="0" smtClean="0">
                <a:latin typeface="Adobe Garamond Pro" pitchFamily="18" charset="0"/>
              </a:rPr>
              <a:t>Marina Rujoiu-Mare, Ionuț Cruceru</a:t>
            </a:r>
            <a:endParaRPr lang="ro-RO" sz="2400" dirty="0">
              <a:latin typeface="Adobe Garamond Pro" pitchFamily="18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57200" y="5535561"/>
            <a:ext cx="8305800" cy="91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o-RO" sz="1800" dirty="0" smtClean="0">
                <a:latin typeface="Adobe Garamond Pro" pitchFamily="18" charset="0"/>
              </a:rPr>
              <a:t>Seminar </a:t>
            </a:r>
            <a:r>
              <a:rPr lang="en-US" sz="1800" dirty="0" smtClean="0">
                <a:latin typeface="Adobe Garamond Pro" pitchFamily="18" charset="0"/>
              </a:rPr>
              <a:t>“</a:t>
            </a:r>
            <a:r>
              <a:rPr lang="ro-RO" sz="1800" dirty="0" smtClean="0">
                <a:latin typeface="Adobe Garamond Pro" pitchFamily="18" charset="0"/>
              </a:rPr>
              <a:t>Soluții libere open source pentru prelucrarea și reprezentarea datelor geospațiale</a:t>
            </a:r>
            <a:r>
              <a:rPr lang="en-US" sz="1800" dirty="0" smtClean="0">
                <a:latin typeface="Adobe Garamond Pro" pitchFamily="18" charset="0"/>
              </a:rPr>
              <a:t>”</a:t>
            </a:r>
            <a:endParaRPr lang="ro-RO" sz="1800" dirty="0" smtClean="0">
              <a:latin typeface="Adobe Garamond Pro" pitchFamily="18" charset="0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ro-RO" sz="1800" dirty="0" smtClean="0">
                <a:latin typeface="Adobe Garamond Pro" pitchFamily="18" charset="0"/>
              </a:rPr>
              <a:t>24-25 aprilie 2015 – Cluj-Napoca </a:t>
            </a:r>
            <a:endParaRPr lang="ro-RO" sz="1800" dirty="0">
              <a:latin typeface="Adobe Garamond Pro" pitchFamily="18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828800" y="2286000"/>
            <a:ext cx="5410200" cy="910829"/>
            <a:chOff x="1371600" y="2362200"/>
            <a:chExt cx="5410200" cy="910829"/>
          </a:xfrm>
        </p:grpSpPr>
        <p:grpSp>
          <p:nvGrpSpPr>
            <p:cNvPr id="12" name="Group 11"/>
            <p:cNvGrpSpPr/>
            <p:nvPr/>
          </p:nvGrpSpPr>
          <p:grpSpPr>
            <a:xfrm>
              <a:off x="2286000" y="2362200"/>
              <a:ext cx="4495800" cy="910829"/>
              <a:chOff x="2286000" y="2520531"/>
              <a:chExt cx="4495800" cy="910829"/>
            </a:xfrm>
          </p:grpSpPr>
          <p:pic>
            <p:nvPicPr>
              <p:cNvPr id="8" name="Content Placeholder 3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81400" y="2590800"/>
                <a:ext cx="685800" cy="838703"/>
              </a:xfrm>
              <a:prstGeom prst="rect">
                <a:avLst/>
              </a:prstGeom>
            </p:spPr>
          </p:pic>
          <p:pic>
            <p:nvPicPr>
              <p:cNvPr id="9" name="Picture 2" descr="E:\Geografie\Sigle\sigla-geo\siga-geo transparent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86000" y="2691316"/>
                <a:ext cx="1044604" cy="73818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4" descr="C:\Users\Bogdan\Desktop\Geospatial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00737" y="2520531"/>
                <a:ext cx="881063" cy="91082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" descr="E:\Geografie\Sigle\Academie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30764" y="2628085"/>
                <a:ext cx="831836" cy="8032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26" name="Picture 2" descr="C:\Users\Bogdan\Desktop\Stema_Prahova trans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1600" y="2440757"/>
              <a:ext cx="665398" cy="822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5900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De </a:t>
            </a:r>
            <a:r>
              <a:rPr lang="en-US" sz="3600" b="1" dirty="0" err="1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ce</a:t>
            </a:r>
            <a:r>
              <a:rPr lang="en-US" sz="36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?</a:t>
            </a:r>
            <a:r>
              <a:rPr lang="ro-RO" sz="36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 sau... </a:t>
            </a:r>
            <a:r>
              <a:rPr lang="en-US" sz="36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Context</a:t>
            </a:r>
            <a:endParaRPr lang="ro-RO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382000" cy="4724400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ro-RO" sz="3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Reeditarea colecției de monografii a județelor României sub egida </a:t>
            </a:r>
          </a:p>
          <a:p>
            <a:pPr marL="0" indent="0" algn="ctr">
              <a:buNone/>
            </a:pPr>
            <a:r>
              <a:rPr lang="ro-RO" sz="3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Academiei Române – Institutul de Geografie</a:t>
            </a:r>
          </a:p>
          <a:p>
            <a:pPr marL="0" indent="0">
              <a:buNone/>
            </a:pPr>
            <a:endParaRPr lang="ro-RO" sz="59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pPr marL="0" indent="0">
              <a:buNone/>
            </a:pPr>
            <a:r>
              <a:rPr lang="ro-RO" sz="3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Obiective</a:t>
            </a:r>
          </a:p>
          <a:p>
            <a:pPr marL="0" indent="0">
              <a:buNone/>
            </a:pPr>
            <a:endParaRPr lang="ro-RO" sz="2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pPr algn="just"/>
            <a:r>
              <a:rPr lang="ro-RO" sz="3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Crearea unei noi hărți generale a Județului Prahova pentru ediția a doua a monografiei, utilizând metode moderne (GIS, teledetecție) cu scara 1:150.000</a:t>
            </a:r>
          </a:p>
          <a:p>
            <a:pPr algn="just"/>
            <a:endParaRPr lang="ro-RO" sz="33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pPr algn="just"/>
            <a:r>
              <a:rPr lang="ro-RO" sz="3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Redefinirea ideei de </a:t>
            </a:r>
            <a:r>
              <a:rPr lang="ro-RO" sz="33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Hartă Generală a unei regiuni – </a:t>
            </a:r>
            <a:r>
              <a:rPr lang="ro-RO" sz="3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o hartă sintetică a elementelor geografice cheie</a:t>
            </a:r>
          </a:p>
          <a:p>
            <a:pPr algn="just"/>
            <a:endParaRPr lang="ro-RO" sz="33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pPr algn="just"/>
            <a:r>
              <a:rPr lang="ro-RO" sz="3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Integrarea într-o singură hartă a tutuor elementelor principale prezentate în monografie utilizând un număr limitat de simboluri și multiple surse de date geospațiale.</a:t>
            </a:r>
          </a:p>
          <a:p>
            <a:pPr algn="just"/>
            <a:endParaRPr lang="ro-RO" sz="33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pPr algn="just"/>
            <a:r>
              <a:rPr lang="ro-RO" sz="3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Cartarea caracterelor geografice contemporane și reliefarea diferențelor dintre elementele naturale și antropice (elemente contemporane și istorice)</a:t>
            </a:r>
          </a:p>
          <a:p>
            <a:pPr algn="just"/>
            <a:endParaRPr lang="ro-RO" sz="33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pPr algn="just"/>
            <a:r>
              <a:rPr lang="ro-RO" sz="3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Validarea hărții utilizând corelații calitative cu seturi de date independente și cartări din teren.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 </a:t>
            </a:r>
            <a:endParaRPr lang="ro-RO" sz="2400" dirty="0"/>
          </a:p>
        </p:txBody>
      </p:sp>
    </p:spTree>
    <p:extLst>
      <p:ext uri="{BB962C8B-B14F-4D97-AF65-F5344CB8AC3E}">
        <p14:creationId xmlns:p14="http://schemas.microsoft.com/office/powerpoint/2010/main" val="369031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4970"/>
            <a:ext cx="1530897" cy="609600"/>
          </a:xfrm>
        </p:spPr>
        <p:txBody>
          <a:bodyPr>
            <a:noAutofit/>
          </a:bodyPr>
          <a:lstStyle/>
          <a:p>
            <a:r>
              <a:rPr lang="ro-RO" sz="28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atunci</a:t>
            </a:r>
            <a:endParaRPr lang="ro-RO" sz="2800" dirty="0"/>
          </a:p>
        </p:txBody>
      </p:sp>
      <p:pic>
        <p:nvPicPr>
          <p:cNvPr id="4" name="Content Placeholder 8" descr="Coperta_monografie_Ed_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600" y="1338729"/>
            <a:ext cx="2746441" cy="3951288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5" name="Content Placeholder 9" descr="coperta.tif"/>
          <p:cNvPicPr>
            <a:picLocks noChangeAspect="1"/>
          </p:cNvPicPr>
          <p:nvPr/>
        </p:nvPicPr>
        <p:blipFill rotWithShape="1">
          <a:blip r:embed="rId3" cstate="print"/>
          <a:srcRect l="51695"/>
          <a:stretch/>
        </p:blipFill>
        <p:spPr>
          <a:xfrm>
            <a:off x="5321641" y="1295399"/>
            <a:ext cx="2865964" cy="3956719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7206" y="5445981"/>
            <a:ext cx="4321277" cy="11777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o-RO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Volumul primei ediții</a:t>
            </a:r>
          </a:p>
          <a:p>
            <a:pPr marL="0" indent="0" algn="ctr">
              <a:buNone/>
            </a:pPr>
            <a:r>
              <a:rPr lang="en-US" sz="1600" dirty="0" err="1">
                <a:latin typeface="Adobe Garamond Pro" pitchFamily="18" charset="0"/>
                <a:cs typeface="Arial" pitchFamily="34" charset="0"/>
              </a:rPr>
              <a:t>Niculescu</a:t>
            </a:r>
            <a:r>
              <a:rPr lang="en-US" sz="1600" dirty="0">
                <a:latin typeface="Adobe Garamond Pro" pitchFamily="18" charset="0"/>
                <a:cs typeface="Arial" pitchFamily="34" charset="0"/>
              </a:rPr>
              <a:t>, </a:t>
            </a:r>
            <a:r>
              <a:rPr lang="en-US" sz="1600" dirty="0" err="1">
                <a:latin typeface="Adobe Garamond Pro" pitchFamily="18" charset="0"/>
                <a:cs typeface="Arial" pitchFamily="34" charset="0"/>
              </a:rPr>
              <a:t>Gh</a:t>
            </a:r>
            <a:r>
              <a:rPr lang="en-US" sz="1600" dirty="0">
                <a:latin typeface="Adobe Garamond Pro" pitchFamily="18" charset="0"/>
                <a:cs typeface="Arial" pitchFamily="34" charset="0"/>
              </a:rPr>
              <a:t>., </a:t>
            </a:r>
            <a:r>
              <a:rPr lang="ro-RO" sz="1600" dirty="0">
                <a:latin typeface="Adobe Garamond Pro" pitchFamily="18" charset="0"/>
                <a:cs typeface="Arial" pitchFamily="34" charset="0"/>
              </a:rPr>
              <a:t>Velcea, I. (1973) Județul Prahova, Colecția Județele Patriei</a:t>
            </a:r>
            <a:r>
              <a:rPr lang="ro-RO" sz="1600" dirty="0" smtClean="0">
                <a:latin typeface="Adobe Garamond Pro" pitchFamily="18" charset="0"/>
                <a:cs typeface="Arial" pitchFamily="34" charset="0"/>
              </a:rPr>
              <a:t>, </a:t>
            </a:r>
            <a:r>
              <a:rPr lang="ro-RO" sz="1600" dirty="0">
                <a:latin typeface="Adobe Garamond Pro" pitchFamily="18" charset="0"/>
                <a:cs typeface="Arial" pitchFamily="34" charset="0"/>
              </a:rPr>
              <a:t>164 </a:t>
            </a:r>
            <a:r>
              <a:rPr lang="ro-RO" sz="1600" dirty="0" smtClean="0">
                <a:latin typeface="Adobe Garamond Pro" pitchFamily="18" charset="0"/>
                <a:cs typeface="Arial" pitchFamily="34" charset="0"/>
              </a:rPr>
              <a:t>pag.</a:t>
            </a:r>
            <a:r>
              <a:rPr lang="en-US" sz="1600" dirty="0" smtClean="0">
                <a:latin typeface="Adobe Garamond Pro" pitchFamily="18" charset="0"/>
                <a:cs typeface="Arial" pitchFamily="34" charset="0"/>
              </a:rPr>
              <a:t> </a:t>
            </a:r>
            <a:endParaRPr lang="ro-RO" sz="1600" dirty="0" smtClean="0">
              <a:latin typeface="Adobe Garamond Pro" pitchFamily="18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ro-RO" sz="1600" dirty="0" smtClean="0">
                <a:latin typeface="Adobe Garamond Pro" pitchFamily="18" charset="0"/>
                <a:cs typeface="Arial" pitchFamily="34" charset="0"/>
              </a:rPr>
              <a:t>1</a:t>
            </a:r>
            <a:r>
              <a:rPr lang="en-US" sz="1600" dirty="0" smtClean="0">
                <a:latin typeface="Adobe Garamond Pro" pitchFamily="18" charset="0"/>
                <a:cs typeface="Arial" pitchFamily="34" charset="0"/>
              </a:rPr>
              <a:t>:200</a:t>
            </a:r>
            <a:r>
              <a:rPr lang="ro-RO" sz="1600" dirty="0" smtClean="0">
                <a:latin typeface="Adobe Garamond Pro" pitchFamily="18" charset="0"/>
                <a:cs typeface="Arial" pitchFamily="34" charset="0"/>
              </a:rPr>
              <a:t>.</a:t>
            </a:r>
            <a:r>
              <a:rPr lang="en-US" sz="1600" dirty="0" smtClean="0">
                <a:latin typeface="Adobe Garamond Pro" pitchFamily="18" charset="0"/>
                <a:cs typeface="Arial" pitchFamily="34" charset="0"/>
              </a:rPr>
              <a:t>000 </a:t>
            </a:r>
            <a:r>
              <a:rPr lang="ro-RO" sz="1600" dirty="0" smtClean="0">
                <a:latin typeface="Adobe Garamond Pro" pitchFamily="18" charset="0"/>
                <a:cs typeface="Arial" pitchFamily="34" charset="0"/>
              </a:rPr>
              <a:t>hartă generală</a:t>
            </a:r>
            <a:endParaRPr lang="ro-RO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6" name="Text Placeholder 6"/>
          <p:cNvSpPr txBox="1">
            <a:spLocks/>
          </p:cNvSpPr>
          <p:nvPr/>
        </p:nvSpPr>
        <p:spPr>
          <a:xfrm>
            <a:off x="5105400" y="5364142"/>
            <a:ext cx="3608077" cy="134145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o-RO" sz="1600" dirty="0" smtClean="0">
                <a:latin typeface="Adobe Garamond Pro" pitchFamily="18" charset="0"/>
                <a:cs typeface="Arial" pitchFamily="34" charset="0"/>
              </a:rPr>
              <a:t>A doua ediție (in press)</a:t>
            </a:r>
          </a:p>
          <a:p>
            <a:pPr marL="0" indent="0" algn="ctr">
              <a:buNone/>
            </a:pPr>
            <a:r>
              <a:rPr lang="ro-RO" sz="1600" dirty="0" smtClean="0">
                <a:latin typeface="Adobe Garamond Pro" pitchFamily="18" charset="0"/>
                <a:cs typeface="Arial" pitchFamily="34" charset="0"/>
              </a:rPr>
              <a:t>Mihai, B., Nedelcu, A., Buterez, C., (coord.) (2015) Județul Prahova, Colecția Județele României, ca. 600 pag.,</a:t>
            </a:r>
            <a:r>
              <a:rPr lang="en-US" sz="1600" dirty="0" smtClean="0">
                <a:latin typeface="Adobe Garamond Pro" pitchFamily="18" charset="0"/>
                <a:cs typeface="Arial" pitchFamily="34" charset="0"/>
              </a:rPr>
              <a:t> 1:150</a:t>
            </a:r>
            <a:r>
              <a:rPr lang="ro-RO" sz="1600" dirty="0">
                <a:latin typeface="Adobe Garamond Pro" pitchFamily="18" charset="0"/>
                <a:cs typeface="Arial" pitchFamily="34" charset="0"/>
              </a:rPr>
              <a:t>.</a:t>
            </a:r>
            <a:r>
              <a:rPr lang="en-US" sz="1600" dirty="0" smtClean="0">
                <a:latin typeface="Adobe Garamond Pro" pitchFamily="18" charset="0"/>
                <a:cs typeface="Arial" pitchFamily="34" charset="0"/>
              </a:rPr>
              <a:t>000 </a:t>
            </a:r>
            <a:r>
              <a:rPr lang="ro-RO" sz="1600" dirty="0" smtClean="0">
                <a:latin typeface="Adobe Garamond Pro" pitchFamily="18" charset="0"/>
                <a:cs typeface="Arial" pitchFamily="34" charset="0"/>
              </a:rPr>
              <a:t>harta generală</a:t>
            </a:r>
          </a:p>
          <a:p>
            <a:pPr algn="ctr"/>
            <a:endParaRPr lang="en-US" sz="1600" dirty="0">
              <a:latin typeface="Adobe Garamond Pro" pitchFamily="18" charset="0"/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1982820" y="489770"/>
            <a:ext cx="5410200" cy="696860"/>
          </a:xfrm>
          <a:prstGeom prst="rightArrow">
            <a:avLst>
              <a:gd name="adj1" fmla="val 50000"/>
              <a:gd name="adj2" fmla="val 88479"/>
            </a:avLst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182580" y="228600"/>
            <a:ext cx="1530897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acum</a:t>
            </a:r>
            <a:endParaRPr lang="ro-RO" sz="2800" dirty="0"/>
          </a:p>
        </p:txBody>
      </p:sp>
    </p:spTree>
    <p:extLst>
      <p:ext uri="{BB962C8B-B14F-4D97-AF65-F5344CB8AC3E}">
        <p14:creationId xmlns:p14="http://schemas.microsoft.com/office/powerpoint/2010/main" val="150431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  <p:bldP spid="7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D</a:t>
            </a:r>
            <a:r>
              <a:rPr lang="ro-RO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ar ce înseamnă o hartă generală?</a:t>
            </a:r>
            <a:endParaRPr lang="ro-RO" dirty="0"/>
          </a:p>
        </p:txBody>
      </p:sp>
      <p:pic>
        <p:nvPicPr>
          <p:cNvPr id="2052" name="Picture 4" descr="C:\Users\Bogdan\Desktop\Poze geospatial 2015\mountain1_2625884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436" y="516334"/>
            <a:ext cx="2579303" cy="161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ogdan\Desktop\Poze geospatial 2015\Comanesti_Trotus_flood_20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291" y="3707025"/>
            <a:ext cx="2092309" cy="1569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ogdan\Desktop\Poze geospatial 2015\best-cities-to-rent-seattle-shutterstock_693560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83" y="1447800"/>
            <a:ext cx="2508776" cy="1665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Bogdan\Desktop\Poze geospatial 2015\bg_ksb_industri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4952" y="4780567"/>
            <a:ext cx="2664448" cy="204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Bogdan\Desktop\Poze geospatial 2015\highway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930" y="609600"/>
            <a:ext cx="2138043" cy="1424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Bogdan\Desktop\Poze geospatial 2015\indian-monuments-pictures-tajmaha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087" y="2280792"/>
            <a:ext cx="2110914" cy="1402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Bogdan\Desktop\Poze geospatial 2015\satelit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399" y="5283939"/>
            <a:ext cx="2431391" cy="1486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Bogdan\Desktop\Poze geospatial 2015\tgv_high-spped_train_franc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473" y="4648200"/>
            <a:ext cx="3281887" cy="218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E:\Geografie\Judetul_Prahova\Monografia Județului Prahova aprilie 2015\CD Monografia Judetului Prahova (aprilie 2015)\Limita vinieta transparent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178" y="1321991"/>
            <a:ext cx="3193289" cy="4520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002868" y="3337693"/>
            <a:ext cx="1393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>
                <a:solidFill>
                  <a:srgbClr val="FFC000"/>
                </a:solidFill>
                <a:latin typeface="Broadway" pitchFamily="82" charset="0"/>
              </a:rPr>
              <a:t>PRAHOVA</a:t>
            </a:r>
            <a:endParaRPr lang="ro-RO" b="1" dirty="0">
              <a:solidFill>
                <a:srgbClr val="FFC000"/>
              </a:solidFill>
              <a:latin typeface="Broadway" pitchFamily="82" charset="0"/>
            </a:endParaRPr>
          </a:p>
        </p:txBody>
      </p:sp>
      <p:sp>
        <p:nvSpPr>
          <p:cNvPr id="6" name="Curved Down Arrow 5"/>
          <p:cNvSpPr/>
          <p:nvPr/>
        </p:nvSpPr>
        <p:spPr>
          <a:xfrm>
            <a:off x="2895930" y="2127647"/>
            <a:ext cx="1103624" cy="538608"/>
          </a:xfrm>
          <a:prstGeom prst="curvedDownArrow">
            <a:avLst>
              <a:gd name="adj1" fmla="val 25000"/>
              <a:gd name="adj2" fmla="val 50000"/>
              <a:gd name="adj3" fmla="val 715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chemeClr val="tx1"/>
              </a:solidFill>
            </a:endParaRPr>
          </a:p>
        </p:txBody>
      </p:sp>
      <p:sp>
        <p:nvSpPr>
          <p:cNvPr id="7" name="Curved Left Arrow 6"/>
          <p:cNvSpPr/>
          <p:nvPr/>
        </p:nvSpPr>
        <p:spPr>
          <a:xfrm>
            <a:off x="5631323" y="2897651"/>
            <a:ext cx="1105764" cy="498649"/>
          </a:xfrm>
          <a:prstGeom prst="curvedLeftArrow">
            <a:avLst>
              <a:gd name="adj1" fmla="val 25000"/>
              <a:gd name="adj2" fmla="val 50000"/>
              <a:gd name="adj3" fmla="val 8711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chemeClr val="tx1"/>
              </a:solidFill>
            </a:endParaRPr>
          </a:p>
        </p:txBody>
      </p:sp>
      <p:sp>
        <p:nvSpPr>
          <p:cNvPr id="8" name="Curved Up Arrow 7"/>
          <p:cNvSpPr/>
          <p:nvPr/>
        </p:nvSpPr>
        <p:spPr>
          <a:xfrm>
            <a:off x="3338911" y="4034441"/>
            <a:ext cx="1252080" cy="457200"/>
          </a:xfrm>
          <a:prstGeom prst="curvedUpArrow">
            <a:avLst>
              <a:gd name="adj1" fmla="val 25000"/>
              <a:gd name="adj2" fmla="val 50000"/>
              <a:gd name="adj3" fmla="val 612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chemeClr val="tx1"/>
              </a:solidFill>
            </a:endParaRPr>
          </a:p>
        </p:txBody>
      </p:sp>
      <p:pic>
        <p:nvPicPr>
          <p:cNvPr id="2051" name="Picture 3" descr="C:\Users\Bogdan\Desktop\Poze geospatial 2015\MAPAFRICA054L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9" y="3429000"/>
            <a:ext cx="2332172" cy="287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570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Cum am gândit?</a:t>
            </a:r>
            <a:endParaRPr lang="ro-RO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1090702"/>
              </p:ext>
            </p:extLst>
          </p:nvPr>
        </p:nvGraphicFramePr>
        <p:xfrm>
          <a:off x="838200" y="1752600"/>
          <a:ext cx="7543800" cy="495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6671538"/>
              </p:ext>
            </p:extLst>
          </p:nvPr>
        </p:nvGraphicFramePr>
        <p:xfrm>
          <a:off x="228600" y="990600"/>
          <a:ext cx="2895600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60139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  <p:bldGraphic spid="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704" y="224519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D</a:t>
            </a:r>
            <a:r>
              <a:rPr lang="ro-RO" sz="36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ate? ... Unde ? Unde?</a:t>
            </a:r>
            <a:endParaRPr lang="ro-RO" sz="3600" dirty="0"/>
          </a:p>
        </p:txBody>
      </p:sp>
      <p:grpSp>
        <p:nvGrpSpPr>
          <p:cNvPr id="4" name="Group 3"/>
          <p:cNvGrpSpPr/>
          <p:nvPr/>
        </p:nvGrpSpPr>
        <p:grpSpPr>
          <a:xfrm>
            <a:off x="304800" y="228600"/>
            <a:ext cx="1134838" cy="1134838"/>
            <a:chOff x="1025160" y="828406"/>
            <a:chExt cx="1134838" cy="1134838"/>
          </a:xfrm>
        </p:grpSpPr>
        <p:sp>
          <p:nvSpPr>
            <p:cNvPr id="5" name="Shape 4"/>
            <p:cNvSpPr/>
            <p:nvPr/>
          </p:nvSpPr>
          <p:spPr>
            <a:xfrm rot="20700000">
              <a:off x="1025160" y="828406"/>
              <a:ext cx="1134838" cy="1134838"/>
            </a:xfrm>
            <a:prstGeom prst="gear6">
              <a:avLst/>
            </a:prstGeom>
            <a:solidFill>
              <a:schemeClr val="tx2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Shape 4"/>
            <p:cNvSpPr/>
            <p:nvPr/>
          </p:nvSpPr>
          <p:spPr>
            <a:xfrm>
              <a:off x="1274064" y="1077309"/>
              <a:ext cx="637032" cy="63703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1200" kern="1200" dirty="0" smtClean="0"/>
                <a:t>Colectare date</a:t>
              </a:r>
              <a:endParaRPr lang="ro-RO" sz="1200" kern="1200" dirty="0"/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3074228"/>
              </p:ext>
            </p:extLst>
          </p:nvPr>
        </p:nvGraphicFramePr>
        <p:xfrm>
          <a:off x="177274" y="1485866"/>
          <a:ext cx="8814324" cy="4389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2054"/>
                <a:gridCol w="2896135"/>
                <a:gridCol w="2896135"/>
              </a:tblGrid>
              <a:tr h="489700"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Cambria" pitchFamily="18" charset="0"/>
                          <a:cs typeface="Arial" pitchFamily="34" charset="0"/>
                        </a:rPr>
                        <a:t>Strat</a:t>
                      </a:r>
                      <a:r>
                        <a:rPr lang="en-US" sz="1400" dirty="0" err="1" smtClean="0">
                          <a:latin typeface="Cambria" pitchFamily="18" charset="0"/>
                          <a:cs typeface="Arial" pitchFamily="34" charset="0"/>
                        </a:rPr>
                        <a:t>uri</a:t>
                      </a:r>
                      <a:r>
                        <a:rPr lang="ro-RO" sz="1400" baseline="0" dirty="0" smtClean="0">
                          <a:latin typeface="Cambria" pitchFamily="18" charset="0"/>
                          <a:cs typeface="Arial" pitchFamily="34" charset="0"/>
                        </a:rPr>
                        <a:t> tematice</a:t>
                      </a:r>
                      <a:endParaRPr lang="ro-RO" sz="1400" dirty="0"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Cambria" pitchFamily="18" charset="0"/>
                          <a:cs typeface="Arial" pitchFamily="34" charset="0"/>
                        </a:rPr>
                        <a:t>Structura</a:t>
                      </a:r>
                      <a:r>
                        <a:rPr lang="ro-RO" sz="1400" baseline="0" dirty="0" smtClean="0">
                          <a:latin typeface="Cambria" pitchFamily="18" charset="0"/>
                          <a:cs typeface="Arial" pitchFamily="34" charset="0"/>
                        </a:rPr>
                        <a:t> datelor</a:t>
                      </a:r>
                      <a:endParaRPr lang="ro-RO" sz="1400" dirty="0"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Cambria" pitchFamily="18" charset="0"/>
                          <a:cs typeface="Arial" pitchFamily="34" charset="0"/>
                        </a:rPr>
                        <a:t>Sursa datelor</a:t>
                      </a:r>
                      <a:endParaRPr lang="ro-RO" sz="1400" dirty="0"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</a:tr>
              <a:tr h="528289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T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opografie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Vector (c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urbe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de nivel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)</a:t>
                      </a:r>
                    </a:p>
                    <a:p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Raster (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umbrirea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)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EU DEM 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model 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digital 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25 m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(</a:t>
                      </a:r>
                      <a:r>
                        <a:rPr lang="en-US" sz="1200" baseline="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acces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at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 02/2014)</a:t>
                      </a:r>
                      <a:endParaRPr lang="ro-RO" sz="12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86004">
                <a:tc>
                  <a:txBody>
                    <a:bodyPr/>
                    <a:lstStyle/>
                    <a:p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Cote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Vector (p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uncte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)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Harta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topografică</a:t>
                      </a:r>
                      <a:endParaRPr lang="en-US" sz="12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1:25000 (198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1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)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439503">
                <a:tc>
                  <a:txBody>
                    <a:bodyPr/>
                    <a:lstStyle/>
                    <a:p>
                      <a:r>
                        <a:rPr lang="en-US" sz="1200" noProof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H</a:t>
                      </a:r>
                      <a:r>
                        <a:rPr lang="ro-RO" sz="1200" noProof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idrografie</a:t>
                      </a:r>
                      <a:endParaRPr lang="en-US" sz="1200" noProof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Vector – line, pol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i</a:t>
                      </a:r>
                      <a:r>
                        <a:rPr 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gon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(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râuri,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la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curi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)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Atlasul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cadastr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al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a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l apelor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(2004)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439503">
                <a:tc>
                  <a:txBody>
                    <a:bodyPr/>
                    <a:lstStyle/>
                    <a:p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Acoperirea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cu p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ădure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Vector (pol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i</a:t>
                      </a:r>
                      <a:r>
                        <a:rPr 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gon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)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Corine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Land Cover </a:t>
                      </a:r>
                      <a:r>
                        <a:rPr 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CLC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2006</a:t>
                      </a:r>
                    </a:p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(</a:t>
                      </a:r>
                      <a:r>
                        <a:rPr 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acces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at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March 2013)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27404">
                <a:tc>
                  <a:txBody>
                    <a:bodyPr/>
                    <a:lstStyle/>
                    <a:p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Acoperirea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cu v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i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i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Vector (pol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i</a:t>
                      </a:r>
                      <a:r>
                        <a:rPr 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gon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)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Corine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Land Cover </a:t>
                      </a:r>
                      <a:r>
                        <a:rPr 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CLC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2006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(</a:t>
                      </a:r>
                      <a:r>
                        <a:rPr 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acces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at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March 2013)</a:t>
                      </a:r>
                      <a:endParaRPr lang="ro-RO" sz="12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  <a:p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498103">
                <a:tc>
                  <a:txBody>
                    <a:bodyPr/>
                    <a:lstStyle/>
                    <a:p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Rețeaua de drumuri și străzi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Vector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(</a:t>
                      </a:r>
                      <a:r>
                        <a:rPr lang="en-US" sz="1200" baseline="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lin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i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e)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Open Street Map (</a:t>
                      </a:r>
                      <a:r>
                        <a:rPr 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acces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at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January 2014)</a:t>
                      </a:r>
                    </a:p>
                    <a:p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Min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isterul Transporturilor 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50873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R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ețeaua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de căi ferate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(active ,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inactive)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Vector (</a:t>
                      </a:r>
                      <a:r>
                        <a:rPr 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lin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i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e)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Minist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erul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Transporturilor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139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674964"/>
              </p:ext>
            </p:extLst>
          </p:nvPr>
        </p:nvGraphicFramePr>
        <p:xfrm>
          <a:off x="0" y="690866"/>
          <a:ext cx="9144000" cy="58326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911"/>
                <a:gridCol w="2430684"/>
                <a:gridCol w="3472405"/>
              </a:tblGrid>
              <a:tr h="120460"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solidFill>
                            <a:schemeClr val="bg1"/>
                          </a:solidFill>
                          <a:latin typeface="Cambria" pitchFamily="18" charset="0"/>
                          <a:cs typeface="Arial" pitchFamily="34" charset="0"/>
                        </a:rPr>
                        <a:t>            Straturi</a:t>
                      </a:r>
                      <a:r>
                        <a:rPr lang="ro-RO" sz="1400" baseline="0" dirty="0" smtClean="0">
                          <a:solidFill>
                            <a:schemeClr val="bg1"/>
                          </a:solidFill>
                          <a:latin typeface="Cambria" pitchFamily="18" charset="0"/>
                          <a:cs typeface="Arial" pitchFamily="34" charset="0"/>
                        </a:rPr>
                        <a:t> tematice</a:t>
                      </a:r>
                      <a:endParaRPr lang="ro-RO" sz="1400" dirty="0">
                        <a:solidFill>
                          <a:schemeClr val="bg1"/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solidFill>
                            <a:schemeClr val="bg1"/>
                          </a:solidFill>
                          <a:latin typeface="Cambria" pitchFamily="18" charset="0"/>
                          <a:cs typeface="Arial" pitchFamily="34" charset="0"/>
                        </a:rPr>
                        <a:t>Structur</a:t>
                      </a:r>
                      <a:r>
                        <a:rPr lang="ro-RO" sz="1400" baseline="0" dirty="0" smtClean="0">
                          <a:solidFill>
                            <a:schemeClr val="bg1"/>
                          </a:solidFill>
                          <a:latin typeface="Cambria" pitchFamily="18" charset="0"/>
                          <a:cs typeface="Arial" pitchFamily="34" charset="0"/>
                        </a:rPr>
                        <a:t>a datelor</a:t>
                      </a:r>
                      <a:endParaRPr lang="ro-RO" sz="1400" dirty="0">
                        <a:solidFill>
                          <a:schemeClr val="bg1"/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Cambria" pitchFamily="18" charset="0"/>
                          <a:cs typeface="Arial" pitchFamily="34" charset="0"/>
                        </a:rPr>
                        <a:t>Sursa datelor</a:t>
                      </a:r>
                      <a:endParaRPr lang="ro-RO" sz="1400" dirty="0"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</a:tr>
              <a:tr h="662759">
                <a:tc>
                  <a:txBody>
                    <a:bodyPr/>
                    <a:lstStyle/>
                    <a:p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Așezări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Vector (pol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i</a:t>
                      </a:r>
                      <a:r>
                        <a:rPr 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gon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)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Corine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Land Cover </a:t>
                      </a:r>
                      <a:r>
                        <a:rPr 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CLC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2006</a:t>
                      </a:r>
                    </a:p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(</a:t>
                      </a:r>
                      <a:r>
                        <a:rPr 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acces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at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March 2013)</a:t>
                      </a:r>
                    </a:p>
                    <a:p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Ortofotoplan ANCPI 2005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85163">
                <a:tc>
                  <a:txBody>
                    <a:bodyPr/>
                    <a:lstStyle/>
                    <a:p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Geomorfosituri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Vector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(</a:t>
                      </a:r>
                      <a:r>
                        <a:rPr lang="en-US" sz="1200" baseline="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lin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ie,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p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unct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)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O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rtofotoplan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ANCPI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2005 </a:t>
                      </a:r>
                      <a:r>
                        <a:rPr lang="en-US" sz="1200" baseline="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Buc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urești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1:5000</a:t>
                      </a:r>
                    </a:p>
                    <a:p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Cartări în teren</a:t>
                      </a:r>
                      <a:endParaRPr lang="en-US" sz="1200" baseline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  <a:p>
                      <a:r>
                        <a:rPr lang="en-US" sz="1200" baseline="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Bibliog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rafie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26647">
                <a:tc>
                  <a:txBody>
                    <a:bodyPr/>
                    <a:lstStyle/>
                    <a:p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Elemente istorice/culturale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(monument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e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, sit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uri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)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Vector (p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unc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t)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Bi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bliografie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(</a:t>
                      </a:r>
                      <a:r>
                        <a:rPr 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incl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usiv documente istorice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Cartări în teren</a:t>
                      </a:r>
                      <a:endParaRPr lang="en-US" sz="1200" baseline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  <a:p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70534">
                <a:tc>
                  <a:txBody>
                    <a:bodyPr/>
                    <a:lstStyle/>
                    <a:p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Elemente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industriale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(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parcuri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industriale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, 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fabrici,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cariere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și mine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)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Vector (p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unct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)</a:t>
                      </a:r>
                      <a:endParaRPr lang="ro-RO" sz="12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  <a:p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O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rtofotoplan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ANCPI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2005 </a:t>
                      </a:r>
                      <a:r>
                        <a:rPr lang="en-US" sz="1200" baseline="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Buc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urești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1:5000</a:t>
                      </a:r>
                    </a:p>
                    <a:p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Hărți istorice</a:t>
                      </a:r>
                      <a:endParaRPr lang="en-US" sz="1200" baseline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  <a:p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Cartări în teren</a:t>
                      </a:r>
                      <a:endParaRPr lang="en-US" sz="1200" baseline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672938">
                <a:tc>
                  <a:txBody>
                    <a:bodyPr/>
                    <a:lstStyle/>
                    <a:p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Agricol 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(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stâne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, 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ferme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)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Vector (p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unct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)</a:t>
                      </a:r>
                      <a:endParaRPr lang="ro-RO" sz="12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  <a:p>
                      <a:endParaRPr lang="ro-RO" sz="12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</a:endParaRPr>
                    </a:p>
                    <a:p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O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rtofotoplan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ANCPI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2005 </a:t>
                      </a:r>
                      <a:r>
                        <a:rPr lang="en-US" sz="1200" baseline="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Buc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urești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1:5000</a:t>
                      </a:r>
                    </a:p>
                    <a:p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H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ărți istorice</a:t>
                      </a:r>
                      <a:endParaRPr lang="en-US" sz="1200" baseline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  <a:p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Cartări în teren</a:t>
                      </a:r>
                      <a:endParaRPr lang="en-US" sz="1200" baseline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  <a:p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643680">
                <a:tc>
                  <a:txBody>
                    <a:bodyPr/>
                    <a:lstStyle/>
                    <a:p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Infrastructură socială și turistică 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(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cabane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,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co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municații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etc.)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Vector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(</a:t>
                      </a:r>
                      <a:r>
                        <a:rPr lang="en-US" sz="1200" baseline="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lin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i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e, p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unc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t)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Master Plan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ul Județului Prahova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(2002, 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actualizat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2012)</a:t>
                      </a:r>
                    </a:p>
                    <a:p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Master planurile urbanistice</a:t>
                      </a:r>
                      <a:endParaRPr lang="en-US" sz="1200" baseline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  <a:p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Cartări în teren</a:t>
                      </a:r>
                      <a:endParaRPr lang="en-US" sz="1200" baseline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12018">
                <a:tc>
                  <a:txBody>
                    <a:bodyPr/>
                    <a:lstStyle/>
                    <a:p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Toponime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Bază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de date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Harta topografică</a:t>
                      </a:r>
                      <a:endParaRPr lang="en-US" sz="12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1:25000 (1982), 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Hărți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militare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1:20000 (1914-1950) </a:t>
                      </a:r>
                      <a:endParaRPr lang="en-US" sz="12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658803">
                <a:tc>
                  <a:txBody>
                    <a:bodyPr/>
                    <a:lstStyle/>
                    <a:p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Limite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administrative (limitele de județ)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Vector (p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unc</a:t>
                      </a:r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t)</a:t>
                      </a:r>
                      <a:endParaRPr lang="ro-RO" sz="12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  <a:p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ANCPI </a:t>
                      </a:r>
                      <a:r>
                        <a:rPr 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Buc</a:t>
                      </a:r>
                      <a:r>
                        <a:rPr lang="ro-RO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urești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 (</a:t>
                      </a:r>
                      <a:r>
                        <a:rPr lang="en-US" sz="1200" baseline="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acces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at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Decemb</a:t>
                      </a:r>
                      <a:r>
                        <a:rPr lang="ro-RO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rie</a:t>
                      </a:r>
                      <a:r>
                        <a:rPr lang="en-US" sz="12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" pitchFamily="18" charset="0"/>
                          <a:cs typeface="Arial" pitchFamily="34" charset="0"/>
                        </a:rPr>
                        <a:t> 2012)</a:t>
                      </a:r>
                      <a:endParaRPr lang="ro-RO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" pitchFamily="18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105182" y="0"/>
            <a:ext cx="567420" cy="567420"/>
            <a:chOff x="1025160" y="828406"/>
            <a:chExt cx="1134838" cy="1134838"/>
          </a:xfrm>
        </p:grpSpPr>
        <p:sp>
          <p:nvSpPr>
            <p:cNvPr id="6" name="Shape 5"/>
            <p:cNvSpPr/>
            <p:nvPr/>
          </p:nvSpPr>
          <p:spPr>
            <a:xfrm rot="20700000">
              <a:off x="1025160" y="828406"/>
              <a:ext cx="1134838" cy="1134838"/>
            </a:xfrm>
            <a:prstGeom prst="gear6">
              <a:avLst/>
            </a:prstGeom>
            <a:solidFill>
              <a:schemeClr val="tx2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Shape 4"/>
            <p:cNvSpPr/>
            <p:nvPr/>
          </p:nvSpPr>
          <p:spPr>
            <a:xfrm>
              <a:off x="1274064" y="1077309"/>
              <a:ext cx="637032" cy="63703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700" kern="1200" dirty="0" smtClean="0"/>
                <a:t>Colectare date</a:t>
              </a:r>
              <a:endParaRPr lang="ro-RO" sz="7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906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1 + 1 = ?</a:t>
            </a:r>
            <a:endParaRPr lang="ro-R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724400"/>
          </a:xfrm>
        </p:spPr>
        <p:txBody>
          <a:bodyPr>
            <a:normAutofit lnSpcReduction="10000"/>
          </a:bodyPr>
          <a:lstStyle/>
          <a:p>
            <a:pPr>
              <a:buFont typeface="Adobe Garamond Pro" pitchFamily="18" charset="0"/>
              <a:buChar char="+"/>
            </a:pPr>
            <a:r>
              <a:rPr lang="ro-RO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EU-DEM </a:t>
            </a:r>
          </a:p>
          <a:p>
            <a:pPr>
              <a:buFont typeface="Adobe Garamond Pro" pitchFamily="18" charset="0"/>
              <a:buChar char="+"/>
            </a:pPr>
            <a:r>
              <a:rPr lang="ro-RO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Utilizare terenuri (păduri și vii)</a:t>
            </a:r>
          </a:p>
          <a:p>
            <a:pPr>
              <a:buFont typeface="Adobe Garamond Pro" pitchFamily="18" charset="0"/>
              <a:buChar char="+"/>
            </a:pPr>
            <a:r>
              <a:rPr lang="ro-RO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Hidrografie</a:t>
            </a:r>
          </a:p>
          <a:p>
            <a:pPr>
              <a:buFont typeface="Adobe Garamond Pro" pitchFamily="18" charset="0"/>
              <a:buChar char="+"/>
            </a:pPr>
            <a:r>
              <a:rPr lang="ro-RO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Curbe de nivel</a:t>
            </a:r>
          </a:p>
          <a:p>
            <a:pPr>
              <a:buFont typeface="Adobe Garamond Pro" pitchFamily="18" charset="0"/>
              <a:buChar char="+"/>
            </a:pPr>
            <a:r>
              <a:rPr lang="ro-RO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Așezări</a:t>
            </a:r>
          </a:p>
          <a:p>
            <a:pPr>
              <a:buFont typeface="Adobe Garamond Pro" pitchFamily="18" charset="0"/>
              <a:buChar char="+"/>
            </a:pPr>
            <a:r>
              <a:rPr lang="ro-RO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Rețeaua de transport</a:t>
            </a:r>
          </a:p>
          <a:p>
            <a:pPr>
              <a:buFont typeface="Adobe Garamond Pro" pitchFamily="18" charset="0"/>
              <a:buChar char="+"/>
            </a:pPr>
            <a:r>
              <a:rPr lang="ro-RO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Alte elemente: monumente, muzee, biserici, centre industriale etc</a:t>
            </a:r>
          </a:p>
          <a:p>
            <a:endParaRPr lang="ro-RO" sz="2800" dirty="0" smtClean="0"/>
          </a:p>
          <a:p>
            <a:pPr marL="0" indent="0">
              <a:buNone/>
            </a:pPr>
            <a:r>
              <a:rPr lang="ro-RO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= .....</a:t>
            </a:r>
            <a:endParaRPr lang="ro-RO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81000" y="152400"/>
            <a:ext cx="1447800" cy="1447800"/>
            <a:chOff x="376428" y="1627473"/>
            <a:chExt cx="1158240" cy="1158240"/>
          </a:xfrm>
        </p:grpSpPr>
        <p:sp>
          <p:nvSpPr>
            <p:cNvPr id="5" name="Shape 4"/>
            <p:cNvSpPr/>
            <p:nvPr/>
          </p:nvSpPr>
          <p:spPr>
            <a:xfrm>
              <a:off x="376428" y="1627473"/>
              <a:ext cx="1158240" cy="1158240"/>
            </a:xfrm>
            <a:prstGeom prst="gear6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5625132"/>
                <a:satOff val="-8440"/>
                <a:lumOff val="-1373"/>
                <a:alphaOff val="0"/>
              </a:schemeClr>
            </a:fillRef>
            <a:effectRef idx="3">
              <a:schemeClr val="accent3">
                <a:hueOff val="5625132"/>
                <a:satOff val="-8440"/>
                <a:lumOff val="-137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Shape 4"/>
            <p:cNvSpPr/>
            <p:nvPr/>
          </p:nvSpPr>
          <p:spPr>
            <a:xfrm>
              <a:off x="605028" y="1920826"/>
              <a:ext cx="699010" cy="5715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1400" b="1" kern="1200" dirty="0" smtClean="0"/>
                <a:t>Asamblare</a:t>
              </a:r>
            </a:p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1400" b="1" kern="1200" dirty="0" smtClean="0"/>
                <a:t>GIS </a:t>
              </a:r>
              <a:endParaRPr lang="ro-RO" sz="1400" b="1" kern="1200" dirty="0"/>
            </a:p>
          </p:txBody>
        </p:sp>
      </p:grpSp>
      <p:cxnSp>
        <p:nvCxnSpPr>
          <p:cNvPr id="8" name="Straight Connector 7"/>
          <p:cNvCxnSpPr/>
          <p:nvPr/>
        </p:nvCxnSpPr>
        <p:spPr>
          <a:xfrm>
            <a:off x="381000" y="5867400"/>
            <a:ext cx="37338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3" descr="C:\Users\Bogdan\Desktop\010_qgis_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188" y="5867400"/>
            <a:ext cx="691517" cy="739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Geografie\Sigle\Global_Mappe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8988" y="6184983"/>
            <a:ext cx="1727200" cy="345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Geografie\Judetul_Prahova\Prezentare\Foto\gis-map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657" y="685800"/>
            <a:ext cx="3590635" cy="3507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Bogdan\Desktop\new-esri-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405" y="6030954"/>
            <a:ext cx="1286601" cy="57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139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274638"/>
            <a:ext cx="4191000" cy="1143000"/>
          </a:xfrm>
        </p:spPr>
        <p:txBody>
          <a:bodyPr>
            <a:normAutofit/>
          </a:bodyPr>
          <a:lstStyle/>
          <a:p>
            <a:r>
              <a:rPr lang="ro-RO" sz="32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Primele rezultate</a:t>
            </a:r>
            <a:endParaRPr lang="ro-RO" sz="3200" dirty="0"/>
          </a:p>
        </p:txBody>
      </p:sp>
      <p:grpSp>
        <p:nvGrpSpPr>
          <p:cNvPr id="4" name="Group 3"/>
          <p:cNvGrpSpPr/>
          <p:nvPr/>
        </p:nvGrpSpPr>
        <p:grpSpPr>
          <a:xfrm>
            <a:off x="402139" y="358526"/>
            <a:ext cx="1158240" cy="1158240"/>
            <a:chOff x="376428" y="1627473"/>
            <a:chExt cx="1158240" cy="1158240"/>
          </a:xfrm>
        </p:grpSpPr>
        <p:sp>
          <p:nvSpPr>
            <p:cNvPr id="5" name="Shape 4"/>
            <p:cNvSpPr/>
            <p:nvPr/>
          </p:nvSpPr>
          <p:spPr>
            <a:xfrm>
              <a:off x="376428" y="1627473"/>
              <a:ext cx="1158240" cy="1158240"/>
            </a:xfrm>
            <a:prstGeom prst="gear6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5625132"/>
                <a:satOff val="-8440"/>
                <a:lumOff val="-1373"/>
                <a:alphaOff val="0"/>
              </a:schemeClr>
            </a:fillRef>
            <a:effectRef idx="3">
              <a:schemeClr val="accent3">
                <a:hueOff val="5625132"/>
                <a:satOff val="-8440"/>
                <a:lumOff val="-137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Shape 4"/>
            <p:cNvSpPr/>
            <p:nvPr/>
          </p:nvSpPr>
          <p:spPr>
            <a:xfrm>
              <a:off x="583889" y="1920826"/>
              <a:ext cx="754071" cy="5715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1000" b="1" kern="1200" dirty="0" smtClean="0"/>
                <a:t>Asamblare</a:t>
              </a:r>
            </a:p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1000" b="1" kern="1200" dirty="0" smtClean="0"/>
                <a:t>GIS </a:t>
              </a:r>
              <a:endParaRPr lang="ro-RO" sz="1000" b="1" kern="1200" dirty="0"/>
            </a:p>
          </p:txBody>
        </p:sp>
      </p:grpSp>
      <p:pic>
        <p:nvPicPr>
          <p:cNvPr id="7171" name="Picture 3" descr="C:\Users\Bogdan\Desktop\Harta generala GIS J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620" y="1223413"/>
            <a:ext cx="3979632" cy="563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Bogdan\Desktop\new-esri-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68549"/>
            <a:ext cx="1286601" cy="57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E:\Temp\Geospatial Cluj-Napoca 2015\Prahova\Poze geospatial 2015\Harta generala GIS JM crop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7646"/>
            <a:ext cx="9410700" cy="5804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70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o-RO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              Testarea ...</a:t>
            </a:r>
            <a:endParaRPr lang="ro-R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38400"/>
            <a:ext cx="8229600" cy="4068763"/>
          </a:xfrm>
        </p:spPr>
        <p:txBody>
          <a:bodyPr/>
          <a:lstStyle/>
          <a:p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Validarea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datelor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 </a:t>
            </a:r>
            <a:r>
              <a:rPr lang="ro-RO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în teren</a:t>
            </a:r>
          </a:p>
          <a:p>
            <a:r>
              <a:rPr lang="ro-RO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Drumuri / Așezări / Obiective turistice / Zone industriale etc</a:t>
            </a:r>
            <a:endParaRPr lang="ro-RO" dirty="0"/>
          </a:p>
        </p:txBody>
      </p:sp>
      <p:grpSp>
        <p:nvGrpSpPr>
          <p:cNvPr id="4" name="Group 3"/>
          <p:cNvGrpSpPr/>
          <p:nvPr/>
        </p:nvGrpSpPr>
        <p:grpSpPr>
          <a:xfrm>
            <a:off x="381000" y="228600"/>
            <a:ext cx="1592580" cy="1516380"/>
            <a:chOff x="1301554" y="2017151"/>
            <a:chExt cx="1592580" cy="1592580"/>
          </a:xfrm>
        </p:grpSpPr>
        <p:sp>
          <p:nvSpPr>
            <p:cNvPr id="5" name="Shape 4"/>
            <p:cNvSpPr/>
            <p:nvPr/>
          </p:nvSpPr>
          <p:spPr>
            <a:xfrm>
              <a:off x="1301554" y="2017151"/>
              <a:ext cx="1592580" cy="1592580"/>
            </a:xfrm>
            <a:prstGeom prst="gear9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Shape 4"/>
            <p:cNvSpPr/>
            <p:nvPr/>
          </p:nvSpPr>
          <p:spPr>
            <a:xfrm>
              <a:off x="1621733" y="2577355"/>
              <a:ext cx="952222" cy="40014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88900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b="1" kern="1200" dirty="0" smtClean="0"/>
                <a:t>Validare în</a:t>
              </a:r>
            </a:p>
            <a:p>
              <a:pPr lvl="0" algn="ctr" defTabSz="88900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b="1" kern="1200" dirty="0" smtClean="0"/>
                <a:t>teren</a:t>
              </a:r>
              <a:endParaRPr lang="ro-RO" sz="1600" b="1" kern="1200" dirty="0"/>
            </a:p>
          </p:txBody>
        </p:sp>
      </p:grpSp>
      <p:pic>
        <p:nvPicPr>
          <p:cNvPr id="3074" name="Picture 2" descr="C:\Users\Bogdan\Desktop\depositphotos_11843656-Pass-Or-Fail-Keys-To-Show-Exam-Or-Test-Resul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42900"/>
            <a:ext cx="2667000" cy="2667000"/>
          </a:xfrm>
          <a:prstGeom prst="rect">
            <a:avLst/>
          </a:prstGeom>
          <a:noFill/>
          <a:effectLst>
            <a:softEdge rad="88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650" y="3886200"/>
            <a:ext cx="3924300" cy="2627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39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err="1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Culese</a:t>
            </a:r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 din </a:t>
            </a:r>
            <a:r>
              <a:rPr lang="en-US" sz="3200" b="1" dirty="0" err="1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teren</a:t>
            </a:r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 …</a:t>
            </a:r>
            <a:endParaRPr lang="ro-RO" sz="32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274" y="1360714"/>
            <a:ext cx="4107526" cy="27496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418271" y="1945082"/>
            <a:ext cx="4398470" cy="294443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4287582"/>
            <a:ext cx="3660079" cy="24501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097222" y="4061000"/>
            <a:ext cx="3219680" cy="2155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87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err="1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Culese</a:t>
            </a:r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 din </a:t>
            </a:r>
            <a:r>
              <a:rPr lang="en-US" sz="3200" b="1" dirty="0" err="1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teren</a:t>
            </a:r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 …</a:t>
            </a:r>
            <a:endParaRPr lang="ro-RO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59645" y="3886824"/>
            <a:ext cx="3414889" cy="2286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104017"/>
            <a:ext cx="2969286" cy="19877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4114800"/>
            <a:ext cx="3642550" cy="24384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1735685"/>
            <a:ext cx="3553987" cy="23791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03962" y="3151601"/>
            <a:ext cx="4239766" cy="2838190"/>
          </a:xfrm>
          <a:prstGeom prst="rect">
            <a:avLst/>
          </a:prstGeom>
        </p:spPr>
      </p:pic>
      <p:pic>
        <p:nvPicPr>
          <p:cNvPr id="11266" name="Picture 2" descr="D:\Fotografii\Judetul Prahova\Campina teren ian 2015\DSC_195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440" y="1106611"/>
            <a:ext cx="3056481" cy="2046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658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36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  Înapoi la masa de lucru</a:t>
            </a:r>
            <a:endParaRPr lang="ro-RO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14600"/>
            <a:ext cx="8229600" cy="3840163"/>
          </a:xfrm>
        </p:spPr>
        <p:txBody>
          <a:bodyPr/>
          <a:lstStyle/>
          <a:p>
            <a:r>
              <a:rPr lang="ro-RO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Corectarea datelor validate în teren</a:t>
            </a:r>
          </a:p>
          <a:p>
            <a:r>
              <a:rPr lang="ro-RO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Adăugarea de noi date</a:t>
            </a:r>
          </a:p>
          <a:p>
            <a:r>
              <a:rPr lang="ro-RO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Proiectarea datelor pentru exportul către etapa cartografică</a:t>
            </a:r>
            <a:endParaRPr lang="en-US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r>
              <a:rPr lang="ro-RO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Și apoi....</a:t>
            </a:r>
          </a:p>
          <a:p>
            <a:pPr marL="0" indent="0">
              <a:buNone/>
            </a:pPr>
            <a:r>
              <a:rPr lang="ro-RO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       Validare ... Validare ... Validare 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[</a:t>
            </a:r>
            <a:r>
              <a:rPr lang="ro-RO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........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]</a:t>
            </a:r>
            <a:r>
              <a:rPr lang="ro-RO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  </a:t>
            </a:r>
            <a:r>
              <a:rPr lang="ro-RO" sz="4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∞</a:t>
            </a:r>
            <a:endParaRPr lang="ro-RO" dirty="0"/>
          </a:p>
        </p:txBody>
      </p:sp>
      <p:grpSp>
        <p:nvGrpSpPr>
          <p:cNvPr id="4" name="Group 3"/>
          <p:cNvGrpSpPr/>
          <p:nvPr/>
        </p:nvGrpSpPr>
        <p:grpSpPr>
          <a:xfrm>
            <a:off x="304800" y="170222"/>
            <a:ext cx="1941171" cy="1941171"/>
            <a:chOff x="652552" y="2793694"/>
            <a:chExt cx="1941171" cy="1941171"/>
          </a:xfrm>
        </p:grpSpPr>
        <p:sp>
          <p:nvSpPr>
            <p:cNvPr id="5" name="Shape 4"/>
            <p:cNvSpPr/>
            <p:nvPr/>
          </p:nvSpPr>
          <p:spPr>
            <a:xfrm rot="20700000">
              <a:off x="652552" y="2793694"/>
              <a:ext cx="1941171" cy="1941171"/>
            </a:xfrm>
            <a:prstGeom prst="gear6">
              <a:avLst/>
            </a:prstGeom>
            <a:solidFill>
              <a:srgbClr val="FFC00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Shape 4"/>
            <p:cNvSpPr/>
            <p:nvPr/>
          </p:nvSpPr>
          <p:spPr>
            <a:xfrm>
              <a:off x="965936" y="3219450"/>
              <a:ext cx="1363016" cy="10896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000" b="1" dirty="0" smtClean="0"/>
                <a:t>Actualizare</a:t>
              </a:r>
              <a:endParaRPr lang="ro-RO" sz="2000" b="1" kern="1200" dirty="0"/>
            </a:p>
          </p:txBody>
        </p:sp>
      </p:grpSp>
      <p:pic>
        <p:nvPicPr>
          <p:cNvPr id="4098" name="Picture 2" descr="C:\Users\Bogdan\Desktop\draw_boar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1220787"/>
            <a:ext cx="2423731" cy="2360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139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    Hocus Pocus și ...</a:t>
            </a:r>
            <a:endParaRPr lang="ro-R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3992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o-RO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Etapa cartografică: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Transferul elementelor de tip raster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Stilizarea temelor din hartă (linii, puncte, poligoane)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Ajustări ... </a:t>
            </a:r>
            <a:r>
              <a:rPr lang="ro-RO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g</a:t>
            </a: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eneralizări ...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Crearea și inserarea simbolurilor specifice (la nivel de punct)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Adăugarea toponimelor 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Adăugarea elementelor marginale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Definitivarea hărții în ansamblu</a:t>
            </a: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/>
          </a:p>
        </p:txBody>
      </p:sp>
      <p:grpSp>
        <p:nvGrpSpPr>
          <p:cNvPr id="7" name="Group 6"/>
          <p:cNvGrpSpPr/>
          <p:nvPr/>
        </p:nvGrpSpPr>
        <p:grpSpPr>
          <a:xfrm>
            <a:off x="228600" y="152400"/>
            <a:ext cx="1981200" cy="1981200"/>
            <a:chOff x="2362196" y="2209790"/>
            <a:chExt cx="1981200" cy="1981200"/>
          </a:xfrm>
        </p:grpSpPr>
        <p:sp>
          <p:nvSpPr>
            <p:cNvPr id="8" name="Shape 7"/>
            <p:cNvSpPr/>
            <p:nvPr/>
          </p:nvSpPr>
          <p:spPr>
            <a:xfrm>
              <a:off x="2362196" y="2209790"/>
              <a:ext cx="1981200" cy="1981200"/>
            </a:xfrm>
            <a:prstGeom prst="gear6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5625132"/>
                <a:satOff val="-8440"/>
                <a:lumOff val="-137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Shape 4"/>
            <p:cNvSpPr/>
            <p:nvPr/>
          </p:nvSpPr>
          <p:spPr>
            <a:xfrm>
              <a:off x="2743196" y="2711578"/>
              <a:ext cx="1219199" cy="97762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b="1" kern="1200" dirty="0" smtClean="0"/>
                <a:t>Cartografie </a:t>
              </a:r>
              <a:endParaRPr lang="ro-RO" b="1" kern="1200" dirty="0"/>
            </a:p>
          </p:txBody>
        </p:sp>
      </p:grpSp>
      <p:pic>
        <p:nvPicPr>
          <p:cNvPr id="6146" name="Picture 2" descr="E:\Geografie\Sigle\Inkscap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623" y="5658225"/>
            <a:ext cx="1010025" cy="101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Bogdan\Desktop\COREL bu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6433" y="5515537"/>
            <a:ext cx="2304056" cy="1295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2828570"/>
            <a:ext cx="388352" cy="38835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3269248"/>
            <a:ext cx="388352" cy="38835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3733800"/>
            <a:ext cx="388352" cy="38835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4183648"/>
            <a:ext cx="388352" cy="38835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4640848"/>
            <a:ext cx="388352" cy="38835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5098048"/>
            <a:ext cx="388352" cy="38835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5555248"/>
            <a:ext cx="388352" cy="38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06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8200" y="-36286"/>
            <a:ext cx="4102460" cy="990600"/>
          </a:xfrm>
        </p:spPr>
        <p:txBody>
          <a:bodyPr>
            <a:normAutofit fontScale="90000"/>
          </a:bodyPr>
          <a:lstStyle/>
          <a:p>
            <a:r>
              <a:rPr lang="ro-RO" sz="40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    Before and after</a:t>
            </a:r>
            <a:endParaRPr lang="ro-RO" sz="4000" dirty="0"/>
          </a:p>
        </p:txBody>
      </p:sp>
      <p:grpSp>
        <p:nvGrpSpPr>
          <p:cNvPr id="7" name="Group 6"/>
          <p:cNvGrpSpPr/>
          <p:nvPr/>
        </p:nvGrpSpPr>
        <p:grpSpPr>
          <a:xfrm>
            <a:off x="228600" y="152400"/>
            <a:ext cx="1981200" cy="1981200"/>
            <a:chOff x="2362196" y="2209790"/>
            <a:chExt cx="1981200" cy="1981200"/>
          </a:xfrm>
        </p:grpSpPr>
        <p:sp>
          <p:nvSpPr>
            <p:cNvPr id="8" name="Shape 7"/>
            <p:cNvSpPr/>
            <p:nvPr/>
          </p:nvSpPr>
          <p:spPr>
            <a:xfrm>
              <a:off x="2362196" y="2209790"/>
              <a:ext cx="1981200" cy="1981200"/>
            </a:xfrm>
            <a:prstGeom prst="gear6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5625132"/>
                <a:satOff val="-8440"/>
                <a:lumOff val="-137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Shape 4"/>
            <p:cNvSpPr/>
            <p:nvPr/>
          </p:nvSpPr>
          <p:spPr>
            <a:xfrm>
              <a:off x="2743196" y="2711578"/>
              <a:ext cx="1219199" cy="97762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b="1" kern="1200" dirty="0" smtClean="0"/>
                <a:t>Cartografie </a:t>
              </a:r>
              <a:endParaRPr lang="ro-RO" b="1" kern="1200" dirty="0"/>
            </a:p>
          </p:txBody>
        </p:sp>
      </p:grpSp>
      <p:pic>
        <p:nvPicPr>
          <p:cNvPr id="16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5054" y="673289"/>
            <a:ext cx="6125734" cy="2920622"/>
          </a:xfr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942625"/>
            <a:ext cx="6120680" cy="291537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8" name="Content Placeholder 2"/>
          <p:cNvSpPr txBox="1">
            <a:spLocks/>
          </p:cNvSpPr>
          <p:nvPr/>
        </p:nvSpPr>
        <p:spPr>
          <a:xfrm>
            <a:off x="6553200" y="1121998"/>
            <a:ext cx="2330263" cy="838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o-RO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Valea Teleajenului și </a:t>
            </a:r>
          </a:p>
          <a:p>
            <a:pPr marL="0" indent="0">
              <a:buNone/>
            </a:pPr>
            <a:r>
              <a:rPr lang="ro-RO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Dealurile Priporului</a:t>
            </a:r>
            <a:endParaRPr lang="ro-RO" sz="2000" dirty="0"/>
          </a:p>
        </p:txBody>
      </p:sp>
    </p:spTree>
    <p:extLst>
      <p:ext uri="{BB962C8B-B14F-4D97-AF65-F5344CB8AC3E}">
        <p14:creationId xmlns:p14="http://schemas.microsoft.com/office/powerpoint/2010/main" val="282639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8200" y="-36286"/>
            <a:ext cx="4102460" cy="990600"/>
          </a:xfrm>
        </p:spPr>
        <p:txBody>
          <a:bodyPr>
            <a:normAutofit fontScale="90000"/>
          </a:bodyPr>
          <a:lstStyle/>
          <a:p>
            <a:r>
              <a:rPr lang="ro-RO" sz="40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    Before and after</a:t>
            </a:r>
            <a:endParaRPr lang="ro-RO" sz="4000" dirty="0"/>
          </a:p>
        </p:txBody>
      </p:sp>
      <p:grpSp>
        <p:nvGrpSpPr>
          <p:cNvPr id="7" name="Group 6"/>
          <p:cNvGrpSpPr/>
          <p:nvPr/>
        </p:nvGrpSpPr>
        <p:grpSpPr>
          <a:xfrm>
            <a:off x="228600" y="152400"/>
            <a:ext cx="1981200" cy="1981200"/>
            <a:chOff x="2362196" y="2209790"/>
            <a:chExt cx="1981200" cy="1981200"/>
          </a:xfrm>
        </p:grpSpPr>
        <p:sp>
          <p:nvSpPr>
            <p:cNvPr id="8" name="Shape 7"/>
            <p:cNvSpPr/>
            <p:nvPr/>
          </p:nvSpPr>
          <p:spPr>
            <a:xfrm>
              <a:off x="2362196" y="2209790"/>
              <a:ext cx="1981200" cy="1981200"/>
            </a:xfrm>
            <a:prstGeom prst="gear6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5625132"/>
                <a:satOff val="-8440"/>
                <a:lumOff val="-137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Shape 4"/>
            <p:cNvSpPr/>
            <p:nvPr/>
          </p:nvSpPr>
          <p:spPr>
            <a:xfrm>
              <a:off x="2743196" y="2711578"/>
              <a:ext cx="1219199" cy="97762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b="1" kern="1200" dirty="0" smtClean="0"/>
                <a:t>Cartografie </a:t>
              </a:r>
              <a:endParaRPr lang="ro-RO" b="1" kern="1200" dirty="0"/>
            </a:p>
          </p:txBody>
        </p:sp>
      </p:grpSp>
      <p:sp>
        <p:nvSpPr>
          <p:cNvPr id="18" name="Content Placeholder 2"/>
          <p:cNvSpPr txBox="1">
            <a:spLocks/>
          </p:cNvSpPr>
          <p:nvPr/>
        </p:nvSpPr>
        <p:spPr>
          <a:xfrm>
            <a:off x="1981200" y="122327"/>
            <a:ext cx="3041463" cy="4862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o-RO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Valea Superioară a Prahovei</a:t>
            </a:r>
          </a:p>
        </p:txBody>
      </p:sp>
      <p:pic>
        <p:nvPicPr>
          <p:cNvPr id="10" name="Content Placeholder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404" y="1272766"/>
            <a:ext cx="4191196" cy="5377362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8200" y="1295400"/>
            <a:ext cx="4291821" cy="5369242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6462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8200" y="-36286"/>
            <a:ext cx="4102460" cy="990600"/>
          </a:xfrm>
        </p:spPr>
        <p:txBody>
          <a:bodyPr>
            <a:normAutofit fontScale="90000"/>
          </a:bodyPr>
          <a:lstStyle/>
          <a:p>
            <a:r>
              <a:rPr lang="ro-RO" sz="40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    Before and after</a:t>
            </a:r>
            <a:endParaRPr lang="ro-RO" sz="4000" dirty="0"/>
          </a:p>
        </p:txBody>
      </p:sp>
      <p:grpSp>
        <p:nvGrpSpPr>
          <p:cNvPr id="7" name="Group 6"/>
          <p:cNvGrpSpPr/>
          <p:nvPr/>
        </p:nvGrpSpPr>
        <p:grpSpPr>
          <a:xfrm>
            <a:off x="228600" y="152400"/>
            <a:ext cx="1981200" cy="1981200"/>
            <a:chOff x="2362196" y="2209790"/>
            <a:chExt cx="1981200" cy="1981200"/>
          </a:xfrm>
        </p:grpSpPr>
        <p:sp>
          <p:nvSpPr>
            <p:cNvPr id="8" name="Shape 7"/>
            <p:cNvSpPr/>
            <p:nvPr/>
          </p:nvSpPr>
          <p:spPr>
            <a:xfrm>
              <a:off x="2362196" y="2209790"/>
              <a:ext cx="1981200" cy="1981200"/>
            </a:xfrm>
            <a:prstGeom prst="gear6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5625132"/>
                <a:satOff val="-8440"/>
                <a:lumOff val="-137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Shape 4"/>
            <p:cNvSpPr/>
            <p:nvPr/>
          </p:nvSpPr>
          <p:spPr>
            <a:xfrm>
              <a:off x="2743196" y="2711578"/>
              <a:ext cx="1219199" cy="97762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b="1" kern="1200" dirty="0" smtClean="0"/>
                <a:t>Cartografie </a:t>
              </a:r>
              <a:endParaRPr lang="ro-RO" b="1" kern="1200" dirty="0"/>
            </a:p>
          </p:txBody>
        </p:sp>
      </p:grpSp>
      <p:sp>
        <p:nvSpPr>
          <p:cNvPr id="18" name="Content Placeholder 2"/>
          <p:cNvSpPr txBox="1">
            <a:spLocks/>
          </p:cNvSpPr>
          <p:nvPr/>
        </p:nvSpPr>
        <p:spPr>
          <a:xfrm>
            <a:off x="2188029" y="209412"/>
            <a:ext cx="1926771" cy="4862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o-RO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Zona Ploiești</a:t>
            </a:r>
          </a:p>
        </p:txBody>
      </p:sp>
      <p:pic>
        <p:nvPicPr>
          <p:cNvPr id="12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26"/>
          <a:stretch/>
        </p:blipFill>
        <p:spPr>
          <a:xfrm>
            <a:off x="1187624" y="873991"/>
            <a:ext cx="6563072" cy="2699025"/>
          </a:xfr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3215" y="3852373"/>
            <a:ext cx="6557481" cy="274497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15868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58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    Rasterul</a:t>
            </a:r>
            <a:endParaRPr lang="ro-RO" dirty="0"/>
          </a:p>
        </p:txBody>
      </p:sp>
      <p:grpSp>
        <p:nvGrpSpPr>
          <p:cNvPr id="7" name="Group 6"/>
          <p:cNvGrpSpPr/>
          <p:nvPr/>
        </p:nvGrpSpPr>
        <p:grpSpPr>
          <a:xfrm>
            <a:off x="228600" y="152400"/>
            <a:ext cx="1981200" cy="1981200"/>
            <a:chOff x="2362196" y="2209790"/>
            <a:chExt cx="1981200" cy="1981200"/>
          </a:xfrm>
        </p:grpSpPr>
        <p:sp>
          <p:nvSpPr>
            <p:cNvPr id="8" name="Shape 7"/>
            <p:cNvSpPr/>
            <p:nvPr/>
          </p:nvSpPr>
          <p:spPr>
            <a:xfrm>
              <a:off x="2362196" y="2209790"/>
              <a:ext cx="1981200" cy="1981200"/>
            </a:xfrm>
            <a:prstGeom prst="gear6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5625132"/>
                <a:satOff val="-8440"/>
                <a:lumOff val="-137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Shape 4"/>
            <p:cNvSpPr/>
            <p:nvPr/>
          </p:nvSpPr>
          <p:spPr>
            <a:xfrm>
              <a:off x="2743196" y="2711578"/>
              <a:ext cx="1219199" cy="97762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b="1" kern="1200" dirty="0" smtClean="0"/>
                <a:t>Cartografie </a:t>
              </a:r>
              <a:endParaRPr lang="ro-RO" b="1" kern="1200" dirty="0"/>
            </a:p>
          </p:txBody>
        </p:sp>
      </p:grpSp>
      <p:pic>
        <p:nvPicPr>
          <p:cNvPr id="6146" name="Picture 2" descr="E:\Geografie\Sigle\Inkscap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623" y="5658225"/>
            <a:ext cx="1010025" cy="101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Bogdan\Desktop\COREL bu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6433" y="5515537"/>
            <a:ext cx="2304056" cy="1295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3992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o-RO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Etap</a:t>
            </a:r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e</a:t>
            </a:r>
            <a:r>
              <a:rPr lang="ro-RO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: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</a:t>
            </a:r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Prelucrare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 GIS (ArcGIS 10.1)</a:t>
            </a:r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</a:t>
            </a:r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Prelucrare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 Adobe Photoshop CS 3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</a:t>
            </a:r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Prelucrare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 </a:t>
            </a: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în CorelDraw X3</a:t>
            </a:r>
            <a:endParaRPr lang="en-US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</a:t>
            </a: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2828570"/>
            <a:ext cx="388352" cy="38835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3269248"/>
            <a:ext cx="388352" cy="38835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3733800"/>
            <a:ext cx="388352" cy="38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20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    Generalizare</a:t>
            </a:r>
            <a:endParaRPr lang="ro-R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3992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o-RO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Aspecte: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Smplificarea vectorilor de tip linie (căi ferate, zone de triaj,  	drumuri, străzi, așezări)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Eliminarea suprapunerilor de vectori (drumuri, intersecții, 	ape etc)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Eliminarea conflictelor (alte suprapuneri de date)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</a:t>
            </a: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/>
          </a:p>
        </p:txBody>
      </p:sp>
      <p:grpSp>
        <p:nvGrpSpPr>
          <p:cNvPr id="7" name="Group 6"/>
          <p:cNvGrpSpPr/>
          <p:nvPr/>
        </p:nvGrpSpPr>
        <p:grpSpPr>
          <a:xfrm>
            <a:off x="228600" y="152400"/>
            <a:ext cx="1981200" cy="1981200"/>
            <a:chOff x="2362196" y="2209790"/>
            <a:chExt cx="1981200" cy="1981200"/>
          </a:xfrm>
        </p:grpSpPr>
        <p:sp>
          <p:nvSpPr>
            <p:cNvPr id="8" name="Shape 7"/>
            <p:cNvSpPr/>
            <p:nvPr/>
          </p:nvSpPr>
          <p:spPr>
            <a:xfrm>
              <a:off x="2362196" y="2209790"/>
              <a:ext cx="1981200" cy="1981200"/>
            </a:xfrm>
            <a:prstGeom prst="gear6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5625132"/>
                <a:satOff val="-8440"/>
                <a:lumOff val="-137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Shape 4"/>
            <p:cNvSpPr/>
            <p:nvPr/>
          </p:nvSpPr>
          <p:spPr>
            <a:xfrm>
              <a:off x="2743196" y="2711578"/>
              <a:ext cx="1219199" cy="97762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b="1" kern="1200" dirty="0" smtClean="0"/>
                <a:t>Cartografie </a:t>
              </a:r>
              <a:endParaRPr lang="ro-RO" b="1" kern="1200" dirty="0"/>
            </a:p>
          </p:txBody>
        </p:sp>
      </p:grpSp>
      <p:pic>
        <p:nvPicPr>
          <p:cNvPr id="6146" name="Picture 2" descr="E:\Geografie\Sigle\Inkscap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623" y="5658225"/>
            <a:ext cx="1010025" cy="101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Bogdan\Desktop\COREL bu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6433" y="5515537"/>
            <a:ext cx="2304056" cy="1295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2828570"/>
            <a:ext cx="388352" cy="38835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3650248"/>
            <a:ext cx="388352" cy="38835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9881" y="4419600"/>
            <a:ext cx="388352" cy="38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32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Bogdan\Desktop\gen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33400"/>
            <a:ext cx="8816433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7482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    Simbologie</a:t>
            </a:r>
            <a:endParaRPr lang="ro-R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3992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o-RO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Aspecte: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Ajustarea fiecărui element de pe hartă 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Stilizarea liniilor, poligoanelor și a elementelor de tip punct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Rectificări la nivel de culoare, grosimea liniei, combinații de 	culori și linii, model etc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Crearea și 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i</a:t>
            </a: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nserarea de noi simboluri în Inkscape 0.91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Plasarea atentă a fiecărui simbol 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Omogenizarea elementelor la nivel de culoare 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și 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design</a:t>
            </a: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 cartografic</a:t>
            </a: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/>
          </a:p>
        </p:txBody>
      </p:sp>
      <p:grpSp>
        <p:nvGrpSpPr>
          <p:cNvPr id="7" name="Group 6"/>
          <p:cNvGrpSpPr/>
          <p:nvPr/>
        </p:nvGrpSpPr>
        <p:grpSpPr>
          <a:xfrm>
            <a:off x="228600" y="152400"/>
            <a:ext cx="1981200" cy="1981200"/>
            <a:chOff x="2362196" y="2209790"/>
            <a:chExt cx="1981200" cy="1981200"/>
          </a:xfrm>
        </p:grpSpPr>
        <p:sp>
          <p:nvSpPr>
            <p:cNvPr id="8" name="Shape 7"/>
            <p:cNvSpPr/>
            <p:nvPr/>
          </p:nvSpPr>
          <p:spPr>
            <a:xfrm>
              <a:off x="2362196" y="2209790"/>
              <a:ext cx="1981200" cy="1981200"/>
            </a:xfrm>
            <a:prstGeom prst="gear6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5625132"/>
                <a:satOff val="-8440"/>
                <a:lumOff val="-137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Shape 4"/>
            <p:cNvSpPr/>
            <p:nvPr/>
          </p:nvSpPr>
          <p:spPr>
            <a:xfrm>
              <a:off x="2743196" y="2711578"/>
              <a:ext cx="1219199" cy="97762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b="1" kern="1200" dirty="0" smtClean="0"/>
                <a:t>Cartografie </a:t>
              </a:r>
              <a:endParaRPr lang="ro-RO" b="1" kern="1200" dirty="0"/>
            </a:p>
          </p:txBody>
        </p:sp>
      </p:grpSp>
      <p:pic>
        <p:nvPicPr>
          <p:cNvPr id="6146" name="Picture 2" descr="E:\Geografie\Sigle\Inkscap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623" y="5658225"/>
            <a:ext cx="1010025" cy="101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Bogdan\Desktop\COREL bu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6433" y="5515537"/>
            <a:ext cx="2304056" cy="1295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2828570"/>
            <a:ext cx="388352" cy="38835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3269248"/>
            <a:ext cx="388352" cy="38835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3733800"/>
            <a:ext cx="388352" cy="38835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4495800"/>
            <a:ext cx="388352" cy="38835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4953000"/>
            <a:ext cx="388352" cy="38835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5410200"/>
            <a:ext cx="388352" cy="38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32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C:\Users\Bogdan\Desktop\s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" y="228600"/>
            <a:ext cx="7876425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Bogdan\Desktop\s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9" y="1477998"/>
            <a:ext cx="8962571" cy="224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Bogdan\Desktop\s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9" y="3686629"/>
            <a:ext cx="9114971" cy="211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D:\Fotografii\Judetul Prahova\Foto PH II Olariu\Turism\DSC_897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0257" y="186813"/>
            <a:ext cx="2952513" cy="1976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 descr="H:\foto_Prahova_Provita_ian_14\DSCN9854.JPG"/>
          <p:cNvPicPr/>
          <p:nvPr/>
        </p:nvPicPr>
        <p:blipFill>
          <a:blip r:embed="rId6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96" r="20853" b="21162"/>
          <a:stretch>
            <a:fillRect/>
          </a:stretch>
        </p:blipFill>
        <p:spPr bwMode="auto">
          <a:xfrm>
            <a:off x="5181600" y="986993"/>
            <a:ext cx="3810000" cy="2061007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22" name="Picture 21"/>
          <p:cNvPicPr/>
          <p:nvPr/>
        </p:nvPicPr>
        <p:blipFill rotWithShape="1">
          <a:blip r:embed="rId7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1"/>
          <a:stretch/>
        </p:blipFill>
        <p:spPr bwMode="auto">
          <a:xfrm>
            <a:off x="4795967" y="1883246"/>
            <a:ext cx="3301683" cy="285972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3" name="Picture 9" descr="D:\Fotografii\Judetul Prahova\Foto PH II Olariu\Turism\DSC_893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430" y="4092575"/>
            <a:ext cx="4130635" cy="276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 descr="Sit_Targsoru_Vechi_ian_14_BM.JPG"/>
          <p:cNvPicPr/>
          <p:nvPr/>
        </p:nvPicPr>
        <p:blipFill>
          <a:blip r:embed="rId9" cstate="print">
            <a:grayscl/>
            <a:lum bright="19000" contrast="14000"/>
          </a:blip>
          <a:stretch>
            <a:fillRect/>
          </a:stretch>
        </p:blipFill>
        <p:spPr>
          <a:xfrm>
            <a:off x="533400" y="3690291"/>
            <a:ext cx="3633411" cy="3048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23613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    Toponime</a:t>
            </a:r>
            <a:endParaRPr lang="ro-R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3992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o-RO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Particularități: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Identificarea toponimelor specifice locului (conform cu 	documentele de atestare și apoi cu uzanța locală)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Plasarea atentă, manual, a fiecărui toponim pe hartă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Inserarea diferențiată a toponimelor ce aparțin așezărilor 	desființate </a:t>
            </a:r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administrativ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 </a:t>
            </a: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(dar a căror </a:t>
            </a:r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identitate</a:t>
            </a: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 încă există)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</a:t>
            </a: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/>
          </a:p>
        </p:txBody>
      </p:sp>
      <p:grpSp>
        <p:nvGrpSpPr>
          <p:cNvPr id="7" name="Group 6"/>
          <p:cNvGrpSpPr/>
          <p:nvPr/>
        </p:nvGrpSpPr>
        <p:grpSpPr>
          <a:xfrm>
            <a:off x="228600" y="152400"/>
            <a:ext cx="1981200" cy="1981200"/>
            <a:chOff x="2362196" y="2209790"/>
            <a:chExt cx="1981200" cy="1981200"/>
          </a:xfrm>
        </p:grpSpPr>
        <p:sp>
          <p:nvSpPr>
            <p:cNvPr id="8" name="Shape 7"/>
            <p:cNvSpPr/>
            <p:nvPr/>
          </p:nvSpPr>
          <p:spPr>
            <a:xfrm>
              <a:off x="2362196" y="2209790"/>
              <a:ext cx="1981200" cy="1981200"/>
            </a:xfrm>
            <a:prstGeom prst="gear6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5625132"/>
                <a:satOff val="-8440"/>
                <a:lumOff val="-137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Shape 4"/>
            <p:cNvSpPr/>
            <p:nvPr/>
          </p:nvSpPr>
          <p:spPr>
            <a:xfrm>
              <a:off x="2743196" y="2711578"/>
              <a:ext cx="1219199" cy="97762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b="1" kern="1200" dirty="0" smtClean="0"/>
                <a:t>Cartografie </a:t>
              </a:r>
              <a:endParaRPr lang="ro-RO" b="1" kern="1200" dirty="0"/>
            </a:p>
          </p:txBody>
        </p:sp>
      </p:grpSp>
      <p:pic>
        <p:nvPicPr>
          <p:cNvPr id="6146" name="Picture 2" descr="E:\Geografie\Sigle\Inkscap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623" y="5658225"/>
            <a:ext cx="1010025" cy="101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Bogdan\Desktop\COREL bu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6433" y="5515537"/>
            <a:ext cx="2304056" cy="1295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048" y="2828570"/>
            <a:ext cx="388352" cy="38835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048" y="3592286"/>
            <a:ext cx="388352" cy="38835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8910" y="4122152"/>
            <a:ext cx="388352" cy="38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32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Bogdan\Desktop\Toponim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8199"/>
            <a:ext cx="9144000" cy="5144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393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    Elementele marginale</a:t>
            </a:r>
            <a:endParaRPr lang="ro-RO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3992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o-RO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Aspecte generale: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Legenda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Profilul topografic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Indexul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Alte informații ajutătoare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	</a:t>
            </a: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/>
          </a:p>
        </p:txBody>
      </p:sp>
      <p:grpSp>
        <p:nvGrpSpPr>
          <p:cNvPr id="7" name="Group 6"/>
          <p:cNvGrpSpPr/>
          <p:nvPr/>
        </p:nvGrpSpPr>
        <p:grpSpPr>
          <a:xfrm>
            <a:off x="228600" y="152400"/>
            <a:ext cx="1981200" cy="1981200"/>
            <a:chOff x="2362196" y="2209790"/>
            <a:chExt cx="1981200" cy="1981200"/>
          </a:xfrm>
        </p:grpSpPr>
        <p:sp>
          <p:nvSpPr>
            <p:cNvPr id="8" name="Shape 7"/>
            <p:cNvSpPr/>
            <p:nvPr/>
          </p:nvSpPr>
          <p:spPr>
            <a:xfrm>
              <a:off x="2362196" y="2209790"/>
              <a:ext cx="1981200" cy="1981200"/>
            </a:xfrm>
            <a:prstGeom prst="gear6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5625132"/>
                <a:satOff val="-8440"/>
                <a:lumOff val="-137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Shape 4"/>
            <p:cNvSpPr/>
            <p:nvPr/>
          </p:nvSpPr>
          <p:spPr>
            <a:xfrm>
              <a:off x="2743196" y="2711578"/>
              <a:ext cx="1219199" cy="97762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320" tIns="20320" rIns="20320" bIns="2032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b="1" kern="1200" dirty="0" smtClean="0"/>
                <a:t>Cartografie </a:t>
              </a:r>
              <a:endParaRPr lang="ro-RO" b="1" kern="1200" dirty="0"/>
            </a:p>
          </p:txBody>
        </p:sp>
      </p:grpSp>
      <p:pic>
        <p:nvPicPr>
          <p:cNvPr id="6146" name="Picture 2" descr="E:\Geografie\Sigle\Inkscap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623" y="5658225"/>
            <a:ext cx="1010025" cy="101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Bogdan\Desktop\COREL bu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6433" y="5515537"/>
            <a:ext cx="2304056" cy="1295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2828570"/>
            <a:ext cx="388352" cy="38835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3269248"/>
            <a:ext cx="388352" cy="38835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3733800"/>
            <a:ext cx="388352" cy="38835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624" y="4183648"/>
            <a:ext cx="388352" cy="38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761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Geografie\Judetul_Prahova\Prezentari\Prahova geospatial 2015\legenda 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-1"/>
            <a:ext cx="8763000" cy="6652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431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Geografie\Judetul_Prahova\Prezentari\Prahova geospatial 2015\profi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5938"/>
            <a:ext cx="9144000" cy="3365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572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Bogdan\Desktop\inde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" y="1697298"/>
            <a:ext cx="9216571" cy="4339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Bogdan\Desktop\index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99" y="816882"/>
            <a:ext cx="6692969" cy="4517118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836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Harta ...</a:t>
            </a:r>
            <a:endParaRPr lang="ro-RO" dirty="0"/>
          </a:p>
        </p:txBody>
      </p:sp>
      <p:grpSp>
        <p:nvGrpSpPr>
          <p:cNvPr id="7" name="Group 6"/>
          <p:cNvGrpSpPr/>
          <p:nvPr/>
        </p:nvGrpSpPr>
        <p:grpSpPr>
          <a:xfrm>
            <a:off x="304800" y="247650"/>
            <a:ext cx="1819275" cy="1819275"/>
            <a:chOff x="4133860" y="1143003"/>
            <a:chExt cx="2724150" cy="2724150"/>
          </a:xfrm>
        </p:grpSpPr>
        <p:sp>
          <p:nvSpPr>
            <p:cNvPr id="8" name="Shape 7"/>
            <p:cNvSpPr/>
            <p:nvPr/>
          </p:nvSpPr>
          <p:spPr>
            <a:xfrm>
              <a:off x="4133860" y="1143003"/>
              <a:ext cx="2724150" cy="2724150"/>
            </a:xfrm>
            <a:prstGeom prst="gear9">
              <a:avLst/>
            </a:prstGeom>
            <a:solidFill>
              <a:srgbClr val="C0000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Shape 4"/>
            <p:cNvSpPr/>
            <p:nvPr/>
          </p:nvSpPr>
          <p:spPr>
            <a:xfrm>
              <a:off x="4681535" y="1781122"/>
              <a:ext cx="1628800" cy="14002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b="1" kern="1200" dirty="0" smtClean="0"/>
                <a:t>REZULTAT FINAL</a:t>
              </a:r>
              <a:endParaRPr lang="ro-RO" sz="1600" b="1" kern="1200" dirty="0"/>
            </a:p>
          </p:txBody>
        </p:sp>
      </p:grpSp>
      <p:pic>
        <p:nvPicPr>
          <p:cNvPr id="10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179058"/>
            <a:ext cx="3902658" cy="5526542"/>
          </a:xfrm>
        </p:spPr>
      </p:pic>
    </p:spTree>
    <p:extLst>
      <p:ext uri="{BB962C8B-B14F-4D97-AF65-F5344CB8AC3E}">
        <p14:creationId xmlns:p14="http://schemas.microsoft.com/office/powerpoint/2010/main" val="296806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o-RO" sz="32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Harta generală a </a:t>
            </a:r>
            <a:br>
              <a:rPr lang="ro-RO" sz="32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</a:br>
            <a:r>
              <a:rPr lang="ro-RO" sz="32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Județului Parhova</a:t>
            </a:r>
            <a:endParaRPr lang="ro-RO" sz="3200" dirty="0"/>
          </a:p>
        </p:txBody>
      </p:sp>
      <p:grpSp>
        <p:nvGrpSpPr>
          <p:cNvPr id="7" name="Group 6"/>
          <p:cNvGrpSpPr/>
          <p:nvPr/>
        </p:nvGrpSpPr>
        <p:grpSpPr>
          <a:xfrm>
            <a:off x="304800" y="247650"/>
            <a:ext cx="1819275" cy="1819275"/>
            <a:chOff x="4133860" y="1143003"/>
            <a:chExt cx="2724150" cy="2724150"/>
          </a:xfrm>
        </p:grpSpPr>
        <p:sp>
          <p:nvSpPr>
            <p:cNvPr id="8" name="Shape 7"/>
            <p:cNvSpPr/>
            <p:nvPr/>
          </p:nvSpPr>
          <p:spPr>
            <a:xfrm>
              <a:off x="4133860" y="1143003"/>
              <a:ext cx="2724150" cy="2724150"/>
            </a:xfrm>
            <a:prstGeom prst="gear9">
              <a:avLst/>
            </a:prstGeom>
            <a:solidFill>
              <a:srgbClr val="C0000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Shape 4"/>
            <p:cNvSpPr/>
            <p:nvPr/>
          </p:nvSpPr>
          <p:spPr>
            <a:xfrm>
              <a:off x="4681535" y="1781122"/>
              <a:ext cx="1628800" cy="14002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b="1" kern="1200" dirty="0" smtClean="0"/>
                <a:t>REZULTAT FINAL</a:t>
              </a:r>
              <a:endParaRPr lang="ro-RO" sz="1600" b="1" kern="1200" dirty="0"/>
            </a:p>
          </p:txBody>
        </p:sp>
      </p:grpSp>
      <p:pic>
        <p:nvPicPr>
          <p:cNvPr id="9219" name="Picture 3" descr="C:\Users\Bogdan\Desktop\h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086" y="1524000"/>
            <a:ext cx="8309114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943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o-RO" sz="32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Harta generală a </a:t>
            </a:r>
            <a:br>
              <a:rPr lang="ro-RO" sz="32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</a:br>
            <a:r>
              <a:rPr lang="ro-RO" sz="32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Județului Parhova</a:t>
            </a:r>
            <a:endParaRPr lang="ro-RO" sz="3200" dirty="0"/>
          </a:p>
        </p:txBody>
      </p:sp>
      <p:grpSp>
        <p:nvGrpSpPr>
          <p:cNvPr id="7" name="Group 6"/>
          <p:cNvGrpSpPr/>
          <p:nvPr/>
        </p:nvGrpSpPr>
        <p:grpSpPr>
          <a:xfrm>
            <a:off x="304800" y="247650"/>
            <a:ext cx="1819275" cy="1819275"/>
            <a:chOff x="4133860" y="1143003"/>
            <a:chExt cx="2724150" cy="2724150"/>
          </a:xfrm>
        </p:grpSpPr>
        <p:sp>
          <p:nvSpPr>
            <p:cNvPr id="8" name="Shape 7"/>
            <p:cNvSpPr/>
            <p:nvPr/>
          </p:nvSpPr>
          <p:spPr>
            <a:xfrm>
              <a:off x="4133860" y="1143003"/>
              <a:ext cx="2724150" cy="2724150"/>
            </a:xfrm>
            <a:prstGeom prst="gear9">
              <a:avLst/>
            </a:prstGeom>
            <a:solidFill>
              <a:srgbClr val="C0000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Shape 4"/>
            <p:cNvSpPr/>
            <p:nvPr/>
          </p:nvSpPr>
          <p:spPr>
            <a:xfrm>
              <a:off x="4681535" y="1781122"/>
              <a:ext cx="1628800" cy="14002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b="1" kern="1200" dirty="0" smtClean="0"/>
                <a:t>REZULTAT FINAL</a:t>
              </a:r>
              <a:endParaRPr lang="ro-RO" sz="1600" b="1" kern="1200" dirty="0"/>
            </a:p>
          </p:txBody>
        </p:sp>
      </p:grpSp>
      <p:pic>
        <p:nvPicPr>
          <p:cNvPr id="10242" name="Picture 2" descr="C:\Users\Bogdan\Desktop\h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76142"/>
            <a:ext cx="9144000" cy="4312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7907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700" y="30856"/>
            <a:ext cx="4800600" cy="6798115"/>
          </a:xfrm>
        </p:spPr>
      </p:pic>
    </p:spTree>
    <p:extLst>
      <p:ext uri="{BB962C8B-B14F-4D97-AF65-F5344CB8AC3E}">
        <p14:creationId xmlns:p14="http://schemas.microsoft.com/office/powerpoint/2010/main" val="649188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o-RO" sz="32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În loc de concluzii ... </a:t>
            </a:r>
            <a:endParaRPr lang="ro-RO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</p:spPr>
        <p:txBody>
          <a:bodyPr>
            <a:normAutofit fontScale="92500"/>
          </a:bodyPr>
          <a:lstStyle/>
          <a:p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Culegerea datelor pentru hartă poate presupune numeroase dificultăți</a:t>
            </a: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Nu există o formulă tipică de realizare a unei hărți generale, dar sunt elemente ce nu trebuie omise</a:t>
            </a:r>
          </a:p>
          <a:p>
            <a:endParaRPr lang="ro-RO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La o hartă generală etapa </a:t>
            </a:r>
            <a:r>
              <a:rPr lang="ro-RO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GIS</a:t>
            </a: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 trebuie mereu succedată de cea </a:t>
            </a:r>
            <a:r>
              <a:rPr lang="ro-RO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Cartografică</a:t>
            </a:r>
          </a:p>
          <a:p>
            <a:endParaRPr lang="ro-RO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Talentul artistic crește nota de originalitate a </a:t>
            </a:r>
            <a:r>
              <a:rPr lang="ro-RO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hărții</a:t>
            </a:r>
            <a:endParaRPr lang="en-US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en-US" sz="2400" dirty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La </a:t>
            </a:r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acest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nivel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detaliile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sunt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foarte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dobe Garamond Pro" pitchFamily="18" charset="0"/>
              </a:rPr>
              <a:t>importante</a:t>
            </a:r>
            <a:endParaRPr lang="en-US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en-US" sz="2400" dirty="0">
              <a:solidFill>
                <a:schemeClr val="tx1">
                  <a:lumMod val="85000"/>
                  <a:lumOff val="15000"/>
                </a:schemeClr>
              </a:solidFill>
              <a:latin typeface="Adobe Garamond Pro" pitchFamily="18" charset="0"/>
            </a:endParaRPr>
          </a:p>
          <a:p>
            <a:endParaRPr lang="ro-RO" sz="2400" dirty="0"/>
          </a:p>
        </p:txBody>
      </p:sp>
    </p:spTree>
    <p:extLst>
      <p:ext uri="{BB962C8B-B14F-4D97-AF65-F5344CB8AC3E}">
        <p14:creationId xmlns:p14="http://schemas.microsoft.com/office/powerpoint/2010/main" val="183812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133600" y="4038600"/>
            <a:ext cx="3962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sz="3200" b="1" dirty="0" smtClean="0">
                <a:solidFill>
                  <a:schemeClr val="bg1">
                    <a:lumMod val="75000"/>
                  </a:schemeClr>
                </a:solidFill>
                <a:latin typeface="Chaparral Pro" pitchFamily="18" charset="0"/>
              </a:rPr>
              <a:t>v </a:t>
            </a:r>
            <a:r>
              <a:rPr lang="ro-RO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haparral Pro" pitchFamily="18" charset="0"/>
              </a:rPr>
              <a:t>ă  m </a:t>
            </a:r>
            <a:r>
              <a:rPr lang="ro-RO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haparral Pro" pitchFamily="18" charset="0"/>
              </a:rPr>
              <a:t>u l ț u </a:t>
            </a:r>
            <a:r>
              <a:rPr lang="ro-RO" sz="3200" b="1" dirty="0" smtClean="0">
                <a:solidFill>
                  <a:schemeClr val="bg2">
                    <a:lumMod val="50000"/>
                  </a:schemeClr>
                </a:solidFill>
                <a:latin typeface="Chaparral Pro" pitchFamily="18" charset="0"/>
              </a:rPr>
              <a:t>m i m !</a:t>
            </a:r>
            <a:endParaRPr lang="ro-RO" sz="3200" b="1" dirty="0">
              <a:solidFill>
                <a:schemeClr val="bg2">
                  <a:lumMod val="50000"/>
                </a:schemeClr>
              </a:solidFill>
              <a:latin typeface="Chaparral Pro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85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1441</TotalTime>
  <Words>895</Words>
  <Application>Microsoft Office PowerPoint</Application>
  <PresentationFormat>On-screen Show (4:3)</PresentationFormat>
  <Paragraphs>239</Paragraphs>
  <Slides>36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Harta Județului Prahova</vt:lpstr>
      <vt:lpstr>Universitatea din București Facultatea de Geografie</vt:lpstr>
      <vt:lpstr>De ce? sau... Context</vt:lpstr>
      <vt:lpstr>atunci</vt:lpstr>
      <vt:lpstr>Dar ce înseamnă o hartă generală?</vt:lpstr>
      <vt:lpstr>Cum am gândit?</vt:lpstr>
      <vt:lpstr>Date? ... Unde ? Unde?</vt:lpstr>
      <vt:lpstr>PowerPoint Presentation</vt:lpstr>
      <vt:lpstr>1 + 1 = ?</vt:lpstr>
      <vt:lpstr>Primele rezultate</vt:lpstr>
      <vt:lpstr>              Testarea ...</vt:lpstr>
      <vt:lpstr>Culese din teren …</vt:lpstr>
      <vt:lpstr>Culese din teren …</vt:lpstr>
      <vt:lpstr>  Înapoi la masa de lucru</vt:lpstr>
      <vt:lpstr>    Hocus Pocus și ...</vt:lpstr>
      <vt:lpstr>    Before and after</vt:lpstr>
      <vt:lpstr>    Before and after</vt:lpstr>
      <vt:lpstr>    Before and after</vt:lpstr>
      <vt:lpstr>PowerPoint Presentation</vt:lpstr>
      <vt:lpstr>    Rasterul</vt:lpstr>
      <vt:lpstr>    Generalizare</vt:lpstr>
      <vt:lpstr>PowerPoint Presentation</vt:lpstr>
      <vt:lpstr>    Simbologie</vt:lpstr>
      <vt:lpstr>PowerPoint Presentation</vt:lpstr>
      <vt:lpstr>    Toponime</vt:lpstr>
      <vt:lpstr>PowerPoint Presentation</vt:lpstr>
      <vt:lpstr>    Elementele marginale</vt:lpstr>
      <vt:lpstr>PowerPoint Presentation</vt:lpstr>
      <vt:lpstr>PowerPoint Presentation</vt:lpstr>
      <vt:lpstr>PowerPoint Presentation</vt:lpstr>
      <vt:lpstr>Harta ...</vt:lpstr>
      <vt:lpstr>Harta generală a  Județului Parhova</vt:lpstr>
      <vt:lpstr>Harta generală a  Județului Parhova</vt:lpstr>
      <vt:lpstr>PowerPoint Presentation</vt:lpstr>
      <vt:lpstr>În loc de concluzii ...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Bogdan</dc:creator>
  <cp:lastModifiedBy>Bogdan</cp:lastModifiedBy>
  <cp:revision>90</cp:revision>
  <dcterms:created xsi:type="dcterms:W3CDTF">2015-04-18T09:43:55Z</dcterms:created>
  <dcterms:modified xsi:type="dcterms:W3CDTF">2015-04-24T04:56:17Z</dcterms:modified>
</cp:coreProperties>
</file>