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15" r:id="rId2"/>
    <p:sldId id="416" r:id="rId3"/>
    <p:sldId id="417" r:id="rId4"/>
    <p:sldId id="445" r:id="rId5"/>
    <p:sldId id="444" r:id="rId6"/>
    <p:sldId id="419" r:id="rId7"/>
    <p:sldId id="437" r:id="rId8"/>
    <p:sldId id="421" r:id="rId9"/>
    <p:sldId id="439" r:id="rId10"/>
    <p:sldId id="422" r:id="rId11"/>
    <p:sldId id="442" r:id="rId12"/>
    <p:sldId id="435" r:id="rId13"/>
    <p:sldId id="443" r:id="rId14"/>
    <p:sldId id="431" r:id="rId15"/>
    <p:sldId id="425" r:id="rId16"/>
    <p:sldId id="432" r:id="rId17"/>
    <p:sldId id="426" r:id="rId18"/>
    <p:sldId id="433" r:id="rId19"/>
    <p:sldId id="446" r:id="rId20"/>
    <p:sldId id="434" r:id="rId21"/>
    <p:sldId id="428" r:id="rId22"/>
    <p:sldId id="429" r:id="rId23"/>
    <p:sldId id="430" r:id="rId24"/>
    <p:sldId id="448" r:id="rId25"/>
    <p:sldId id="447" r:id="rId26"/>
  </p:sldIdLst>
  <p:sldSz cx="8961438" cy="6721475"/>
  <p:notesSz cx="9906000" cy="6742113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楷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B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0929"/>
  </p:normalViewPr>
  <p:slideViewPr>
    <p:cSldViewPr snapToGrid="0">
      <p:cViewPr>
        <p:scale>
          <a:sx n="90" d="100"/>
          <a:sy n="90" d="100"/>
        </p:scale>
        <p:origin x="-870" y="510"/>
      </p:cViewPr>
      <p:guideLst>
        <p:guide orient="horz" pos="4176"/>
        <p:guide orient="horz" pos="192"/>
        <p:guide pos="48"/>
        <p:guide pos="5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992"/>
    </p:cViewPr>
  </p:sorterViewPr>
  <p:notesViewPr>
    <p:cSldViewPr snapToGrid="0">
      <p:cViewPr varScale="1">
        <p:scale>
          <a:sx n="78" d="100"/>
          <a:sy n="78" d="100"/>
        </p:scale>
        <p:origin x="-384" y="-84"/>
      </p:cViewPr>
      <p:guideLst>
        <p:guide orient="horz" pos="2123"/>
        <p:guide pos="312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Iulia\Desktop\New%20Microsoft%20Excel%20Worksheet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9"/>
    </mc:Choice>
    <mc:Fallback>
      <c:style val="9"/>
    </mc:Fallback>
  </mc:AlternateContent>
  <c:clrMapOvr bg1="dk2" tx1="lt1" bg2="dk1" tx2="lt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cat>
            <c:strRef>
              <c:f>Sheet1!$A$2:$B$2</c:f>
              <c:strCache>
                <c:ptCount val="2"/>
                <c:pt idx="0">
                  <c:v>Vectorizate</c:v>
                </c:pt>
                <c:pt idx="1">
                  <c:v>Total</c:v>
                </c:pt>
              </c:strCache>
            </c:strRef>
          </c:cat>
          <c:val>
            <c:numRef>
              <c:f>Sheet1!$A$3:$B$3</c:f>
              <c:numCache>
                <c:formatCode>General</c:formatCode>
                <c:ptCount val="2"/>
                <c:pt idx="0">
                  <c:v>700</c:v>
                </c:pt>
                <c:pt idx="1">
                  <c:v>1860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98263808"/>
        <c:axId val="98265344"/>
        <c:axId val="0"/>
      </c:bar3DChart>
      <c:catAx>
        <c:axId val="9826380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98265344"/>
        <c:crosses val="autoZero"/>
        <c:auto val="1"/>
        <c:lblAlgn val="ctr"/>
        <c:lblOffset val="100"/>
        <c:noMultiLvlLbl val="0"/>
      </c:catAx>
      <c:valAx>
        <c:axId val="9826534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>
                    <a:solidFill>
                      <a:srgbClr val="FFC000"/>
                    </a:solidFill>
                  </a:defRPr>
                </a:pPr>
                <a:r>
                  <a:rPr lang="ro-RO">
                    <a:solidFill>
                      <a:srgbClr val="FFC000"/>
                    </a:solidFill>
                  </a:rPr>
                  <a:t>Nr. foi</a:t>
                </a:r>
                <a:r>
                  <a:rPr lang="ro-RO" baseline="0">
                    <a:solidFill>
                      <a:srgbClr val="FFC000"/>
                    </a:solidFill>
                  </a:rPr>
                  <a:t> hartă</a:t>
                </a:r>
                <a:endParaRPr lang="en-US">
                  <a:solidFill>
                    <a:srgbClr val="FFC000"/>
                  </a:solidFill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FF0000"/>
                </a:solidFill>
              </a:defRPr>
            </a:pPr>
            <a:endParaRPr lang="en-US"/>
          </a:p>
        </c:txPr>
        <c:crossAx val="982638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hdr" sz="quarter"/>
          </p:nvPr>
        </p:nvSpPr>
        <p:spPr bwMode="blackWhite">
          <a:xfrm>
            <a:off x="0" y="0"/>
            <a:ext cx="4267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dt" sz="quarter" idx="1"/>
          </p:nvPr>
        </p:nvSpPr>
        <p:spPr bwMode="blackWhite">
          <a:xfrm>
            <a:off x="5638800" y="0"/>
            <a:ext cx="4267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ftr" sz="quarter" idx="2"/>
          </p:nvPr>
        </p:nvSpPr>
        <p:spPr bwMode="blackWhite">
          <a:xfrm>
            <a:off x="0" y="6400800"/>
            <a:ext cx="4267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sldNum" sz="quarter" idx="3"/>
          </p:nvPr>
        </p:nvSpPr>
        <p:spPr bwMode="blackWhite">
          <a:xfrm>
            <a:off x="5638800" y="6400800"/>
            <a:ext cx="4267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7DB06C2B-36BF-4C73-9F3D-32088250A2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6388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35188" y="1597025"/>
            <a:ext cx="6619875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227263" y="620713"/>
            <a:ext cx="6680200" cy="2127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zh-CN" noProof="0" smtClean="0"/>
              <a:t>Click to edit Master text styles</a:t>
            </a:r>
          </a:p>
        </p:txBody>
      </p:sp>
      <p:sp>
        <p:nvSpPr>
          <p:cNvPr id="8198" name="doc id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6611938" y="139700"/>
            <a:ext cx="2836862" cy="1222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800">
                <a:ea typeface="宋体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9625013" y="6581775"/>
            <a:ext cx="280987" cy="1825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67F94162-82B7-4F3C-ACBE-D09C09D8F8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37143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宋体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宋体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宋体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Palatino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doc id"/>
          <p:cNvSpPr>
            <a:spLocks noGrp="1" noChangeArrowheads="1"/>
          </p:cNvSpPr>
          <p:nvPr>
            <p:ph type="ftr" sz="quarter" idx="4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ea typeface="宋体" pitchFamily="2" charset="-122"/>
              </a:rPr>
              <a:t>GBUTtem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2204BA4E-33C6-4ED1-A538-357AE767891A}" type="slidenum">
              <a:rPr lang="zh-CN" altLang="en-US" smtClean="0">
                <a:ea typeface="宋体" pitchFamily="2" charset="-122"/>
              </a:rPr>
              <a:pPr/>
              <a:t>0</a:t>
            </a:fld>
            <a:endParaRPr lang="zh-CN" altLang="en-US" smtClean="0">
              <a:ea typeface="宋体" pitchFamily="2" charset="-122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doc id"/>
          <p:cNvSpPr>
            <a:spLocks noGrp="1" noChangeArrowheads="1"/>
          </p:cNvSpPr>
          <p:nvPr>
            <p:ph type="ftr" sz="quarter" idx="4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ea typeface="宋体" pitchFamily="2" charset="-122"/>
              </a:rPr>
              <a:t>GBUTtem</a:t>
            </a:r>
          </a:p>
        </p:txBody>
      </p:sp>
      <p:sp>
        <p:nvSpPr>
          <p:cNvPr id="266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1034C7BC-9DC8-4B91-A1BE-D24FA0642EC4}" type="slidenum">
              <a:rPr lang="zh-CN" altLang="en-US" smtClean="0">
                <a:ea typeface="宋体" pitchFamily="2" charset="-122"/>
              </a:rPr>
              <a:pPr/>
              <a:t>4</a:t>
            </a:fld>
            <a:endParaRPr lang="zh-CN" altLang="en-US" smtClean="0">
              <a:ea typeface="宋体" pitchFamily="2" charset="-122"/>
            </a:endParaRPr>
          </a:p>
        </p:txBody>
      </p:sp>
      <p:sp>
        <p:nvSpPr>
          <p:cNvPr id="266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8.xml"/><Relationship Id="rId1" Type="http://schemas.openxmlformats.org/officeDocument/2006/relationships/tags" Target="../tags/tag2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McK Title Elements"/>
          <p:cNvGrpSpPr>
            <a:grpSpLocks/>
          </p:cNvGrpSpPr>
          <p:nvPr/>
        </p:nvGrpSpPr>
        <p:grpSpPr bwMode="auto">
          <a:xfrm>
            <a:off x="2640013" y="2132013"/>
            <a:ext cx="5181600" cy="4518025"/>
            <a:chOff x="1663" y="1343"/>
            <a:chExt cx="3264" cy="2846"/>
          </a:xfrm>
        </p:grpSpPr>
        <p:sp>
          <p:nvSpPr>
            <p:cNvPr id="5" name="McK Confidential" hidden="1"/>
            <p:cNvSpPr>
              <a:spLocks noChangeArrowheads="1"/>
            </p:cNvSpPr>
            <p:nvPr/>
          </p:nvSpPr>
          <p:spPr bwMode="auto">
            <a:xfrm>
              <a:off x="1663" y="1343"/>
              <a:ext cx="1570" cy="17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pPr algn="l">
                <a:defRPr/>
              </a:pPr>
              <a:r>
                <a:rPr lang="zh-CN" altLang="en-US" smtClean="0"/>
                <a:t>机密</a:t>
              </a:r>
            </a:p>
          </p:txBody>
        </p:sp>
        <p:sp>
          <p:nvSpPr>
            <p:cNvPr id="6" name="McK Disclaimer" hidden="1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663" y="3759"/>
              <a:ext cx="2303" cy="43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b"/>
            <a:lstStyle>
              <a:lvl1pPr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pPr algn="l">
                <a:defRPr/>
              </a:pPr>
              <a:r>
                <a:rPr lang="zh-CN" altLang="en-US" sz="900" smtClean="0">
                  <a:ea typeface="仿宋体" pitchFamily="2" charset="-122"/>
                </a:rPr>
                <a:t>此报告仅供客户内部使用。未经麦肯锡公司的书面许可，其它任何机构不得擅自传阅、引用或复制。</a:t>
              </a:r>
            </a:p>
          </p:txBody>
        </p:sp>
        <p:sp>
          <p:nvSpPr>
            <p:cNvPr id="7" name="McK Document" hidden="1"/>
            <p:cNvSpPr>
              <a:spLocks noChangeArrowheads="1"/>
            </p:cNvSpPr>
            <p:nvPr/>
          </p:nvSpPr>
          <p:spPr bwMode="auto">
            <a:xfrm>
              <a:off x="1663" y="3048"/>
              <a:ext cx="3264" cy="17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 defTabSz="804863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defTabSz="80486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pPr algn="l">
                <a:defRPr/>
              </a:pPr>
              <a:r>
                <a:rPr lang="en-US" altLang="zh-CN" smtClean="0"/>
                <a:t>Document</a:t>
              </a:r>
            </a:p>
          </p:txBody>
        </p:sp>
        <p:sp>
          <p:nvSpPr>
            <p:cNvPr id="8" name="McK Date" hidden="1"/>
            <p:cNvSpPr txBox="1">
              <a:spLocks noChangeArrowheads="1"/>
            </p:cNvSpPr>
            <p:nvPr/>
          </p:nvSpPr>
          <p:spPr bwMode="auto">
            <a:xfrm>
              <a:off x="1663" y="3217"/>
              <a:ext cx="1369" cy="173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0" tIns="0" rIns="0" bIns="0">
              <a:spAutoFit/>
            </a:bodyPr>
            <a:lstStyle>
              <a:lvl1pPr algn="l" defTabSz="804863"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401638" algn="l" defTabSz="804863"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804863" algn="l" defTabSz="804863"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206500" algn="l" defTabSz="804863"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1608138" algn="l" defTabSz="804863"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065338" defTabSz="8048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522538" defTabSz="8048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2979738" defTabSz="8048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436938" defTabSz="80486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>
                <a:defRPr/>
              </a:pPr>
              <a:r>
                <a:rPr lang="en-US" altLang="zh-CN" sz="1800" smtClean="0">
                  <a:ea typeface="楷体" pitchFamily="2" charset="-122"/>
                </a:rPr>
                <a:t>Date</a:t>
              </a:r>
            </a:p>
          </p:txBody>
        </p:sp>
      </p:grpSp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40013" y="2703513"/>
            <a:ext cx="4232275" cy="9747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40013" y="3881438"/>
            <a:ext cx="4216400" cy="730250"/>
          </a:xfr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/>
        <p:txBody>
          <a:bodyPr/>
          <a:lstStyle>
            <a:lvl1pPr>
              <a:defRPr>
                <a:ea typeface="楷体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</p:spTree>
    <p:extLst>
      <p:ext uri="{BB962C8B-B14F-4D97-AF65-F5344CB8AC3E}">
        <p14:creationId xmlns:p14="http://schemas.microsoft.com/office/powerpoint/2010/main" val="1399647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9C76D-3DAE-4EF4-8C94-475E27DE24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934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025" y="4319588"/>
            <a:ext cx="7616825" cy="1335087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8025" y="2849563"/>
            <a:ext cx="7616825" cy="14700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F3E6F2-92B7-495F-9209-129937A42C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14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" y="1274763"/>
            <a:ext cx="4167188" cy="137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4363" y="1274763"/>
            <a:ext cx="4167187" cy="137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D2CE9-6CCC-4F12-9FD1-539E2B68B7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30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269875"/>
            <a:ext cx="8066088" cy="111918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7675" y="1504950"/>
            <a:ext cx="3959225" cy="6270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7675" y="2132013"/>
            <a:ext cx="3959225" cy="38719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2950" y="1504950"/>
            <a:ext cx="3960813" cy="6270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2950" y="2132013"/>
            <a:ext cx="3960813" cy="38719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39AEB-2647-4855-9B9D-C268FB2F27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773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6669E-5C6F-4703-A6CB-9BD4343B6DB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515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A681A-F2D8-4B3F-889A-DC511018DC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13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675" y="268288"/>
            <a:ext cx="2947988" cy="11382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3613" y="268288"/>
            <a:ext cx="5010150" cy="57356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7675" y="1406525"/>
            <a:ext cx="2947988" cy="45974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F0E63-F7F3-4836-A53E-EF6D58FDCA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93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5775" y="4705350"/>
            <a:ext cx="5376863" cy="5556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55775" y="600075"/>
            <a:ext cx="5376863" cy="40338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55775" y="5260975"/>
            <a:ext cx="5376863" cy="7889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D8B1C-7461-4AAD-92B3-365DE918A7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2569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71C83-F572-457D-96DF-410DF7C53B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389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28600"/>
            <a:ext cx="2173288" cy="2419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4775" y="228600"/>
            <a:ext cx="6369050" cy="2419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oc id"/>
          <p:cNvSpPr>
            <a:spLocks noGrp="1" noChangeArrowheads="1"/>
          </p:cNvSpPr>
          <p:nvPr>
            <p:ph type="ftr" sz="quarter" idx="10"/>
            <p:custDataLst>
              <p:tags r:id="rId1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  <p:custDataLst>
              <p:tags r:id="rId2"/>
            </p:custDataLst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333B1-DBE6-42AF-BE83-E0EDF7A29E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43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104775" y="228600"/>
            <a:ext cx="86947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104775" y="1274763"/>
            <a:ext cx="848677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9" name="doc id"/>
          <p:cNvSpPr>
            <a:spLocks noGrp="1" noChangeArrowheads="1"/>
          </p:cNvSpPr>
          <p:nvPr>
            <p:ph type="ftr" sz="quarter" idx="3"/>
            <p:custDataLst>
              <p:tags r:id="rId15"/>
            </p:custDataLst>
          </p:nvPr>
        </p:nvSpPr>
        <p:spPr bwMode="auto">
          <a:xfrm>
            <a:off x="4933950" y="76200"/>
            <a:ext cx="3676650" cy="1222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algn="r">
              <a:defRPr sz="8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GBUTtem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  <p:custDataLst>
              <p:tags r:id="rId16"/>
            </p:custDataLst>
          </p:nvPr>
        </p:nvSpPr>
        <p:spPr bwMode="auto">
          <a:xfrm>
            <a:off x="6865938" y="6450013"/>
            <a:ext cx="1866900" cy="2714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89611" tIns="44806" rIns="89611" bIns="44806" numCol="1" anchor="t" anchorCtr="0" compatLnSpc="1">
            <a:prstTxWarp prst="textNoShape">
              <a:avLst/>
            </a:prstTxWarp>
            <a:spAutoFit/>
          </a:bodyPr>
          <a:lstStyle>
            <a:lvl1pPr algn="r">
              <a:defRPr sz="12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B0B8185-93FC-4DDD-B860-DCB7957FA2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grpSp>
        <p:nvGrpSpPr>
          <p:cNvPr id="2" name="McK Slide Elements"/>
          <p:cNvGrpSpPr>
            <a:grpSpLocks/>
          </p:cNvGrpSpPr>
          <p:nvPr/>
        </p:nvGrpSpPr>
        <p:grpSpPr bwMode="auto">
          <a:xfrm>
            <a:off x="104775" y="746125"/>
            <a:ext cx="8615363" cy="5965825"/>
            <a:chOff x="66" y="470"/>
            <a:chExt cx="5427" cy="3758"/>
          </a:xfrm>
        </p:grpSpPr>
        <p:sp>
          <p:nvSpPr>
            <p:cNvPr id="1031" name="McK Footnote" hidden="1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66" y="3888"/>
              <a:ext cx="5427" cy="34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 anchor="b">
              <a:spAutoFit/>
            </a:bodyPr>
            <a:lstStyle>
              <a:lvl1pPr marL="1028700" indent="-1028700" defTabSz="812800"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 defTabSz="812800"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 defTabSz="812800"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 defTabSz="812800"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 defTabSz="812800"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95350" algn="r"/>
                </a:tabLs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pPr algn="l">
                <a:spcAft>
                  <a:spcPts val="200"/>
                </a:spcAft>
                <a:defRPr/>
              </a:pPr>
              <a:r>
                <a:rPr lang="zh-CN" altLang="en-US" sz="1600" smtClean="0"/>
                <a:t>	*	</a:t>
              </a:r>
            </a:p>
            <a:p>
              <a:pPr algn="l">
                <a:spcAft>
                  <a:spcPts val="200"/>
                </a:spcAft>
                <a:defRPr/>
              </a:pPr>
              <a:r>
                <a:rPr lang="zh-CN" altLang="en-US" sz="1600" smtClean="0"/>
                <a:t>资料来源：	</a:t>
              </a:r>
            </a:p>
          </p:txBody>
        </p:sp>
        <p:sp>
          <p:nvSpPr>
            <p:cNvPr id="1032" name="McK Measure" hidden="1"/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66" y="470"/>
              <a:ext cx="4168" cy="17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lIns="0" tIns="0" rIns="0" bIns="0">
              <a:spAutoFit/>
            </a:bodyPr>
            <a:lstStyle>
              <a:lvl1pPr defTabSz="8128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 defTabSz="8128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 defTabSz="8128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 defTabSz="8128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 defTabSz="8128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defTabSz="812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pPr algn="l">
                <a:defRPr/>
              </a:pPr>
              <a:r>
                <a:rPr lang="en-US" altLang="zh-CN" smtClean="0"/>
                <a:t>Unit of measure</a:t>
              </a:r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59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</p:sldLayoutIdLst>
  <p:hf hdr="0" dt="0"/>
  <p:txStyles>
    <p:titleStyle>
      <a:lvl1pPr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2pPr>
      <a:lvl3pPr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3pPr>
      <a:lvl4pPr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4pPr>
      <a:lvl5pPr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5pPr>
      <a:lvl6pPr marL="457200"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6pPr>
      <a:lvl7pPr marL="914400"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7pPr>
      <a:lvl8pPr marL="1371600"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8pPr>
      <a:lvl9pPr marL="1828800" algn="l" defTabSz="895350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楷体" pitchFamily="2" charset="-122"/>
        </a:defRPr>
      </a:lvl9pPr>
    </p:titleStyle>
    <p:bodyStyle>
      <a:lvl1pPr marL="342900" indent="-342900" algn="l" defTabSz="895350" rtl="0" eaLnBrk="0" fontAlgn="base" hangingPunct="0">
        <a:spcBef>
          <a:spcPct val="0"/>
        </a:spcBef>
        <a:spcAft>
          <a:spcPct val="0"/>
        </a:spcAft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133350" indent="-131763" algn="l" defTabSz="895350" rtl="0" eaLnBrk="0" fontAlgn="base" hangingPunct="0">
        <a:spcBef>
          <a:spcPct val="0"/>
        </a:spcBef>
        <a:spcAft>
          <a:spcPct val="0"/>
        </a:spcAft>
        <a:buSzPct val="120000"/>
        <a:buChar char="•"/>
        <a:defRPr>
          <a:solidFill>
            <a:schemeClr val="tx1"/>
          </a:solidFill>
          <a:latin typeface="+mn-lt"/>
          <a:ea typeface="+mn-ea"/>
        </a:defRPr>
      </a:lvl2pPr>
      <a:lvl3pPr marL="293688" indent="-158750" algn="l" defTabSz="895350" rtl="0" eaLnBrk="0" fontAlgn="base" hangingPunct="0">
        <a:spcBef>
          <a:spcPct val="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3pPr>
      <a:lvl4pPr marL="427038" indent="-131763" algn="l" defTabSz="895350" rtl="0" eaLnBrk="0" fontAlgn="base" hangingPunct="0">
        <a:spcBef>
          <a:spcPct val="0"/>
        </a:spcBef>
        <a:spcAft>
          <a:spcPct val="0"/>
        </a:spcAft>
        <a:buSzPct val="89000"/>
        <a:buChar char="•"/>
        <a:defRPr>
          <a:solidFill>
            <a:schemeClr val="tx1"/>
          </a:solidFill>
          <a:latin typeface="+mn-lt"/>
          <a:ea typeface="+mn-ea"/>
        </a:defRPr>
      </a:lvl4pPr>
      <a:lvl5pPr marL="587375" indent="-158750" algn="l" defTabSz="895350" rtl="0" eaLnBrk="0" fontAlgn="base" hangingPunct="0">
        <a:spcBef>
          <a:spcPct val="0"/>
        </a:spcBef>
        <a:spcAft>
          <a:spcPct val="0"/>
        </a:spcAft>
        <a:buSzPct val="75000"/>
        <a:buChar char="–"/>
        <a:defRPr>
          <a:solidFill>
            <a:schemeClr val="tx1"/>
          </a:solidFill>
          <a:latin typeface="+mn-lt"/>
          <a:ea typeface="+mn-ea"/>
        </a:defRPr>
      </a:lvl5pPr>
      <a:lvl6pPr marL="1044575" indent="-158750" algn="l" defTabSz="895350" rtl="0" eaLnBrk="0" fontAlgn="base" hangingPunct="0">
        <a:spcBef>
          <a:spcPct val="0"/>
        </a:spcBef>
        <a:spcAft>
          <a:spcPct val="0"/>
        </a:spcAft>
        <a:buSzPct val="75000"/>
        <a:buChar char="–"/>
        <a:defRPr>
          <a:solidFill>
            <a:schemeClr val="tx1"/>
          </a:solidFill>
          <a:latin typeface="+mn-lt"/>
          <a:ea typeface="+mn-ea"/>
        </a:defRPr>
      </a:lvl6pPr>
      <a:lvl7pPr marL="1501775" indent="-158750" algn="l" defTabSz="895350" rtl="0" eaLnBrk="0" fontAlgn="base" hangingPunct="0">
        <a:spcBef>
          <a:spcPct val="0"/>
        </a:spcBef>
        <a:spcAft>
          <a:spcPct val="0"/>
        </a:spcAft>
        <a:buSzPct val="75000"/>
        <a:buChar char="–"/>
        <a:defRPr>
          <a:solidFill>
            <a:schemeClr val="tx1"/>
          </a:solidFill>
          <a:latin typeface="+mn-lt"/>
          <a:ea typeface="+mn-ea"/>
        </a:defRPr>
      </a:lvl7pPr>
      <a:lvl8pPr marL="1958975" indent="-158750" algn="l" defTabSz="895350" rtl="0" eaLnBrk="0" fontAlgn="base" hangingPunct="0">
        <a:spcBef>
          <a:spcPct val="0"/>
        </a:spcBef>
        <a:spcAft>
          <a:spcPct val="0"/>
        </a:spcAft>
        <a:buSzPct val="75000"/>
        <a:buChar char="–"/>
        <a:defRPr>
          <a:solidFill>
            <a:schemeClr val="tx1"/>
          </a:solidFill>
          <a:latin typeface="+mn-lt"/>
          <a:ea typeface="+mn-ea"/>
        </a:defRPr>
      </a:lvl8pPr>
      <a:lvl9pPr marL="2416175" indent="-158750" algn="l" defTabSz="895350" rtl="0" eaLnBrk="0" fontAlgn="base" hangingPunct="0">
        <a:spcBef>
          <a:spcPct val="0"/>
        </a:spcBef>
        <a:spcAft>
          <a:spcPct val="0"/>
        </a:spcAft>
        <a:buSzPct val="75000"/>
        <a:buChar char="–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3075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9D4BD848-1BE2-4DDA-8C10-5D3A1F98D86E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0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grpSp>
        <p:nvGrpSpPr>
          <p:cNvPr id="3076" name="Group 2"/>
          <p:cNvGrpSpPr>
            <a:grpSpLocks/>
          </p:cNvGrpSpPr>
          <p:nvPr/>
        </p:nvGrpSpPr>
        <p:grpSpPr bwMode="auto">
          <a:xfrm flipH="1">
            <a:off x="4240213" y="4014788"/>
            <a:ext cx="4721225" cy="2706687"/>
            <a:chOff x="-963" y="2529"/>
            <a:chExt cx="3572" cy="1705"/>
          </a:xfrm>
        </p:grpSpPr>
        <p:sp>
          <p:nvSpPr>
            <p:cNvPr id="3093" name="Line 3"/>
            <p:cNvSpPr>
              <a:spLocks noChangeShapeType="1"/>
            </p:cNvSpPr>
            <p:nvPr/>
          </p:nvSpPr>
          <p:spPr bwMode="auto">
            <a:xfrm flipV="1">
              <a:off x="-98" y="2539"/>
              <a:ext cx="2707" cy="169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4" name="Line 4"/>
            <p:cNvSpPr>
              <a:spLocks noChangeShapeType="1"/>
            </p:cNvSpPr>
            <p:nvPr/>
          </p:nvSpPr>
          <p:spPr bwMode="auto">
            <a:xfrm flipV="1">
              <a:off x="-516" y="2551"/>
              <a:ext cx="3102" cy="1683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5" name="Line 5"/>
            <p:cNvSpPr>
              <a:spLocks noChangeShapeType="1"/>
            </p:cNvSpPr>
            <p:nvPr/>
          </p:nvSpPr>
          <p:spPr bwMode="auto">
            <a:xfrm flipV="1">
              <a:off x="-963" y="2529"/>
              <a:ext cx="3571" cy="170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6" name="Line 6"/>
            <p:cNvSpPr>
              <a:spLocks noChangeShapeType="1"/>
            </p:cNvSpPr>
            <p:nvPr/>
          </p:nvSpPr>
          <p:spPr bwMode="auto">
            <a:xfrm flipV="1">
              <a:off x="-963" y="2541"/>
              <a:ext cx="3555" cy="1279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7" name="Line 7"/>
            <p:cNvSpPr>
              <a:spLocks noChangeShapeType="1"/>
            </p:cNvSpPr>
            <p:nvPr/>
          </p:nvSpPr>
          <p:spPr bwMode="auto">
            <a:xfrm flipV="1">
              <a:off x="-963" y="2541"/>
              <a:ext cx="3543" cy="1087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8" name="Line 8"/>
            <p:cNvSpPr>
              <a:spLocks noChangeShapeType="1"/>
            </p:cNvSpPr>
            <p:nvPr/>
          </p:nvSpPr>
          <p:spPr bwMode="auto">
            <a:xfrm flipV="1">
              <a:off x="-963" y="2529"/>
              <a:ext cx="3537" cy="70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9" name="Line 9"/>
            <p:cNvSpPr>
              <a:spLocks noChangeShapeType="1"/>
            </p:cNvSpPr>
            <p:nvPr/>
          </p:nvSpPr>
          <p:spPr bwMode="auto">
            <a:xfrm flipV="1">
              <a:off x="-819" y="2529"/>
              <a:ext cx="3405" cy="403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077" name="Line 10"/>
          <p:cNvSpPr>
            <a:spLocks noChangeShapeType="1"/>
          </p:cNvSpPr>
          <p:nvPr/>
        </p:nvSpPr>
        <p:spPr bwMode="auto">
          <a:xfrm>
            <a:off x="0" y="6234113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78" name="Line 45"/>
          <p:cNvSpPr>
            <a:spLocks noChangeShapeType="1"/>
          </p:cNvSpPr>
          <p:nvPr/>
        </p:nvSpPr>
        <p:spPr bwMode="auto">
          <a:xfrm>
            <a:off x="0" y="4445000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79" name="Line 46"/>
          <p:cNvSpPr>
            <a:spLocks noChangeShapeType="1"/>
          </p:cNvSpPr>
          <p:nvPr/>
        </p:nvSpPr>
        <p:spPr bwMode="auto">
          <a:xfrm>
            <a:off x="0" y="4957763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80" name="Line 47"/>
          <p:cNvSpPr>
            <a:spLocks noChangeShapeType="1"/>
          </p:cNvSpPr>
          <p:nvPr/>
        </p:nvSpPr>
        <p:spPr bwMode="auto">
          <a:xfrm>
            <a:off x="0" y="5622925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81" name="Line 48"/>
          <p:cNvSpPr>
            <a:spLocks noChangeShapeType="1"/>
          </p:cNvSpPr>
          <p:nvPr/>
        </p:nvSpPr>
        <p:spPr bwMode="auto">
          <a:xfrm>
            <a:off x="0" y="4200525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82" name="Line 49"/>
          <p:cNvSpPr>
            <a:spLocks noChangeShapeType="1"/>
          </p:cNvSpPr>
          <p:nvPr/>
        </p:nvSpPr>
        <p:spPr bwMode="auto">
          <a:xfrm>
            <a:off x="0" y="4664075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sp>
        <p:nvSpPr>
          <p:cNvPr id="3083" name="Line 50"/>
          <p:cNvSpPr>
            <a:spLocks noChangeShapeType="1"/>
          </p:cNvSpPr>
          <p:nvPr/>
        </p:nvSpPr>
        <p:spPr bwMode="auto">
          <a:xfrm>
            <a:off x="0" y="4022725"/>
            <a:ext cx="8961438" cy="0"/>
          </a:xfrm>
          <a:prstGeom prst="line">
            <a:avLst/>
          </a:prstGeom>
          <a:noFill/>
          <a:ln w="9525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0" tIns="0" rIns="0" bIns="0" anchor="ctr">
            <a:spAutoFit/>
          </a:bodyPr>
          <a:lstStyle/>
          <a:p>
            <a:endParaRPr lang="en-US"/>
          </a:p>
        </p:txBody>
      </p:sp>
      <p:grpSp>
        <p:nvGrpSpPr>
          <p:cNvPr id="3084" name="Group 51"/>
          <p:cNvGrpSpPr>
            <a:grpSpLocks/>
          </p:cNvGrpSpPr>
          <p:nvPr/>
        </p:nvGrpSpPr>
        <p:grpSpPr bwMode="auto">
          <a:xfrm>
            <a:off x="0" y="4014788"/>
            <a:ext cx="4286250" cy="2706687"/>
            <a:chOff x="-963" y="2529"/>
            <a:chExt cx="3572" cy="1705"/>
          </a:xfrm>
        </p:grpSpPr>
        <p:sp>
          <p:nvSpPr>
            <p:cNvPr id="3086" name="Line 52"/>
            <p:cNvSpPr>
              <a:spLocks noChangeShapeType="1"/>
            </p:cNvSpPr>
            <p:nvPr/>
          </p:nvSpPr>
          <p:spPr bwMode="auto">
            <a:xfrm flipV="1">
              <a:off x="-98" y="2539"/>
              <a:ext cx="2707" cy="169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87" name="Line 53"/>
            <p:cNvSpPr>
              <a:spLocks noChangeShapeType="1"/>
            </p:cNvSpPr>
            <p:nvPr/>
          </p:nvSpPr>
          <p:spPr bwMode="auto">
            <a:xfrm flipV="1">
              <a:off x="-429" y="2551"/>
              <a:ext cx="3018" cy="1683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88" name="Line 54"/>
            <p:cNvSpPr>
              <a:spLocks noChangeShapeType="1"/>
            </p:cNvSpPr>
            <p:nvPr/>
          </p:nvSpPr>
          <p:spPr bwMode="auto">
            <a:xfrm flipV="1">
              <a:off x="-963" y="2529"/>
              <a:ext cx="3571" cy="170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89" name="Line 55"/>
            <p:cNvSpPr>
              <a:spLocks noChangeShapeType="1"/>
            </p:cNvSpPr>
            <p:nvPr/>
          </p:nvSpPr>
          <p:spPr bwMode="auto">
            <a:xfrm flipV="1">
              <a:off x="-963" y="2541"/>
              <a:ext cx="3555" cy="1386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0" name="Line 56"/>
            <p:cNvSpPr>
              <a:spLocks noChangeShapeType="1"/>
            </p:cNvSpPr>
            <p:nvPr/>
          </p:nvSpPr>
          <p:spPr bwMode="auto">
            <a:xfrm flipV="1">
              <a:off x="-963" y="2541"/>
              <a:ext cx="3543" cy="1087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1" name="Line 57"/>
            <p:cNvSpPr>
              <a:spLocks noChangeShapeType="1"/>
            </p:cNvSpPr>
            <p:nvPr/>
          </p:nvSpPr>
          <p:spPr bwMode="auto">
            <a:xfrm flipV="1">
              <a:off x="-963" y="2529"/>
              <a:ext cx="3537" cy="725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  <p:sp>
          <p:nvSpPr>
            <p:cNvPr id="3092" name="Line 58"/>
            <p:cNvSpPr>
              <a:spLocks noChangeShapeType="1"/>
            </p:cNvSpPr>
            <p:nvPr/>
          </p:nvSpPr>
          <p:spPr bwMode="auto">
            <a:xfrm flipV="1">
              <a:off x="-963" y="2529"/>
              <a:ext cx="3549" cy="409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3085" name="Title 70"/>
          <p:cNvSpPr>
            <a:spLocks noGrp="1"/>
          </p:cNvSpPr>
          <p:nvPr>
            <p:ph type="title"/>
          </p:nvPr>
        </p:nvSpPr>
        <p:spPr>
          <a:xfrm>
            <a:off x="274638" y="1998663"/>
            <a:ext cx="8412162" cy="1477962"/>
          </a:xfrm>
        </p:spPr>
        <p:txBody>
          <a:bodyPr/>
          <a:lstStyle/>
          <a:p>
            <a:pPr algn="ctr"/>
            <a:r>
              <a:rPr lang="ro-RO" altLang="en-US" smtClean="0">
                <a:solidFill>
                  <a:schemeClr val="tx1"/>
                </a:solidFill>
                <a:latin typeface="Elephant" pitchFamily="18" charset="0"/>
              </a:rPr>
              <a:t>Generarea unui set de date vectorial, pornind de la</a:t>
            </a:r>
            <a:br>
              <a:rPr lang="ro-RO" altLang="en-US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ro-RO" altLang="en-US" smtClean="0">
                <a:solidFill>
                  <a:schemeClr val="tx1"/>
                </a:solidFill>
                <a:latin typeface="Elephant" pitchFamily="18" charset="0"/>
              </a:rPr>
              <a:t>Planurile Directoare de Tragere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51514" y="5624034"/>
            <a:ext cx="1439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Aparajita" pitchFamily="34" charset="0"/>
                <a:cs typeface="Aparajita" pitchFamily="34" charset="0"/>
              </a:rPr>
              <a:t>Iulia NEDELCU</a:t>
            </a:r>
            <a:endParaRPr lang="en-US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11258" y="5624034"/>
            <a:ext cx="1409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Aparajita" pitchFamily="34" charset="0"/>
                <a:cs typeface="Aparajita" pitchFamily="34" charset="0"/>
              </a:rPr>
              <a:t>Adrian SIMION</a:t>
            </a:r>
            <a:endParaRPr lang="en-US" dirty="0"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231775" y="71438"/>
            <a:ext cx="8694738" cy="923925"/>
          </a:xfrm>
        </p:spPr>
        <p:txBody>
          <a:bodyPr/>
          <a:lstStyle/>
          <a:p>
            <a:r>
              <a:rPr lang="ro-RO" smtClean="0">
                <a:solidFill>
                  <a:schemeClr val="tx1"/>
                </a:solidFill>
              </a:rPr>
              <a:t>Ce este eHarta</a:t>
            </a:r>
            <a:r>
              <a:rPr lang="en-US" sz="6000" smtClean="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?</a:t>
            </a:r>
          </a:p>
        </p:txBody>
      </p:sp>
      <p:sp>
        <p:nvSpPr>
          <p:cNvPr id="4099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D0B54AAE-D152-44F6-8AF9-845228D1B5C5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</a:t>
            </a:fld>
            <a:endParaRPr lang="zh-CN" altLang="en-US" dirty="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244475" y="1095375"/>
            <a:ext cx="853801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pPr marL="0" indent="0">
              <a:defRPr/>
            </a:pPr>
            <a:endParaRPr lang="ro-RO" dirty="0" smtClean="0"/>
          </a:p>
          <a:p>
            <a:pPr marL="0" indent="0">
              <a:defRPr/>
            </a:pPr>
            <a:endParaRPr lang="ro-RO" dirty="0" smtClean="0"/>
          </a:p>
          <a:p>
            <a:pPr marL="0" indent="0">
              <a:defRPr/>
            </a:pPr>
            <a:endParaRPr lang="ro-RO" dirty="0" smtClean="0"/>
          </a:p>
          <a:p>
            <a:pPr algn="l">
              <a:buFont typeface="Arial" pitchFamily="34" charset="0"/>
              <a:buChar char="•"/>
              <a:defRPr/>
            </a:pPr>
            <a:r>
              <a:rPr lang="en-US" dirty="0" err="1" smtClean="0"/>
              <a:t>Proiect</a:t>
            </a:r>
            <a:r>
              <a:rPr lang="en-US" dirty="0" smtClean="0"/>
              <a:t> </a:t>
            </a:r>
            <a:r>
              <a:rPr lang="en-US" dirty="0" err="1" smtClean="0"/>
              <a:t>colaborativ</a:t>
            </a:r>
            <a:r>
              <a:rPr lang="en-US" dirty="0" smtClean="0"/>
              <a:t> </a:t>
            </a:r>
            <a:r>
              <a:rPr lang="en-US" dirty="0" err="1" smtClean="0"/>
              <a:t>realizat</a:t>
            </a:r>
            <a:r>
              <a:rPr lang="en-US" dirty="0" smtClean="0"/>
              <a:t> de geo-spatial.org;</a:t>
            </a:r>
            <a:endParaRPr lang="ro-RO" dirty="0" smtClean="0"/>
          </a:p>
          <a:p>
            <a:pPr algn="l">
              <a:buFont typeface="Arial" pitchFamily="34" charset="0"/>
              <a:buChar char="•"/>
              <a:defRPr/>
            </a:pPr>
            <a:endParaRPr lang="ro-RO" dirty="0" smtClean="0"/>
          </a:p>
          <a:p>
            <a:pPr algn="l">
              <a:buFont typeface="Arial" pitchFamily="34" charset="0"/>
              <a:buChar char="•"/>
              <a:defRPr/>
            </a:pPr>
            <a:r>
              <a:rPr lang="ro-RO" dirty="0" smtClean="0"/>
              <a:t>Contribuția voluntară a comunității;</a:t>
            </a:r>
          </a:p>
          <a:p>
            <a:pPr algn="l">
              <a:buFont typeface="Arial" pitchFamily="34" charset="0"/>
              <a:buChar char="•"/>
              <a:defRPr/>
            </a:pPr>
            <a:endParaRPr lang="ro-RO" dirty="0" smtClean="0"/>
          </a:p>
          <a:p>
            <a:pPr algn="l">
              <a:buFont typeface="Arial" pitchFamily="34" charset="0"/>
              <a:buChar char="•"/>
              <a:defRPr/>
            </a:pPr>
            <a:r>
              <a:rPr lang="en-US" dirty="0" err="1" smtClean="0"/>
              <a:t>Anul</a:t>
            </a:r>
            <a:r>
              <a:rPr lang="en-US" dirty="0" smtClean="0"/>
              <a:t> </a:t>
            </a:r>
            <a:r>
              <a:rPr lang="en-US" dirty="0" err="1" smtClean="0"/>
              <a:t>demar</a:t>
            </a:r>
            <a:r>
              <a:rPr lang="ro-RO" dirty="0" smtClean="0"/>
              <a:t>ă</a:t>
            </a:r>
            <a:r>
              <a:rPr lang="en-US" dirty="0" err="1" smtClean="0"/>
              <a:t>rii</a:t>
            </a:r>
            <a:r>
              <a:rPr lang="en-US" dirty="0" smtClean="0"/>
              <a:t> – 201</a:t>
            </a:r>
            <a:r>
              <a:rPr lang="ro-RO" dirty="0" smtClean="0"/>
              <a:t>0</a:t>
            </a:r>
          </a:p>
          <a:p>
            <a:pPr marL="0" indent="0">
              <a:defRPr/>
            </a:pPr>
            <a:endParaRPr lang="ro-RO" dirty="0"/>
          </a:p>
          <a:p>
            <a:pPr>
              <a:buFontTx/>
              <a:buChar char="-"/>
              <a:defRPr/>
            </a:pPr>
            <a:endParaRPr lang="ro-RO" dirty="0" smtClean="0"/>
          </a:p>
          <a:p>
            <a:pPr lvl="8">
              <a:buFontTx/>
              <a:buChar char="-"/>
              <a:defRPr/>
            </a:pPr>
            <a:endParaRPr lang="ro-RO" dirty="0" smtClean="0"/>
          </a:p>
          <a:p>
            <a:pPr lvl="8">
              <a:buFontTx/>
              <a:buChar char="-"/>
              <a:defRPr/>
            </a:pPr>
            <a:endParaRPr lang="ro-RO" dirty="0"/>
          </a:p>
          <a:p>
            <a:pPr lvl="8">
              <a:buFontTx/>
              <a:buChar char="-"/>
              <a:defRPr/>
            </a:pPr>
            <a:endParaRPr lang="ro-RO" dirty="0" smtClean="0"/>
          </a:p>
          <a:p>
            <a:pPr marL="0" indent="0" algn="r">
              <a:defRPr/>
            </a:pPr>
            <a:r>
              <a:rPr lang="ro-RO" dirty="0" smtClean="0"/>
              <a:t>				      </a:t>
            </a:r>
            <a:endParaRPr lang="en-US" dirty="0" smtClean="0"/>
          </a:p>
          <a:p>
            <a:pPr>
              <a:buFontTx/>
              <a:buChar char="-"/>
              <a:defRPr/>
            </a:pPr>
            <a:endParaRPr lang="en-US" dirty="0" smtClean="0"/>
          </a:p>
          <a:p>
            <a:pPr>
              <a:buFontTx/>
              <a:buChar char="-"/>
              <a:defRPr/>
            </a:pPr>
            <a:endParaRPr lang="en-US" dirty="0" smtClean="0"/>
          </a:p>
        </p:txBody>
      </p:sp>
      <p:pic>
        <p:nvPicPr>
          <p:cNvPr id="44034" name="Picture 2" descr="C:\Users\Iulia\Desktop\24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038" y="1095375"/>
            <a:ext cx="1493455" cy="280022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C:\Users\Iulia\Desktop\18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4900" y="3716522"/>
            <a:ext cx="1635789" cy="288553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04" name="Straight Connector 8"/>
          <p:cNvCxnSpPr>
            <a:cxnSpLocks noChangeShapeType="1"/>
          </p:cNvCxnSpPr>
          <p:nvPr/>
        </p:nvCxnSpPr>
        <p:spPr bwMode="auto">
          <a:xfrm>
            <a:off x="0" y="995363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extBox 2"/>
          <p:cNvSpPr txBox="1"/>
          <p:nvPr/>
        </p:nvSpPr>
        <p:spPr>
          <a:xfrm>
            <a:off x="2790497" y="4177862"/>
            <a:ext cx="59919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8">
              <a:defRPr/>
            </a:pPr>
            <a:r>
              <a:rPr lang="ro-RO" dirty="0" smtClean="0"/>
              <a:t>2 campanii:</a:t>
            </a:r>
          </a:p>
          <a:p>
            <a:pPr marL="0" indent="0" algn="l">
              <a:defRPr/>
            </a:pPr>
            <a:endParaRPr lang="ro-RO" dirty="0" smtClean="0"/>
          </a:p>
          <a:p>
            <a:pPr marL="0" indent="0" algn="l">
              <a:defRPr/>
            </a:pPr>
            <a:r>
              <a:rPr lang="ro-RO" dirty="0" smtClean="0"/>
              <a:t>                    -1. Planurile Directoare de Tragere</a:t>
            </a:r>
          </a:p>
          <a:p>
            <a:pPr marL="0" indent="0" algn="l">
              <a:defRPr/>
            </a:pPr>
            <a:r>
              <a:rPr lang="ro-RO" dirty="0" smtClean="0"/>
              <a:t>                           </a:t>
            </a:r>
            <a:r>
              <a:rPr lang="ro-RO" dirty="0"/>
              <a:t>-2. Hărți sovietice</a:t>
            </a:r>
            <a:endParaRPr lang="en-US" dirty="0"/>
          </a:p>
          <a:p>
            <a:pPr algn="l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75394" y="6313511"/>
            <a:ext cx="54141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00" dirty="0" err="1" smtClean="0">
                <a:solidFill>
                  <a:srgbClr val="FF0000"/>
                </a:solidFill>
              </a:rPr>
              <a:t>Surse</a:t>
            </a:r>
            <a:r>
              <a:rPr lang="en-US" sz="900" dirty="0" smtClean="0"/>
              <a:t>: geo-spatial.org</a:t>
            </a:r>
          </a:p>
          <a:p>
            <a:pPr algn="l"/>
            <a:r>
              <a:rPr lang="en-US" sz="900" dirty="0" err="1" smtClean="0"/>
              <a:t>Prezentare</a:t>
            </a:r>
            <a:r>
              <a:rPr lang="en-US" sz="900" dirty="0" smtClean="0"/>
              <a:t> – </a:t>
            </a:r>
            <a:r>
              <a:rPr lang="ro-RO" sz="900" dirty="0" smtClean="0"/>
              <a:t>„</a:t>
            </a:r>
            <a:r>
              <a:rPr lang="en-US" sz="900" dirty="0" smtClean="0"/>
              <a:t>Project </a:t>
            </a:r>
            <a:r>
              <a:rPr lang="en-US" sz="900" dirty="0" err="1" smtClean="0"/>
              <a:t>eHarta</a:t>
            </a:r>
            <a:r>
              <a:rPr lang="en-US" sz="900" dirty="0" smtClean="0"/>
              <a:t>..”, V. </a:t>
            </a:r>
            <a:r>
              <a:rPr lang="en-US" sz="900" dirty="0" err="1" smtClean="0"/>
              <a:t>Craciunescu</a:t>
            </a:r>
            <a:r>
              <a:rPr lang="en-US" sz="900" dirty="0" smtClean="0"/>
              <a:t> et. al.</a:t>
            </a:r>
          </a:p>
          <a:p>
            <a:pPr algn="l"/>
            <a:r>
              <a:rPr lang="en-US" sz="900" dirty="0"/>
              <a:t> </a:t>
            </a:r>
            <a:r>
              <a:rPr lang="en-US" sz="900" dirty="0" smtClean="0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266700" y="239713"/>
            <a:ext cx="8694738" cy="739775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Ce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sunt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Planurile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Directoare</a:t>
            </a:r>
            <a:r>
              <a:rPr lang="en-US" dirty="0" smtClean="0">
                <a:solidFill>
                  <a:srgbClr val="FFC000"/>
                </a:solidFill>
              </a:rPr>
              <a:t> de </a:t>
            </a:r>
            <a:r>
              <a:rPr lang="en-US" dirty="0" err="1" smtClean="0">
                <a:solidFill>
                  <a:srgbClr val="FFC000"/>
                </a:solidFill>
              </a:rPr>
              <a:t>Tragere</a:t>
            </a:r>
            <a:r>
              <a:rPr lang="en-US" sz="4800" dirty="0" smtClean="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?</a:t>
            </a:r>
          </a:p>
        </p:txBody>
      </p:sp>
      <p:sp>
        <p:nvSpPr>
          <p:cNvPr id="5123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99E30B0A-A63A-472C-86B0-FC45C6924569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2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33" name="TextBox 8"/>
          <p:cNvSpPr txBox="1">
            <a:spLocks noChangeArrowheads="1"/>
          </p:cNvSpPr>
          <p:nvPr/>
        </p:nvSpPr>
        <p:spPr bwMode="auto">
          <a:xfrm>
            <a:off x="5269994" y="3867764"/>
            <a:ext cx="1847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endParaRPr lang="en-US" dirty="0"/>
          </a:p>
        </p:txBody>
      </p:sp>
      <p:sp>
        <p:nvSpPr>
          <p:cNvPr id="5129" name="TextBox 10"/>
          <p:cNvSpPr txBox="1">
            <a:spLocks noChangeArrowheads="1"/>
          </p:cNvSpPr>
          <p:nvPr/>
        </p:nvSpPr>
        <p:spPr bwMode="auto">
          <a:xfrm>
            <a:off x="2043345" y="2934885"/>
            <a:ext cx="2101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S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/>
              <a:t>1:20 </a:t>
            </a:r>
            <a:r>
              <a:rPr lang="en-US" dirty="0" smtClean="0"/>
              <a:t>000</a:t>
            </a:r>
            <a:r>
              <a:rPr lang="ro-RO" dirty="0" smtClean="0"/>
              <a:t>.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20481" y="2157232"/>
            <a:ext cx="455765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algn="l">
              <a:buFont typeface="Arial" pitchFamily="34" charset="0"/>
              <a:buChar char="•"/>
              <a:defRPr/>
            </a:pPr>
            <a:r>
              <a:rPr lang="en-US" dirty="0" err="1" smtClean="0"/>
              <a:t>Aprox</a:t>
            </a:r>
            <a:r>
              <a:rPr lang="ro-RO" dirty="0" smtClean="0"/>
              <a:t>imativ</a:t>
            </a:r>
            <a:r>
              <a:rPr lang="en-US" dirty="0" smtClean="0"/>
              <a:t> </a:t>
            </a:r>
            <a:r>
              <a:rPr lang="en-US" dirty="0"/>
              <a:t>1860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ro-RO" dirty="0" smtClean="0"/>
              <a:t> de </a:t>
            </a:r>
            <a:r>
              <a:rPr lang="en-US" dirty="0" smtClean="0"/>
              <a:t>hart</a:t>
            </a:r>
            <a:r>
              <a:rPr lang="ro-RO" dirty="0" smtClean="0"/>
              <a:t>ă</a:t>
            </a:r>
            <a:r>
              <a:rPr lang="en-US" dirty="0" smtClean="0"/>
              <a:t> </a:t>
            </a:r>
            <a:r>
              <a:rPr lang="ro-RO" dirty="0" smtClean="0"/>
              <a:t>+ dubluri.</a:t>
            </a:r>
            <a:endParaRPr lang="en-US" dirty="0"/>
          </a:p>
          <a:p>
            <a:pPr algn="l">
              <a:defRPr/>
            </a:pPr>
            <a:endParaRPr lang="en-US" dirty="0"/>
          </a:p>
          <a:p>
            <a:pPr marL="285750" indent="-285750" algn="l">
              <a:buFontTx/>
              <a:buChar char="-"/>
              <a:defRPr/>
            </a:pPr>
            <a:endParaRPr lang="en-US" dirty="0"/>
          </a:p>
        </p:txBody>
      </p:sp>
      <p:cxnSp>
        <p:nvCxnSpPr>
          <p:cNvPr id="5131" name="Straight Connector 13"/>
          <p:cNvCxnSpPr>
            <a:cxnSpLocks noChangeShapeType="1"/>
          </p:cNvCxnSpPr>
          <p:nvPr/>
        </p:nvCxnSpPr>
        <p:spPr bwMode="auto">
          <a:xfrm>
            <a:off x="0" y="1357313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993" y="1556935"/>
            <a:ext cx="2097088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20240" y="2986200"/>
            <a:ext cx="1253160" cy="1004760"/>
            <a:chOff x="120240" y="2986200"/>
            <a:chExt cx="1253160" cy="1004760"/>
          </a:xfrm>
        </p:grpSpPr>
        <p:sp>
          <p:nvSpPr>
            <p:cNvPr id="16" name="CustomShape 4"/>
            <p:cNvSpPr/>
            <p:nvPr/>
          </p:nvSpPr>
          <p:spPr>
            <a:xfrm>
              <a:off x="120240" y="3075840"/>
              <a:ext cx="725040" cy="6390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/>
            <a:lstStyle/>
            <a:p>
              <a:pPr>
                <a:lnSpc>
                  <a:spcPct val="100000"/>
                </a:lnSpc>
              </a:pPr>
              <a:endParaRPr dirty="0"/>
            </a:p>
          </p:txBody>
        </p:sp>
        <p:sp>
          <p:nvSpPr>
            <p:cNvPr id="17" name="CustomShape 5"/>
            <p:cNvSpPr/>
            <p:nvPr/>
          </p:nvSpPr>
          <p:spPr>
            <a:xfrm>
              <a:off x="789840" y="2986200"/>
              <a:ext cx="583560" cy="100476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/>
            <a:lstStyle/>
            <a:p>
              <a:pPr>
                <a:lnSpc>
                  <a:spcPct val="100000"/>
                </a:lnSpc>
              </a:pPr>
              <a:endParaRPr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14442" y="1556935"/>
            <a:ext cx="57182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Ridicări topografice din a doua jumătate a sec. XIX.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204" y="5943409"/>
            <a:ext cx="84930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o-RO" sz="1600" dirty="0" smtClean="0">
                <a:solidFill>
                  <a:srgbClr val="FFC000"/>
                </a:solidFill>
              </a:rPr>
              <a:t>Andre Louis Cholesky</a:t>
            </a:r>
            <a:r>
              <a:rPr lang="en-US" sz="1600" dirty="0" smtClean="0">
                <a:solidFill>
                  <a:srgbClr val="FFC000"/>
                </a:solidFill>
              </a:rPr>
              <a:t> </a:t>
            </a:r>
            <a:r>
              <a:rPr lang="en-US" sz="1600" dirty="0" smtClean="0">
                <a:solidFill>
                  <a:srgbClr val="FF0000"/>
                </a:solidFill>
              </a:rPr>
              <a:t>=&gt;</a:t>
            </a:r>
            <a:r>
              <a:rPr lang="ro-RO" sz="1600" dirty="0" smtClean="0"/>
              <a:t> </a:t>
            </a:r>
            <a:r>
              <a:rPr lang="ro-RO" sz="1600" i="1" dirty="0" smtClean="0"/>
              <a:t>proiecție cartogarfică unitară pentru întregul teritoriu românesc.</a:t>
            </a:r>
            <a:endParaRPr lang="en-US" sz="1600" i="1" dirty="0"/>
          </a:p>
        </p:txBody>
      </p:sp>
      <p:pic>
        <p:nvPicPr>
          <p:cNvPr id="4" name="Picture 2" descr="C:\Users\Iulia\Desktop\Capture2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80" y="3816471"/>
            <a:ext cx="2182840" cy="146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 bwMode="auto">
          <a:xfrm>
            <a:off x="3236163" y="3816471"/>
            <a:ext cx="0" cy="1418403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TextBox 6"/>
          <p:cNvSpPr txBox="1"/>
          <p:nvPr/>
        </p:nvSpPr>
        <p:spPr>
          <a:xfrm>
            <a:off x="3272230" y="4382042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50 cm</a:t>
            </a:r>
            <a:endParaRPr lang="en-US" sz="1400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>
            <a:off x="845280" y="5423338"/>
            <a:ext cx="2076335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1547457" y="5521697"/>
            <a:ext cx="6719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75 cm</a:t>
            </a:r>
            <a:endParaRPr lang="en-US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6506588" y="6312303"/>
            <a:ext cx="5414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800" dirty="0" err="1" smtClean="0">
                <a:solidFill>
                  <a:srgbClr val="FF0000"/>
                </a:solidFill>
              </a:rPr>
              <a:t>Surse</a:t>
            </a:r>
            <a:r>
              <a:rPr lang="en-US" sz="800" dirty="0" smtClean="0"/>
              <a:t>: geo-spatial.org</a:t>
            </a:r>
          </a:p>
          <a:p>
            <a:pPr algn="l"/>
            <a:r>
              <a:rPr lang="en-US" sz="800" dirty="0" err="1" smtClean="0"/>
              <a:t>Prezentare</a:t>
            </a:r>
            <a:r>
              <a:rPr lang="en-US" sz="800" dirty="0" smtClean="0"/>
              <a:t> - </a:t>
            </a:r>
            <a:r>
              <a:rPr lang="ro-RO" sz="800" dirty="0" smtClean="0"/>
              <a:t>„</a:t>
            </a:r>
            <a:r>
              <a:rPr lang="en-US" sz="800" dirty="0" smtClean="0"/>
              <a:t>Project </a:t>
            </a:r>
            <a:r>
              <a:rPr lang="en-US" sz="800" dirty="0" err="1" smtClean="0"/>
              <a:t>eHarta</a:t>
            </a:r>
            <a:r>
              <a:rPr lang="en-US" sz="800" dirty="0" smtClean="0"/>
              <a:t>,</a:t>
            </a:r>
            <a:r>
              <a:rPr lang="ro-RO" sz="800" dirty="0" smtClean="0"/>
              <a:t>...”</a:t>
            </a:r>
            <a:r>
              <a:rPr lang="en-US" sz="800" dirty="0" smtClean="0"/>
              <a:t> V. </a:t>
            </a:r>
            <a:r>
              <a:rPr lang="en-US" sz="800" dirty="0" err="1" smtClean="0"/>
              <a:t>Craciunescu</a:t>
            </a:r>
            <a:r>
              <a:rPr lang="en-US" sz="800" dirty="0" smtClean="0"/>
              <a:t> et. al.</a:t>
            </a:r>
          </a:p>
          <a:p>
            <a:pPr algn="l"/>
            <a:r>
              <a:rPr lang="en-US" sz="800" dirty="0"/>
              <a:t> </a:t>
            </a:r>
            <a:r>
              <a:rPr lang="en-US" sz="800" dirty="0" smtClean="0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694738" cy="1508105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FFC000"/>
                </a:solidFill>
              </a:rPr>
              <a:t>Unde</a:t>
            </a:r>
            <a:r>
              <a:rPr lang="en-US" dirty="0">
                <a:solidFill>
                  <a:srgbClr val="FFC000"/>
                </a:solidFill>
              </a:rPr>
              <a:t> le </a:t>
            </a:r>
            <a:r>
              <a:rPr lang="en-US" dirty="0" smtClean="0">
                <a:solidFill>
                  <a:srgbClr val="FFC000"/>
                </a:solidFill>
              </a:rPr>
              <a:t>g</a:t>
            </a:r>
            <a:r>
              <a:rPr lang="ro-RO" dirty="0" smtClean="0">
                <a:solidFill>
                  <a:srgbClr val="FFC000"/>
                </a:solidFill>
              </a:rPr>
              <a:t>ă</a:t>
            </a:r>
            <a:r>
              <a:rPr lang="en-US" dirty="0" err="1" smtClean="0">
                <a:solidFill>
                  <a:srgbClr val="FFC000"/>
                </a:solidFill>
              </a:rPr>
              <a:t>sim</a:t>
            </a:r>
            <a:r>
              <a:rPr lang="en-US" dirty="0" smtClean="0">
                <a:solidFill>
                  <a:srgbClr val="FEFB00"/>
                </a:solidFill>
              </a:rPr>
              <a:t> </a:t>
            </a:r>
            <a:r>
              <a:rPr lang="en-US" sz="6600" dirty="0">
                <a:solidFill>
                  <a:srgbClr val="FF0000"/>
                </a:solidFill>
                <a:latin typeface="Aparajita"/>
              </a:rPr>
              <a:t>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GBUTtem</a:t>
            </a: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E6669E-5C6F-4703-A6CB-9BD4343B6DB1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643" y="2134586"/>
            <a:ext cx="6529388" cy="673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393" y="1662332"/>
            <a:ext cx="3925888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/>
          <p:nvPr/>
        </p:nvPicPr>
        <p:blipFill>
          <a:blip r:embed="rId4"/>
          <a:stretch/>
        </p:blipFill>
        <p:spPr>
          <a:xfrm>
            <a:off x="0" y="3373821"/>
            <a:ext cx="3066393" cy="3076299"/>
          </a:xfrm>
          <a:prstGeom prst="rect">
            <a:avLst/>
          </a:prstGeom>
          <a:ln>
            <a:noFill/>
          </a:ln>
        </p:spPr>
      </p:pic>
      <p:cxnSp>
        <p:nvCxnSpPr>
          <p:cNvPr id="10" name="Straight Connector 13"/>
          <p:cNvCxnSpPr>
            <a:cxnSpLocks noChangeShapeType="1"/>
          </p:cNvCxnSpPr>
          <p:nvPr/>
        </p:nvCxnSpPr>
        <p:spPr bwMode="auto">
          <a:xfrm>
            <a:off x="0" y="1042002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2514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 defTabSz="8953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defTabSz="895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B09F8706-12BD-4B2D-9E98-7EAFC3544A29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4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8436" name="Freeform 2"/>
          <p:cNvSpPr>
            <a:spLocks/>
          </p:cNvSpPr>
          <p:nvPr/>
        </p:nvSpPr>
        <p:spPr bwMode="blackWhite">
          <a:xfrm>
            <a:off x="6670675" y="4902200"/>
            <a:ext cx="1347788" cy="1579563"/>
          </a:xfrm>
          <a:custGeom>
            <a:avLst/>
            <a:gdLst>
              <a:gd name="T0" fmla="*/ 685595 w 979"/>
              <a:gd name="T1" fmla="*/ 1578185 h 1146"/>
              <a:gd name="T2" fmla="*/ 0 w 979"/>
              <a:gd name="T3" fmla="*/ 552709 h 1146"/>
              <a:gd name="T4" fmla="*/ 503871 w 979"/>
              <a:gd name="T5" fmla="*/ 0 h 1146"/>
              <a:gd name="T6" fmla="*/ 1346410 w 979"/>
              <a:gd name="T7" fmla="*/ 869724 h 1146"/>
              <a:gd name="T8" fmla="*/ 685595 w 979"/>
              <a:gd name="T9" fmla="*/ 1578185 h 114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79" h="1146">
                <a:moveTo>
                  <a:pt x="498" y="1145"/>
                </a:moveTo>
                <a:lnTo>
                  <a:pt x="0" y="401"/>
                </a:lnTo>
                <a:lnTo>
                  <a:pt x="366" y="0"/>
                </a:lnTo>
                <a:lnTo>
                  <a:pt x="978" y="631"/>
                </a:lnTo>
                <a:lnTo>
                  <a:pt x="498" y="1145"/>
                </a:lnTo>
              </a:path>
            </a:pathLst>
          </a:custGeom>
          <a:solidFill>
            <a:schemeClr val="tx1">
              <a:lumMod val="65000"/>
            </a:schemeClr>
          </a:solidFill>
          <a:ln w="9525" cap="rnd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37" name="Freeform 3"/>
          <p:cNvSpPr>
            <a:spLocks/>
          </p:cNvSpPr>
          <p:nvPr/>
        </p:nvSpPr>
        <p:spPr bwMode="blackWhite">
          <a:xfrm>
            <a:off x="1836738" y="4902200"/>
            <a:ext cx="5338762" cy="558800"/>
          </a:xfrm>
          <a:custGeom>
            <a:avLst/>
            <a:gdLst>
              <a:gd name="T0" fmla="*/ 0 w 3876"/>
              <a:gd name="T1" fmla="*/ 557420 h 405"/>
              <a:gd name="T2" fmla="*/ 4834638 w 3876"/>
              <a:gd name="T3" fmla="*/ 557420 h 405"/>
              <a:gd name="T4" fmla="*/ 5337386 w 3876"/>
              <a:gd name="T5" fmla="*/ 0 h 405"/>
              <a:gd name="T6" fmla="*/ 953154 w 3876"/>
              <a:gd name="T7" fmla="*/ 2760 h 405"/>
              <a:gd name="T8" fmla="*/ 0 w 3876"/>
              <a:gd name="T9" fmla="*/ 557420 h 4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876" h="405">
                <a:moveTo>
                  <a:pt x="0" y="404"/>
                </a:moveTo>
                <a:lnTo>
                  <a:pt x="3510" y="404"/>
                </a:lnTo>
                <a:lnTo>
                  <a:pt x="3875" y="0"/>
                </a:lnTo>
                <a:lnTo>
                  <a:pt x="692" y="2"/>
                </a:lnTo>
                <a:lnTo>
                  <a:pt x="0" y="404"/>
                </a:lnTo>
              </a:path>
            </a:pathLst>
          </a:custGeom>
          <a:solidFill>
            <a:schemeClr val="bg1">
              <a:lumMod val="75000"/>
              <a:lumOff val="25000"/>
              <a:alpha val="50195"/>
            </a:schemeClr>
          </a:solidFill>
          <a:ln w="9525" cap="rnd" cmpd="sng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38" name="Freeform 4"/>
          <p:cNvSpPr>
            <a:spLocks/>
          </p:cNvSpPr>
          <p:nvPr/>
        </p:nvSpPr>
        <p:spPr bwMode="blackWhite">
          <a:xfrm>
            <a:off x="1154113" y="5456238"/>
            <a:ext cx="6203950" cy="1025525"/>
          </a:xfrm>
          <a:custGeom>
            <a:avLst/>
            <a:gdLst>
              <a:gd name="T0" fmla="*/ 0 w 4504"/>
              <a:gd name="T1" fmla="*/ 1024147 h 744"/>
              <a:gd name="T2" fmla="*/ 6202573 w 4504"/>
              <a:gd name="T3" fmla="*/ 1024147 h 744"/>
              <a:gd name="T4" fmla="*/ 5513857 w 4504"/>
              <a:gd name="T5" fmla="*/ 0 h 744"/>
              <a:gd name="T6" fmla="*/ 680451 w 4504"/>
              <a:gd name="T7" fmla="*/ 0 h 744"/>
              <a:gd name="T8" fmla="*/ 0 w 4504"/>
              <a:gd name="T9" fmla="*/ 1024147 h 7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504" h="744">
                <a:moveTo>
                  <a:pt x="0" y="743"/>
                </a:moveTo>
                <a:lnTo>
                  <a:pt x="4503" y="743"/>
                </a:lnTo>
                <a:lnTo>
                  <a:pt x="4003" y="0"/>
                </a:lnTo>
                <a:lnTo>
                  <a:pt x="494" y="0"/>
                </a:lnTo>
                <a:lnTo>
                  <a:pt x="0" y="743"/>
                </a:lnTo>
              </a:path>
            </a:pathLst>
          </a:custGeom>
          <a:solidFill>
            <a:schemeClr val="bg1">
              <a:lumMod val="50000"/>
              <a:lumOff val="50000"/>
            </a:schemeClr>
          </a:solidFill>
          <a:ln w="9525" cap="rnd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8439" name="Freeform 5"/>
          <p:cNvSpPr>
            <a:spLocks/>
          </p:cNvSpPr>
          <p:nvPr/>
        </p:nvSpPr>
        <p:spPr bwMode="blackWhite">
          <a:xfrm>
            <a:off x="5868988" y="3927475"/>
            <a:ext cx="1176337" cy="1368425"/>
          </a:xfrm>
          <a:custGeom>
            <a:avLst/>
            <a:gdLst>
              <a:gd name="T0" fmla="*/ 0 w 854"/>
              <a:gd name="T1" fmla="*/ 370701 h 993"/>
              <a:gd name="T2" fmla="*/ 695610 w 854"/>
              <a:gd name="T3" fmla="*/ 1367047 h 993"/>
              <a:gd name="T4" fmla="*/ 1174961 w 854"/>
              <a:gd name="T5" fmla="*/ 855782 h 993"/>
              <a:gd name="T6" fmla="*/ 337474 w 854"/>
              <a:gd name="T7" fmla="*/ 0 h 993"/>
              <a:gd name="T8" fmla="*/ 0 w 854"/>
              <a:gd name="T9" fmla="*/ 370701 h 99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54" h="993">
                <a:moveTo>
                  <a:pt x="0" y="269"/>
                </a:moveTo>
                <a:lnTo>
                  <a:pt x="505" y="992"/>
                </a:lnTo>
                <a:lnTo>
                  <a:pt x="853" y="621"/>
                </a:lnTo>
                <a:lnTo>
                  <a:pt x="245" y="0"/>
                </a:lnTo>
                <a:lnTo>
                  <a:pt x="0" y="269"/>
                </a:lnTo>
              </a:path>
            </a:pathLst>
          </a:custGeom>
          <a:solidFill>
            <a:schemeClr val="tx1">
              <a:lumMod val="65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0" name="Freeform 6"/>
          <p:cNvSpPr>
            <a:spLocks/>
          </p:cNvSpPr>
          <p:nvPr/>
        </p:nvSpPr>
        <p:spPr bwMode="blackWhite">
          <a:xfrm>
            <a:off x="2640013" y="3927475"/>
            <a:ext cx="3565525" cy="371475"/>
          </a:xfrm>
          <a:custGeom>
            <a:avLst/>
            <a:gdLst>
              <a:gd name="T0" fmla="*/ 0 w 2589"/>
              <a:gd name="T1" fmla="*/ 370094 h 269"/>
              <a:gd name="T2" fmla="*/ 3225361 w 2589"/>
              <a:gd name="T3" fmla="*/ 370094 h 269"/>
              <a:gd name="T4" fmla="*/ 3564148 w 2589"/>
              <a:gd name="T5" fmla="*/ 0 h 269"/>
              <a:gd name="T6" fmla="*/ 899300 w 2589"/>
              <a:gd name="T7" fmla="*/ 0 h 269"/>
              <a:gd name="T8" fmla="*/ 0 w 2589"/>
              <a:gd name="T9" fmla="*/ 370094 h 2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89" h="269">
                <a:moveTo>
                  <a:pt x="0" y="268"/>
                </a:moveTo>
                <a:lnTo>
                  <a:pt x="2342" y="268"/>
                </a:lnTo>
                <a:lnTo>
                  <a:pt x="2588" y="0"/>
                </a:lnTo>
                <a:lnTo>
                  <a:pt x="653" y="0"/>
                </a:lnTo>
                <a:lnTo>
                  <a:pt x="0" y="268"/>
                </a:lnTo>
              </a:path>
            </a:pathLst>
          </a:custGeom>
          <a:solidFill>
            <a:schemeClr val="bg1">
              <a:lumMod val="75000"/>
              <a:lumOff val="25000"/>
              <a:alpha val="50195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1" name="Freeform 7"/>
          <p:cNvSpPr>
            <a:spLocks/>
          </p:cNvSpPr>
          <p:nvPr/>
        </p:nvSpPr>
        <p:spPr bwMode="blackWhite">
          <a:xfrm>
            <a:off x="1949450" y="4297363"/>
            <a:ext cx="4619625" cy="1000125"/>
          </a:xfrm>
          <a:custGeom>
            <a:avLst/>
            <a:gdLst>
              <a:gd name="T0" fmla="*/ 0 w 3354"/>
              <a:gd name="T1" fmla="*/ 998747 h 726"/>
              <a:gd name="T2" fmla="*/ 4618248 w 3354"/>
              <a:gd name="T3" fmla="*/ 998747 h 726"/>
              <a:gd name="T4" fmla="*/ 3917178 w 3354"/>
              <a:gd name="T5" fmla="*/ 0 h 726"/>
              <a:gd name="T6" fmla="*/ 687297 w 3354"/>
              <a:gd name="T7" fmla="*/ 0 h 726"/>
              <a:gd name="T8" fmla="*/ 0 w 3354"/>
              <a:gd name="T9" fmla="*/ 998747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354" h="726">
                <a:moveTo>
                  <a:pt x="0" y="725"/>
                </a:moveTo>
                <a:lnTo>
                  <a:pt x="3353" y="725"/>
                </a:lnTo>
                <a:lnTo>
                  <a:pt x="2844" y="0"/>
                </a:lnTo>
                <a:lnTo>
                  <a:pt x="499" y="0"/>
                </a:lnTo>
                <a:lnTo>
                  <a:pt x="0" y="725"/>
                </a:lnTo>
              </a:path>
            </a:pathLst>
          </a:custGeom>
          <a:solidFill>
            <a:schemeClr val="bg1">
              <a:lumMod val="50000"/>
              <a:lumOff val="50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2" name="Freeform 8"/>
          <p:cNvSpPr>
            <a:spLocks/>
          </p:cNvSpPr>
          <p:nvPr/>
        </p:nvSpPr>
        <p:spPr bwMode="blackWhite">
          <a:xfrm>
            <a:off x="3454400" y="2930525"/>
            <a:ext cx="1782763" cy="180975"/>
          </a:xfrm>
          <a:custGeom>
            <a:avLst/>
            <a:gdLst>
              <a:gd name="T0" fmla="*/ 0 w 1295"/>
              <a:gd name="T1" fmla="*/ 179594 h 131"/>
              <a:gd name="T2" fmla="*/ 1605174 w 1295"/>
              <a:gd name="T3" fmla="*/ 179594 h 131"/>
              <a:gd name="T4" fmla="*/ 1781385 w 1295"/>
              <a:gd name="T5" fmla="*/ 0 h 131"/>
              <a:gd name="T6" fmla="*/ 554790 w 1295"/>
              <a:gd name="T7" fmla="*/ 0 h 131"/>
              <a:gd name="T8" fmla="*/ 0 w 1295"/>
              <a:gd name="T9" fmla="*/ 179594 h 1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95" h="131">
                <a:moveTo>
                  <a:pt x="0" y="130"/>
                </a:moveTo>
                <a:lnTo>
                  <a:pt x="1166" y="130"/>
                </a:lnTo>
                <a:lnTo>
                  <a:pt x="1294" y="0"/>
                </a:lnTo>
                <a:lnTo>
                  <a:pt x="403" y="0"/>
                </a:lnTo>
                <a:lnTo>
                  <a:pt x="0" y="130"/>
                </a:lnTo>
              </a:path>
            </a:pathLst>
          </a:custGeom>
          <a:solidFill>
            <a:schemeClr val="bg1">
              <a:lumMod val="75000"/>
              <a:lumOff val="25000"/>
              <a:alpha val="50195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3" name="Freeform 9"/>
          <p:cNvSpPr>
            <a:spLocks/>
          </p:cNvSpPr>
          <p:nvPr/>
        </p:nvSpPr>
        <p:spPr bwMode="blackWhite">
          <a:xfrm>
            <a:off x="5040313" y="2932113"/>
            <a:ext cx="1012825" cy="1198562"/>
          </a:xfrm>
          <a:custGeom>
            <a:avLst/>
            <a:gdLst>
              <a:gd name="T0" fmla="*/ 691753 w 735"/>
              <a:gd name="T1" fmla="*/ 1197184 h 870"/>
              <a:gd name="T2" fmla="*/ 1011447 w 735"/>
              <a:gd name="T3" fmla="*/ 852770 h 870"/>
              <a:gd name="T4" fmla="*/ 173627 w 735"/>
              <a:gd name="T5" fmla="*/ 0 h 870"/>
              <a:gd name="T6" fmla="*/ 0 w 735"/>
              <a:gd name="T7" fmla="*/ 179095 h 870"/>
              <a:gd name="T8" fmla="*/ 691753 w 735"/>
              <a:gd name="T9" fmla="*/ 1197184 h 87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35" h="870">
                <a:moveTo>
                  <a:pt x="502" y="869"/>
                </a:moveTo>
                <a:lnTo>
                  <a:pt x="734" y="619"/>
                </a:lnTo>
                <a:lnTo>
                  <a:pt x="126" y="0"/>
                </a:lnTo>
                <a:lnTo>
                  <a:pt x="0" y="130"/>
                </a:lnTo>
                <a:lnTo>
                  <a:pt x="502" y="869"/>
                </a:lnTo>
              </a:path>
            </a:pathLst>
          </a:custGeom>
          <a:solidFill>
            <a:schemeClr val="tx1">
              <a:lumMod val="65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4" name="Freeform 10"/>
          <p:cNvSpPr>
            <a:spLocks/>
          </p:cNvSpPr>
          <p:nvPr/>
        </p:nvSpPr>
        <p:spPr bwMode="blackWhite">
          <a:xfrm>
            <a:off x="2754313" y="3109913"/>
            <a:ext cx="3001962" cy="1020762"/>
          </a:xfrm>
          <a:custGeom>
            <a:avLst/>
            <a:gdLst>
              <a:gd name="T0" fmla="*/ 0 w 2179"/>
              <a:gd name="T1" fmla="*/ 1019384 h 741"/>
              <a:gd name="T2" fmla="*/ 3000585 w 2179"/>
              <a:gd name="T3" fmla="*/ 1019384 h 741"/>
              <a:gd name="T4" fmla="*/ 2303480 w 2179"/>
              <a:gd name="T5" fmla="*/ 0 h 741"/>
              <a:gd name="T6" fmla="*/ 695728 w 2179"/>
              <a:gd name="T7" fmla="*/ 0 h 741"/>
              <a:gd name="T8" fmla="*/ 0 w 2179"/>
              <a:gd name="T9" fmla="*/ 1019384 h 7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79" h="741">
                <a:moveTo>
                  <a:pt x="0" y="740"/>
                </a:moveTo>
                <a:lnTo>
                  <a:pt x="2178" y="740"/>
                </a:lnTo>
                <a:lnTo>
                  <a:pt x="1672" y="0"/>
                </a:lnTo>
                <a:lnTo>
                  <a:pt x="505" y="0"/>
                </a:lnTo>
                <a:lnTo>
                  <a:pt x="0" y="740"/>
                </a:lnTo>
              </a:path>
            </a:pathLst>
          </a:custGeom>
          <a:solidFill>
            <a:schemeClr val="bg1">
              <a:lumMod val="50000"/>
              <a:lumOff val="50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5" name="Freeform 11"/>
          <p:cNvSpPr>
            <a:spLocks/>
          </p:cNvSpPr>
          <p:nvPr/>
        </p:nvSpPr>
        <p:spPr bwMode="blackWhite">
          <a:xfrm>
            <a:off x="4249738" y="1944688"/>
            <a:ext cx="858837" cy="1012825"/>
          </a:xfrm>
          <a:custGeom>
            <a:avLst/>
            <a:gdLst>
              <a:gd name="T0" fmla="*/ 696169 w 623"/>
              <a:gd name="T1" fmla="*/ 1011447 h 735"/>
              <a:gd name="T2" fmla="*/ 857459 w 623"/>
              <a:gd name="T3" fmla="*/ 854356 h 735"/>
              <a:gd name="T4" fmla="*/ 0 w 623"/>
              <a:gd name="T5" fmla="*/ 0 h 735"/>
              <a:gd name="T6" fmla="*/ 696169 w 623"/>
              <a:gd name="T7" fmla="*/ 1011447 h 7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23" h="735">
                <a:moveTo>
                  <a:pt x="505" y="734"/>
                </a:moveTo>
                <a:lnTo>
                  <a:pt x="622" y="620"/>
                </a:lnTo>
                <a:lnTo>
                  <a:pt x="0" y="0"/>
                </a:lnTo>
                <a:lnTo>
                  <a:pt x="505" y="734"/>
                </a:lnTo>
              </a:path>
            </a:pathLst>
          </a:custGeom>
          <a:solidFill>
            <a:schemeClr val="tx1">
              <a:lumMod val="65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446" name="Freeform 12"/>
          <p:cNvSpPr>
            <a:spLocks/>
          </p:cNvSpPr>
          <p:nvPr/>
        </p:nvSpPr>
        <p:spPr bwMode="blackWhite">
          <a:xfrm>
            <a:off x="3556000" y="1944688"/>
            <a:ext cx="1392238" cy="1012825"/>
          </a:xfrm>
          <a:custGeom>
            <a:avLst/>
            <a:gdLst>
              <a:gd name="T0" fmla="*/ 0 w 1011"/>
              <a:gd name="T1" fmla="*/ 1011447 h 735"/>
              <a:gd name="T2" fmla="*/ 1390860 w 1011"/>
              <a:gd name="T3" fmla="*/ 1011447 h 735"/>
              <a:gd name="T4" fmla="*/ 695430 w 1011"/>
              <a:gd name="T5" fmla="*/ 0 h 735"/>
              <a:gd name="T6" fmla="*/ 0 w 1011"/>
              <a:gd name="T7" fmla="*/ 1011447 h 7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11" h="735">
                <a:moveTo>
                  <a:pt x="0" y="734"/>
                </a:moveTo>
                <a:lnTo>
                  <a:pt x="1010" y="734"/>
                </a:lnTo>
                <a:lnTo>
                  <a:pt x="505" y="0"/>
                </a:lnTo>
                <a:lnTo>
                  <a:pt x="0" y="734"/>
                </a:lnTo>
              </a:path>
            </a:pathLst>
          </a:custGeom>
          <a:solidFill>
            <a:schemeClr val="bg1">
              <a:lumMod val="50000"/>
              <a:lumOff val="50000"/>
            </a:schemeClr>
          </a:solidFill>
          <a:ln w="9525" cap="rnd" cmpd="sng">
            <a:solidFill>
              <a:schemeClr val="bg2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159" name="Rectangle 13"/>
          <p:cNvSpPr>
            <a:spLocks noChangeArrowheads="1"/>
          </p:cNvSpPr>
          <p:nvPr/>
        </p:nvSpPr>
        <p:spPr bwMode="black">
          <a:xfrm>
            <a:off x="1922463" y="5753100"/>
            <a:ext cx="4770437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/>
          <a:p>
            <a:pPr defTabSz="762000"/>
            <a:r>
              <a:rPr lang="ro-RO" altLang="zh-CN" sz="2800">
                <a:solidFill>
                  <a:srgbClr val="FF0000"/>
                </a:solidFill>
                <a:ea typeface="宋体" pitchFamily="2" charset="-122"/>
              </a:rPr>
              <a:t>eHarta</a:t>
            </a:r>
            <a:endParaRPr lang="en-US" altLang="zh-CN" sz="2800">
              <a:solidFill>
                <a:srgbClr val="FF0000"/>
              </a:solidFill>
              <a:ea typeface="宋体" pitchFamily="2" charset="-122"/>
            </a:endParaRPr>
          </a:p>
        </p:txBody>
      </p:sp>
      <p:sp>
        <p:nvSpPr>
          <p:cNvPr id="6160" name="Rectangle 14"/>
          <p:cNvSpPr>
            <a:spLocks noChangeArrowheads="1"/>
          </p:cNvSpPr>
          <p:nvPr/>
        </p:nvSpPr>
        <p:spPr bwMode="black">
          <a:xfrm>
            <a:off x="3433763" y="3544888"/>
            <a:ext cx="172243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/>
          <a:p>
            <a:pPr defTabSz="762000"/>
            <a:r>
              <a:rPr lang="ro-RO" altLang="zh-CN">
                <a:ea typeface="宋体" pitchFamily="2" charset="-122"/>
              </a:rPr>
              <a:t>Vectori</a:t>
            </a:r>
            <a:endParaRPr lang="en-US" altLang="zh-CN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6161" name="Rectangle 16"/>
          <p:cNvSpPr>
            <a:spLocks noChangeArrowheads="1"/>
          </p:cNvSpPr>
          <p:nvPr/>
        </p:nvSpPr>
        <p:spPr bwMode="black">
          <a:xfrm>
            <a:off x="2640013" y="4641850"/>
            <a:ext cx="3294062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/>
          <a:p>
            <a:pPr defTabSz="762000"/>
            <a:r>
              <a:rPr lang="ro-RO" altLang="zh-CN" dirty="0">
                <a:solidFill>
                  <a:srgbClr val="FFC000"/>
                </a:solidFill>
                <a:ea typeface="宋体" pitchFamily="2" charset="-122"/>
              </a:rPr>
              <a:t>Planurile Directoare de Tragere</a:t>
            </a:r>
            <a:endParaRPr lang="en-US" altLang="zh-CN" dirty="0">
              <a:solidFill>
                <a:srgbClr val="FFC000"/>
              </a:solidFill>
              <a:ea typeface="宋体" pitchFamily="2" charset="-122"/>
            </a:endParaRPr>
          </a:p>
        </p:txBody>
      </p:sp>
      <p:sp>
        <p:nvSpPr>
          <p:cNvPr id="6162" name="Rectangle 18"/>
          <p:cNvSpPr>
            <a:spLocks noGrp="1" noChangeArrowheads="1"/>
          </p:cNvSpPr>
          <p:nvPr>
            <p:ph type="title"/>
          </p:nvPr>
        </p:nvSpPr>
        <p:spPr>
          <a:xfrm>
            <a:off x="104775" y="50800"/>
            <a:ext cx="8694738" cy="83185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Care </a:t>
            </a:r>
            <a:r>
              <a:rPr lang="en-US" dirty="0" err="1" smtClean="0">
                <a:solidFill>
                  <a:schemeClr val="tx1"/>
                </a:solidFill>
              </a:rPr>
              <a:t>este</a:t>
            </a:r>
            <a:r>
              <a:rPr lang="en-US" dirty="0" smtClean="0">
                <a:solidFill>
                  <a:schemeClr val="tx1"/>
                </a:solidFill>
              </a:rPr>
              <a:t> leg</a:t>
            </a:r>
            <a:r>
              <a:rPr lang="ro-RO" dirty="0" smtClean="0">
                <a:solidFill>
                  <a:schemeClr val="tx1"/>
                </a:solidFill>
              </a:rPr>
              <a:t>ă</a:t>
            </a:r>
            <a:r>
              <a:rPr lang="en-US" dirty="0" err="1" smtClean="0">
                <a:solidFill>
                  <a:schemeClr val="tx1"/>
                </a:solidFill>
              </a:rPr>
              <a:t>tura</a:t>
            </a:r>
            <a:r>
              <a:rPr lang="en-US" sz="5400" dirty="0" smtClean="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?</a:t>
            </a:r>
            <a:endParaRPr lang="en-US" altLang="zh-CN" dirty="0" smtClean="0"/>
          </a:p>
        </p:txBody>
      </p:sp>
      <p:pic>
        <p:nvPicPr>
          <p:cNvPr id="22" name="Picture 6" descr="http://www.maroochync.org.au/images/programs/community%20puzz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882" y="1686938"/>
            <a:ext cx="1528324" cy="15283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Straight Connector 13"/>
          <p:cNvCxnSpPr>
            <a:cxnSpLocks noChangeShapeType="1"/>
          </p:cNvCxnSpPr>
          <p:nvPr/>
        </p:nvCxnSpPr>
        <p:spPr bwMode="auto">
          <a:xfrm>
            <a:off x="-57944" y="1089300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extBox 1"/>
          <p:cNvSpPr txBox="1"/>
          <p:nvPr/>
        </p:nvSpPr>
        <p:spPr>
          <a:xfrm>
            <a:off x="1195324" y="6481763"/>
            <a:ext cx="391325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i="1" dirty="0" smtClean="0"/>
              <a:t>*prima </a:t>
            </a:r>
            <a:r>
              <a:rPr lang="en-US" sz="800" i="1" dirty="0" err="1" smtClean="0"/>
              <a:t>campanie</a:t>
            </a:r>
            <a:r>
              <a:rPr lang="en-US" sz="800" i="1" dirty="0" smtClean="0"/>
              <a:t> de </a:t>
            </a:r>
            <a:r>
              <a:rPr lang="en-US" sz="800" i="1" dirty="0" err="1" smtClean="0"/>
              <a:t>vectorizare</a:t>
            </a:r>
            <a:r>
              <a:rPr lang="en-US" sz="800" i="1" dirty="0" smtClean="0"/>
              <a:t> a </a:t>
            </a:r>
            <a:r>
              <a:rPr lang="en-US" sz="800" i="1" dirty="0" err="1" smtClean="0"/>
              <a:t>unui</a:t>
            </a:r>
            <a:r>
              <a:rPr lang="en-US" sz="800" i="1" dirty="0" smtClean="0"/>
              <a:t> set de </a:t>
            </a:r>
            <a:r>
              <a:rPr lang="en-US" sz="800" i="1" dirty="0" err="1" smtClean="0"/>
              <a:t>harti</a:t>
            </a:r>
            <a:r>
              <a:rPr lang="en-US" sz="800" i="1" dirty="0" smtClean="0"/>
              <a:t> </a:t>
            </a:r>
            <a:r>
              <a:rPr lang="en-US" sz="800" i="1" dirty="0" err="1" smtClean="0"/>
              <a:t>istorice</a:t>
            </a:r>
            <a:r>
              <a:rPr lang="en-US" sz="800" i="1" dirty="0" smtClean="0"/>
              <a:t> cu </a:t>
            </a:r>
            <a:r>
              <a:rPr lang="en-US" sz="800" i="1" dirty="0" err="1" smtClean="0"/>
              <a:t>acoperire</a:t>
            </a:r>
            <a:r>
              <a:rPr lang="en-US" sz="800" i="1" dirty="0" smtClean="0"/>
              <a:t> </a:t>
            </a:r>
            <a:r>
              <a:rPr lang="en-US" sz="800" i="1" dirty="0" err="1" smtClean="0"/>
              <a:t>na</a:t>
            </a:r>
            <a:r>
              <a:rPr lang="ro-RO" sz="800" i="1" dirty="0" smtClean="0"/>
              <a:t>țională.</a:t>
            </a:r>
            <a:endParaRPr lang="en-US" sz="800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2085975" y="158750"/>
            <a:ext cx="8694738" cy="492125"/>
          </a:xfrm>
        </p:spPr>
        <p:txBody>
          <a:bodyPr/>
          <a:lstStyle/>
          <a:p>
            <a:r>
              <a:rPr lang="en-US" u="sng" dirty="0" err="1" smtClean="0">
                <a:solidFill>
                  <a:schemeClr val="tx1"/>
                </a:solidFill>
              </a:rPr>
              <a:t>Procesul</a:t>
            </a:r>
            <a:r>
              <a:rPr lang="en-US" u="sng" dirty="0" smtClean="0">
                <a:solidFill>
                  <a:schemeClr val="tx1"/>
                </a:solidFill>
              </a:rPr>
              <a:t> de </a:t>
            </a:r>
            <a:r>
              <a:rPr lang="en-US" u="sng" dirty="0" err="1" smtClean="0">
                <a:solidFill>
                  <a:srgbClr val="FFC000"/>
                </a:solidFill>
              </a:rPr>
              <a:t>vectorizare</a:t>
            </a:r>
            <a:endParaRPr lang="en-US" u="sng" dirty="0" smtClean="0">
              <a:solidFill>
                <a:srgbClr val="FFC000"/>
              </a:solidFill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BF2C25D9-4328-4364-9D10-DA5D26B07183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5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2" name="TextBox 15"/>
          <p:cNvSpPr txBox="1">
            <a:spLocks noChangeArrowheads="1"/>
          </p:cNvSpPr>
          <p:nvPr/>
        </p:nvSpPr>
        <p:spPr bwMode="auto">
          <a:xfrm>
            <a:off x="98425" y="1025525"/>
            <a:ext cx="20288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/>
              <a:t>Cum am inceput</a:t>
            </a:r>
            <a:r>
              <a:rPr lang="en-US" sz="360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?</a:t>
            </a:r>
          </a:p>
        </p:txBody>
      </p:sp>
      <p:grpSp>
        <p:nvGrpSpPr>
          <p:cNvPr id="7173" name="Group 25"/>
          <p:cNvGrpSpPr>
            <a:grpSpLocks/>
          </p:cNvGrpSpPr>
          <p:nvPr/>
        </p:nvGrpSpPr>
        <p:grpSpPr bwMode="auto">
          <a:xfrm>
            <a:off x="3101975" y="1163638"/>
            <a:ext cx="2757488" cy="1304925"/>
            <a:chOff x="3089431" y="965477"/>
            <a:chExt cx="2757854" cy="1304721"/>
          </a:xfrm>
        </p:grpSpPr>
        <p:grpSp>
          <p:nvGrpSpPr>
            <p:cNvPr id="7180" name="Group 13"/>
            <p:cNvGrpSpPr>
              <a:grpSpLocks/>
            </p:cNvGrpSpPr>
            <p:nvPr/>
          </p:nvGrpSpPr>
          <p:grpSpPr bwMode="auto">
            <a:xfrm>
              <a:off x="3940946" y="965477"/>
              <a:ext cx="1076848" cy="1304721"/>
              <a:chOff x="1034980" y="1019016"/>
              <a:chExt cx="1076848" cy="1304721"/>
            </a:xfrm>
          </p:grpSpPr>
          <p:sp>
            <p:nvSpPr>
              <p:cNvPr id="7183" name="Up Arrow 6"/>
              <p:cNvSpPr>
                <a:spLocks noChangeArrowheads="1"/>
              </p:cNvSpPr>
              <p:nvPr/>
            </p:nvSpPr>
            <p:spPr bwMode="auto">
              <a:xfrm>
                <a:off x="1034980" y="1361551"/>
                <a:ext cx="281354" cy="592853"/>
              </a:xfrm>
              <a:prstGeom prst="upArrow">
                <a:avLst>
                  <a:gd name="adj1" fmla="val 50000"/>
                  <a:gd name="adj2" fmla="val 49996"/>
                </a:avLst>
              </a:prstGeom>
              <a:solidFill>
                <a:srgbClr val="C00000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84" name="TextBox 8"/>
              <p:cNvSpPr txBox="1">
                <a:spLocks noChangeArrowheads="1"/>
              </p:cNvSpPr>
              <p:nvPr/>
            </p:nvSpPr>
            <p:spPr bwMode="auto">
              <a:xfrm>
                <a:off x="1441733" y="1954405"/>
                <a:ext cx="31290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9pPr>
              </a:lstStyle>
              <a:p>
                <a:r>
                  <a:rPr lang="en-US"/>
                  <a:t>0</a:t>
                </a:r>
              </a:p>
            </p:txBody>
          </p:sp>
          <p:sp>
            <p:nvSpPr>
              <p:cNvPr id="7185" name="Up Arrow 9"/>
              <p:cNvSpPr>
                <a:spLocks noChangeArrowheads="1"/>
              </p:cNvSpPr>
              <p:nvPr/>
            </p:nvSpPr>
            <p:spPr bwMode="auto">
              <a:xfrm rot="10800000">
                <a:off x="1830474" y="1361552"/>
                <a:ext cx="281354" cy="592853"/>
              </a:xfrm>
              <a:prstGeom prst="upArrow">
                <a:avLst>
                  <a:gd name="adj1" fmla="val 50000"/>
                  <a:gd name="adj2" fmla="val 49996"/>
                </a:avLst>
              </a:prstGeom>
              <a:solidFill>
                <a:srgbClr val="FFFF00"/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86" name="TextBox 11"/>
              <p:cNvSpPr txBox="1">
                <a:spLocks noChangeArrowheads="1"/>
              </p:cNvSpPr>
              <p:nvPr/>
            </p:nvSpPr>
            <p:spPr bwMode="auto">
              <a:xfrm>
                <a:off x="1249374" y="1019016"/>
                <a:ext cx="69762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楷体" pitchFamily="2" charset="-122"/>
                  </a:defRPr>
                </a:lvl9pPr>
              </a:lstStyle>
              <a:p>
                <a:r>
                  <a:rPr lang="en-US"/>
                  <a:t>1860</a:t>
                </a:r>
              </a:p>
            </p:txBody>
          </p:sp>
        </p:grpSp>
        <p:sp>
          <p:nvSpPr>
            <p:cNvPr id="7181" name="TextBox 16"/>
            <p:cNvSpPr txBox="1">
              <a:spLocks noChangeArrowheads="1"/>
            </p:cNvSpPr>
            <p:nvPr/>
          </p:nvSpPr>
          <p:spPr bwMode="auto">
            <a:xfrm>
              <a:off x="3089431" y="1433172"/>
              <a:ext cx="85151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r>
                <a:rPr lang="en-US"/>
                <a:t>Adrian</a:t>
              </a:r>
            </a:p>
          </p:txBody>
        </p:sp>
        <p:sp>
          <p:nvSpPr>
            <p:cNvPr id="7182" name="TextBox 17"/>
            <p:cNvSpPr txBox="1">
              <a:spLocks noChangeArrowheads="1"/>
            </p:cNvSpPr>
            <p:nvPr/>
          </p:nvSpPr>
          <p:spPr bwMode="auto">
            <a:xfrm>
              <a:off x="5017794" y="1419772"/>
              <a:ext cx="8294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r>
                <a:rPr lang="en-US"/>
                <a:t>Iulia</a:t>
              </a:r>
            </a:p>
          </p:txBody>
        </p:sp>
      </p:grpSp>
      <p:cxnSp>
        <p:nvCxnSpPr>
          <p:cNvPr id="7174" name="Straight Connector 23"/>
          <p:cNvCxnSpPr>
            <a:cxnSpLocks noChangeShapeType="1"/>
          </p:cNvCxnSpPr>
          <p:nvPr/>
        </p:nvCxnSpPr>
        <p:spPr bwMode="auto">
          <a:xfrm>
            <a:off x="0" y="965200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7175" name="Picture 19" descr="C:\Users\Iulia\Desktop\vector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2486024"/>
            <a:ext cx="2197100" cy="2270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cxnSp>
        <p:nvCxnSpPr>
          <p:cNvPr id="7176" name="Straight Arrow Connector 3"/>
          <p:cNvCxnSpPr>
            <a:cxnSpLocks noChangeShapeType="1"/>
          </p:cNvCxnSpPr>
          <p:nvPr/>
        </p:nvCxnSpPr>
        <p:spPr bwMode="auto">
          <a:xfrm>
            <a:off x="5986463" y="1822450"/>
            <a:ext cx="857250" cy="481013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77" name="TextBox 6"/>
          <p:cNvSpPr txBox="1">
            <a:spLocks noChangeArrowheads="1"/>
          </p:cNvSpPr>
          <p:nvPr/>
        </p:nvSpPr>
        <p:spPr bwMode="auto">
          <a:xfrm>
            <a:off x="5722938" y="6138863"/>
            <a:ext cx="302577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/>
              <a:t>Ce am realizat până acum</a:t>
            </a:r>
            <a:r>
              <a:rPr lang="en-US" sz="320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?</a:t>
            </a:r>
          </a:p>
          <a:p>
            <a:endParaRPr lang="en-US"/>
          </a:p>
        </p:txBody>
      </p:sp>
      <p:pic>
        <p:nvPicPr>
          <p:cNvPr id="7178" name="Picture 19" descr="C:\Users\Iulia\Desktop\rrr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5613" y="2312988"/>
            <a:ext cx="8961438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179" name="Straight Arrow Connector 10"/>
          <p:cNvCxnSpPr>
            <a:cxnSpLocks noChangeShapeType="1"/>
          </p:cNvCxnSpPr>
          <p:nvPr/>
        </p:nvCxnSpPr>
        <p:spPr bwMode="auto">
          <a:xfrm flipH="1">
            <a:off x="5224463" y="4965700"/>
            <a:ext cx="1843087" cy="723900"/>
          </a:xfrm>
          <a:prstGeom prst="straightConnector1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974B5656-E517-443A-AD26-FEB595F61581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6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581983" y="141890"/>
          <a:ext cx="5046308" cy="313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0" y="4311173"/>
            <a:ext cx="24399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pPr algn="l"/>
            <a:r>
              <a:rPr lang="ro-RO" dirty="0" smtClean="0"/>
              <a:t>Aproximativ </a:t>
            </a:r>
            <a:r>
              <a:rPr lang="ro-RO" dirty="0" smtClean="0">
                <a:solidFill>
                  <a:srgbClr val="FF0000"/>
                </a:solidFill>
              </a:rPr>
              <a:t>3100</a:t>
            </a:r>
            <a:r>
              <a:rPr lang="ro-RO" dirty="0" smtClean="0"/>
              <a:t> de poligoane ce reprezintă suprafețele construite a localităților</a:t>
            </a:r>
          </a:p>
        </p:txBody>
      </p:sp>
      <p:pic>
        <p:nvPicPr>
          <p:cNvPr id="36867" name="Picture 3" descr="C:\Users\Iulia\Desktop\pol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842" y="3796226"/>
            <a:ext cx="2311327" cy="250625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98" name="Straight Connector 9"/>
          <p:cNvCxnSpPr>
            <a:cxnSpLocks noChangeShapeType="1"/>
          </p:cNvCxnSpPr>
          <p:nvPr/>
        </p:nvCxnSpPr>
        <p:spPr bwMode="auto">
          <a:xfrm>
            <a:off x="0" y="3357563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199" name="TextBox 13"/>
          <p:cNvSpPr txBox="1">
            <a:spLocks noChangeArrowheads="1"/>
          </p:cNvSpPr>
          <p:nvPr/>
        </p:nvSpPr>
        <p:spPr bwMode="auto">
          <a:xfrm>
            <a:off x="6505575" y="1508125"/>
            <a:ext cx="827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sz="3200">
                <a:latin typeface="Aparajita" pitchFamily="34" charset="0"/>
                <a:cs typeface="Aparajita" pitchFamily="34" charset="0"/>
              </a:rPr>
              <a:t>40</a:t>
            </a:r>
            <a:r>
              <a:rPr lang="ro-RO" sz="280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% </a:t>
            </a:r>
            <a:endParaRPr lang="en-US" sz="2800">
              <a:solidFill>
                <a:srgbClr val="FF0000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8200" name="TextBox 14"/>
          <p:cNvSpPr txBox="1">
            <a:spLocks noChangeArrowheads="1"/>
          </p:cNvSpPr>
          <p:nvPr/>
        </p:nvSpPr>
        <p:spPr bwMode="auto">
          <a:xfrm>
            <a:off x="4706938" y="4857750"/>
            <a:ext cx="3270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sz="1900"/>
              <a:t>=</a:t>
            </a:r>
            <a:endParaRPr lang="en-US" sz="1900"/>
          </a:p>
        </p:txBody>
      </p:sp>
      <p:sp>
        <p:nvSpPr>
          <p:cNvPr id="8201" name="TextBox 15"/>
          <p:cNvSpPr txBox="1">
            <a:spLocks noChangeArrowheads="1"/>
          </p:cNvSpPr>
          <p:nvPr/>
        </p:nvSpPr>
        <p:spPr bwMode="auto">
          <a:xfrm>
            <a:off x="4870450" y="4787900"/>
            <a:ext cx="393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sz="2800">
                <a:solidFill>
                  <a:srgbClr val="FF0000"/>
                </a:solidFill>
              </a:rPr>
              <a:t>&gt;</a:t>
            </a:r>
          </a:p>
        </p:txBody>
      </p:sp>
      <p:sp>
        <p:nvSpPr>
          <p:cNvPr id="8202" name="TextBox 16"/>
          <p:cNvSpPr txBox="1">
            <a:spLocks noChangeArrowheads="1"/>
          </p:cNvSpPr>
          <p:nvPr/>
        </p:nvSpPr>
        <p:spPr bwMode="auto">
          <a:xfrm>
            <a:off x="5513388" y="4835525"/>
            <a:ext cx="2813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/>
              <a:t>Aprox. </a:t>
            </a:r>
            <a:r>
              <a:rPr lang="en-US">
                <a:solidFill>
                  <a:srgbClr val="FFC000"/>
                </a:solidFill>
              </a:rPr>
              <a:t>5</a:t>
            </a:r>
            <a:r>
              <a:rPr lang="ro-RO">
                <a:solidFill>
                  <a:srgbClr val="FFC000"/>
                </a:solidFill>
              </a:rPr>
              <a:t> </a:t>
            </a:r>
            <a:r>
              <a:rPr lang="en-US"/>
              <a:t>localit</a:t>
            </a:r>
            <a:r>
              <a:rPr lang="ro-RO"/>
              <a:t>ăți/</a:t>
            </a:r>
            <a:r>
              <a:rPr lang="ro-RO" sz="1100"/>
              <a:t>foaie hartă </a:t>
            </a:r>
            <a:r>
              <a:rPr lang="en-US" sz="1100"/>
              <a:t>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33350" y="168275"/>
            <a:ext cx="8694738" cy="49212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C000"/>
                </a:solidFill>
              </a:rPr>
              <a:t>Si</a:t>
            </a:r>
            <a:r>
              <a:rPr lang="ro-RO" dirty="0" smtClean="0">
                <a:solidFill>
                  <a:srgbClr val="FFC000"/>
                </a:solidFill>
              </a:rPr>
              <a:t>t</a:t>
            </a:r>
            <a:r>
              <a:rPr lang="en-US" dirty="0" err="1" smtClean="0">
                <a:solidFill>
                  <a:srgbClr val="FFC000"/>
                </a:solidFill>
              </a:rPr>
              <a:t>ua</a:t>
            </a:r>
            <a:r>
              <a:rPr lang="ro-RO" dirty="0" smtClean="0">
                <a:solidFill>
                  <a:srgbClr val="FFC000"/>
                </a:solidFill>
              </a:rPr>
              <a:t>ț</a:t>
            </a:r>
            <a:r>
              <a:rPr lang="en-US" dirty="0" smtClean="0">
                <a:solidFill>
                  <a:srgbClr val="FFC000"/>
                </a:solidFill>
              </a:rPr>
              <a:t>ii </a:t>
            </a:r>
            <a:r>
              <a:rPr lang="ro-RO" dirty="0" smtClean="0">
                <a:solidFill>
                  <a:schemeClr val="tx1"/>
                </a:solidFill>
              </a:rPr>
              <a:t>î</a:t>
            </a:r>
            <a:r>
              <a:rPr lang="en-US" dirty="0" err="1" smtClean="0">
                <a:solidFill>
                  <a:schemeClr val="tx1"/>
                </a:solidFill>
              </a:rPr>
              <a:t>nt</a:t>
            </a:r>
            <a:r>
              <a:rPr lang="ro-RO" dirty="0" smtClean="0">
                <a:solidFill>
                  <a:schemeClr val="tx1"/>
                </a:solidFill>
              </a:rPr>
              <a:t>â</a:t>
            </a:r>
            <a:r>
              <a:rPr lang="en-US" dirty="0" err="1" smtClean="0">
                <a:solidFill>
                  <a:schemeClr val="tx1"/>
                </a:solidFill>
              </a:rPr>
              <a:t>mpinate</a:t>
            </a:r>
            <a:r>
              <a:rPr lang="en-US" dirty="0" smtClean="0"/>
              <a:t> </a:t>
            </a:r>
          </a:p>
        </p:txBody>
      </p:sp>
      <p:sp>
        <p:nvSpPr>
          <p:cNvPr id="9219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FB127014-C90D-4057-8B07-2C11A2143A22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7</a:t>
            </a:fld>
            <a:endParaRPr lang="zh-CN" altLang="en-US" dirty="0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9221" name="Straight Connector 5"/>
          <p:cNvCxnSpPr>
            <a:cxnSpLocks noChangeShapeType="1"/>
          </p:cNvCxnSpPr>
          <p:nvPr/>
        </p:nvCxnSpPr>
        <p:spPr bwMode="auto">
          <a:xfrm>
            <a:off x="0" y="995363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9222" name="Picture 6" descr="C:\Users\Iulia\Desktop\planuri\1866-196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80" y="1159488"/>
            <a:ext cx="7416475" cy="49495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2"/>
          <p:cNvSpPr>
            <a:spLocks noChangeArrowheads="1"/>
          </p:cNvSpPr>
          <p:nvPr/>
        </p:nvSpPr>
        <p:spPr bwMode="auto">
          <a:xfrm>
            <a:off x="1173013" y="6109017"/>
            <a:ext cx="26597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o-RO" dirty="0" smtClean="0"/>
              <a:t>An 1922 - indicativ 1866</a:t>
            </a:r>
            <a:endParaRPr lang="en-US" dirty="0"/>
          </a:p>
        </p:txBody>
      </p:sp>
      <p:sp>
        <p:nvSpPr>
          <p:cNvPr id="9224" name="Rectangle 3"/>
          <p:cNvSpPr>
            <a:spLocks noChangeArrowheads="1"/>
          </p:cNvSpPr>
          <p:nvPr/>
        </p:nvSpPr>
        <p:spPr bwMode="auto">
          <a:xfrm>
            <a:off x="5082095" y="6109017"/>
            <a:ext cx="27109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o-RO" dirty="0" smtClean="0"/>
              <a:t>An 1939 – indicativ 1966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0243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F84C839B-D29A-4297-A45C-78F7414688FB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8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11269" name="Picture 5" descr="C:\Users\Iulia\Desktop\planuri\5243-51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903288"/>
            <a:ext cx="7367587" cy="545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1"/>
          <p:cNvSpPr txBox="1">
            <a:spLocks noChangeArrowheads="1"/>
          </p:cNvSpPr>
          <p:nvPr/>
        </p:nvSpPr>
        <p:spPr bwMode="auto">
          <a:xfrm>
            <a:off x="4920697" y="6368239"/>
            <a:ext cx="27238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 smtClean="0"/>
              <a:t>An 1955  - indicativ 5243</a:t>
            </a:r>
            <a:endParaRPr lang="en-US" dirty="0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171111" y="6357938"/>
            <a:ext cx="26597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 smtClean="0"/>
              <a:t>An 1940 - indicativ 5143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1267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E6EFC567-4559-4358-B582-F11C90E4C680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9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0" name="Rectangle 1"/>
          <p:cNvSpPr>
            <a:spLocks noChangeArrowheads="1"/>
          </p:cNvSpPr>
          <p:nvPr/>
        </p:nvSpPr>
        <p:spPr bwMode="auto">
          <a:xfrm>
            <a:off x="115888" y="5573713"/>
            <a:ext cx="696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o-RO">
                <a:solidFill>
                  <a:schemeClr val="bg1"/>
                </a:solidFill>
              </a:rPr>
              <a:t>1865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26375" y="5541963"/>
            <a:ext cx="69850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</a:rPr>
              <a:t>1865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26659" y="1275907"/>
            <a:ext cx="8461331" cy="4092982"/>
            <a:chOff x="464344" y="1275907"/>
            <a:chExt cx="8461331" cy="4092982"/>
          </a:xfrm>
        </p:grpSpPr>
        <p:pic>
          <p:nvPicPr>
            <p:cNvPr id="1026" name="Picture 2" descr="C:\Users\Adrian\Desktop\1865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344" y="1275908"/>
              <a:ext cx="4092981" cy="4092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C:\Users\Adrian\Desktop\53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7325" y="1275907"/>
              <a:ext cx="4368350" cy="4092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TextBox 3"/>
          <p:cNvSpPr txBox="1"/>
          <p:nvPr/>
        </p:nvSpPr>
        <p:spPr>
          <a:xfrm>
            <a:off x="5261139" y="5399126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/>
              <a:t>a</a:t>
            </a:r>
            <a:r>
              <a:rPr lang="ro-RO" dirty="0" smtClean="0"/>
              <a:t>n 1858 – indicativ 1865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30473" y="5401379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/>
              <a:t>a</a:t>
            </a:r>
            <a:r>
              <a:rPr lang="ro-RO" dirty="0" smtClean="0"/>
              <a:t>n 1839 – indicativ 1865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2291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967BEE7D-3612-45A4-9866-9DF365CF8DD5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10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37890" name="Picture 2" descr="C:\Users\Iulia\Desktop\planuri\205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79" y="1560785"/>
            <a:ext cx="8221795" cy="39557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Box 4"/>
          <p:cNvSpPr txBox="1">
            <a:spLocks noChangeArrowheads="1"/>
          </p:cNvSpPr>
          <p:nvPr/>
        </p:nvSpPr>
        <p:spPr bwMode="auto">
          <a:xfrm>
            <a:off x="5329565" y="5516554"/>
            <a:ext cx="2698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/>
              <a:t> </a:t>
            </a:r>
            <a:r>
              <a:rPr lang="ro-RO" dirty="0" smtClean="0"/>
              <a:t>an 1958 - indicativ 2056</a:t>
            </a:r>
            <a:endParaRPr lang="ro-RO" dirty="0"/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739844" y="5507694"/>
            <a:ext cx="26981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/>
              <a:t> </a:t>
            </a:r>
            <a:r>
              <a:rPr lang="ro-RO" dirty="0" smtClean="0"/>
              <a:t>an 1939 - indicativ 2056</a:t>
            </a:r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3315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C37DE2F3-FBA7-4679-B45E-4B810C5C2539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11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13317" name="Picture 2" descr="C:\Users\Iulia\Desktop\planuri\196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273175"/>
            <a:ext cx="8472488" cy="4602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4"/>
          <p:cNvSpPr txBox="1">
            <a:spLocks noChangeArrowheads="1"/>
          </p:cNvSpPr>
          <p:nvPr/>
        </p:nvSpPr>
        <p:spPr bwMode="auto">
          <a:xfrm>
            <a:off x="678574" y="5875338"/>
            <a:ext cx="159531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 smtClean="0"/>
              <a:t>Indicativ 1962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4339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775094" y="6441705"/>
            <a:ext cx="1866900" cy="271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3EBFBC4D-4023-4F89-8F72-54EF018DB07F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12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38914" name="Picture 2" descr="C:\Users\Iulia\Desktop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1030288"/>
            <a:ext cx="7773988" cy="5067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TextBox 4"/>
          <p:cNvSpPr txBox="1">
            <a:spLocks noChangeArrowheads="1"/>
          </p:cNvSpPr>
          <p:nvPr/>
        </p:nvSpPr>
        <p:spPr bwMode="auto">
          <a:xfrm>
            <a:off x="1153846" y="6097588"/>
            <a:ext cx="26725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 smtClean="0"/>
              <a:t>An 1928 - Indicativ 3136</a:t>
            </a:r>
            <a:endParaRPr lang="en-US" dirty="0"/>
          </a:p>
        </p:txBody>
      </p:sp>
      <p:sp>
        <p:nvSpPr>
          <p:cNvPr id="14343" name="TextBox 5"/>
          <p:cNvSpPr txBox="1">
            <a:spLocks noChangeArrowheads="1"/>
          </p:cNvSpPr>
          <p:nvPr/>
        </p:nvSpPr>
        <p:spPr bwMode="auto">
          <a:xfrm>
            <a:off x="5068831" y="6113353"/>
            <a:ext cx="26597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dirty="0" smtClean="0"/>
              <a:t>An 1957 - indicativ 3236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92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Verificarea </a:t>
            </a:r>
            <a:r>
              <a:rPr lang="en-US" smtClean="0">
                <a:solidFill>
                  <a:srgbClr val="FFC000"/>
                </a:solidFill>
              </a:rPr>
              <a:t>topologic</a:t>
            </a:r>
            <a:r>
              <a:rPr lang="ro-RO" smtClean="0">
                <a:solidFill>
                  <a:srgbClr val="FFC000"/>
                </a:solidFill>
              </a:rPr>
              <a:t>ă</a:t>
            </a:r>
            <a:r>
              <a:rPr lang="en-US" smtClean="0">
                <a:solidFill>
                  <a:schemeClr val="tx1"/>
                </a:solidFill>
              </a:rPr>
              <a:t> a vectorilor</a:t>
            </a:r>
            <a:r>
              <a:rPr lang="ro-RO" smtClean="0">
                <a:solidFill>
                  <a:schemeClr val="tx1"/>
                </a:solidFill>
              </a:rPr>
              <a:t>.</a:t>
            </a:r>
            <a:endParaRPr lang="en-US" smtClean="0">
              <a:solidFill>
                <a:schemeClr val="tx1"/>
              </a:solidFill>
            </a:endParaRPr>
          </a:p>
        </p:txBody>
      </p:sp>
      <p:sp>
        <p:nvSpPr>
          <p:cNvPr id="15363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61D26460-A431-4E30-8872-3CB4FE9596B1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13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15365" name="Straight Connector 5"/>
          <p:cNvCxnSpPr>
            <a:cxnSpLocks noChangeShapeType="1"/>
          </p:cNvCxnSpPr>
          <p:nvPr/>
        </p:nvCxnSpPr>
        <p:spPr bwMode="auto">
          <a:xfrm>
            <a:off x="0" y="974725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295" name="Picture 7" descr="C:\Users\Iulia\Desktop\1967-186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451" y="1224107"/>
            <a:ext cx="3257551" cy="2800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Iulia\Desktop\2046-20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159" y="3726626"/>
            <a:ext cx="2251076" cy="27398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:\Users\Iulia\Desktop\2544-254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58" y="3726626"/>
            <a:ext cx="2362621" cy="2789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92125"/>
          </a:xfrm>
        </p:spPr>
        <p:txBody>
          <a:bodyPr/>
          <a:lstStyle/>
          <a:p>
            <a:pPr algn="ctr">
              <a:defRPr/>
            </a:pPr>
            <a:r>
              <a:rPr lang="ro-RO" dirty="0" smtClean="0">
                <a:solidFill>
                  <a:schemeClr val="tx1">
                    <a:lumMod val="95000"/>
                  </a:schemeClr>
                </a:solidFill>
              </a:rPr>
              <a:t>Etapa următoare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387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A853A55C-338A-4173-B391-CF3992E266E8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14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16389" name="Straight Connector 5"/>
          <p:cNvCxnSpPr>
            <a:cxnSpLocks noChangeShapeType="1"/>
          </p:cNvCxnSpPr>
          <p:nvPr/>
        </p:nvCxnSpPr>
        <p:spPr bwMode="auto">
          <a:xfrm>
            <a:off x="0" y="1060450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390" name="TextBox 7"/>
          <p:cNvSpPr txBox="1">
            <a:spLocks noChangeArrowheads="1"/>
          </p:cNvSpPr>
          <p:nvPr/>
        </p:nvSpPr>
        <p:spPr bwMode="auto">
          <a:xfrm>
            <a:off x="3233738" y="2390775"/>
            <a:ext cx="2492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dirty="0" err="1">
                <a:solidFill>
                  <a:srgbClr val="FFC000"/>
                </a:solidFill>
              </a:rPr>
              <a:t>Extragerea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centroizilor</a:t>
            </a:r>
            <a:endParaRPr lang="en-US" dirty="0">
              <a:solidFill>
                <a:srgbClr val="FFC000"/>
              </a:solidFill>
            </a:endParaRPr>
          </a:p>
        </p:txBody>
      </p:sp>
      <p:cxnSp>
        <p:nvCxnSpPr>
          <p:cNvPr id="16391" name="Elbow Connector 3"/>
          <p:cNvCxnSpPr>
            <a:cxnSpLocks noChangeShapeType="1"/>
          </p:cNvCxnSpPr>
          <p:nvPr/>
        </p:nvCxnSpPr>
        <p:spPr bwMode="auto">
          <a:xfrm rot="16200000" flipH="1">
            <a:off x="1897856" y="3783807"/>
            <a:ext cx="1173163" cy="1587500"/>
          </a:xfrm>
          <a:prstGeom prst="bentConnector2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2" name="Elbow Connector 13"/>
          <p:cNvCxnSpPr>
            <a:cxnSpLocks noChangeShapeType="1"/>
          </p:cNvCxnSpPr>
          <p:nvPr/>
        </p:nvCxnSpPr>
        <p:spPr bwMode="auto">
          <a:xfrm rot="5400000">
            <a:off x="5890418" y="3783807"/>
            <a:ext cx="1173163" cy="1587500"/>
          </a:xfrm>
          <a:prstGeom prst="bentConnector2">
            <a:avLst/>
          </a:prstGeom>
          <a:noFill/>
          <a:ln w="12700" algn="ctr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3323" name="Picture 11" descr="C:\Users\Iulia\Desktop\acat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382" y="3981451"/>
            <a:ext cx="2392413" cy="236696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C:\Users\Iulia\Desktop\vech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29" y="1341617"/>
            <a:ext cx="2662511" cy="262852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13" descr="C:\Users\Iulia\Desktop\no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1341617"/>
            <a:ext cx="2618200" cy="262375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6" name="TextBox 8"/>
          <p:cNvSpPr txBox="1">
            <a:spLocks noChangeArrowheads="1"/>
          </p:cNvSpPr>
          <p:nvPr/>
        </p:nvSpPr>
        <p:spPr bwMode="auto">
          <a:xfrm>
            <a:off x="479425" y="1077913"/>
            <a:ext cx="21605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sz="1600">
                <a:latin typeface="Aparajita" pitchFamily="34" charset="0"/>
                <a:cs typeface="Aparajita" pitchFamily="34" charset="0"/>
              </a:rPr>
              <a:t>Planuri Directoare de Tragere</a:t>
            </a:r>
            <a:endParaRPr lang="en-US" sz="160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6397" name="TextBox 21"/>
          <p:cNvSpPr txBox="1">
            <a:spLocks noChangeArrowheads="1"/>
          </p:cNvSpPr>
          <p:nvPr/>
        </p:nvSpPr>
        <p:spPr bwMode="auto">
          <a:xfrm>
            <a:off x="6256338" y="1079500"/>
            <a:ext cx="22018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sz="1600" dirty="0">
                <a:latin typeface="Aparajita" pitchFamily="34" charset="0"/>
                <a:cs typeface="Aparajita" pitchFamily="34" charset="0"/>
              </a:rPr>
              <a:t>Vectori geo-spatial.org – 2008</a:t>
            </a:r>
          </a:p>
          <a:p>
            <a:endParaRPr lang="en-US" sz="1600" dirty="0">
              <a:latin typeface="Aparajita" pitchFamily="34" charset="0"/>
              <a:cs typeface="Aparajit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92125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C000"/>
                </a:solidFill>
              </a:rPr>
              <a:t>Join cu Metadatele</a:t>
            </a:r>
            <a:endParaRPr lang="en-US" dirty="0" smtClean="0">
              <a:solidFill>
                <a:srgbClr val="FFC000"/>
              </a:solidFill>
            </a:endParaRPr>
          </a:p>
        </p:txBody>
      </p:sp>
      <p:sp>
        <p:nvSpPr>
          <p:cNvPr id="17411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FFC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865938" y="6450013"/>
            <a:ext cx="1866900" cy="2751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CEB3D94F-A5DF-4C42-B4C7-7FFB2F225BF6}" type="slidenum">
              <a:rPr lang="zh-CN" altLang="en-US" smtClean="0">
                <a:solidFill>
                  <a:srgbClr val="FFC000"/>
                </a:solidFill>
                <a:ea typeface="宋体" pitchFamily="2" charset="-122"/>
              </a:rPr>
              <a:pPr/>
              <a:t>15</a:t>
            </a:fld>
            <a:endParaRPr lang="zh-CN" altLang="en-US" smtClean="0">
              <a:solidFill>
                <a:srgbClr val="FFC000"/>
              </a:solidFill>
              <a:ea typeface="宋体" pitchFamily="2" charset="-122"/>
            </a:endParaRPr>
          </a:p>
        </p:txBody>
      </p:sp>
      <p:pic>
        <p:nvPicPr>
          <p:cNvPr id="17413" name="Picture 5" descr="C:\Users\Iulia\Downloads\17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611" y="1390603"/>
            <a:ext cx="7403843" cy="4230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01611" y="5621564"/>
            <a:ext cx="2403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C000"/>
                </a:solidFill>
              </a:rPr>
              <a:t>surs</a:t>
            </a:r>
            <a:r>
              <a:rPr lang="ro-RO" dirty="0" smtClean="0">
                <a:solidFill>
                  <a:srgbClr val="FFC000"/>
                </a:solidFill>
              </a:rPr>
              <a:t>ă: geo-spatial.org</a:t>
            </a:r>
            <a:endParaRPr lang="en-US" dirty="0">
              <a:solidFill>
                <a:srgbClr val="FFC000"/>
              </a:solidFill>
            </a:endParaRPr>
          </a:p>
        </p:txBody>
      </p:sp>
      <p:cxnSp>
        <p:nvCxnSpPr>
          <p:cNvPr id="7" name="Straight Connector 5"/>
          <p:cNvCxnSpPr>
            <a:cxnSpLocks noChangeShapeType="1"/>
          </p:cNvCxnSpPr>
          <p:nvPr/>
        </p:nvCxnSpPr>
        <p:spPr bwMode="auto">
          <a:xfrm>
            <a:off x="0" y="1060450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30213"/>
          </a:xfrm>
        </p:spPr>
        <p:txBody>
          <a:bodyPr/>
          <a:lstStyle/>
          <a:p>
            <a:r>
              <a:rPr lang="en-US" sz="2400" smtClean="0">
                <a:solidFill>
                  <a:schemeClr val="tx1"/>
                </a:solidFill>
              </a:rPr>
              <a:t>Utilizarea</a:t>
            </a:r>
            <a:r>
              <a:rPr lang="en-US" sz="2800" smtClean="0">
                <a:solidFill>
                  <a:schemeClr val="tx1"/>
                </a:solidFill>
              </a:rPr>
              <a:t> </a:t>
            </a:r>
            <a:r>
              <a:rPr lang="en-US" sz="2400" smtClean="0">
                <a:solidFill>
                  <a:schemeClr val="tx1"/>
                </a:solidFill>
              </a:rPr>
              <a:t>datelor</a:t>
            </a:r>
            <a:endParaRPr lang="en-US" sz="2800" smtClean="0">
              <a:solidFill>
                <a:schemeClr val="tx1"/>
              </a:solidFill>
            </a:endParaRPr>
          </a:p>
        </p:txBody>
      </p:sp>
      <p:sp>
        <p:nvSpPr>
          <p:cNvPr id="18435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AAAAA863-5A4E-4EB5-873B-7F75941E0FF7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16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18437" name="Straight Connector 5"/>
          <p:cNvCxnSpPr>
            <a:cxnSpLocks noChangeShapeType="1"/>
          </p:cNvCxnSpPr>
          <p:nvPr/>
        </p:nvCxnSpPr>
        <p:spPr bwMode="auto">
          <a:xfrm>
            <a:off x="0" y="1176338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438" name="TextBox 12"/>
          <p:cNvSpPr txBox="1">
            <a:spLocks noChangeArrowheads="1"/>
          </p:cNvSpPr>
          <p:nvPr/>
        </p:nvSpPr>
        <p:spPr bwMode="auto">
          <a:xfrm>
            <a:off x="0" y="668338"/>
            <a:ext cx="88661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sz="2400" dirty="0" err="1" smtClean="0">
                <a:solidFill>
                  <a:srgbClr val="FFC000"/>
                </a:solidFill>
              </a:rPr>
              <a:t>Evolu</a:t>
            </a:r>
            <a:r>
              <a:rPr lang="ro-RO" sz="2400" dirty="0" smtClean="0">
                <a:solidFill>
                  <a:srgbClr val="FFC000"/>
                </a:solidFill>
              </a:rPr>
              <a:t>ț</a:t>
            </a:r>
            <a:r>
              <a:rPr lang="en-US" sz="2400" dirty="0" err="1" smtClean="0">
                <a:solidFill>
                  <a:srgbClr val="FFC000"/>
                </a:solidFill>
              </a:rPr>
              <a:t>ia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num</a:t>
            </a:r>
            <a:r>
              <a:rPr lang="ro-RO" sz="2400" dirty="0" smtClean="0">
                <a:solidFill>
                  <a:srgbClr val="FFC000"/>
                </a:solidFill>
              </a:rPr>
              <a:t>ă</a:t>
            </a:r>
            <a:r>
              <a:rPr lang="en-US" sz="2400" dirty="0" err="1" smtClean="0">
                <a:solidFill>
                  <a:srgbClr val="FFC000"/>
                </a:solidFill>
              </a:rPr>
              <a:t>rului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>
                <a:solidFill>
                  <a:srgbClr val="FFC000"/>
                </a:solidFill>
              </a:rPr>
              <a:t>de </a:t>
            </a:r>
            <a:r>
              <a:rPr lang="en-US" sz="2400" dirty="0" err="1" smtClean="0">
                <a:solidFill>
                  <a:srgbClr val="FFC000"/>
                </a:solidFill>
              </a:rPr>
              <a:t>localit</a:t>
            </a:r>
            <a:r>
              <a:rPr lang="ro-RO" sz="2400" dirty="0" smtClean="0">
                <a:solidFill>
                  <a:srgbClr val="FFC000"/>
                </a:solidFill>
              </a:rPr>
              <a:t>ă</a:t>
            </a:r>
            <a:r>
              <a:rPr lang="ro-RO" sz="2400" dirty="0">
                <a:solidFill>
                  <a:srgbClr val="FFC000"/>
                </a:solidFill>
              </a:rPr>
              <a:t>ț</a:t>
            </a:r>
            <a:r>
              <a:rPr lang="en-US" sz="2400" dirty="0" smtClean="0">
                <a:solidFill>
                  <a:srgbClr val="FFC000"/>
                </a:solidFill>
              </a:rPr>
              <a:t>i</a:t>
            </a:r>
            <a:endParaRPr lang="en-US" sz="2000" dirty="0">
              <a:solidFill>
                <a:srgbClr val="FFC000"/>
              </a:solidFill>
            </a:endParaRPr>
          </a:p>
          <a:p>
            <a:endParaRPr lang="en-US" sz="2000" dirty="0">
              <a:solidFill>
                <a:srgbClr val="FFC000"/>
              </a:solidFill>
            </a:endParaRPr>
          </a:p>
        </p:txBody>
      </p:sp>
      <p:pic>
        <p:nvPicPr>
          <p:cNvPr id="7" name="Picture 11" descr="C:\Users\Iulia\Desktop\acat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901" y="1770068"/>
            <a:ext cx="3943726" cy="390177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40" name="Group 2"/>
          <p:cNvGrpSpPr>
            <a:grpSpLocks/>
          </p:cNvGrpSpPr>
          <p:nvPr/>
        </p:nvGrpSpPr>
        <p:grpSpPr bwMode="auto">
          <a:xfrm>
            <a:off x="369888" y="3316288"/>
            <a:ext cx="2160587" cy="939800"/>
            <a:chOff x="423401" y="1547683"/>
            <a:chExt cx="2159567" cy="939766"/>
          </a:xfrm>
        </p:grpSpPr>
        <p:sp>
          <p:nvSpPr>
            <p:cNvPr id="18444" name="TextBox 7"/>
            <p:cNvSpPr txBox="1">
              <a:spLocks noChangeArrowheads="1"/>
            </p:cNvSpPr>
            <p:nvPr/>
          </p:nvSpPr>
          <p:spPr bwMode="auto">
            <a:xfrm>
              <a:off x="423401" y="1547683"/>
              <a:ext cx="2159567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r>
                <a:rPr lang="ro-RO" sz="1600">
                  <a:latin typeface="Aparajita" pitchFamily="34" charset="0"/>
                  <a:cs typeface="Aparajita" pitchFamily="34" charset="0"/>
                </a:rPr>
                <a:t>Planuri Directoare de Tragere</a:t>
              </a:r>
              <a:endParaRPr lang="en-US" sz="1600">
                <a:latin typeface="Aparajita" pitchFamily="34" charset="0"/>
                <a:cs typeface="Aparajita" pitchFamily="34" charset="0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924814" y="2117574"/>
              <a:ext cx="1658154" cy="3698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o-RO" dirty="0">
                  <a:solidFill>
                    <a:schemeClr val="accent5">
                      <a:lumMod val="75000"/>
                    </a:schemeClr>
                  </a:solidFill>
                </a:rPr>
                <a:t>330</a:t>
              </a:r>
              <a:r>
                <a:rPr lang="ro-RO" dirty="0"/>
                <a:t> – localități</a:t>
              </a:r>
            </a:p>
          </p:txBody>
        </p:sp>
      </p:grpSp>
      <p:grpSp>
        <p:nvGrpSpPr>
          <p:cNvPr id="18441" name="Group 3"/>
          <p:cNvGrpSpPr>
            <a:grpSpLocks/>
          </p:cNvGrpSpPr>
          <p:nvPr/>
        </p:nvGrpSpPr>
        <p:grpSpPr bwMode="auto">
          <a:xfrm>
            <a:off x="6475413" y="3287713"/>
            <a:ext cx="2201862" cy="944562"/>
            <a:chOff x="6360165" y="1563455"/>
            <a:chExt cx="2202847" cy="945760"/>
          </a:xfrm>
        </p:grpSpPr>
        <p:sp>
          <p:nvSpPr>
            <p:cNvPr id="18442" name="TextBox 8"/>
            <p:cNvSpPr txBox="1">
              <a:spLocks noChangeArrowheads="1"/>
            </p:cNvSpPr>
            <p:nvPr/>
          </p:nvSpPr>
          <p:spPr bwMode="auto">
            <a:xfrm>
              <a:off x="6360165" y="1563455"/>
              <a:ext cx="220284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r>
                <a:rPr lang="ro-RO" sz="1600">
                  <a:latin typeface="Aparajita" pitchFamily="34" charset="0"/>
                  <a:cs typeface="Aparajita" pitchFamily="34" charset="0"/>
                </a:rPr>
                <a:t>Vectori geo-spatial.org – 2008</a:t>
              </a:r>
            </a:p>
            <a:p>
              <a:endParaRPr lang="en-US" sz="1600">
                <a:latin typeface="Aparajita" pitchFamily="34" charset="0"/>
                <a:cs typeface="Aparajita" pitchFamily="34" charset="0"/>
              </a:endParaRPr>
            </a:p>
          </p:txBody>
        </p:sp>
        <p:sp>
          <p:nvSpPr>
            <p:cNvPr id="18443" name="TextBox 10"/>
            <p:cNvSpPr txBox="1">
              <a:spLocks noChangeArrowheads="1"/>
            </p:cNvSpPr>
            <p:nvPr/>
          </p:nvSpPr>
          <p:spPr bwMode="auto">
            <a:xfrm>
              <a:off x="6487140" y="2139883"/>
              <a:ext cx="16594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楷体" pitchFamily="2" charset="-122"/>
                </a:defRPr>
              </a:lvl9pPr>
            </a:lstStyle>
            <a:p>
              <a:r>
                <a:rPr lang="ro-RO">
                  <a:solidFill>
                    <a:srgbClr val="FF0000"/>
                  </a:solidFill>
                </a:rPr>
                <a:t>297</a:t>
              </a:r>
              <a:r>
                <a:rPr lang="ro-RO"/>
                <a:t> – localități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25339E87-195F-4069-A659-750638449530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17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19461" name="Straight Connector 5"/>
          <p:cNvCxnSpPr>
            <a:cxnSpLocks noChangeShapeType="1"/>
          </p:cNvCxnSpPr>
          <p:nvPr/>
        </p:nvCxnSpPr>
        <p:spPr bwMode="auto">
          <a:xfrm>
            <a:off x="0" y="1176338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462" name="TextBox 12"/>
          <p:cNvSpPr txBox="1">
            <a:spLocks noChangeArrowheads="1"/>
          </p:cNvSpPr>
          <p:nvPr/>
        </p:nvSpPr>
        <p:spPr bwMode="auto">
          <a:xfrm>
            <a:off x="1957780" y="481756"/>
            <a:ext cx="477989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dirty="0" err="1">
                <a:solidFill>
                  <a:srgbClr val="FFC000"/>
                </a:solidFill>
              </a:rPr>
              <a:t>Transmutarea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localit</a:t>
            </a:r>
            <a:r>
              <a:rPr lang="ro-RO" dirty="0" smtClean="0">
                <a:solidFill>
                  <a:srgbClr val="FFC000"/>
                </a:solidFill>
              </a:rPr>
              <a:t>ăț</a:t>
            </a:r>
            <a:r>
              <a:rPr lang="en-US" dirty="0" err="1" smtClean="0">
                <a:solidFill>
                  <a:srgbClr val="FFC000"/>
                </a:solidFill>
              </a:rPr>
              <a:t>ilor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ro-RO" dirty="0">
                <a:solidFill>
                  <a:srgbClr val="FFC000"/>
                </a:solidFill>
              </a:rPr>
              <a:t>î</a:t>
            </a:r>
            <a:r>
              <a:rPr lang="en-US" dirty="0" smtClean="0">
                <a:solidFill>
                  <a:srgbClr val="FFC000"/>
                </a:solidFill>
              </a:rPr>
              <a:t>n </a:t>
            </a:r>
            <a:r>
              <a:rPr lang="en-US" dirty="0" err="1">
                <a:solidFill>
                  <a:srgbClr val="FFC000"/>
                </a:solidFill>
              </a:rPr>
              <a:t>urma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inunda</a:t>
            </a:r>
            <a:r>
              <a:rPr lang="ro-RO" dirty="0" smtClean="0">
                <a:solidFill>
                  <a:srgbClr val="FFC000"/>
                </a:solidFill>
              </a:rPr>
              <a:t>ț</a:t>
            </a:r>
            <a:r>
              <a:rPr lang="en-US" dirty="0" err="1" smtClean="0">
                <a:solidFill>
                  <a:srgbClr val="FFC000"/>
                </a:solidFill>
              </a:rPr>
              <a:t>iilor</a:t>
            </a:r>
            <a:endParaRPr lang="en-US" dirty="0">
              <a:solidFill>
                <a:srgbClr val="FFC000"/>
              </a:solidFill>
            </a:endParaRPr>
          </a:p>
          <a:p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8" name="Line 3"/>
          <p:cNvSpPr/>
          <p:nvPr/>
        </p:nvSpPr>
        <p:spPr>
          <a:xfrm>
            <a:off x="0" y="1153817"/>
            <a:ext cx="8961120" cy="0"/>
          </a:xfrm>
          <a:prstGeom prst="line">
            <a:avLst/>
          </a:prstGeom>
          <a:ln w="12600">
            <a:solidFill>
              <a:schemeClr val="tx1"/>
            </a:solidFill>
            <a:round/>
          </a:ln>
        </p:spPr>
      </p:sp>
      <p:pic>
        <p:nvPicPr>
          <p:cNvPr id="9" name="Picture 8"/>
          <p:cNvPicPr/>
          <p:nvPr/>
        </p:nvPicPr>
        <p:blipFill>
          <a:blip r:embed="rId2"/>
          <a:stretch/>
        </p:blipFill>
        <p:spPr>
          <a:xfrm>
            <a:off x="4608000" y="1690577"/>
            <a:ext cx="4272120" cy="396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/>
          <p:nvPr/>
        </p:nvPicPr>
        <p:blipFill>
          <a:blip r:embed="rId3"/>
          <a:stretch/>
        </p:blipFill>
        <p:spPr>
          <a:xfrm>
            <a:off x="112320" y="1705697"/>
            <a:ext cx="4351680" cy="3975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682560" y="5655808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5804246" y="5698079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GBUTtem</a:t>
            </a: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E6669E-5C6F-4703-A6CB-9BD4343B6DB1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  <p:pic>
        <p:nvPicPr>
          <p:cNvPr id="3074" name="Picture 2" descr="C:\Users\Adrian\Desktop\Proiect_mediu\plan_moldov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62" y="1751968"/>
            <a:ext cx="4316457" cy="394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rian\Desktop\Proiect_mediu\dumen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530" y="1751967"/>
            <a:ext cx="4214749" cy="394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Connector 5"/>
          <p:cNvCxnSpPr>
            <a:cxnSpLocks noChangeShapeType="1"/>
          </p:cNvCxnSpPr>
          <p:nvPr/>
        </p:nvCxnSpPr>
        <p:spPr bwMode="auto">
          <a:xfrm>
            <a:off x="0" y="1355725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TextBox 4"/>
          <p:cNvSpPr txBox="1"/>
          <p:nvPr/>
        </p:nvSpPr>
        <p:spPr>
          <a:xfrm>
            <a:off x="716890" y="5697343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804246" y="5698079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14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EC7D2E8A-4C54-4F96-B95D-4CDBF41E71EE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19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cxnSp>
        <p:nvCxnSpPr>
          <p:cNvPr id="20485" name="Straight Connector 5"/>
          <p:cNvCxnSpPr>
            <a:cxnSpLocks noChangeShapeType="1"/>
          </p:cNvCxnSpPr>
          <p:nvPr/>
        </p:nvCxnSpPr>
        <p:spPr bwMode="auto">
          <a:xfrm>
            <a:off x="0" y="1270665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486" name="TextBox 12"/>
          <p:cNvSpPr txBox="1">
            <a:spLocks noChangeArrowheads="1"/>
          </p:cNvSpPr>
          <p:nvPr/>
        </p:nvSpPr>
        <p:spPr bwMode="auto">
          <a:xfrm>
            <a:off x="2434945" y="432292"/>
            <a:ext cx="41386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ro-RO" sz="2400">
                <a:solidFill>
                  <a:srgbClr val="FFC000"/>
                </a:solidFill>
              </a:rPr>
              <a:t>Evoluția suprafeței construită</a:t>
            </a:r>
            <a:endParaRPr lang="en-US" sz="2400">
              <a:solidFill>
                <a:srgbClr val="FFC000"/>
              </a:solidFill>
            </a:endParaRPr>
          </a:p>
        </p:txBody>
      </p:sp>
      <p:pic>
        <p:nvPicPr>
          <p:cNvPr id="21511" name="Picture 7" descr="C:\Users\Iulia\Desktop\Ar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06" y="2325904"/>
            <a:ext cx="4252013" cy="3108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8" descr="C:\Users\Iulia\Desktop\ara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719" y="2325904"/>
            <a:ext cx="4185676" cy="31089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7938" y="1398588"/>
            <a:ext cx="132556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o-RO" sz="3200" dirty="0">
                <a:latin typeface="+mj-lt"/>
              </a:rPr>
              <a:t>ARAD</a:t>
            </a:r>
            <a:endParaRPr lang="en-US" sz="32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67957" y="5399104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448053" y="5351240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87313" y="106363"/>
            <a:ext cx="8694737" cy="492125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C000"/>
                </a:solidFill>
              </a:rPr>
              <a:t>Timișoara</a:t>
            </a:r>
            <a:endParaRPr lang="en-US" dirty="0" smtClean="0">
              <a:solidFill>
                <a:srgbClr val="FFC000"/>
              </a:solidFill>
            </a:endParaRPr>
          </a:p>
        </p:txBody>
      </p:sp>
      <p:sp>
        <p:nvSpPr>
          <p:cNvPr id="21507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1BBA0EB0-6483-4CCC-BC6D-99513F173473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20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22533" name="Picture 5" descr="C:\Users\Iulia\Desktop\Timisoara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89" y="2099198"/>
            <a:ext cx="4329112" cy="299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 descr="C:\Users\Iulia\Desktop\tim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652" y="2099198"/>
            <a:ext cx="4526586" cy="2990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511" name="Straight Connector 2"/>
          <p:cNvCxnSpPr>
            <a:cxnSpLocks noChangeShapeType="1"/>
          </p:cNvCxnSpPr>
          <p:nvPr/>
        </p:nvCxnSpPr>
        <p:spPr bwMode="auto">
          <a:xfrm>
            <a:off x="46038" y="1119188"/>
            <a:ext cx="8915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5035345" y="5089758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350286" y="5089758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92125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C000"/>
                </a:solidFill>
              </a:rPr>
              <a:t>Cluj-Napoca</a:t>
            </a:r>
            <a:endParaRPr lang="en-US" dirty="0" smtClean="0">
              <a:solidFill>
                <a:srgbClr val="FFC000"/>
              </a:solidFill>
            </a:endParaRPr>
          </a:p>
        </p:txBody>
      </p:sp>
      <p:sp>
        <p:nvSpPr>
          <p:cNvPr id="22531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D0717AE7-5AD2-4326-8067-CEB4C4A27895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21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23557" name="Picture 5" descr="C:\Users\Iulia\Desktop\Cluj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96" y="2047164"/>
            <a:ext cx="4247023" cy="306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C:\Users\Iulia\Desktop\cluj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944" y="2047164"/>
            <a:ext cx="4426073" cy="3062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535" name="Straight Connector 2"/>
          <p:cNvCxnSpPr>
            <a:cxnSpLocks noChangeShapeType="1"/>
          </p:cNvCxnSpPr>
          <p:nvPr/>
        </p:nvCxnSpPr>
        <p:spPr bwMode="auto">
          <a:xfrm>
            <a:off x="0" y="1119188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4965380" y="5099615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450548" y="5099615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53988" y="236538"/>
            <a:ext cx="8694737" cy="492125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C000"/>
                </a:solidFill>
              </a:rPr>
              <a:t>Feleacu, jud. Cluj</a:t>
            </a:r>
            <a:endParaRPr lang="en-US" dirty="0" smtClean="0">
              <a:solidFill>
                <a:srgbClr val="FFC000"/>
              </a:solidFill>
            </a:endParaRPr>
          </a:p>
        </p:txBody>
      </p:sp>
      <p:sp>
        <p:nvSpPr>
          <p:cNvPr id="23555" name="Footer Placeholder 2"/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r>
              <a:rPr lang="en-US" altLang="zh-CN" smtClean="0">
                <a:solidFill>
                  <a:srgbClr val="000000"/>
                </a:solidFill>
                <a:ea typeface="宋体" pitchFamily="2" charset="-122"/>
              </a:rPr>
              <a:t>GBUTtem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楷体" pitchFamily="2" charset="-122"/>
              </a:defRPr>
            </a:lvl9pPr>
          </a:lstStyle>
          <a:p>
            <a:fld id="{7A22F8F4-2C38-41D9-9E42-F229A30842CA}" type="slidenum">
              <a:rPr lang="zh-CN" altLang="en-US" smtClean="0">
                <a:solidFill>
                  <a:srgbClr val="000000"/>
                </a:solidFill>
                <a:ea typeface="宋体" pitchFamily="2" charset="-122"/>
              </a:rPr>
              <a:pPr/>
              <a:t>22</a:t>
            </a:fld>
            <a:endParaRPr lang="zh-CN" altLang="en-US" smtClean="0">
              <a:solidFill>
                <a:srgbClr val="000000"/>
              </a:solidFill>
              <a:ea typeface="宋体" pitchFamily="2" charset="-122"/>
            </a:endParaRPr>
          </a:p>
        </p:txBody>
      </p:sp>
      <p:pic>
        <p:nvPicPr>
          <p:cNvPr id="24581" name="Picture 5" descr="C:\Users\Iulia\Desktop\Fele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" y="1893240"/>
            <a:ext cx="4278596" cy="3067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C:\Users\Iulia\Desktop\feleac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28" y="1893240"/>
            <a:ext cx="4363882" cy="3067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559" name="Straight Connector 2"/>
          <p:cNvCxnSpPr>
            <a:cxnSpLocks noChangeShapeType="1"/>
          </p:cNvCxnSpPr>
          <p:nvPr/>
        </p:nvCxnSpPr>
        <p:spPr bwMode="auto">
          <a:xfrm>
            <a:off x="0" y="1146175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4987969" y="4960914"/>
            <a:ext cx="3211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Planuri</a:t>
            </a:r>
            <a:r>
              <a:rPr lang="en-US" dirty="0" smtClean="0"/>
              <a:t> </a:t>
            </a:r>
            <a:r>
              <a:rPr lang="en-US" dirty="0" err="1" smtClean="0"/>
              <a:t>Directoare</a:t>
            </a:r>
            <a:r>
              <a:rPr lang="en-US" dirty="0" smtClean="0"/>
              <a:t> de </a:t>
            </a:r>
            <a:r>
              <a:rPr lang="en-US" dirty="0" err="1" smtClean="0"/>
              <a:t>Tragere</a:t>
            </a: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365671" y="4936110"/>
            <a:ext cx="1813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OpenStreetMap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75" y="228600"/>
            <a:ext cx="8694738" cy="492443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C000"/>
                </a:solidFill>
              </a:rPr>
              <a:t>Planuri de viitor 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GBUTtem</a:t>
            </a: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E6669E-5C6F-4703-A6CB-9BD4343B6DB1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  <p:cxnSp>
        <p:nvCxnSpPr>
          <p:cNvPr id="6" name="Straight Connector 5"/>
          <p:cNvCxnSpPr/>
          <p:nvPr/>
        </p:nvCxnSpPr>
        <p:spPr bwMode="auto">
          <a:xfrm flipV="1">
            <a:off x="0" y="1041992"/>
            <a:ext cx="8961438" cy="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050" name="Picture 2" descr="C:\Users\Adrian\Desktop\rezultati_izbor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788" y="1195866"/>
            <a:ext cx="5159356" cy="4885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1370" y="6075144"/>
            <a:ext cx="87186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err="1" smtClean="0"/>
              <a:t>Invit</a:t>
            </a:r>
            <a:r>
              <a:rPr lang="ro-RO" dirty="0" smtClean="0"/>
              <a:t>ăm</a:t>
            </a:r>
            <a:r>
              <a:rPr lang="ro-RO" dirty="0" smtClean="0">
                <a:solidFill>
                  <a:srgbClr val="FF0000"/>
                </a:solidFill>
              </a:rPr>
              <a:t> comunitatea </a:t>
            </a:r>
            <a:r>
              <a:rPr lang="ro-RO" dirty="0" smtClean="0"/>
              <a:t>să se alăture campaniei de vectorizare a </a:t>
            </a:r>
            <a:r>
              <a:rPr lang="ro-RO" dirty="0" smtClean="0">
                <a:solidFill>
                  <a:srgbClr val="FFC000"/>
                </a:solidFill>
              </a:rPr>
              <a:t>Planurilor Directoare de Tragere.</a:t>
            </a:r>
          </a:p>
        </p:txBody>
      </p:sp>
    </p:spTree>
    <p:extLst>
      <p:ext uri="{BB962C8B-B14F-4D97-AF65-F5344CB8AC3E}">
        <p14:creationId xmlns:p14="http://schemas.microsoft.com/office/powerpoint/2010/main" val="348202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GBUTtem</a:t>
            </a: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CE6669E-5C6F-4703-A6CB-9BD4343B6DB1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644760" y="1792200"/>
            <a:ext cx="7484760" cy="3862080"/>
            <a:chOff x="833760" y="1861200"/>
            <a:chExt cx="7484760" cy="3862080"/>
          </a:xfrm>
        </p:grpSpPr>
        <p:sp>
          <p:nvSpPr>
            <p:cNvPr id="8" name="CustomShape 4"/>
            <p:cNvSpPr/>
            <p:nvPr/>
          </p:nvSpPr>
          <p:spPr>
            <a:xfrm>
              <a:off x="833760" y="1861200"/>
              <a:ext cx="2388960" cy="3862080"/>
            </a:xfrm>
            <a:custGeom>
              <a:avLst/>
              <a:gdLst/>
              <a:ahLst/>
              <a:cxnLst/>
              <a:rect l="0" t="0" r="r" b="b"/>
              <a:pathLst>
                <a:path w="1505" h="2433">
                  <a:moveTo>
                    <a:pt x="16" y="8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0" y="16"/>
                  </a:lnTo>
                  <a:lnTo>
                    <a:pt x="78" y="160"/>
                  </a:lnTo>
                  <a:lnTo>
                    <a:pt x="147" y="289"/>
                  </a:lnTo>
                  <a:lnTo>
                    <a:pt x="236" y="454"/>
                  </a:lnTo>
                  <a:lnTo>
                    <a:pt x="317" y="598"/>
                  </a:lnTo>
                  <a:lnTo>
                    <a:pt x="390" y="734"/>
                  </a:lnTo>
                  <a:lnTo>
                    <a:pt x="454" y="853"/>
                  </a:lnTo>
                  <a:lnTo>
                    <a:pt x="517" y="973"/>
                  </a:lnTo>
                  <a:lnTo>
                    <a:pt x="581" y="1100"/>
                  </a:lnTo>
                  <a:lnTo>
                    <a:pt x="620" y="1180"/>
                  </a:lnTo>
                  <a:lnTo>
                    <a:pt x="645" y="1228"/>
                  </a:lnTo>
                  <a:lnTo>
                    <a:pt x="660" y="1252"/>
                  </a:lnTo>
                  <a:lnTo>
                    <a:pt x="672" y="1272"/>
                  </a:lnTo>
                  <a:lnTo>
                    <a:pt x="687" y="1283"/>
                  </a:lnTo>
                  <a:lnTo>
                    <a:pt x="700" y="1284"/>
                  </a:lnTo>
                  <a:lnTo>
                    <a:pt x="708" y="1276"/>
                  </a:lnTo>
                  <a:lnTo>
                    <a:pt x="716" y="1260"/>
                  </a:lnTo>
                  <a:lnTo>
                    <a:pt x="716" y="1236"/>
                  </a:lnTo>
                  <a:lnTo>
                    <a:pt x="707" y="1200"/>
                  </a:lnTo>
                  <a:lnTo>
                    <a:pt x="676" y="1100"/>
                  </a:lnTo>
                  <a:lnTo>
                    <a:pt x="613" y="933"/>
                  </a:lnTo>
                  <a:lnTo>
                    <a:pt x="581" y="845"/>
                  </a:lnTo>
                  <a:lnTo>
                    <a:pt x="554" y="777"/>
                  </a:lnTo>
                  <a:lnTo>
                    <a:pt x="525" y="697"/>
                  </a:lnTo>
                  <a:lnTo>
                    <a:pt x="506" y="649"/>
                  </a:lnTo>
                  <a:lnTo>
                    <a:pt x="493" y="606"/>
                  </a:lnTo>
                  <a:lnTo>
                    <a:pt x="501" y="598"/>
                  </a:lnTo>
                  <a:lnTo>
                    <a:pt x="509" y="606"/>
                  </a:lnTo>
                  <a:lnTo>
                    <a:pt x="552" y="696"/>
                  </a:lnTo>
                  <a:lnTo>
                    <a:pt x="587" y="775"/>
                  </a:lnTo>
                  <a:lnTo>
                    <a:pt x="629" y="877"/>
                  </a:lnTo>
                  <a:lnTo>
                    <a:pt x="668" y="973"/>
                  </a:lnTo>
                  <a:lnTo>
                    <a:pt x="700" y="1045"/>
                  </a:lnTo>
                  <a:lnTo>
                    <a:pt x="731" y="1111"/>
                  </a:lnTo>
                  <a:lnTo>
                    <a:pt x="748" y="1148"/>
                  </a:lnTo>
                  <a:lnTo>
                    <a:pt x="759" y="1164"/>
                  </a:lnTo>
                  <a:lnTo>
                    <a:pt x="774" y="1174"/>
                  </a:lnTo>
                  <a:lnTo>
                    <a:pt x="792" y="1180"/>
                  </a:lnTo>
                  <a:lnTo>
                    <a:pt x="804" y="1172"/>
                  </a:lnTo>
                  <a:lnTo>
                    <a:pt x="812" y="1148"/>
                  </a:lnTo>
                  <a:lnTo>
                    <a:pt x="812" y="1116"/>
                  </a:lnTo>
                  <a:lnTo>
                    <a:pt x="800" y="1077"/>
                  </a:lnTo>
                  <a:lnTo>
                    <a:pt x="764" y="989"/>
                  </a:lnTo>
                  <a:lnTo>
                    <a:pt x="732" y="917"/>
                  </a:lnTo>
                  <a:lnTo>
                    <a:pt x="704" y="840"/>
                  </a:lnTo>
                  <a:lnTo>
                    <a:pt x="675" y="769"/>
                  </a:lnTo>
                  <a:lnTo>
                    <a:pt x="645" y="694"/>
                  </a:lnTo>
                  <a:lnTo>
                    <a:pt x="627" y="648"/>
                  </a:lnTo>
                  <a:lnTo>
                    <a:pt x="613" y="606"/>
                  </a:lnTo>
                  <a:lnTo>
                    <a:pt x="589" y="542"/>
                  </a:lnTo>
                  <a:lnTo>
                    <a:pt x="572" y="502"/>
                  </a:lnTo>
                  <a:lnTo>
                    <a:pt x="560" y="463"/>
                  </a:lnTo>
                  <a:lnTo>
                    <a:pt x="558" y="453"/>
                  </a:lnTo>
                  <a:lnTo>
                    <a:pt x="565" y="439"/>
                  </a:lnTo>
                  <a:lnTo>
                    <a:pt x="582" y="454"/>
                  </a:lnTo>
                  <a:lnTo>
                    <a:pt x="613" y="518"/>
                  </a:lnTo>
                  <a:lnTo>
                    <a:pt x="684" y="670"/>
                  </a:lnTo>
                  <a:lnTo>
                    <a:pt x="719" y="745"/>
                  </a:lnTo>
                  <a:lnTo>
                    <a:pt x="748" y="813"/>
                  </a:lnTo>
                  <a:lnTo>
                    <a:pt x="772" y="869"/>
                  </a:lnTo>
                  <a:lnTo>
                    <a:pt x="788" y="893"/>
                  </a:lnTo>
                  <a:lnTo>
                    <a:pt x="804" y="901"/>
                  </a:lnTo>
                  <a:lnTo>
                    <a:pt x="820" y="901"/>
                  </a:lnTo>
                  <a:lnTo>
                    <a:pt x="828" y="893"/>
                  </a:lnTo>
                  <a:lnTo>
                    <a:pt x="828" y="877"/>
                  </a:lnTo>
                  <a:lnTo>
                    <a:pt x="820" y="845"/>
                  </a:lnTo>
                  <a:lnTo>
                    <a:pt x="807" y="811"/>
                  </a:lnTo>
                  <a:lnTo>
                    <a:pt x="804" y="789"/>
                  </a:lnTo>
                  <a:lnTo>
                    <a:pt x="812" y="781"/>
                  </a:lnTo>
                  <a:lnTo>
                    <a:pt x="820" y="781"/>
                  </a:lnTo>
                  <a:lnTo>
                    <a:pt x="836" y="797"/>
                  </a:lnTo>
                  <a:lnTo>
                    <a:pt x="851" y="805"/>
                  </a:lnTo>
                  <a:lnTo>
                    <a:pt x="867" y="797"/>
                  </a:lnTo>
                  <a:lnTo>
                    <a:pt x="870" y="783"/>
                  </a:lnTo>
                  <a:lnTo>
                    <a:pt x="867" y="765"/>
                  </a:lnTo>
                  <a:lnTo>
                    <a:pt x="859" y="742"/>
                  </a:lnTo>
                  <a:lnTo>
                    <a:pt x="843" y="702"/>
                  </a:lnTo>
                  <a:lnTo>
                    <a:pt x="844" y="686"/>
                  </a:lnTo>
                  <a:lnTo>
                    <a:pt x="851" y="686"/>
                  </a:lnTo>
                  <a:lnTo>
                    <a:pt x="859" y="694"/>
                  </a:lnTo>
                  <a:lnTo>
                    <a:pt x="878" y="733"/>
                  </a:lnTo>
                  <a:lnTo>
                    <a:pt x="903" y="793"/>
                  </a:lnTo>
                  <a:lnTo>
                    <a:pt x="930" y="862"/>
                  </a:lnTo>
                  <a:lnTo>
                    <a:pt x="955" y="925"/>
                  </a:lnTo>
                  <a:lnTo>
                    <a:pt x="955" y="933"/>
                  </a:lnTo>
                  <a:lnTo>
                    <a:pt x="955" y="949"/>
                  </a:lnTo>
                  <a:lnTo>
                    <a:pt x="939" y="949"/>
                  </a:lnTo>
                  <a:lnTo>
                    <a:pt x="931" y="957"/>
                  </a:lnTo>
                  <a:lnTo>
                    <a:pt x="923" y="973"/>
                  </a:lnTo>
                  <a:lnTo>
                    <a:pt x="899" y="981"/>
                  </a:lnTo>
                  <a:lnTo>
                    <a:pt x="891" y="989"/>
                  </a:lnTo>
                  <a:lnTo>
                    <a:pt x="883" y="997"/>
                  </a:lnTo>
                  <a:lnTo>
                    <a:pt x="891" y="1021"/>
                  </a:lnTo>
                  <a:lnTo>
                    <a:pt x="947" y="1148"/>
                  </a:lnTo>
                  <a:lnTo>
                    <a:pt x="1050" y="1359"/>
                  </a:lnTo>
                  <a:lnTo>
                    <a:pt x="1106" y="1467"/>
                  </a:lnTo>
                  <a:lnTo>
                    <a:pt x="1130" y="1507"/>
                  </a:lnTo>
                  <a:lnTo>
                    <a:pt x="1142" y="1526"/>
                  </a:lnTo>
                  <a:lnTo>
                    <a:pt x="1154" y="1555"/>
                  </a:lnTo>
                  <a:lnTo>
                    <a:pt x="1162" y="1595"/>
                  </a:lnTo>
                  <a:lnTo>
                    <a:pt x="1170" y="1611"/>
                  </a:lnTo>
                  <a:lnTo>
                    <a:pt x="1178" y="1635"/>
                  </a:lnTo>
                  <a:lnTo>
                    <a:pt x="1154" y="1643"/>
                  </a:lnTo>
                  <a:lnTo>
                    <a:pt x="1138" y="1659"/>
                  </a:lnTo>
                  <a:lnTo>
                    <a:pt x="1130" y="1667"/>
                  </a:lnTo>
                  <a:lnTo>
                    <a:pt x="1088" y="1679"/>
                  </a:lnTo>
                  <a:lnTo>
                    <a:pt x="1074" y="1690"/>
                  </a:lnTo>
                  <a:lnTo>
                    <a:pt x="1074" y="1714"/>
                  </a:lnTo>
                  <a:lnTo>
                    <a:pt x="1090" y="1778"/>
                  </a:lnTo>
                  <a:lnTo>
                    <a:pt x="1090" y="1786"/>
                  </a:lnTo>
                  <a:lnTo>
                    <a:pt x="1066" y="1802"/>
                  </a:lnTo>
                  <a:lnTo>
                    <a:pt x="1066" y="1818"/>
                  </a:lnTo>
                  <a:lnTo>
                    <a:pt x="1074" y="1842"/>
                  </a:lnTo>
                  <a:lnTo>
                    <a:pt x="1106" y="1930"/>
                  </a:lnTo>
                  <a:lnTo>
                    <a:pt x="1106" y="1938"/>
                  </a:lnTo>
                  <a:lnTo>
                    <a:pt x="1082" y="1954"/>
                  </a:lnTo>
                  <a:lnTo>
                    <a:pt x="1074" y="1977"/>
                  </a:lnTo>
                  <a:lnTo>
                    <a:pt x="1090" y="2041"/>
                  </a:lnTo>
                  <a:lnTo>
                    <a:pt x="1127" y="2145"/>
                  </a:lnTo>
                  <a:lnTo>
                    <a:pt x="1146" y="2201"/>
                  </a:lnTo>
                  <a:lnTo>
                    <a:pt x="1162" y="2241"/>
                  </a:lnTo>
                  <a:lnTo>
                    <a:pt x="1186" y="2328"/>
                  </a:lnTo>
                  <a:lnTo>
                    <a:pt x="1194" y="2360"/>
                  </a:lnTo>
                  <a:lnTo>
                    <a:pt x="1186" y="2392"/>
                  </a:lnTo>
                  <a:lnTo>
                    <a:pt x="1194" y="2416"/>
                  </a:lnTo>
                  <a:lnTo>
                    <a:pt x="1210" y="2432"/>
                  </a:lnTo>
                  <a:lnTo>
                    <a:pt x="1233" y="2432"/>
                  </a:lnTo>
                  <a:lnTo>
                    <a:pt x="1249" y="2416"/>
                  </a:lnTo>
                  <a:lnTo>
                    <a:pt x="1249" y="2400"/>
                  </a:lnTo>
                  <a:lnTo>
                    <a:pt x="1241" y="2368"/>
                  </a:lnTo>
                  <a:lnTo>
                    <a:pt x="1241" y="2344"/>
                  </a:lnTo>
                  <a:lnTo>
                    <a:pt x="1241" y="2336"/>
                  </a:lnTo>
                  <a:lnTo>
                    <a:pt x="1257" y="2312"/>
                  </a:lnTo>
                  <a:lnTo>
                    <a:pt x="1257" y="2296"/>
                  </a:lnTo>
                  <a:lnTo>
                    <a:pt x="1257" y="2265"/>
                  </a:lnTo>
                  <a:lnTo>
                    <a:pt x="1249" y="2249"/>
                  </a:lnTo>
                  <a:lnTo>
                    <a:pt x="1249" y="2233"/>
                  </a:lnTo>
                  <a:lnTo>
                    <a:pt x="1249" y="2217"/>
                  </a:lnTo>
                  <a:lnTo>
                    <a:pt x="1257" y="2193"/>
                  </a:lnTo>
                  <a:lnTo>
                    <a:pt x="1273" y="2169"/>
                  </a:lnTo>
                  <a:lnTo>
                    <a:pt x="1273" y="2145"/>
                  </a:lnTo>
                  <a:lnTo>
                    <a:pt x="1265" y="2113"/>
                  </a:lnTo>
                  <a:lnTo>
                    <a:pt x="1273" y="2105"/>
                  </a:lnTo>
                  <a:lnTo>
                    <a:pt x="1289" y="2081"/>
                  </a:lnTo>
                  <a:lnTo>
                    <a:pt x="1313" y="2057"/>
                  </a:lnTo>
                  <a:lnTo>
                    <a:pt x="1321" y="2041"/>
                  </a:lnTo>
                  <a:lnTo>
                    <a:pt x="1329" y="2025"/>
                  </a:lnTo>
                  <a:lnTo>
                    <a:pt x="1329" y="2009"/>
                  </a:lnTo>
                  <a:lnTo>
                    <a:pt x="1305" y="1977"/>
                  </a:lnTo>
                  <a:lnTo>
                    <a:pt x="1289" y="1946"/>
                  </a:lnTo>
                  <a:lnTo>
                    <a:pt x="1281" y="1938"/>
                  </a:lnTo>
                  <a:lnTo>
                    <a:pt x="1289" y="1922"/>
                  </a:lnTo>
                  <a:lnTo>
                    <a:pt x="1305" y="1922"/>
                  </a:lnTo>
                  <a:lnTo>
                    <a:pt x="1313" y="1946"/>
                  </a:lnTo>
                  <a:lnTo>
                    <a:pt x="1329" y="1970"/>
                  </a:lnTo>
                  <a:lnTo>
                    <a:pt x="1337" y="1977"/>
                  </a:lnTo>
                  <a:lnTo>
                    <a:pt x="1353" y="1985"/>
                  </a:lnTo>
                  <a:lnTo>
                    <a:pt x="1361" y="1970"/>
                  </a:lnTo>
                  <a:lnTo>
                    <a:pt x="1361" y="1954"/>
                  </a:lnTo>
                  <a:lnTo>
                    <a:pt x="1345" y="1898"/>
                  </a:lnTo>
                  <a:lnTo>
                    <a:pt x="1329" y="1834"/>
                  </a:lnTo>
                  <a:lnTo>
                    <a:pt x="1321" y="1810"/>
                  </a:lnTo>
                  <a:lnTo>
                    <a:pt x="1313" y="1786"/>
                  </a:lnTo>
                  <a:lnTo>
                    <a:pt x="1305" y="1754"/>
                  </a:lnTo>
                  <a:lnTo>
                    <a:pt x="1305" y="1738"/>
                  </a:lnTo>
                  <a:lnTo>
                    <a:pt x="1313" y="1722"/>
                  </a:lnTo>
                  <a:lnTo>
                    <a:pt x="1329" y="1722"/>
                  </a:lnTo>
                  <a:lnTo>
                    <a:pt x="1345" y="1722"/>
                  </a:lnTo>
                  <a:lnTo>
                    <a:pt x="1361" y="1738"/>
                  </a:lnTo>
                  <a:lnTo>
                    <a:pt x="1369" y="1762"/>
                  </a:lnTo>
                  <a:lnTo>
                    <a:pt x="1385" y="1802"/>
                  </a:lnTo>
                  <a:lnTo>
                    <a:pt x="1409" y="1826"/>
                  </a:lnTo>
                  <a:lnTo>
                    <a:pt x="1424" y="1834"/>
                  </a:lnTo>
                  <a:lnTo>
                    <a:pt x="1432" y="1834"/>
                  </a:lnTo>
                  <a:lnTo>
                    <a:pt x="1448" y="1826"/>
                  </a:lnTo>
                  <a:lnTo>
                    <a:pt x="1448" y="1810"/>
                  </a:lnTo>
                  <a:lnTo>
                    <a:pt x="1448" y="1794"/>
                  </a:lnTo>
                  <a:lnTo>
                    <a:pt x="1424" y="1738"/>
                  </a:lnTo>
                  <a:lnTo>
                    <a:pt x="1416" y="1690"/>
                  </a:lnTo>
                  <a:lnTo>
                    <a:pt x="1409" y="1667"/>
                  </a:lnTo>
                  <a:lnTo>
                    <a:pt x="1401" y="1659"/>
                  </a:lnTo>
                  <a:lnTo>
                    <a:pt x="1409" y="1651"/>
                  </a:lnTo>
                  <a:lnTo>
                    <a:pt x="1424" y="1659"/>
                  </a:lnTo>
                  <a:lnTo>
                    <a:pt x="1432" y="1682"/>
                  </a:lnTo>
                  <a:lnTo>
                    <a:pt x="1448" y="1714"/>
                  </a:lnTo>
                  <a:lnTo>
                    <a:pt x="1464" y="1738"/>
                  </a:lnTo>
                  <a:lnTo>
                    <a:pt x="1480" y="1746"/>
                  </a:lnTo>
                  <a:lnTo>
                    <a:pt x="1496" y="1746"/>
                  </a:lnTo>
                  <a:lnTo>
                    <a:pt x="1504" y="1722"/>
                  </a:lnTo>
                  <a:lnTo>
                    <a:pt x="1504" y="1698"/>
                  </a:lnTo>
                  <a:lnTo>
                    <a:pt x="1480" y="1659"/>
                  </a:lnTo>
                  <a:lnTo>
                    <a:pt x="1464" y="1611"/>
                  </a:lnTo>
                  <a:lnTo>
                    <a:pt x="1456" y="1587"/>
                  </a:lnTo>
                  <a:lnTo>
                    <a:pt x="1440" y="1563"/>
                  </a:lnTo>
                  <a:lnTo>
                    <a:pt x="1401" y="1523"/>
                  </a:lnTo>
                  <a:lnTo>
                    <a:pt x="1393" y="1491"/>
                  </a:lnTo>
                  <a:lnTo>
                    <a:pt x="1377" y="1467"/>
                  </a:lnTo>
                  <a:lnTo>
                    <a:pt x="1361" y="1451"/>
                  </a:lnTo>
                  <a:lnTo>
                    <a:pt x="1345" y="1451"/>
                  </a:lnTo>
                  <a:lnTo>
                    <a:pt x="1321" y="1459"/>
                  </a:lnTo>
                  <a:lnTo>
                    <a:pt x="1305" y="1475"/>
                  </a:lnTo>
                  <a:lnTo>
                    <a:pt x="1313" y="1491"/>
                  </a:lnTo>
                  <a:lnTo>
                    <a:pt x="1305" y="1499"/>
                  </a:lnTo>
                  <a:lnTo>
                    <a:pt x="1297" y="1499"/>
                  </a:lnTo>
                  <a:lnTo>
                    <a:pt x="1273" y="1467"/>
                  </a:lnTo>
                  <a:lnTo>
                    <a:pt x="1249" y="1403"/>
                  </a:lnTo>
                  <a:lnTo>
                    <a:pt x="1233" y="1364"/>
                  </a:lnTo>
                  <a:lnTo>
                    <a:pt x="1218" y="1332"/>
                  </a:lnTo>
                  <a:lnTo>
                    <a:pt x="1210" y="1324"/>
                  </a:lnTo>
                  <a:lnTo>
                    <a:pt x="1186" y="1324"/>
                  </a:lnTo>
                  <a:lnTo>
                    <a:pt x="1170" y="1332"/>
                  </a:lnTo>
                  <a:lnTo>
                    <a:pt x="1162" y="1348"/>
                  </a:lnTo>
                  <a:lnTo>
                    <a:pt x="1170" y="1371"/>
                  </a:lnTo>
                  <a:lnTo>
                    <a:pt x="1170" y="1395"/>
                  </a:lnTo>
                  <a:lnTo>
                    <a:pt x="1178" y="1411"/>
                  </a:lnTo>
                  <a:lnTo>
                    <a:pt x="1162" y="1419"/>
                  </a:lnTo>
                  <a:lnTo>
                    <a:pt x="1146" y="1427"/>
                  </a:lnTo>
                  <a:lnTo>
                    <a:pt x="1138" y="1419"/>
                  </a:lnTo>
                  <a:lnTo>
                    <a:pt x="1106" y="1371"/>
                  </a:lnTo>
                  <a:lnTo>
                    <a:pt x="1106" y="1348"/>
                  </a:lnTo>
                  <a:lnTo>
                    <a:pt x="1106" y="1332"/>
                  </a:lnTo>
                  <a:lnTo>
                    <a:pt x="1114" y="1308"/>
                  </a:lnTo>
                  <a:lnTo>
                    <a:pt x="1082" y="1260"/>
                  </a:lnTo>
                  <a:lnTo>
                    <a:pt x="1066" y="1228"/>
                  </a:lnTo>
                  <a:lnTo>
                    <a:pt x="1066" y="1212"/>
                  </a:lnTo>
                  <a:lnTo>
                    <a:pt x="1082" y="1196"/>
                  </a:lnTo>
                  <a:lnTo>
                    <a:pt x="1090" y="1180"/>
                  </a:lnTo>
                  <a:lnTo>
                    <a:pt x="1090" y="1148"/>
                  </a:lnTo>
                  <a:lnTo>
                    <a:pt x="1074" y="1140"/>
                  </a:lnTo>
                  <a:lnTo>
                    <a:pt x="1082" y="1116"/>
                  </a:lnTo>
                  <a:lnTo>
                    <a:pt x="1098" y="1108"/>
                  </a:lnTo>
                  <a:lnTo>
                    <a:pt x="1114" y="1108"/>
                  </a:lnTo>
                  <a:lnTo>
                    <a:pt x="1130" y="1124"/>
                  </a:lnTo>
                  <a:lnTo>
                    <a:pt x="1138" y="1156"/>
                  </a:lnTo>
                  <a:lnTo>
                    <a:pt x="1154" y="1172"/>
                  </a:lnTo>
                  <a:lnTo>
                    <a:pt x="1170" y="1180"/>
                  </a:lnTo>
                  <a:lnTo>
                    <a:pt x="1202" y="1188"/>
                  </a:lnTo>
                  <a:lnTo>
                    <a:pt x="1210" y="1204"/>
                  </a:lnTo>
                  <a:lnTo>
                    <a:pt x="1225" y="1228"/>
                  </a:lnTo>
                  <a:lnTo>
                    <a:pt x="1242" y="1250"/>
                  </a:lnTo>
                  <a:lnTo>
                    <a:pt x="1265" y="1252"/>
                  </a:lnTo>
                  <a:lnTo>
                    <a:pt x="1273" y="1236"/>
                  </a:lnTo>
                  <a:lnTo>
                    <a:pt x="1273" y="1220"/>
                  </a:lnTo>
                  <a:lnTo>
                    <a:pt x="1265" y="1188"/>
                  </a:lnTo>
                  <a:lnTo>
                    <a:pt x="1273" y="1172"/>
                  </a:lnTo>
                  <a:lnTo>
                    <a:pt x="1289" y="1156"/>
                  </a:lnTo>
                  <a:lnTo>
                    <a:pt x="1305" y="1156"/>
                  </a:lnTo>
                  <a:lnTo>
                    <a:pt x="1316" y="1170"/>
                  </a:lnTo>
                  <a:lnTo>
                    <a:pt x="1321" y="1196"/>
                  </a:lnTo>
                  <a:lnTo>
                    <a:pt x="1334" y="1224"/>
                  </a:lnTo>
                  <a:lnTo>
                    <a:pt x="1345" y="1244"/>
                  </a:lnTo>
                  <a:lnTo>
                    <a:pt x="1361" y="1252"/>
                  </a:lnTo>
                  <a:lnTo>
                    <a:pt x="1377" y="1252"/>
                  </a:lnTo>
                  <a:lnTo>
                    <a:pt x="1385" y="1236"/>
                  </a:lnTo>
                  <a:lnTo>
                    <a:pt x="1385" y="1220"/>
                  </a:lnTo>
                  <a:lnTo>
                    <a:pt x="1374" y="1188"/>
                  </a:lnTo>
                  <a:lnTo>
                    <a:pt x="1361" y="1164"/>
                  </a:lnTo>
                  <a:lnTo>
                    <a:pt x="1345" y="1140"/>
                  </a:lnTo>
                  <a:lnTo>
                    <a:pt x="1345" y="1108"/>
                  </a:lnTo>
                  <a:lnTo>
                    <a:pt x="1353" y="1084"/>
                  </a:lnTo>
                  <a:lnTo>
                    <a:pt x="1361" y="1068"/>
                  </a:lnTo>
                  <a:lnTo>
                    <a:pt x="1385" y="1061"/>
                  </a:lnTo>
                  <a:lnTo>
                    <a:pt x="1409" y="1061"/>
                  </a:lnTo>
                  <a:lnTo>
                    <a:pt x="1424" y="1053"/>
                  </a:lnTo>
                  <a:lnTo>
                    <a:pt x="1440" y="1037"/>
                  </a:lnTo>
                  <a:lnTo>
                    <a:pt x="1440" y="1013"/>
                  </a:lnTo>
                  <a:lnTo>
                    <a:pt x="1432" y="1005"/>
                  </a:lnTo>
                  <a:lnTo>
                    <a:pt x="1409" y="997"/>
                  </a:lnTo>
                  <a:lnTo>
                    <a:pt x="1385" y="1005"/>
                  </a:lnTo>
                  <a:lnTo>
                    <a:pt x="1345" y="997"/>
                  </a:lnTo>
                  <a:lnTo>
                    <a:pt x="1313" y="997"/>
                  </a:lnTo>
                  <a:lnTo>
                    <a:pt x="1289" y="989"/>
                  </a:lnTo>
                  <a:lnTo>
                    <a:pt x="1289" y="973"/>
                  </a:lnTo>
                  <a:lnTo>
                    <a:pt x="1297" y="941"/>
                  </a:lnTo>
                  <a:lnTo>
                    <a:pt x="1297" y="925"/>
                  </a:lnTo>
                  <a:lnTo>
                    <a:pt x="1297" y="909"/>
                  </a:lnTo>
                  <a:lnTo>
                    <a:pt x="1305" y="893"/>
                  </a:lnTo>
                  <a:lnTo>
                    <a:pt x="1320" y="882"/>
                  </a:lnTo>
                  <a:lnTo>
                    <a:pt x="1321" y="869"/>
                  </a:lnTo>
                  <a:lnTo>
                    <a:pt x="1313" y="837"/>
                  </a:lnTo>
                  <a:lnTo>
                    <a:pt x="1289" y="797"/>
                  </a:lnTo>
                  <a:lnTo>
                    <a:pt x="1289" y="781"/>
                  </a:lnTo>
                  <a:lnTo>
                    <a:pt x="1273" y="758"/>
                  </a:lnTo>
                  <a:lnTo>
                    <a:pt x="1241" y="750"/>
                  </a:lnTo>
                  <a:lnTo>
                    <a:pt x="1225" y="734"/>
                  </a:lnTo>
                  <a:lnTo>
                    <a:pt x="1202" y="678"/>
                  </a:lnTo>
                  <a:lnTo>
                    <a:pt x="1187" y="664"/>
                  </a:lnTo>
                  <a:lnTo>
                    <a:pt x="1169" y="663"/>
                  </a:lnTo>
                  <a:lnTo>
                    <a:pt x="1154" y="670"/>
                  </a:lnTo>
                  <a:lnTo>
                    <a:pt x="1139" y="675"/>
                  </a:lnTo>
                  <a:lnTo>
                    <a:pt x="1122" y="678"/>
                  </a:lnTo>
                  <a:lnTo>
                    <a:pt x="1104" y="673"/>
                  </a:lnTo>
                  <a:lnTo>
                    <a:pt x="1090" y="662"/>
                  </a:lnTo>
                  <a:lnTo>
                    <a:pt x="1074" y="614"/>
                  </a:lnTo>
                  <a:lnTo>
                    <a:pt x="1066" y="590"/>
                  </a:lnTo>
                  <a:lnTo>
                    <a:pt x="1058" y="582"/>
                  </a:lnTo>
                  <a:lnTo>
                    <a:pt x="1028" y="579"/>
                  </a:lnTo>
                  <a:lnTo>
                    <a:pt x="1019" y="558"/>
                  </a:lnTo>
                  <a:lnTo>
                    <a:pt x="995" y="550"/>
                  </a:lnTo>
                  <a:lnTo>
                    <a:pt x="969" y="558"/>
                  </a:lnTo>
                  <a:lnTo>
                    <a:pt x="955" y="558"/>
                  </a:lnTo>
                  <a:lnTo>
                    <a:pt x="936" y="529"/>
                  </a:lnTo>
                  <a:lnTo>
                    <a:pt x="914" y="481"/>
                  </a:lnTo>
                  <a:lnTo>
                    <a:pt x="899" y="455"/>
                  </a:lnTo>
                  <a:lnTo>
                    <a:pt x="882" y="448"/>
                  </a:lnTo>
                  <a:lnTo>
                    <a:pt x="867" y="447"/>
                  </a:lnTo>
                  <a:lnTo>
                    <a:pt x="848" y="453"/>
                  </a:lnTo>
                  <a:lnTo>
                    <a:pt x="836" y="423"/>
                  </a:lnTo>
                  <a:lnTo>
                    <a:pt x="820" y="399"/>
                  </a:lnTo>
                  <a:lnTo>
                    <a:pt x="804" y="391"/>
                  </a:lnTo>
                  <a:lnTo>
                    <a:pt x="796" y="391"/>
                  </a:lnTo>
                  <a:lnTo>
                    <a:pt x="764" y="399"/>
                  </a:lnTo>
                  <a:lnTo>
                    <a:pt x="750" y="399"/>
                  </a:lnTo>
                  <a:lnTo>
                    <a:pt x="740" y="383"/>
                  </a:lnTo>
                  <a:lnTo>
                    <a:pt x="724" y="375"/>
                  </a:lnTo>
                  <a:lnTo>
                    <a:pt x="708" y="375"/>
                  </a:lnTo>
                  <a:lnTo>
                    <a:pt x="701" y="387"/>
                  </a:lnTo>
                  <a:lnTo>
                    <a:pt x="700" y="399"/>
                  </a:lnTo>
                  <a:lnTo>
                    <a:pt x="692" y="407"/>
                  </a:lnTo>
                  <a:lnTo>
                    <a:pt x="684" y="399"/>
                  </a:lnTo>
                  <a:lnTo>
                    <a:pt x="660" y="343"/>
                  </a:lnTo>
                  <a:lnTo>
                    <a:pt x="645" y="311"/>
                  </a:lnTo>
                  <a:lnTo>
                    <a:pt x="629" y="287"/>
                  </a:lnTo>
                  <a:lnTo>
                    <a:pt x="615" y="282"/>
                  </a:lnTo>
                  <a:lnTo>
                    <a:pt x="597" y="287"/>
                  </a:lnTo>
                  <a:lnTo>
                    <a:pt x="589" y="303"/>
                  </a:lnTo>
                  <a:lnTo>
                    <a:pt x="587" y="321"/>
                  </a:lnTo>
                  <a:lnTo>
                    <a:pt x="589" y="335"/>
                  </a:lnTo>
                  <a:lnTo>
                    <a:pt x="605" y="367"/>
                  </a:lnTo>
                  <a:lnTo>
                    <a:pt x="653" y="474"/>
                  </a:lnTo>
                  <a:lnTo>
                    <a:pt x="689" y="555"/>
                  </a:lnTo>
                  <a:lnTo>
                    <a:pt x="708" y="598"/>
                  </a:lnTo>
                  <a:lnTo>
                    <a:pt x="716" y="622"/>
                  </a:lnTo>
                  <a:lnTo>
                    <a:pt x="710" y="631"/>
                  </a:lnTo>
                  <a:lnTo>
                    <a:pt x="700" y="630"/>
                  </a:lnTo>
                  <a:lnTo>
                    <a:pt x="684" y="606"/>
                  </a:lnTo>
                  <a:lnTo>
                    <a:pt x="647" y="532"/>
                  </a:lnTo>
                  <a:lnTo>
                    <a:pt x="608" y="448"/>
                  </a:lnTo>
                  <a:lnTo>
                    <a:pt x="573" y="383"/>
                  </a:lnTo>
                  <a:lnTo>
                    <a:pt x="533" y="311"/>
                  </a:lnTo>
                  <a:lnTo>
                    <a:pt x="517" y="279"/>
                  </a:lnTo>
                  <a:lnTo>
                    <a:pt x="501" y="253"/>
                  </a:lnTo>
                  <a:lnTo>
                    <a:pt x="485" y="247"/>
                  </a:lnTo>
                  <a:lnTo>
                    <a:pt x="465" y="247"/>
                  </a:lnTo>
                  <a:lnTo>
                    <a:pt x="455" y="259"/>
                  </a:lnTo>
                  <a:lnTo>
                    <a:pt x="450" y="271"/>
                  </a:lnTo>
                  <a:lnTo>
                    <a:pt x="454" y="287"/>
                  </a:lnTo>
                  <a:lnTo>
                    <a:pt x="470" y="327"/>
                  </a:lnTo>
                  <a:lnTo>
                    <a:pt x="495" y="396"/>
                  </a:lnTo>
                  <a:lnTo>
                    <a:pt x="515" y="442"/>
                  </a:lnTo>
                  <a:lnTo>
                    <a:pt x="541" y="502"/>
                  </a:lnTo>
                  <a:lnTo>
                    <a:pt x="565" y="558"/>
                  </a:lnTo>
                  <a:lnTo>
                    <a:pt x="593" y="631"/>
                  </a:lnTo>
                  <a:lnTo>
                    <a:pt x="613" y="686"/>
                  </a:lnTo>
                  <a:lnTo>
                    <a:pt x="637" y="742"/>
                  </a:lnTo>
                  <a:lnTo>
                    <a:pt x="660" y="805"/>
                  </a:lnTo>
                  <a:lnTo>
                    <a:pt x="692" y="885"/>
                  </a:lnTo>
                  <a:lnTo>
                    <a:pt x="708" y="933"/>
                  </a:lnTo>
                  <a:lnTo>
                    <a:pt x="716" y="949"/>
                  </a:lnTo>
                  <a:lnTo>
                    <a:pt x="708" y="957"/>
                  </a:lnTo>
                  <a:lnTo>
                    <a:pt x="700" y="949"/>
                  </a:lnTo>
                  <a:lnTo>
                    <a:pt x="678" y="912"/>
                  </a:lnTo>
                  <a:lnTo>
                    <a:pt x="637" y="813"/>
                  </a:lnTo>
                  <a:lnTo>
                    <a:pt x="589" y="702"/>
                  </a:lnTo>
                  <a:lnTo>
                    <a:pt x="541" y="606"/>
                  </a:lnTo>
                  <a:lnTo>
                    <a:pt x="498" y="517"/>
                  </a:lnTo>
                  <a:lnTo>
                    <a:pt x="458" y="436"/>
                  </a:lnTo>
                  <a:lnTo>
                    <a:pt x="419" y="361"/>
                  </a:lnTo>
                  <a:lnTo>
                    <a:pt x="395" y="312"/>
                  </a:lnTo>
                  <a:lnTo>
                    <a:pt x="374" y="271"/>
                  </a:lnTo>
                  <a:lnTo>
                    <a:pt x="358" y="263"/>
                  </a:lnTo>
                  <a:lnTo>
                    <a:pt x="342" y="271"/>
                  </a:lnTo>
                  <a:lnTo>
                    <a:pt x="334" y="287"/>
                  </a:lnTo>
                  <a:lnTo>
                    <a:pt x="334" y="303"/>
                  </a:lnTo>
                  <a:lnTo>
                    <a:pt x="350" y="343"/>
                  </a:lnTo>
                  <a:lnTo>
                    <a:pt x="387" y="432"/>
                  </a:lnTo>
                  <a:lnTo>
                    <a:pt x="430" y="534"/>
                  </a:lnTo>
                  <a:lnTo>
                    <a:pt x="458" y="603"/>
                  </a:lnTo>
                  <a:lnTo>
                    <a:pt x="516" y="750"/>
                  </a:lnTo>
                  <a:lnTo>
                    <a:pt x="543" y="826"/>
                  </a:lnTo>
                  <a:lnTo>
                    <a:pt x="585" y="939"/>
                  </a:lnTo>
                  <a:lnTo>
                    <a:pt x="621" y="1029"/>
                  </a:lnTo>
                  <a:lnTo>
                    <a:pt x="653" y="1116"/>
                  </a:lnTo>
                  <a:lnTo>
                    <a:pt x="660" y="1140"/>
                  </a:lnTo>
                  <a:lnTo>
                    <a:pt x="653" y="1148"/>
                  </a:lnTo>
                  <a:lnTo>
                    <a:pt x="637" y="1140"/>
                  </a:lnTo>
                  <a:lnTo>
                    <a:pt x="593" y="1050"/>
                  </a:lnTo>
                  <a:lnTo>
                    <a:pt x="533" y="925"/>
                  </a:lnTo>
                  <a:lnTo>
                    <a:pt x="462" y="789"/>
                  </a:lnTo>
                  <a:lnTo>
                    <a:pt x="389" y="649"/>
                  </a:lnTo>
                  <a:lnTo>
                    <a:pt x="324" y="535"/>
                  </a:lnTo>
                  <a:lnTo>
                    <a:pt x="279" y="455"/>
                  </a:lnTo>
                  <a:lnTo>
                    <a:pt x="207" y="335"/>
                  </a:lnTo>
                  <a:lnTo>
                    <a:pt x="147" y="234"/>
                  </a:lnTo>
                  <a:lnTo>
                    <a:pt x="80" y="120"/>
                  </a:lnTo>
                  <a:lnTo>
                    <a:pt x="16" y="8"/>
                  </a:lnTo>
                </a:path>
              </a:pathLst>
            </a:custGeom>
            <a:solidFill>
              <a:schemeClr val="accent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" name="CustomShape 6"/>
            <p:cNvSpPr/>
            <p:nvPr/>
          </p:nvSpPr>
          <p:spPr>
            <a:xfrm>
              <a:off x="3704040" y="2509200"/>
              <a:ext cx="4614480" cy="2883960"/>
            </a:xfrm>
            <a:custGeom>
              <a:avLst/>
              <a:gdLst/>
              <a:ahLst/>
              <a:cxnLst/>
              <a:rect l="0" t="0" r="r" b="b"/>
              <a:pathLst>
                <a:path w="2907" h="1817">
                  <a:moveTo>
                    <a:pt x="471" y="0"/>
                  </a:moveTo>
                  <a:lnTo>
                    <a:pt x="455" y="16"/>
                  </a:lnTo>
                  <a:lnTo>
                    <a:pt x="455" y="40"/>
                  </a:lnTo>
                  <a:lnTo>
                    <a:pt x="463" y="80"/>
                  </a:lnTo>
                  <a:lnTo>
                    <a:pt x="447" y="80"/>
                  </a:lnTo>
                  <a:lnTo>
                    <a:pt x="431" y="88"/>
                  </a:lnTo>
                  <a:lnTo>
                    <a:pt x="415" y="96"/>
                  </a:lnTo>
                  <a:lnTo>
                    <a:pt x="415" y="112"/>
                  </a:lnTo>
                  <a:lnTo>
                    <a:pt x="415" y="135"/>
                  </a:lnTo>
                  <a:lnTo>
                    <a:pt x="407" y="159"/>
                  </a:lnTo>
                  <a:lnTo>
                    <a:pt x="415" y="191"/>
                  </a:lnTo>
                  <a:lnTo>
                    <a:pt x="423" y="207"/>
                  </a:lnTo>
                  <a:lnTo>
                    <a:pt x="447" y="207"/>
                  </a:lnTo>
                  <a:lnTo>
                    <a:pt x="463" y="199"/>
                  </a:lnTo>
                  <a:lnTo>
                    <a:pt x="495" y="191"/>
                  </a:lnTo>
                  <a:lnTo>
                    <a:pt x="519" y="191"/>
                  </a:lnTo>
                  <a:lnTo>
                    <a:pt x="535" y="199"/>
                  </a:lnTo>
                  <a:lnTo>
                    <a:pt x="558" y="191"/>
                  </a:lnTo>
                  <a:lnTo>
                    <a:pt x="574" y="183"/>
                  </a:lnTo>
                  <a:lnTo>
                    <a:pt x="598" y="183"/>
                  </a:lnTo>
                  <a:lnTo>
                    <a:pt x="614" y="199"/>
                  </a:lnTo>
                  <a:lnTo>
                    <a:pt x="614" y="215"/>
                  </a:lnTo>
                  <a:lnTo>
                    <a:pt x="614" y="239"/>
                  </a:lnTo>
                  <a:lnTo>
                    <a:pt x="630" y="255"/>
                  </a:lnTo>
                  <a:lnTo>
                    <a:pt x="646" y="279"/>
                  </a:lnTo>
                  <a:lnTo>
                    <a:pt x="670" y="279"/>
                  </a:lnTo>
                  <a:lnTo>
                    <a:pt x="686" y="295"/>
                  </a:lnTo>
                  <a:lnTo>
                    <a:pt x="702" y="327"/>
                  </a:lnTo>
                  <a:lnTo>
                    <a:pt x="710" y="350"/>
                  </a:lnTo>
                  <a:lnTo>
                    <a:pt x="710" y="374"/>
                  </a:lnTo>
                  <a:lnTo>
                    <a:pt x="702" y="390"/>
                  </a:lnTo>
                  <a:lnTo>
                    <a:pt x="694" y="398"/>
                  </a:lnTo>
                  <a:lnTo>
                    <a:pt x="670" y="374"/>
                  </a:lnTo>
                  <a:lnTo>
                    <a:pt x="654" y="342"/>
                  </a:lnTo>
                  <a:lnTo>
                    <a:pt x="622" y="295"/>
                  </a:lnTo>
                  <a:lnTo>
                    <a:pt x="614" y="271"/>
                  </a:lnTo>
                  <a:lnTo>
                    <a:pt x="598" y="255"/>
                  </a:lnTo>
                  <a:lnTo>
                    <a:pt x="574" y="263"/>
                  </a:lnTo>
                  <a:lnTo>
                    <a:pt x="566" y="279"/>
                  </a:lnTo>
                  <a:lnTo>
                    <a:pt x="543" y="287"/>
                  </a:lnTo>
                  <a:lnTo>
                    <a:pt x="527" y="271"/>
                  </a:lnTo>
                  <a:lnTo>
                    <a:pt x="503" y="279"/>
                  </a:lnTo>
                  <a:lnTo>
                    <a:pt x="463" y="279"/>
                  </a:lnTo>
                  <a:lnTo>
                    <a:pt x="447" y="263"/>
                  </a:lnTo>
                  <a:lnTo>
                    <a:pt x="423" y="271"/>
                  </a:lnTo>
                  <a:lnTo>
                    <a:pt x="415" y="295"/>
                  </a:lnTo>
                  <a:lnTo>
                    <a:pt x="399" y="287"/>
                  </a:lnTo>
                  <a:lnTo>
                    <a:pt x="375" y="255"/>
                  </a:lnTo>
                  <a:lnTo>
                    <a:pt x="351" y="255"/>
                  </a:lnTo>
                  <a:lnTo>
                    <a:pt x="327" y="271"/>
                  </a:lnTo>
                  <a:lnTo>
                    <a:pt x="327" y="295"/>
                  </a:lnTo>
                  <a:lnTo>
                    <a:pt x="335" y="335"/>
                  </a:lnTo>
                  <a:lnTo>
                    <a:pt x="351" y="358"/>
                  </a:lnTo>
                  <a:lnTo>
                    <a:pt x="343" y="390"/>
                  </a:lnTo>
                  <a:lnTo>
                    <a:pt x="319" y="390"/>
                  </a:lnTo>
                  <a:lnTo>
                    <a:pt x="303" y="406"/>
                  </a:lnTo>
                  <a:lnTo>
                    <a:pt x="295" y="422"/>
                  </a:lnTo>
                  <a:lnTo>
                    <a:pt x="287" y="438"/>
                  </a:lnTo>
                  <a:lnTo>
                    <a:pt x="255" y="446"/>
                  </a:lnTo>
                  <a:lnTo>
                    <a:pt x="231" y="454"/>
                  </a:lnTo>
                  <a:lnTo>
                    <a:pt x="231" y="478"/>
                  </a:lnTo>
                  <a:lnTo>
                    <a:pt x="215" y="502"/>
                  </a:lnTo>
                  <a:lnTo>
                    <a:pt x="191" y="510"/>
                  </a:lnTo>
                  <a:lnTo>
                    <a:pt x="168" y="542"/>
                  </a:lnTo>
                  <a:lnTo>
                    <a:pt x="160" y="573"/>
                  </a:lnTo>
                  <a:lnTo>
                    <a:pt x="176" y="597"/>
                  </a:lnTo>
                  <a:lnTo>
                    <a:pt x="199" y="605"/>
                  </a:lnTo>
                  <a:lnTo>
                    <a:pt x="231" y="589"/>
                  </a:lnTo>
                  <a:lnTo>
                    <a:pt x="255" y="573"/>
                  </a:lnTo>
                  <a:lnTo>
                    <a:pt x="287" y="573"/>
                  </a:lnTo>
                  <a:lnTo>
                    <a:pt x="319" y="573"/>
                  </a:lnTo>
                  <a:lnTo>
                    <a:pt x="335" y="597"/>
                  </a:lnTo>
                  <a:lnTo>
                    <a:pt x="335" y="621"/>
                  </a:lnTo>
                  <a:lnTo>
                    <a:pt x="327" y="645"/>
                  </a:lnTo>
                  <a:lnTo>
                    <a:pt x="327" y="669"/>
                  </a:lnTo>
                  <a:lnTo>
                    <a:pt x="359" y="677"/>
                  </a:lnTo>
                  <a:lnTo>
                    <a:pt x="391" y="677"/>
                  </a:lnTo>
                  <a:lnTo>
                    <a:pt x="407" y="661"/>
                  </a:lnTo>
                  <a:lnTo>
                    <a:pt x="399" y="629"/>
                  </a:lnTo>
                  <a:lnTo>
                    <a:pt x="383" y="613"/>
                  </a:lnTo>
                  <a:lnTo>
                    <a:pt x="375" y="597"/>
                  </a:lnTo>
                  <a:lnTo>
                    <a:pt x="399" y="597"/>
                  </a:lnTo>
                  <a:lnTo>
                    <a:pt x="431" y="597"/>
                  </a:lnTo>
                  <a:lnTo>
                    <a:pt x="439" y="581"/>
                  </a:lnTo>
                  <a:lnTo>
                    <a:pt x="471" y="605"/>
                  </a:lnTo>
                  <a:lnTo>
                    <a:pt x="511" y="605"/>
                  </a:lnTo>
                  <a:lnTo>
                    <a:pt x="527" y="621"/>
                  </a:lnTo>
                  <a:lnTo>
                    <a:pt x="535" y="637"/>
                  </a:lnTo>
                  <a:lnTo>
                    <a:pt x="535" y="653"/>
                  </a:lnTo>
                  <a:lnTo>
                    <a:pt x="558" y="701"/>
                  </a:lnTo>
                  <a:lnTo>
                    <a:pt x="566" y="725"/>
                  </a:lnTo>
                  <a:lnTo>
                    <a:pt x="574" y="749"/>
                  </a:lnTo>
                  <a:lnTo>
                    <a:pt x="519" y="741"/>
                  </a:lnTo>
                  <a:lnTo>
                    <a:pt x="471" y="733"/>
                  </a:lnTo>
                  <a:lnTo>
                    <a:pt x="431" y="725"/>
                  </a:lnTo>
                  <a:lnTo>
                    <a:pt x="415" y="741"/>
                  </a:lnTo>
                  <a:lnTo>
                    <a:pt x="399" y="757"/>
                  </a:lnTo>
                  <a:lnTo>
                    <a:pt x="367" y="757"/>
                  </a:lnTo>
                  <a:lnTo>
                    <a:pt x="351" y="733"/>
                  </a:lnTo>
                  <a:lnTo>
                    <a:pt x="335" y="701"/>
                  </a:lnTo>
                  <a:lnTo>
                    <a:pt x="311" y="685"/>
                  </a:lnTo>
                  <a:lnTo>
                    <a:pt x="287" y="669"/>
                  </a:lnTo>
                  <a:lnTo>
                    <a:pt x="255" y="669"/>
                  </a:lnTo>
                  <a:lnTo>
                    <a:pt x="239" y="693"/>
                  </a:lnTo>
                  <a:lnTo>
                    <a:pt x="239" y="717"/>
                  </a:lnTo>
                  <a:lnTo>
                    <a:pt x="223" y="725"/>
                  </a:lnTo>
                  <a:lnTo>
                    <a:pt x="207" y="741"/>
                  </a:lnTo>
                  <a:lnTo>
                    <a:pt x="207" y="757"/>
                  </a:lnTo>
                  <a:lnTo>
                    <a:pt x="223" y="796"/>
                  </a:lnTo>
                  <a:lnTo>
                    <a:pt x="215" y="812"/>
                  </a:lnTo>
                  <a:lnTo>
                    <a:pt x="199" y="812"/>
                  </a:lnTo>
                  <a:lnTo>
                    <a:pt x="183" y="812"/>
                  </a:lnTo>
                  <a:lnTo>
                    <a:pt x="168" y="836"/>
                  </a:lnTo>
                  <a:lnTo>
                    <a:pt x="128" y="844"/>
                  </a:lnTo>
                  <a:lnTo>
                    <a:pt x="104" y="836"/>
                  </a:lnTo>
                  <a:lnTo>
                    <a:pt x="80" y="844"/>
                  </a:lnTo>
                  <a:lnTo>
                    <a:pt x="64" y="868"/>
                  </a:lnTo>
                  <a:lnTo>
                    <a:pt x="72" y="892"/>
                  </a:lnTo>
                  <a:lnTo>
                    <a:pt x="80" y="908"/>
                  </a:lnTo>
                  <a:lnTo>
                    <a:pt x="64" y="932"/>
                  </a:lnTo>
                  <a:lnTo>
                    <a:pt x="24" y="932"/>
                  </a:lnTo>
                  <a:lnTo>
                    <a:pt x="8" y="956"/>
                  </a:lnTo>
                  <a:lnTo>
                    <a:pt x="0" y="988"/>
                  </a:lnTo>
                  <a:lnTo>
                    <a:pt x="8" y="1027"/>
                  </a:lnTo>
                  <a:lnTo>
                    <a:pt x="32" y="1067"/>
                  </a:lnTo>
                  <a:lnTo>
                    <a:pt x="48" y="1083"/>
                  </a:lnTo>
                  <a:lnTo>
                    <a:pt x="88" y="1075"/>
                  </a:lnTo>
                  <a:lnTo>
                    <a:pt x="112" y="1083"/>
                  </a:lnTo>
                  <a:lnTo>
                    <a:pt x="120" y="1115"/>
                  </a:lnTo>
                  <a:lnTo>
                    <a:pt x="144" y="1147"/>
                  </a:lnTo>
                  <a:lnTo>
                    <a:pt x="160" y="1163"/>
                  </a:lnTo>
                  <a:lnTo>
                    <a:pt x="191" y="1171"/>
                  </a:lnTo>
                  <a:lnTo>
                    <a:pt x="215" y="1203"/>
                  </a:lnTo>
                  <a:lnTo>
                    <a:pt x="231" y="1235"/>
                  </a:lnTo>
                  <a:lnTo>
                    <a:pt x="207" y="1258"/>
                  </a:lnTo>
                  <a:lnTo>
                    <a:pt x="199" y="1290"/>
                  </a:lnTo>
                  <a:lnTo>
                    <a:pt x="207" y="1314"/>
                  </a:lnTo>
                  <a:lnTo>
                    <a:pt x="199" y="1346"/>
                  </a:lnTo>
                  <a:lnTo>
                    <a:pt x="215" y="1386"/>
                  </a:lnTo>
                  <a:lnTo>
                    <a:pt x="191" y="1402"/>
                  </a:lnTo>
                  <a:lnTo>
                    <a:pt x="176" y="1434"/>
                  </a:lnTo>
                  <a:lnTo>
                    <a:pt x="191" y="1466"/>
                  </a:lnTo>
                  <a:lnTo>
                    <a:pt x="223" y="1513"/>
                  </a:lnTo>
                  <a:lnTo>
                    <a:pt x="207" y="1553"/>
                  </a:lnTo>
                  <a:lnTo>
                    <a:pt x="215" y="1585"/>
                  </a:lnTo>
                  <a:lnTo>
                    <a:pt x="231" y="1617"/>
                  </a:lnTo>
                  <a:lnTo>
                    <a:pt x="279" y="1673"/>
                  </a:lnTo>
                  <a:lnTo>
                    <a:pt x="311" y="1720"/>
                  </a:lnTo>
                  <a:lnTo>
                    <a:pt x="319" y="1760"/>
                  </a:lnTo>
                  <a:lnTo>
                    <a:pt x="327" y="1800"/>
                  </a:lnTo>
                  <a:lnTo>
                    <a:pt x="343" y="1816"/>
                  </a:lnTo>
                  <a:lnTo>
                    <a:pt x="367" y="1800"/>
                  </a:lnTo>
                  <a:lnTo>
                    <a:pt x="383" y="1768"/>
                  </a:lnTo>
                  <a:lnTo>
                    <a:pt x="367" y="1712"/>
                  </a:lnTo>
                  <a:lnTo>
                    <a:pt x="351" y="1673"/>
                  </a:lnTo>
                  <a:lnTo>
                    <a:pt x="359" y="1649"/>
                  </a:lnTo>
                  <a:lnTo>
                    <a:pt x="343" y="1625"/>
                  </a:lnTo>
                  <a:lnTo>
                    <a:pt x="351" y="1609"/>
                  </a:lnTo>
                  <a:lnTo>
                    <a:pt x="367" y="1593"/>
                  </a:lnTo>
                  <a:lnTo>
                    <a:pt x="375" y="1561"/>
                  </a:lnTo>
                  <a:lnTo>
                    <a:pt x="391" y="1529"/>
                  </a:lnTo>
                  <a:lnTo>
                    <a:pt x="431" y="1521"/>
                  </a:lnTo>
                  <a:lnTo>
                    <a:pt x="463" y="1537"/>
                  </a:lnTo>
                  <a:lnTo>
                    <a:pt x="487" y="1537"/>
                  </a:lnTo>
                  <a:lnTo>
                    <a:pt x="503" y="1513"/>
                  </a:lnTo>
                  <a:lnTo>
                    <a:pt x="495" y="1489"/>
                  </a:lnTo>
                  <a:lnTo>
                    <a:pt x="463" y="1442"/>
                  </a:lnTo>
                  <a:lnTo>
                    <a:pt x="479" y="1418"/>
                  </a:lnTo>
                  <a:lnTo>
                    <a:pt x="471" y="1402"/>
                  </a:lnTo>
                  <a:lnTo>
                    <a:pt x="455" y="1370"/>
                  </a:lnTo>
                  <a:lnTo>
                    <a:pt x="455" y="1346"/>
                  </a:lnTo>
                  <a:lnTo>
                    <a:pt x="487" y="1338"/>
                  </a:lnTo>
                  <a:lnTo>
                    <a:pt x="511" y="1314"/>
                  </a:lnTo>
                  <a:lnTo>
                    <a:pt x="503" y="1282"/>
                  </a:lnTo>
                  <a:lnTo>
                    <a:pt x="479" y="1243"/>
                  </a:lnTo>
                  <a:lnTo>
                    <a:pt x="487" y="1227"/>
                  </a:lnTo>
                  <a:lnTo>
                    <a:pt x="511" y="1211"/>
                  </a:lnTo>
                  <a:lnTo>
                    <a:pt x="527" y="1187"/>
                  </a:lnTo>
                  <a:lnTo>
                    <a:pt x="527" y="1139"/>
                  </a:lnTo>
                  <a:lnTo>
                    <a:pt x="503" y="1083"/>
                  </a:lnTo>
                  <a:lnTo>
                    <a:pt x="479" y="1027"/>
                  </a:lnTo>
                  <a:lnTo>
                    <a:pt x="487" y="1012"/>
                  </a:lnTo>
                  <a:lnTo>
                    <a:pt x="503" y="988"/>
                  </a:lnTo>
                  <a:lnTo>
                    <a:pt x="487" y="956"/>
                  </a:lnTo>
                  <a:lnTo>
                    <a:pt x="463" y="908"/>
                  </a:lnTo>
                  <a:lnTo>
                    <a:pt x="455" y="868"/>
                  </a:lnTo>
                  <a:lnTo>
                    <a:pt x="471" y="852"/>
                  </a:lnTo>
                  <a:lnTo>
                    <a:pt x="471" y="804"/>
                  </a:lnTo>
                  <a:lnTo>
                    <a:pt x="503" y="804"/>
                  </a:lnTo>
                  <a:lnTo>
                    <a:pt x="543" y="812"/>
                  </a:lnTo>
                  <a:lnTo>
                    <a:pt x="574" y="820"/>
                  </a:lnTo>
                  <a:lnTo>
                    <a:pt x="574" y="852"/>
                  </a:lnTo>
                  <a:lnTo>
                    <a:pt x="558" y="868"/>
                  </a:lnTo>
                  <a:lnTo>
                    <a:pt x="550" y="884"/>
                  </a:lnTo>
                  <a:lnTo>
                    <a:pt x="543" y="908"/>
                  </a:lnTo>
                  <a:lnTo>
                    <a:pt x="574" y="996"/>
                  </a:lnTo>
                  <a:lnTo>
                    <a:pt x="598" y="1051"/>
                  </a:lnTo>
                  <a:lnTo>
                    <a:pt x="630" y="1083"/>
                  </a:lnTo>
                  <a:lnTo>
                    <a:pt x="662" y="1091"/>
                  </a:lnTo>
                  <a:lnTo>
                    <a:pt x="694" y="1083"/>
                  </a:lnTo>
                  <a:lnTo>
                    <a:pt x="710" y="1059"/>
                  </a:lnTo>
                  <a:lnTo>
                    <a:pt x="694" y="1035"/>
                  </a:lnTo>
                  <a:lnTo>
                    <a:pt x="678" y="1012"/>
                  </a:lnTo>
                  <a:lnTo>
                    <a:pt x="678" y="988"/>
                  </a:lnTo>
                  <a:lnTo>
                    <a:pt x="694" y="964"/>
                  </a:lnTo>
                  <a:lnTo>
                    <a:pt x="726" y="956"/>
                  </a:lnTo>
                  <a:lnTo>
                    <a:pt x="742" y="964"/>
                  </a:lnTo>
                  <a:lnTo>
                    <a:pt x="766" y="996"/>
                  </a:lnTo>
                  <a:lnTo>
                    <a:pt x="782" y="1004"/>
                  </a:lnTo>
                  <a:lnTo>
                    <a:pt x="798" y="980"/>
                  </a:lnTo>
                  <a:lnTo>
                    <a:pt x="814" y="988"/>
                  </a:lnTo>
                  <a:lnTo>
                    <a:pt x="830" y="1020"/>
                  </a:lnTo>
                  <a:lnTo>
                    <a:pt x="862" y="1083"/>
                  </a:lnTo>
                  <a:lnTo>
                    <a:pt x="886" y="1123"/>
                  </a:lnTo>
                  <a:lnTo>
                    <a:pt x="917" y="1139"/>
                  </a:lnTo>
                  <a:lnTo>
                    <a:pt x="941" y="1115"/>
                  </a:lnTo>
                  <a:lnTo>
                    <a:pt x="941" y="1083"/>
                  </a:lnTo>
                  <a:lnTo>
                    <a:pt x="941" y="1027"/>
                  </a:lnTo>
                  <a:lnTo>
                    <a:pt x="973" y="1035"/>
                  </a:lnTo>
                  <a:lnTo>
                    <a:pt x="997" y="1020"/>
                  </a:lnTo>
                  <a:lnTo>
                    <a:pt x="997" y="988"/>
                  </a:lnTo>
                  <a:lnTo>
                    <a:pt x="1005" y="972"/>
                  </a:lnTo>
                  <a:lnTo>
                    <a:pt x="1021" y="988"/>
                  </a:lnTo>
                  <a:lnTo>
                    <a:pt x="1029" y="1020"/>
                  </a:lnTo>
                  <a:lnTo>
                    <a:pt x="1053" y="1043"/>
                  </a:lnTo>
                  <a:lnTo>
                    <a:pt x="1093" y="1043"/>
                  </a:lnTo>
                  <a:lnTo>
                    <a:pt x="1125" y="1035"/>
                  </a:lnTo>
                  <a:lnTo>
                    <a:pt x="1149" y="1027"/>
                  </a:lnTo>
                  <a:lnTo>
                    <a:pt x="1149" y="1004"/>
                  </a:lnTo>
                  <a:lnTo>
                    <a:pt x="1149" y="988"/>
                  </a:lnTo>
                  <a:lnTo>
                    <a:pt x="1165" y="980"/>
                  </a:lnTo>
                  <a:lnTo>
                    <a:pt x="1173" y="1004"/>
                  </a:lnTo>
                  <a:lnTo>
                    <a:pt x="1181" y="1051"/>
                  </a:lnTo>
                  <a:lnTo>
                    <a:pt x="1197" y="1067"/>
                  </a:lnTo>
                  <a:lnTo>
                    <a:pt x="1213" y="1067"/>
                  </a:lnTo>
                  <a:lnTo>
                    <a:pt x="1237" y="1051"/>
                  </a:lnTo>
                  <a:lnTo>
                    <a:pt x="1237" y="1012"/>
                  </a:lnTo>
                  <a:lnTo>
                    <a:pt x="1253" y="1012"/>
                  </a:lnTo>
                  <a:lnTo>
                    <a:pt x="1261" y="1035"/>
                  </a:lnTo>
                  <a:lnTo>
                    <a:pt x="1276" y="1043"/>
                  </a:lnTo>
                  <a:lnTo>
                    <a:pt x="1300" y="1027"/>
                  </a:lnTo>
                  <a:lnTo>
                    <a:pt x="1308" y="1004"/>
                  </a:lnTo>
                  <a:lnTo>
                    <a:pt x="1284" y="940"/>
                  </a:lnTo>
                  <a:lnTo>
                    <a:pt x="1269" y="884"/>
                  </a:lnTo>
                  <a:lnTo>
                    <a:pt x="1276" y="876"/>
                  </a:lnTo>
                  <a:lnTo>
                    <a:pt x="1300" y="876"/>
                  </a:lnTo>
                  <a:lnTo>
                    <a:pt x="1308" y="884"/>
                  </a:lnTo>
                  <a:lnTo>
                    <a:pt x="1332" y="892"/>
                  </a:lnTo>
                  <a:lnTo>
                    <a:pt x="1348" y="876"/>
                  </a:lnTo>
                  <a:lnTo>
                    <a:pt x="1356" y="844"/>
                  </a:lnTo>
                  <a:lnTo>
                    <a:pt x="1356" y="812"/>
                  </a:lnTo>
                  <a:lnTo>
                    <a:pt x="1372" y="796"/>
                  </a:lnTo>
                  <a:lnTo>
                    <a:pt x="1380" y="773"/>
                  </a:lnTo>
                  <a:lnTo>
                    <a:pt x="1380" y="741"/>
                  </a:lnTo>
                  <a:lnTo>
                    <a:pt x="1412" y="725"/>
                  </a:lnTo>
                  <a:lnTo>
                    <a:pt x="1428" y="709"/>
                  </a:lnTo>
                  <a:lnTo>
                    <a:pt x="1412" y="669"/>
                  </a:lnTo>
                  <a:lnTo>
                    <a:pt x="1396" y="637"/>
                  </a:lnTo>
                  <a:lnTo>
                    <a:pt x="1404" y="629"/>
                  </a:lnTo>
                  <a:lnTo>
                    <a:pt x="1428" y="621"/>
                  </a:lnTo>
                  <a:lnTo>
                    <a:pt x="1442" y="606"/>
                  </a:lnTo>
                  <a:lnTo>
                    <a:pt x="1442" y="585"/>
                  </a:lnTo>
                  <a:lnTo>
                    <a:pt x="1436" y="566"/>
                  </a:lnTo>
                  <a:lnTo>
                    <a:pt x="1420" y="542"/>
                  </a:lnTo>
                  <a:lnTo>
                    <a:pt x="1428" y="534"/>
                  </a:lnTo>
                  <a:lnTo>
                    <a:pt x="1460" y="534"/>
                  </a:lnTo>
                  <a:lnTo>
                    <a:pt x="1500" y="558"/>
                  </a:lnTo>
                  <a:lnTo>
                    <a:pt x="1532" y="566"/>
                  </a:lnTo>
                  <a:lnTo>
                    <a:pt x="1548" y="550"/>
                  </a:lnTo>
                  <a:lnTo>
                    <a:pt x="1569" y="550"/>
                  </a:lnTo>
                  <a:lnTo>
                    <a:pt x="1580" y="534"/>
                  </a:lnTo>
                  <a:lnTo>
                    <a:pt x="1588" y="518"/>
                  </a:lnTo>
                  <a:lnTo>
                    <a:pt x="1612" y="534"/>
                  </a:lnTo>
                  <a:lnTo>
                    <a:pt x="1635" y="589"/>
                  </a:lnTo>
                  <a:lnTo>
                    <a:pt x="1674" y="681"/>
                  </a:lnTo>
                  <a:lnTo>
                    <a:pt x="1707" y="749"/>
                  </a:lnTo>
                  <a:lnTo>
                    <a:pt x="1739" y="812"/>
                  </a:lnTo>
                  <a:lnTo>
                    <a:pt x="1763" y="828"/>
                  </a:lnTo>
                  <a:lnTo>
                    <a:pt x="1778" y="834"/>
                  </a:lnTo>
                  <a:lnTo>
                    <a:pt x="1800" y="837"/>
                  </a:lnTo>
                  <a:lnTo>
                    <a:pt x="1827" y="836"/>
                  </a:lnTo>
                  <a:lnTo>
                    <a:pt x="1835" y="812"/>
                  </a:lnTo>
                  <a:lnTo>
                    <a:pt x="1819" y="773"/>
                  </a:lnTo>
                  <a:lnTo>
                    <a:pt x="1795" y="733"/>
                  </a:lnTo>
                  <a:lnTo>
                    <a:pt x="1795" y="717"/>
                  </a:lnTo>
                  <a:lnTo>
                    <a:pt x="1819" y="717"/>
                  </a:lnTo>
                  <a:lnTo>
                    <a:pt x="1835" y="693"/>
                  </a:lnTo>
                  <a:lnTo>
                    <a:pt x="1859" y="693"/>
                  </a:lnTo>
                  <a:lnTo>
                    <a:pt x="1875" y="701"/>
                  </a:lnTo>
                  <a:lnTo>
                    <a:pt x="1891" y="709"/>
                  </a:lnTo>
                  <a:lnTo>
                    <a:pt x="1907" y="693"/>
                  </a:lnTo>
                  <a:lnTo>
                    <a:pt x="1899" y="653"/>
                  </a:lnTo>
                  <a:lnTo>
                    <a:pt x="1827" y="486"/>
                  </a:lnTo>
                  <a:lnTo>
                    <a:pt x="1827" y="470"/>
                  </a:lnTo>
                  <a:lnTo>
                    <a:pt x="1835" y="462"/>
                  </a:lnTo>
                  <a:lnTo>
                    <a:pt x="1867" y="518"/>
                  </a:lnTo>
                  <a:lnTo>
                    <a:pt x="1955" y="717"/>
                  </a:lnTo>
                  <a:lnTo>
                    <a:pt x="1995" y="804"/>
                  </a:lnTo>
                  <a:lnTo>
                    <a:pt x="2018" y="836"/>
                  </a:lnTo>
                  <a:lnTo>
                    <a:pt x="2042" y="836"/>
                  </a:lnTo>
                  <a:lnTo>
                    <a:pt x="2058" y="820"/>
                  </a:lnTo>
                  <a:lnTo>
                    <a:pt x="2042" y="773"/>
                  </a:lnTo>
                  <a:lnTo>
                    <a:pt x="2004" y="682"/>
                  </a:lnTo>
                  <a:lnTo>
                    <a:pt x="1979" y="605"/>
                  </a:lnTo>
                  <a:lnTo>
                    <a:pt x="1987" y="589"/>
                  </a:lnTo>
                  <a:lnTo>
                    <a:pt x="2002" y="589"/>
                  </a:lnTo>
                  <a:lnTo>
                    <a:pt x="2026" y="621"/>
                  </a:lnTo>
                  <a:lnTo>
                    <a:pt x="2050" y="637"/>
                  </a:lnTo>
                  <a:lnTo>
                    <a:pt x="2074" y="645"/>
                  </a:lnTo>
                  <a:lnTo>
                    <a:pt x="2098" y="629"/>
                  </a:lnTo>
                  <a:lnTo>
                    <a:pt x="2106" y="605"/>
                  </a:lnTo>
                  <a:lnTo>
                    <a:pt x="2122" y="621"/>
                  </a:lnTo>
                  <a:lnTo>
                    <a:pt x="2194" y="749"/>
                  </a:lnTo>
                  <a:lnTo>
                    <a:pt x="2218" y="789"/>
                  </a:lnTo>
                  <a:lnTo>
                    <a:pt x="2242" y="812"/>
                  </a:lnTo>
                  <a:lnTo>
                    <a:pt x="2266" y="804"/>
                  </a:lnTo>
                  <a:lnTo>
                    <a:pt x="2274" y="781"/>
                  </a:lnTo>
                  <a:lnTo>
                    <a:pt x="2240" y="687"/>
                  </a:lnTo>
                  <a:lnTo>
                    <a:pt x="2174" y="543"/>
                  </a:lnTo>
                  <a:lnTo>
                    <a:pt x="2120" y="415"/>
                  </a:lnTo>
                  <a:lnTo>
                    <a:pt x="2091" y="354"/>
                  </a:lnTo>
                  <a:lnTo>
                    <a:pt x="2090" y="342"/>
                  </a:lnTo>
                  <a:lnTo>
                    <a:pt x="2106" y="350"/>
                  </a:lnTo>
                  <a:lnTo>
                    <a:pt x="2186" y="470"/>
                  </a:lnTo>
                  <a:lnTo>
                    <a:pt x="2282" y="637"/>
                  </a:lnTo>
                  <a:lnTo>
                    <a:pt x="2364" y="807"/>
                  </a:lnTo>
                  <a:lnTo>
                    <a:pt x="2441" y="964"/>
                  </a:lnTo>
                  <a:lnTo>
                    <a:pt x="2505" y="1099"/>
                  </a:lnTo>
                  <a:lnTo>
                    <a:pt x="2561" y="1195"/>
                  </a:lnTo>
                  <a:lnTo>
                    <a:pt x="2582" y="1220"/>
                  </a:lnTo>
                  <a:lnTo>
                    <a:pt x="2601" y="1235"/>
                  </a:lnTo>
                  <a:lnTo>
                    <a:pt x="2633" y="1250"/>
                  </a:lnTo>
                  <a:lnTo>
                    <a:pt x="2641" y="1227"/>
                  </a:lnTo>
                  <a:lnTo>
                    <a:pt x="2637" y="1179"/>
                  </a:lnTo>
                  <a:lnTo>
                    <a:pt x="2615" y="1092"/>
                  </a:lnTo>
                  <a:lnTo>
                    <a:pt x="2585" y="996"/>
                  </a:lnTo>
                  <a:lnTo>
                    <a:pt x="2508" y="790"/>
                  </a:lnTo>
                  <a:lnTo>
                    <a:pt x="2439" y="624"/>
                  </a:lnTo>
                  <a:lnTo>
                    <a:pt x="2393" y="517"/>
                  </a:lnTo>
                  <a:lnTo>
                    <a:pt x="2377" y="470"/>
                  </a:lnTo>
                  <a:lnTo>
                    <a:pt x="2377" y="454"/>
                  </a:lnTo>
                  <a:lnTo>
                    <a:pt x="2393" y="470"/>
                  </a:lnTo>
                  <a:lnTo>
                    <a:pt x="2465" y="589"/>
                  </a:lnTo>
                  <a:lnTo>
                    <a:pt x="2576" y="786"/>
                  </a:lnTo>
                  <a:lnTo>
                    <a:pt x="2665" y="956"/>
                  </a:lnTo>
                  <a:lnTo>
                    <a:pt x="2752" y="1139"/>
                  </a:lnTo>
                  <a:lnTo>
                    <a:pt x="2800" y="1250"/>
                  </a:lnTo>
                  <a:lnTo>
                    <a:pt x="2840" y="1346"/>
                  </a:lnTo>
                  <a:lnTo>
                    <a:pt x="2864" y="1394"/>
                  </a:lnTo>
                  <a:lnTo>
                    <a:pt x="2879" y="1407"/>
                  </a:lnTo>
                  <a:lnTo>
                    <a:pt x="2896" y="1402"/>
                  </a:lnTo>
                  <a:lnTo>
                    <a:pt x="2906" y="1389"/>
                  </a:lnTo>
                  <a:lnTo>
                    <a:pt x="2904" y="1370"/>
                  </a:lnTo>
                  <a:lnTo>
                    <a:pt x="2872" y="1306"/>
                  </a:lnTo>
                  <a:lnTo>
                    <a:pt x="2768" y="1091"/>
                  </a:lnTo>
                  <a:lnTo>
                    <a:pt x="2681" y="916"/>
                  </a:lnTo>
                  <a:lnTo>
                    <a:pt x="2601" y="757"/>
                  </a:lnTo>
                  <a:lnTo>
                    <a:pt x="2497" y="573"/>
                  </a:lnTo>
                  <a:lnTo>
                    <a:pt x="2409" y="414"/>
                  </a:lnTo>
                  <a:lnTo>
                    <a:pt x="2354" y="319"/>
                  </a:lnTo>
                  <a:lnTo>
                    <a:pt x="2338" y="295"/>
                  </a:lnTo>
                  <a:lnTo>
                    <a:pt x="2328" y="282"/>
                  </a:lnTo>
                  <a:lnTo>
                    <a:pt x="2314" y="279"/>
                  </a:lnTo>
                  <a:lnTo>
                    <a:pt x="2297" y="286"/>
                  </a:lnTo>
                  <a:lnTo>
                    <a:pt x="2290" y="303"/>
                  </a:lnTo>
                  <a:lnTo>
                    <a:pt x="2290" y="335"/>
                  </a:lnTo>
                  <a:lnTo>
                    <a:pt x="2306" y="406"/>
                  </a:lnTo>
                  <a:lnTo>
                    <a:pt x="2352" y="534"/>
                  </a:lnTo>
                  <a:lnTo>
                    <a:pt x="2411" y="673"/>
                  </a:lnTo>
                  <a:lnTo>
                    <a:pt x="2457" y="781"/>
                  </a:lnTo>
                  <a:lnTo>
                    <a:pt x="2497" y="884"/>
                  </a:lnTo>
                  <a:lnTo>
                    <a:pt x="2529" y="964"/>
                  </a:lnTo>
                  <a:lnTo>
                    <a:pt x="2553" y="1027"/>
                  </a:lnTo>
                  <a:lnTo>
                    <a:pt x="2553" y="1051"/>
                  </a:lnTo>
                  <a:lnTo>
                    <a:pt x="2541" y="1052"/>
                  </a:lnTo>
                  <a:lnTo>
                    <a:pt x="2529" y="1041"/>
                  </a:lnTo>
                  <a:lnTo>
                    <a:pt x="2457" y="900"/>
                  </a:lnTo>
                  <a:lnTo>
                    <a:pt x="2333" y="643"/>
                  </a:lnTo>
                  <a:lnTo>
                    <a:pt x="2229" y="453"/>
                  </a:lnTo>
                  <a:lnTo>
                    <a:pt x="2162" y="335"/>
                  </a:lnTo>
                  <a:lnTo>
                    <a:pt x="2074" y="199"/>
                  </a:lnTo>
                  <a:lnTo>
                    <a:pt x="2050" y="167"/>
                  </a:lnTo>
                  <a:lnTo>
                    <a:pt x="2026" y="159"/>
                  </a:lnTo>
                  <a:lnTo>
                    <a:pt x="2002" y="159"/>
                  </a:lnTo>
                  <a:lnTo>
                    <a:pt x="1991" y="168"/>
                  </a:lnTo>
                  <a:lnTo>
                    <a:pt x="1987" y="183"/>
                  </a:lnTo>
                  <a:lnTo>
                    <a:pt x="1985" y="204"/>
                  </a:lnTo>
                  <a:lnTo>
                    <a:pt x="1987" y="223"/>
                  </a:lnTo>
                  <a:lnTo>
                    <a:pt x="2021" y="301"/>
                  </a:lnTo>
                  <a:lnTo>
                    <a:pt x="2042" y="350"/>
                  </a:lnTo>
                  <a:lnTo>
                    <a:pt x="2042" y="366"/>
                  </a:lnTo>
                  <a:lnTo>
                    <a:pt x="2028" y="369"/>
                  </a:lnTo>
                  <a:lnTo>
                    <a:pt x="2018" y="358"/>
                  </a:lnTo>
                  <a:lnTo>
                    <a:pt x="1965" y="273"/>
                  </a:lnTo>
                  <a:lnTo>
                    <a:pt x="1939" y="231"/>
                  </a:lnTo>
                  <a:lnTo>
                    <a:pt x="1923" y="223"/>
                  </a:lnTo>
                  <a:lnTo>
                    <a:pt x="1899" y="239"/>
                  </a:lnTo>
                  <a:lnTo>
                    <a:pt x="1891" y="255"/>
                  </a:lnTo>
                  <a:lnTo>
                    <a:pt x="1907" y="279"/>
                  </a:lnTo>
                  <a:lnTo>
                    <a:pt x="1955" y="366"/>
                  </a:lnTo>
                  <a:lnTo>
                    <a:pt x="1971" y="398"/>
                  </a:lnTo>
                  <a:lnTo>
                    <a:pt x="1986" y="423"/>
                  </a:lnTo>
                  <a:lnTo>
                    <a:pt x="1995" y="446"/>
                  </a:lnTo>
                  <a:lnTo>
                    <a:pt x="1979" y="462"/>
                  </a:lnTo>
                  <a:lnTo>
                    <a:pt x="1955" y="430"/>
                  </a:lnTo>
                  <a:lnTo>
                    <a:pt x="1890" y="307"/>
                  </a:lnTo>
                  <a:lnTo>
                    <a:pt x="1827" y="191"/>
                  </a:lnTo>
                  <a:lnTo>
                    <a:pt x="1803" y="143"/>
                  </a:lnTo>
                  <a:lnTo>
                    <a:pt x="1779" y="127"/>
                  </a:lnTo>
                  <a:lnTo>
                    <a:pt x="1755" y="135"/>
                  </a:lnTo>
                  <a:lnTo>
                    <a:pt x="1747" y="159"/>
                  </a:lnTo>
                  <a:lnTo>
                    <a:pt x="1747" y="191"/>
                  </a:lnTo>
                  <a:lnTo>
                    <a:pt x="1731" y="191"/>
                  </a:lnTo>
                  <a:lnTo>
                    <a:pt x="1715" y="159"/>
                  </a:lnTo>
                  <a:lnTo>
                    <a:pt x="1683" y="96"/>
                  </a:lnTo>
                  <a:lnTo>
                    <a:pt x="1659" y="56"/>
                  </a:lnTo>
                  <a:lnTo>
                    <a:pt x="1628" y="56"/>
                  </a:lnTo>
                  <a:lnTo>
                    <a:pt x="1604" y="80"/>
                  </a:lnTo>
                  <a:lnTo>
                    <a:pt x="1612" y="112"/>
                  </a:lnTo>
                  <a:lnTo>
                    <a:pt x="1667" y="223"/>
                  </a:lnTo>
                  <a:lnTo>
                    <a:pt x="1715" y="319"/>
                  </a:lnTo>
                  <a:lnTo>
                    <a:pt x="1723" y="350"/>
                  </a:lnTo>
                  <a:lnTo>
                    <a:pt x="1715" y="366"/>
                  </a:lnTo>
                  <a:lnTo>
                    <a:pt x="1699" y="342"/>
                  </a:lnTo>
                  <a:lnTo>
                    <a:pt x="1612" y="167"/>
                  </a:lnTo>
                  <a:lnTo>
                    <a:pt x="1564" y="64"/>
                  </a:lnTo>
                  <a:lnTo>
                    <a:pt x="1540" y="48"/>
                  </a:lnTo>
                  <a:lnTo>
                    <a:pt x="1508" y="64"/>
                  </a:lnTo>
                  <a:lnTo>
                    <a:pt x="1484" y="72"/>
                  </a:lnTo>
                  <a:lnTo>
                    <a:pt x="1460" y="96"/>
                  </a:lnTo>
                  <a:lnTo>
                    <a:pt x="1460" y="127"/>
                  </a:lnTo>
                  <a:lnTo>
                    <a:pt x="1526" y="241"/>
                  </a:lnTo>
                  <a:lnTo>
                    <a:pt x="1580" y="335"/>
                  </a:lnTo>
                  <a:lnTo>
                    <a:pt x="1596" y="363"/>
                  </a:lnTo>
                  <a:lnTo>
                    <a:pt x="1598" y="385"/>
                  </a:lnTo>
                  <a:lnTo>
                    <a:pt x="1588" y="406"/>
                  </a:lnTo>
                  <a:lnTo>
                    <a:pt x="1572" y="414"/>
                  </a:lnTo>
                  <a:lnTo>
                    <a:pt x="1524" y="337"/>
                  </a:lnTo>
                  <a:lnTo>
                    <a:pt x="1467" y="231"/>
                  </a:lnTo>
                  <a:lnTo>
                    <a:pt x="1444" y="191"/>
                  </a:lnTo>
                  <a:lnTo>
                    <a:pt x="1430" y="171"/>
                  </a:lnTo>
                  <a:lnTo>
                    <a:pt x="1404" y="159"/>
                  </a:lnTo>
                  <a:lnTo>
                    <a:pt x="1367" y="162"/>
                  </a:lnTo>
                  <a:lnTo>
                    <a:pt x="1340" y="167"/>
                  </a:lnTo>
                  <a:lnTo>
                    <a:pt x="1292" y="80"/>
                  </a:lnTo>
                  <a:lnTo>
                    <a:pt x="1269" y="48"/>
                  </a:lnTo>
                  <a:lnTo>
                    <a:pt x="1245" y="40"/>
                  </a:lnTo>
                  <a:lnTo>
                    <a:pt x="1221" y="56"/>
                  </a:lnTo>
                  <a:lnTo>
                    <a:pt x="1221" y="88"/>
                  </a:lnTo>
                  <a:lnTo>
                    <a:pt x="1213" y="119"/>
                  </a:lnTo>
                  <a:lnTo>
                    <a:pt x="1189" y="135"/>
                  </a:lnTo>
                  <a:lnTo>
                    <a:pt x="1165" y="135"/>
                  </a:lnTo>
                  <a:lnTo>
                    <a:pt x="1141" y="127"/>
                  </a:lnTo>
                  <a:lnTo>
                    <a:pt x="1117" y="112"/>
                  </a:lnTo>
                  <a:lnTo>
                    <a:pt x="1093" y="119"/>
                  </a:lnTo>
                  <a:lnTo>
                    <a:pt x="1085" y="143"/>
                  </a:lnTo>
                  <a:lnTo>
                    <a:pt x="1093" y="167"/>
                  </a:lnTo>
                  <a:lnTo>
                    <a:pt x="1093" y="183"/>
                  </a:lnTo>
                  <a:lnTo>
                    <a:pt x="1069" y="183"/>
                  </a:lnTo>
                  <a:lnTo>
                    <a:pt x="1053" y="183"/>
                  </a:lnTo>
                  <a:lnTo>
                    <a:pt x="1037" y="207"/>
                  </a:lnTo>
                  <a:lnTo>
                    <a:pt x="1037" y="231"/>
                  </a:lnTo>
                  <a:lnTo>
                    <a:pt x="1053" y="263"/>
                  </a:lnTo>
                  <a:lnTo>
                    <a:pt x="1061" y="279"/>
                  </a:lnTo>
                  <a:lnTo>
                    <a:pt x="1061" y="295"/>
                  </a:lnTo>
                  <a:lnTo>
                    <a:pt x="1053" y="311"/>
                  </a:lnTo>
                  <a:lnTo>
                    <a:pt x="1045" y="342"/>
                  </a:lnTo>
                  <a:lnTo>
                    <a:pt x="1077" y="406"/>
                  </a:lnTo>
                  <a:lnTo>
                    <a:pt x="1109" y="478"/>
                  </a:lnTo>
                  <a:lnTo>
                    <a:pt x="1109" y="502"/>
                  </a:lnTo>
                  <a:lnTo>
                    <a:pt x="1101" y="510"/>
                  </a:lnTo>
                  <a:lnTo>
                    <a:pt x="1085" y="502"/>
                  </a:lnTo>
                  <a:lnTo>
                    <a:pt x="1045" y="422"/>
                  </a:lnTo>
                  <a:lnTo>
                    <a:pt x="1013" y="350"/>
                  </a:lnTo>
                  <a:lnTo>
                    <a:pt x="997" y="335"/>
                  </a:lnTo>
                  <a:lnTo>
                    <a:pt x="973" y="342"/>
                  </a:lnTo>
                  <a:lnTo>
                    <a:pt x="957" y="358"/>
                  </a:lnTo>
                  <a:lnTo>
                    <a:pt x="973" y="398"/>
                  </a:lnTo>
                  <a:lnTo>
                    <a:pt x="993" y="442"/>
                  </a:lnTo>
                  <a:lnTo>
                    <a:pt x="1004" y="468"/>
                  </a:lnTo>
                  <a:lnTo>
                    <a:pt x="997" y="486"/>
                  </a:lnTo>
                  <a:lnTo>
                    <a:pt x="981" y="478"/>
                  </a:lnTo>
                  <a:lnTo>
                    <a:pt x="941" y="390"/>
                  </a:lnTo>
                  <a:lnTo>
                    <a:pt x="902" y="303"/>
                  </a:lnTo>
                  <a:lnTo>
                    <a:pt x="886" y="279"/>
                  </a:lnTo>
                  <a:lnTo>
                    <a:pt x="862" y="279"/>
                  </a:lnTo>
                  <a:lnTo>
                    <a:pt x="838" y="287"/>
                  </a:lnTo>
                  <a:lnTo>
                    <a:pt x="822" y="303"/>
                  </a:lnTo>
                  <a:lnTo>
                    <a:pt x="798" y="295"/>
                  </a:lnTo>
                  <a:lnTo>
                    <a:pt x="790" y="287"/>
                  </a:lnTo>
                  <a:lnTo>
                    <a:pt x="782" y="271"/>
                  </a:lnTo>
                  <a:lnTo>
                    <a:pt x="758" y="263"/>
                  </a:lnTo>
                  <a:lnTo>
                    <a:pt x="742" y="263"/>
                  </a:lnTo>
                  <a:lnTo>
                    <a:pt x="726" y="239"/>
                  </a:lnTo>
                  <a:lnTo>
                    <a:pt x="710" y="207"/>
                  </a:lnTo>
                  <a:lnTo>
                    <a:pt x="710" y="191"/>
                  </a:lnTo>
                  <a:lnTo>
                    <a:pt x="742" y="199"/>
                  </a:lnTo>
                  <a:lnTo>
                    <a:pt x="758" y="183"/>
                  </a:lnTo>
                  <a:lnTo>
                    <a:pt x="758" y="127"/>
                  </a:lnTo>
                  <a:lnTo>
                    <a:pt x="734" y="112"/>
                  </a:lnTo>
                  <a:lnTo>
                    <a:pt x="718" y="80"/>
                  </a:lnTo>
                  <a:lnTo>
                    <a:pt x="694" y="64"/>
                  </a:lnTo>
                  <a:lnTo>
                    <a:pt x="678" y="72"/>
                  </a:lnTo>
                  <a:lnTo>
                    <a:pt x="662" y="48"/>
                  </a:lnTo>
                  <a:lnTo>
                    <a:pt x="630" y="48"/>
                  </a:lnTo>
                  <a:lnTo>
                    <a:pt x="614" y="72"/>
                  </a:lnTo>
                  <a:lnTo>
                    <a:pt x="598" y="64"/>
                  </a:lnTo>
                  <a:lnTo>
                    <a:pt x="574" y="56"/>
                  </a:lnTo>
                  <a:lnTo>
                    <a:pt x="550" y="32"/>
                  </a:lnTo>
                  <a:lnTo>
                    <a:pt x="511" y="24"/>
                  </a:lnTo>
                  <a:lnTo>
                    <a:pt x="495" y="8"/>
                  </a:lnTo>
                  <a:lnTo>
                    <a:pt x="471" y="0"/>
                  </a:lnTo>
                </a:path>
              </a:pathLst>
            </a:custGeom>
            <a:solidFill>
              <a:schemeClr val="accent1"/>
            </a:solidFill>
            <a:ln w="9360">
              <a:solidFill>
                <a:schemeClr val="tx1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10" name="TextShape 1"/>
          <p:cNvSpPr txBox="1"/>
          <p:nvPr/>
        </p:nvSpPr>
        <p:spPr>
          <a:xfrm>
            <a:off x="193431" y="0"/>
            <a:ext cx="8621640" cy="12308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algn="ctr">
              <a:lnSpc>
                <a:spcPct val="100000"/>
              </a:lnSpc>
            </a:pPr>
            <a:r>
              <a:rPr lang="en-US" sz="3200" b="1" strike="noStrike" dirty="0">
                <a:solidFill>
                  <a:srgbClr val="FFC000"/>
                </a:solidFill>
                <a:latin typeface="Arial"/>
                <a:ea typeface="楷体"/>
              </a:rPr>
              <a:t>VĂ </a:t>
            </a:r>
            <a:r>
              <a:rPr lang="en-US" sz="3200" b="1" strike="noStrike" dirty="0" smtClean="0">
                <a:solidFill>
                  <a:srgbClr val="FFC000"/>
                </a:solidFill>
                <a:latin typeface="Arial"/>
                <a:ea typeface="楷体"/>
              </a:rPr>
              <a:t>MULȚUMIM</a:t>
            </a:r>
            <a:r>
              <a:rPr lang="en-US" sz="8000" b="1" strike="noStrike" dirty="0">
                <a:solidFill>
                  <a:srgbClr val="FF0000"/>
                </a:solidFill>
                <a:latin typeface="Aparajita"/>
                <a:ea typeface="楷体"/>
              </a:rPr>
              <a:t>!</a:t>
            </a:r>
            <a:endParaRPr dirty="0">
              <a:solidFill>
                <a:srgbClr val="FF0000"/>
              </a:solidFill>
            </a:endParaRPr>
          </a:p>
        </p:txBody>
      </p:sp>
      <p:cxnSp>
        <p:nvCxnSpPr>
          <p:cNvPr id="11" name="Straight Connector 2"/>
          <p:cNvCxnSpPr>
            <a:cxnSpLocks noChangeShapeType="1"/>
          </p:cNvCxnSpPr>
          <p:nvPr/>
        </p:nvCxnSpPr>
        <p:spPr bwMode="auto">
          <a:xfrm>
            <a:off x="0" y="1146175"/>
            <a:ext cx="8961438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82128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100.37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10"/>
  <p:tag name="LTOP" val=" 49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9.75"/>
  <p:tag name="LTOP" val=" 46.7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TOP" val=" 6"/>
  <p:tag name="LLEFT" val=" 38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cK Disclaimer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388.5"/>
  <p:tag name="LTOP" val="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540.625"/>
  <p:tag name="LTOP" val=" 507.875"/>
</p:tagLst>
</file>

<file path=ppt/theme/theme1.xml><?xml version="1.0" encoding="utf-8"?>
<a:theme xmlns:a="http://schemas.openxmlformats.org/drawingml/2006/main" name="(GB)U_Template">
  <a:themeElements>
    <a:clrScheme name="(GB)U_Template 3">
      <a:dk1>
        <a:srgbClr val="000000"/>
      </a:dk1>
      <a:lt1>
        <a:srgbClr val="FFFFFF"/>
      </a:lt1>
      <a:dk2>
        <a:srgbClr val="000000"/>
      </a:dk2>
      <a:lt2>
        <a:srgbClr val="FEFB00"/>
      </a:lt2>
      <a:accent1>
        <a:srgbClr val="0000FE"/>
      </a:accent1>
      <a:accent2>
        <a:srgbClr val="6598FF"/>
      </a:accent2>
      <a:accent3>
        <a:srgbClr val="AAAAAA"/>
      </a:accent3>
      <a:accent4>
        <a:srgbClr val="DADADA"/>
      </a:accent4>
      <a:accent5>
        <a:srgbClr val="AAAAFE"/>
      </a:accent5>
      <a:accent6>
        <a:srgbClr val="5B89E7"/>
      </a:accent6>
      <a:hlink>
        <a:srgbClr val="33CB33"/>
      </a:hlink>
      <a:folHlink>
        <a:srgbClr val="FEFB00"/>
      </a:folHlink>
    </a:clrScheme>
    <a:fontScheme name="(GB)U_Template">
      <a:majorFont>
        <a:latin typeface="Arial"/>
        <a:ea typeface="楷体"/>
        <a:cs typeface=""/>
      </a:majorFont>
      <a:minorFont>
        <a:latin typeface="Arial"/>
        <a:ea typeface="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楷体" pitchFamily="2" charset="-122"/>
          </a:defRPr>
        </a:defPPr>
      </a:lstStyle>
    </a:lnDef>
  </a:objectDefaults>
  <a:extraClrSchemeLst>
    <a:extraClrScheme>
      <a:clrScheme name="(GB)U_Template 1">
        <a:dk1>
          <a:srgbClr val="000000"/>
        </a:dk1>
        <a:lt1>
          <a:srgbClr val="FFFFFF"/>
        </a:lt1>
        <a:dk2>
          <a:srgbClr val="0000FE"/>
        </a:dk2>
        <a:lt2>
          <a:srgbClr val="000000"/>
        </a:lt2>
        <a:accent1>
          <a:srgbClr val="0000FE"/>
        </a:accent1>
        <a:accent2>
          <a:srgbClr val="6598FF"/>
        </a:accent2>
        <a:accent3>
          <a:srgbClr val="FFFFFF"/>
        </a:accent3>
        <a:accent4>
          <a:srgbClr val="000000"/>
        </a:accent4>
        <a:accent5>
          <a:srgbClr val="AAAAFE"/>
        </a:accent5>
        <a:accent6>
          <a:srgbClr val="5B89E7"/>
        </a:accent6>
        <a:hlink>
          <a:srgbClr val="33CB33"/>
        </a:hlink>
        <a:folHlink>
          <a:srgbClr val="FF87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GB)U_Template 2">
        <a:dk1>
          <a:srgbClr val="000000"/>
        </a:dk1>
        <a:lt1>
          <a:srgbClr val="FFFFFF"/>
        </a:lt1>
        <a:dk2>
          <a:srgbClr val="0000FE"/>
        </a:dk2>
        <a:lt2>
          <a:srgbClr val="000000"/>
        </a:lt2>
        <a:accent1>
          <a:srgbClr val="0000FE"/>
        </a:accent1>
        <a:accent2>
          <a:srgbClr val="6598FF"/>
        </a:accent2>
        <a:accent3>
          <a:srgbClr val="FFFFFF"/>
        </a:accent3>
        <a:accent4>
          <a:srgbClr val="000000"/>
        </a:accent4>
        <a:accent5>
          <a:srgbClr val="AAAAFE"/>
        </a:accent5>
        <a:accent6>
          <a:srgbClr val="5B89E7"/>
        </a:accent6>
        <a:hlink>
          <a:srgbClr val="33CB33"/>
        </a:hlink>
        <a:folHlink>
          <a:srgbClr val="FEF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(GB)U_Template 3">
        <a:dk1>
          <a:srgbClr val="000000"/>
        </a:dk1>
        <a:lt1>
          <a:srgbClr val="FFFFFF"/>
        </a:lt1>
        <a:dk2>
          <a:srgbClr val="000000"/>
        </a:dk2>
        <a:lt2>
          <a:srgbClr val="FEFB00"/>
        </a:lt2>
        <a:accent1>
          <a:srgbClr val="0000FE"/>
        </a:accent1>
        <a:accent2>
          <a:srgbClr val="6598FF"/>
        </a:accent2>
        <a:accent3>
          <a:srgbClr val="AAAAAA"/>
        </a:accent3>
        <a:accent4>
          <a:srgbClr val="DADADA"/>
        </a:accent4>
        <a:accent5>
          <a:srgbClr val="AAAAFE"/>
        </a:accent5>
        <a:accent6>
          <a:srgbClr val="5B89E7"/>
        </a:accent6>
        <a:hlink>
          <a:srgbClr val="33CB33"/>
        </a:hlink>
        <a:folHlink>
          <a:srgbClr val="FEFB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GB)U_Template 4">
        <a:dk1>
          <a:srgbClr val="6598FF"/>
        </a:dk1>
        <a:lt1>
          <a:srgbClr val="FFFFFF"/>
        </a:lt1>
        <a:dk2>
          <a:srgbClr val="000000"/>
        </a:dk2>
        <a:lt2>
          <a:srgbClr val="FEFB00"/>
        </a:lt2>
        <a:accent1>
          <a:srgbClr val="0000FE"/>
        </a:accent1>
        <a:accent2>
          <a:srgbClr val="6598FF"/>
        </a:accent2>
        <a:accent3>
          <a:srgbClr val="AAAAAA"/>
        </a:accent3>
        <a:accent4>
          <a:srgbClr val="DADADA"/>
        </a:accent4>
        <a:accent5>
          <a:srgbClr val="AAAAFE"/>
        </a:accent5>
        <a:accent6>
          <a:srgbClr val="5B89E7"/>
        </a:accent6>
        <a:hlink>
          <a:srgbClr val="33CB33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(GB)U_Template 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(GB)U_Template 3">
    <a:dk1>
      <a:srgbClr val="000000"/>
    </a:dk1>
    <a:lt1>
      <a:srgbClr val="FFFFFF"/>
    </a:lt1>
    <a:dk2>
      <a:srgbClr val="000000"/>
    </a:dk2>
    <a:lt2>
      <a:srgbClr val="FEFB00"/>
    </a:lt2>
    <a:accent1>
      <a:srgbClr val="0000FE"/>
    </a:accent1>
    <a:accent2>
      <a:srgbClr val="6598FF"/>
    </a:accent2>
    <a:accent3>
      <a:srgbClr val="AAAAAA"/>
    </a:accent3>
    <a:accent4>
      <a:srgbClr val="DADADA"/>
    </a:accent4>
    <a:accent5>
      <a:srgbClr val="AAAAFE"/>
    </a:accent5>
    <a:accent6>
      <a:srgbClr val="5B89E7"/>
    </a:accent6>
    <a:hlink>
      <a:srgbClr val="33CB33"/>
    </a:hlink>
    <a:folHlink>
      <a:srgbClr val="FEFB00"/>
    </a:folHlink>
  </a:clrScheme>
  <a:fontScheme name="(GB)U_Template">
    <a:majorFont>
      <a:latin typeface="Arial"/>
      <a:ea typeface="楷体"/>
      <a:cs typeface=""/>
    </a:majorFont>
    <a:minorFont>
      <a:latin typeface="Arial"/>
      <a:ea typeface="楷体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Office\Templates\(GB)U_Template.pot</Template>
  <TotalTime>3959</TotalTime>
  <Words>452</Words>
  <Application>Microsoft Office PowerPoint</Application>
  <PresentationFormat>Custom</PresentationFormat>
  <Paragraphs>154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(GB)U_Template</vt:lpstr>
      <vt:lpstr>Generarea unui set de date vectorial, pornind de la Planurile Directoare de Tragere</vt:lpstr>
      <vt:lpstr>Ce este eHarta?</vt:lpstr>
      <vt:lpstr>Ce sunt Planurile Directoare de Tragere?</vt:lpstr>
      <vt:lpstr>Unde le găsim ? </vt:lpstr>
      <vt:lpstr>Care este legătura?</vt:lpstr>
      <vt:lpstr>Procesul de vectorizare</vt:lpstr>
      <vt:lpstr>PowerPoint Presentation</vt:lpstr>
      <vt:lpstr>Situații întâmpinate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Verificarea topologică a vectorilor.</vt:lpstr>
      <vt:lpstr>Etapa următoare </vt:lpstr>
      <vt:lpstr>Join cu Metadatele</vt:lpstr>
      <vt:lpstr>Utilizarea datelor</vt:lpstr>
      <vt:lpstr>PowerPoint Presentation</vt:lpstr>
      <vt:lpstr>PowerPoint Presentation</vt:lpstr>
      <vt:lpstr>PowerPoint Presentation</vt:lpstr>
      <vt:lpstr>Timișoara</vt:lpstr>
      <vt:lpstr>Cluj-Napoca</vt:lpstr>
      <vt:lpstr>Feleacu, jud. Cluj</vt:lpstr>
      <vt:lpstr>Planuri de viitor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GCO</dc:creator>
  <cp:lastModifiedBy>GeoSony</cp:lastModifiedBy>
  <cp:revision>261</cp:revision>
  <cp:lastPrinted>1998-04-10T09:21:54Z</cp:lastPrinted>
  <dcterms:created xsi:type="dcterms:W3CDTF">1999-12-05T14:29:34Z</dcterms:created>
  <dcterms:modified xsi:type="dcterms:W3CDTF">2015-04-26T07:29:42Z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Universal Objects">
    <vt:bool>true</vt:bool>
  </property>
  <property fmtid="{D5CDD505-2E9C-101B-9397-08002B2CF9AE}" pid="3" name="DocID">
    <vt:lpwstr>GBUTtem</vt:lpwstr>
  </property>
  <property fmtid="{D5CDD505-2E9C-101B-9397-08002B2CF9AE}" pid="4" name="DocIDinTitle">
    <vt:bool>true</vt:bool>
  </property>
  <property fmtid="{D5CDD505-2E9C-101B-9397-08002B2CF9AE}" pid="5" name="DocIDinSlide">
    <vt:bool>true</vt:bool>
  </property>
  <property fmtid="{D5CDD505-2E9C-101B-9397-08002B2CF9AE}" pid="6" name="DocIDPosition">
    <vt:i4>0</vt:i4>
  </property>
</Properties>
</file>