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ti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4"/>
  </p:notesMasterIdLst>
  <p:handoutMasterIdLst>
    <p:handoutMasterId r:id="rId25"/>
  </p:handoutMasterIdLst>
  <p:sldIdLst>
    <p:sldId id="256" r:id="rId3"/>
    <p:sldId id="266" r:id="rId4"/>
    <p:sldId id="276" r:id="rId5"/>
    <p:sldId id="272" r:id="rId6"/>
    <p:sldId id="260" r:id="rId7"/>
    <p:sldId id="280" r:id="rId8"/>
    <p:sldId id="281" r:id="rId9"/>
    <p:sldId id="268" r:id="rId10"/>
    <p:sldId id="279" r:id="rId11"/>
    <p:sldId id="284" r:id="rId12"/>
    <p:sldId id="273" r:id="rId13"/>
    <p:sldId id="285" r:id="rId14"/>
    <p:sldId id="286" r:id="rId15"/>
    <p:sldId id="274" r:id="rId16"/>
    <p:sldId id="287" r:id="rId17"/>
    <p:sldId id="288" r:id="rId18"/>
    <p:sldId id="283" r:id="rId19"/>
    <p:sldId id="289" r:id="rId20"/>
    <p:sldId id="277" r:id="rId21"/>
    <p:sldId id="278" r:id="rId22"/>
    <p:sldId id="275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56" autoAdjust="0"/>
    <p:restoredTop sz="95274" autoAdjust="0"/>
  </p:normalViewPr>
  <p:slideViewPr>
    <p:cSldViewPr snapToGrid="0">
      <p:cViewPr>
        <p:scale>
          <a:sx n="70" d="100"/>
          <a:sy n="70" d="100"/>
        </p:scale>
        <p:origin x="-1008" y="-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63" d="100"/>
          <a:sy n="63" d="100"/>
        </p:scale>
        <p:origin x="198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078584-7460-4017-A35F-F3DBAEA041E0}" type="doc">
      <dgm:prSet loTypeId="urn:microsoft.com/office/officeart/2005/8/layout/arrow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315E816-B090-44B5-AD31-29168DAF03B0}">
      <dgm:prSet phldrT="[Text]"/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Segmentare</a:t>
          </a:r>
          <a:endParaRPr lang="en-US" b="1" dirty="0">
            <a:solidFill>
              <a:schemeClr val="tx1"/>
            </a:solidFill>
          </a:endParaRPr>
        </a:p>
      </dgm:t>
    </dgm:pt>
    <dgm:pt modelId="{0D507608-A4D4-46F1-B599-3A80D80EAE6C}" type="parTrans" cxnId="{69F321BF-9941-44DE-9E82-02B5BBC0CD2A}">
      <dgm:prSet/>
      <dgm:spPr/>
      <dgm:t>
        <a:bodyPr/>
        <a:lstStyle/>
        <a:p>
          <a:endParaRPr lang="en-US"/>
        </a:p>
      </dgm:t>
    </dgm:pt>
    <dgm:pt modelId="{8898BB6B-A6FD-4D14-90C7-15388A290289}" type="sibTrans" cxnId="{69F321BF-9941-44DE-9E82-02B5BBC0CD2A}">
      <dgm:prSet/>
      <dgm:spPr/>
      <dgm:t>
        <a:bodyPr/>
        <a:lstStyle/>
        <a:p>
          <a:endParaRPr lang="en-US"/>
        </a:p>
      </dgm:t>
    </dgm:pt>
    <dgm:pt modelId="{02D18377-0FF9-4C2A-807D-F2690346555A}">
      <dgm:prSet phldrT="[Text]"/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Clasificare</a:t>
          </a:r>
          <a:endParaRPr lang="en-US" b="1" dirty="0">
            <a:solidFill>
              <a:schemeClr val="tx1"/>
            </a:solidFill>
          </a:endParaRPr>
        </a:p>
      </dgm:t>
    </dgm:pt>
    <dgm:pt modelId="{82663129-66BD-4CD2-90A2-21AA6C33CCD8}" type="parTrans" cxnId="{CABDCDF6-1841-4FD4-B4F3-255EC268BA1A}">
      <dgm:prSet/>
      <dgm:spPr/>
      <dgm:t>
        <a:bodyPr/>
        <a:lstStyle/>
        <a:p>
          <a:endParaRPr lang="en-US"/>
        </a:p>
      </dgm:t>
    </dgm:pt>
    <dgm:pt modelId="{B7F1E8EF-C996-48E7-B457-912398490F39}" type="sibTrans" cxnId="{CABDCDF6-1841-4FD4-B4F3-255EC268BA1A}">
      <dgm:prSet/>
      <dgm:spPr/>
      <dgm:t>
        <a:bodyPr/>
        <a:lstStyle/>
        <a:p>
          <a:endParaRPr lang="en-US"/>
        </a:p>
      </dgm:t>
    </dgm:pt>
    <dgm:pt modelId="{389848E4-BAEC-46B8-9B81-6FD4FC49D88A}" type="pres">
      <dgm:prSet presAssocID="{95078584-7460-4017-A35F-F3DBAEA041E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830AECB-CD20-48E2-B205-B90E1EB93269}" type="pres">
      <dgm:prSet presAssocID="{F315E816-B090-44B5-AD31-29168DAF03B0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6C2947-C153-46C6-AB85-96B47AF8DF1B}" type="pres">
      <dgm:prSet presAssocID="{02D18377-0FF9-4C2A-807D-F2690346555A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7500064-11BD-4D71-AA22-1296A927B345}" type="presOf" srcId="{02D18377-0FF9-4C2A-807D-F2690346555A}" destId="{DD6C2947-C153-46C6-AB85-96B47AF8DF1B}" srcOrd="0" destOrd="0" presId="urn:microsoft.com/office/officeart/2005/8/layout/arrow1"/>
    <dgm:cxn modelId="{CABDCDF6-1841-4FD4-B4F3-255EC268BA1A}" srcId="{95078584-7460-4017-A35F-F3DBAEA041E0}" destId="{02D18377-0FF9-4C2A-807D-F2690346555A}" srcOrd="1" destOrd="0" parTransId="{82663129-66BD-4CD2-90A2-21AA6C33CCD8}" sibTransId="{B7F1E8EF-C996-48E7-B457-912398490F39}"/>
    <dgm:cxn modelId="{3C11BAC0-5BF8-44FD-87A3-1EB86E7FC94E}" type="presOf" srcId="{F315E816-B090-44B5-AD31-29168DAF03B0}" destId="{B830AECB-CD20-48E2-B205-B90E1EB93269}" srcOrd="0" destOrd="0" presId="urn:microsoft.com/office/officeart/2005/8/layout/arrow1"/>
    <dgm:cxn modelId="{08B5A698-54EC-4D90-96BD-E3F67D9EE1BA}" type="presOf" srcId="{95078584-7460-4017-A35F-F3DBAEA041E0}" destId="{389848E4-BAEC-46B8-9B81-6FD4FC49D88A}" srcOrd="0" destOrd="0" presId="urn:microsoft.com/office/officeart/2005/8/layout/arrow1"/>
    <dgm:cxn modelId="{69F321BF-9941-44DE-9E82-02B5BBC0CD2A}" srcId="{95078584-7460-4017-A35F-F3DBAEA041E0}" destId="{F315E816-B090-44B5-AD31-29168DAF03B0}" srcOrd="0" destOrd="0" parTransId="{0D507608-A4D4-46F1-B599-3A80D80EAE6C}" sibTransId="{8898BB6B-A6FD-4D14-90C7-15388A290289}"/>
    <dgm:cxn modelId="{4C154DBB-8078-4791-9801-9FA16565E078}" type="presParOf" srcId="{389848E4-BAEC-46B8-9B81-6FD4FC49D88A}" destId="{B830AECB-CD20-48E2-B205-B90E1EB93269}" srcOrd="0" destOrd="0" presId="urn:microsoft.com/office/officeart/2005/8/layout/arrow1"/>
    <dgm:cxn modelId="{5703B7A4-375C-462A-931E-D2D0A0D58D8B}" type="presParOf" srcId="{389848E4-BAEC-46B8-9B81-6FD4FC49D88A}" destId="{DD6C2947-C153-46C6-AB85-96B47AF8DF1B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3C22D1B-2D7C-4C45-9818-67CF9F28F6A5}" type="doc">
      <dgm:prSet loTypeId="urn:microsoft.com/office/officeart/2005/8/layout/arrow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1E0662B-DFA8-4B31-97B9-CA80155CB81E}">
      <dgm:prSet phldrT="[Text]"/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Segmentare</a:t>
          </a:r>
          <a:endParaRPr lang="en-US" b="1" dirty="0">
            <a:solidFill>
              <a:schemeClr val="tx1"/>
            </a:solidFill>
          </a:endParaRPr>
        </a:p>
      </dgm:t>
    </dgm:pt>
    <dgm:pt modelId="{7A0CEC44-89A6-43DA-B68B-8937F8A3A8EA}" type="parTrans" cxnId="{C5A55B49-A7C9-4423-8454-1EE4ADDA640D}">
      <dgm:prSet/>
      <dgm:spPr/>
      <dgm:t>
        <a:bodyPr/>
        <a:lstStyle/>
        <a:p>
          <a:endParaRPr lang="en-US"/>
        </a:p>
      </dgm:t>
    </dgm:pt>
    <dgm:pt modelId="{B518F894-53FF-43AE-BCC7-474314417053}" type="sibTrans" cxnId="{C5A55B49-A7C9-4423-8454-1EE4ADDA640D}">
      <dgm:prSet/>
      <dgm:spPr/>
      <dgm:t>
        <a:bodyPr/>
        <a:lstStyle/>
        <a:p>
          <a:endParaRPr lang="en-US"/>
        </a:p>
      </dgm:t>
    </dgm:pt>
    <dgm:pt modelId="{F3064225-FCDA-4E80-9468-D414AA2746E2}">
      <dgm:prSet phldrT="[Text]"/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Clasificare</a:t>
          </a:r>
          <a:endParaRPr lang="en-US" b="1" dirty="0">
            <a:solidFill>
              <a:schemeClr val="tx1"/>
            </a:solidFill>
          </a:endParaRPr>
        </a:p>
      </dgm:t>
    </dgm:pt>
    <dgm:pt modelId="{CBBEA968-B997-4EA2-B392-48115F2AB603}" type="parTrans" cxnId="{DECF6D67-989C-4A1B-91E7-A249D514C1D7}">
      <dgm:prSet/>
      <dgm:spPr/>
      <dgm:t>
        <a:bodyPr/>
        <a:lstStyle/>
        <a:p>
          <a:endParaRPr lang="en-US"/>
        </a:p>
      </dgm:t>
    </dgm:pt>
    <dgm:pt modelId="{8BE299D9-6AD1-427A-8E37-1FFC62523B82}" type="sibTrans" cxnId="{DECF6D67-989C-4A1B-91E7-A249D514C1D7}">
      <dgm:prSet/>
      <dgm:spPr/>
      <dgm:t>
        <a:bodyPr/>
        <a:lstStyle/>
        <a:p>
          <a:endParaRPr lang="en-US"/>
        </a:p>
      </dgm:t>
    </dgm:pt>
    <dgm:pt modelId="{C31B9081-C4F7-47A9-AACC-553EBFE099E5}" type="pres">
      <dgm:prSet presAssocID="{93C22D1B-2D7C-4C45-9818-67CF9F28F6A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A3A82C8-CDCC-4204-886D-A91B95631E4A}" type="pres">
      <dgm:prSet presAssocID="{61E0662B-DFA8-4B31-97B9-CA80155CB81E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D76BE4-30B0-4E61-841A-E4345B90AAB5}" type="pres">
      <dgm:prSet presAssocID="{F3064225-FCDA-4E80-9468-D414AA2746E2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EF93F8C-6000-482B-8BE6-032ACD9A8414}" type="presOf" srcId="{F3064225-FCDA-4E80-9468-D414AA2746E2}" destId="{CED76BE4-30B0-4E61-841A-E4345B90AAB5}" srcOrd="0" destOrd="0" presId="urn:microsoft.com/office/officeart/2005/8/layout/arrow5"/>
    <dgm:cxn modelId="{EB2A1A7F-8900-4249-96A1-F8F8F836C63E}" type="presOf" srcId="{93C22D1B-2D7C-4C45-9818-67CF9F28F6A5}" destId="{C31B9081-C4F7-47A9-AACC-553EBFE099E5}" srcOrd="0" destOrd="0" presId="urn:microsoft.com/office/officeart/2005/8/layout/arrow5"/>
    <dgm:cxn modelId="{C5A55B49-A7C9-4423-8454-1EE4ADDA640D}" srcId="{93C22D1B-2D7C-4C45-9818-67CF9F28F6A5}" destId="{61E0662B-DFA8-4B31-97B9-CA80155CB81E}" srcOrd="0" destOrd="0" parTransId="{7A0CEC44-89A6-43DA-B68B-8937F8A3A8EA}" sibTransId="{B518F894-53FF-43AE-BCC7-474314417053}"/>
    <dgm:cxn modelId="{DECF6D67-989C-4A1B-91E7-A249D514C1D7}" srcId="{93C22D1B-2D7C-4C45-9818-67CF9F28F6A5}" destId="{F3064225-FCDA-4E80-9468-D414AA2746E2}" srcOrd="1" destOrd="0" parTransId="{CBBEA968-B997-4EA2-B392-48115F2AB603}" sibTransId="{8BE299D9-6AD1-427A-8E37-1FFC62523B82}"/>
    <dgm:cxn modelId="{AFFB3752-B8AE-45C2-B655-FFF33570E4B1}" type="presOf" srcId="{61E0662B-DFA8-4B31-97B9-CA80155CB81E}" destId="{AA3A82C8-CDCC-4204-886D-A91B95631E4A}" srcOrd="0" destOrd="0" presId="urn:microsoft.com/office/officeart/2005/8/layout/arrow5"/>
    <dgm:cxn modelId="{3EB86648-2354-4A5D-8333-7F0D13A481CD}" type="presParOf" srcId="{C31B9081-C4F7-47A9-AACC-553EBFE099E5}" destId="{AA3A82C8-CDCC-4204-886D-A91B95631E4A}" srcOrd="0" destOrd="0" presId="urn:microsoft.com/office/officeart/2005/8/layout/arrow5"/>
    <dgm:cxn modelId="{F6E13FB9-FCA4-4123-974B-72F1388A05DE}" type="presParOf" srcId="{C31B9081-C4F7-47A9-AACC-553EBFE099E5}" destId="{CED76BE4-30B0-4E61-841A-E4345B90AAB5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30AECB-CD20-48E2-B205-B90E1EB93269}">
      <dsp:nvSpPr>
        <dsp:cNvPr id="0" name=""/>
        <dsp:cNvSpPr/>
      </dsp:nvSpPr>
      <dsp:spPr>
        <a:xfrm rot="16200000">
          <a:off x="173" y="230629"/>
          <a:ext cx="1981690" cy="1981690"/>
        </a:xfrm>
        <a:prstGeom prst="up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err="1" smtClean="0">
              <a:solidFill>
                <a:schemeClr val="tx1"/>
              </a:solidFill>
            </a:rPr>
            <a:t>Segmentare</a:t>
          </a:r>
          <a:endParaRPr lang="en-US" sz="2100" b="1" kern="1200" dirty="0">
            <a:solidFill>
              <a:schemeClr val="tx1"/>
            </a:solidFill>
          </a:endParaRPr>
        </a:p>
      </dsp:txBody>
      <dsp:txXfrm rot="5400000">
        <a:off x="346970" y="726051"/>
        <a:ext cx="1634894" cy="990845"/>
      </dsp:txXfrm>
    </dsp:sp>
    <dsp:sp modelId="{DD6C2947-C153-46C6-AB85-96B47AF8DF1B}">
      <dsp:nvSpPr>
        <dsp:cNvPr id="0" name=""/>
        <dsp:cNvSpPr/>
      </dsp:nvSpPr>
      <dsp:spPr>
        <a:xfrm rot="5400000">
          <a:off x="2180703" y="230629"/>
          <a:ext cx="1981690" cy="1981690"/>
        </a:xfrm>
        <a:prstGeom prst="up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err="1" smtClean="0">
              <a:solidFill>
                <a:schemeClr val="tx1"/>
              </a:solidFill>
            </a:rPr>
            <a:t>Clasificare</a:t>
          </a:r>
          <a:endParaRPr lang="en-US" sz="2100" b="1" kern="1200" dirty="0">
            <a:solidFill>
              <a:schemeClr val="tx1"/>
            </a:solidFill>
          </a:endParaRPr>
        </a:p>
      </dsp:txBody>
      <dsp:txXfrm rot="-5400000">
        <a:off x="2180704" y="726052"/>
        <a:ext cx="1634894" cy="9908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3A82C8-CDCC-4204-886D-A91B95631E4A}">
      <dsp:nvSpPr>
        <dsp:cNvPr id="0" name=""/>
        <dsp:cNvSpPr/>
      </dsp:nvSpPr>
      <dsp:spPr>
        <a:xfrm rot="16200000">
          <a:off x="374" y="72627"/>
          <a:ext cx="1980636" cy="1980636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err="1" smtClean="0">
              <a:solidFill>
                <a:schemeClr val="tx1"/>
              </a:solidFill>
            </a:rPr>
            <a:t>Segmentare</a:t>
          </a:r>
          <a:endParaRPr lang="en-US" sz="2100" b="1" kern="1200" dirty="0">
            <a:solidFill>
              <a:schemeClr val="tx1"/>
            </a:solidFill>
          </a:endParaRPr>
        </a:p>
      </dsp:txBody>
      <dsp:txXfrm rot="5400000">
        <a:off x="375" y="567786"/>
        <a:ext cx="1634025" cy="990318"/>
      </dsp:txXfrm>
    </dsp:sp>
    <dsp:sp modelId="{CED76BE4-30B0-4E61-841A-E4345B90AAB5}">
      <dsp:nvSpPr>
        <dsp:cNvPr id="0" name=""/>
        <dsp:cNvSpPr/>
      </dsp:nvSpPr>
      <dsp:spPr>
        <a:xfrm rot="5400000">
          <a:off x="2087538" y="72627"/>
          <a:ext cx="1980636" cy="1980636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err="1" smtClean="0">
              <a:solidFill>
                <a:schemeClr val="tx1"/>
              </a:solidFill>
            </a:rPr>
            <a:t>Clasificare</a:t>
          </a:r>
          <a:endParaRPr lang="en-US" sz="2100" b="1" kern="1200" dirty="0">
            <a:solidFill>
              <a:schemeClr val="tx1"/>
            </a:solidFill>
          </a:endParaRPr>
        </a:p>
      </dsp:txBody>
      <dsp:txXfrm rot="-5400000">
        <a:off x="2434150" y="567786"/>
        <a:ext cx="1634025" cy="9903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en-US"/>
              <a:t>11/15/2013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en-US"/>
              <a:t>11/15/2013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-1" y="0"/>
            <a:ext cx="12188826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-1" y="5102352"/>
            <a:ext cx="12188826" cy="175564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2286000"/>
            <a:ext cx="9601200" cy="1517904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3959352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0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11/15/2013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274320"/>
            <a:ext cx="12192000" cy="63093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130552"/>
            <a:ext cx="9601200" cy="2359152"/>
          </a:xfrm>
        </p:spPr>
        <p:txBody>
          <a:bodyPr anchor="b">
            <a:normAutofit/>
          </a:bodyPr>
          <a:lstStyle>
            <a:lvl1pPr algn="ctr">
              <a:defRPr sz="54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572000"/>
            <a:ext cx="9601200" cy="841248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11/15/2013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41120" y="1901952"/>
            <a:ext cx="457200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901952"/>
            <a:ext cx="457200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79FD0-C37A-4F50-8F3B-5FA0D9D0B42F}" type="datetimeFigureOut">
              <a:rPr lang="en-US"/>
              <a:t>11/15/2013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1837464"/>
            <a:ext cx="4572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1120" y="2740732"/>
            <a:ext cx="4572000" cy="328884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837464"/>
            <a:ext cx="4572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740732"/>
            <a:ext cx="4572000" cy="328884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11/15/2013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11/15/2013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88826" cy="2743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11/15/2013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70648" y="2350008"/>
            <a:ext cx="4206240" cy="1993392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58952"/>
            <a:ext cx="6629400" cy="533095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70648" y="4361688"/>
            <a:ext cx="4206240" cy="1728216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11/15/2013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70648" y="2350008"/>
            <a:ext cx="4206240" cy="1993392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1752" y="502920"/>
            <a:ext cx="6702552" cy="5843016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70648" y="4361688"/>
            <a:ext cx="4206240" cy="1728216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11/15/2013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11/15/2013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3857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11/15/2013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5155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583680"/>
            <a:ext cx="12188826" cy="2743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1901952"/>
            <a:ext cx="9509760" cy="41276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83DDF-CA54-461A-A486-592D2374C532}" type="datetimeFigureOut">
              <a:rPr lang="en-US"/>
              <a:pPr/>
              <a:t>11/15/2013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41120" y="6601968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10800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tif"/><Relationship Id="rId2" Type="http://schemas.openxmlformats.org/officeDocument/2006/relationships/image" Target="../media/image35.t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t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tif"/><Relationship Id="rId2" Type="http://schemas.openxmlformats.org/officeDocument/2006/relationships/image" Target="../media/image38.t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t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Straight Connector 23"/>
          <p:cNvCxnSpPr/>
          <p:nvPr/>
        </p:nvCxnSpPr>
        <p:spPr>
          <a:xfrm flipH="1">
            <a:off x="835821" y="2438399"/>
            <a:ext cx="3173" cy="3716741"/>
          </a:xfrm>
          <a:prstGeom prst="line">
            <a:avLst/>
          </a:prstGeom>
          <a:ln>
            <a:headEnd type="oval" w="sm" len="sm"/>
            <a:tailEnd type="oval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14" descr="incercare_coper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1295400"/>
            <a:ext cx="8229600" cy="11746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15" descr="Pictur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444" y="2019868"/>
            <a:ext cx="8241111" cy="4683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8" name="TextBox 17"/>
          <p:cNvSpPr txBox="1"/>
          <p:nvPr/>
        </p:nvSpPr>
        <p:spPr>
          <a:xfrm>
            <a:off x="990600" y="2909249"/>
            <a:ext cx="10882952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/>
              <a:t>Analiza</a:t>
            </a:r>
            <a:r>
              <a:rPr lang="en-US" sz="4000" b="1" dirty="0"/>
              <a:t> </a:t>
            </a:r>
            <a:r>
              <a:rPr lang="en-US" sz="4000" b="1" dirty="0" err="1"/>
              <a:t>imaginilor</a:t>
            </a:r>
            <a:r>
              <a:rPr lang="en-US" sz="4000" b="1" dirty="0"/>
              <a:t> </a:t>
            </a:r>
            <a:r>
              <a:rPr lang="en-US" sz="4000" b="1" dirty="0" err="1" smtClean="0"/>
              <a:t>bazat</a:t>
            </a:r>
            <a:r>
              <a:rPr lang="ro-RO" sz="4000" b="1" dirty="0" smtClean="0"/>
              <a:t>ă</a:t>
            </a:r>
            <a:r>
              <a:rPr lang="en-US" sz="4000" b="1" dirty="0" smtClean="0"/>
              <a:t> </a:t>
            </a:r>
            <a:r>
              <a:rPr lang="en-US" sz="4000" b="1" dirty="0" err="1"/>
              <a:t>pe</a:t>
            </a:r>
            <a:r>
              <a:rPr lang="en-US" sz="4000" b="1" dirty="0"/>
              <a:t> </a:t>
            </a:r>
            <a:r>
              <a:rPr lang="en-US" sz="4000" b="1" dirty="0" err="1"/>
              <a:t>obiecte</a:t>
            </a:r>
            <a:r>
              <a:rPr lang="en-US" sz="4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2800" dirty="0" err="1" smtClean="0"/>
              <a:t>sau</a:t>
            </a:r>
            <a:endParaRPr lang="en-US" sz="3600" dirty="0" smtClean="0"/>
          </a:p>
          <a:p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</a:rPr>
              <a:t>un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nou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mod de a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privi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realitatea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accent1">
                    <a:lumMod val="50000"/>
                  </a:schemeClr>
                </a:solidFill>
              </a:rPr>
              <a:t>geografic</a:t>
            </a:r>
            <a:r>
              <a:rPr lang="ro-RO" sz="3600" b="1" dirty="0" smtClean="0">
                <a:solidFill>
                  <a:schemeClr val="accent1">
                    <a:lumMod val="50000"/>
                  </a:schemeClr>
                </a:solidFill>
              </a:rPr>
              <a:t>ă</a:t>
            </a:r>
            <a:endParaRPr lang="en-US" sz="2400" dirty="0" smtClean="0"/>
          </a:p>
          <a:p>
            <a:endParaRPr lang="en-US" dirty="0" smtClean="0"/>
          </a:p>
          <a:p>
            <a:endParaRPr lang="ro-RO" dirty="0" smtClean="0"/>
          </a:p>
          <a:p>
            <a:r>
              <a:rPr lang="ro-RO" sz="2800" b="1" dirty="0" smtClean="0"/>
              <a:t>Ovidiu CSILLIK</a:t>
            </a:r>
          </a:p>
          <a:p>
            <a:endParaRPr lang="en-US" b="1" dirty="0" smtClean="0"/>
          </a:p>
          <a:p>
            <a:endParaRPr lang="en-US" b="1" dirty="0"/>
          </a:p>
          <a:p>
            <a:endParaRPr lang="ro-RO" b="1" dirty="0" smtClean="0"/>
          </a:p>
          <a:p>
            <a:r>
              <a:rPr lang="en-US" sz="1600" dirty="0"/>
              <a:t>Seminar </a:t>
            </a:r>
            <a:r>
              <a:rPr lang="en-US" sz="1600" b="1" dirty="0"/>
              <a:t>"</a:t>
            </a:r>
            <a:r>
              <a:rPr lang="en-US" sz="1600" b="1" dirty="0" err="1" smtClean="0"/>
              <a:t>Solu</a:t>
            </a:r>
            <a:r>
              <a:rPr lang="ro-RO" sz="1600" b="1" dirty="0" smtClean="0"/>
              <a:t>ţ</a:t>
            </a:r>
            <a:r>
              <a:rPr lang="en-US" sz="1600" b="1" dirty="0" smtClean="0"/>
              <a:t>ii </a:t>
            </a:r>
            <a:r>
              <a:rPr lang="en-US" sz="1600" b="1" dirty="0" err="1"/>
              <a:t>libere</a:t>
            </a:r>
            <a:r>
              <a:rPr lang="en-US" sz="1600" b="1" dirty="0"/>
              <a:t> open source </a:t>
            </a:r>
            <a:r>
              <a:rPr lang="en-US" sz="1600" b="1" dirty="0" err="1"/>
              <a:t>pentru</a:t>
            </a:r>
            <a:r>
              <a:rPr lang="en-US" sz="1600" b="1" dirty="0"/>
              <a:t> </a:t>
            </a:r>
            <a:r>
              <a:rPr lang="en-US" sz="1600" b="1" dirty="0" err="1"/>
              <a:t>prelucrarea</a:t>
            </a:r>
            <a:r>
              <a:rPr lang="en-US" sz="1600" b="1" dirty="0"/>
              <a:t> </a:t>
            </a:r>
            <a:r>
              <a:rPr lang="ro-RO" sz="1600" b="1" dirty="0" err="1"/>
              <a:t>ş</a:t>
            </a:r>
            <a:r>
              <a:rPr lang="en-US" sz="1600" b="1" dirty="0" smtClean="0"/>
              <a:t>i </a:t>
            </a:r>
            <a:r>
              <a:rPr lang="en-US" sz="1600" b="1" dirty="0" err="1"/>
              <a:t>reprezentarea</a:t>
            </a:r>
            <a:r>
              <a:rPr lang="en-US" sz="1600" b="1" dirty="0"/>
              <a:t> </a:t>
            </a:r>
            <a:r>
              <a:rPr lang="en-US" sz="1600" b="1" dirty="0" err="1"/>
              <a:t>datelor</a:t>
            </a:r>
            <a:r>
              <a:rPr lang="en-US" sz="1600" b="1" dirty="0"/>
              <a:t> </a:t>
            </a:r>
            <a:r>
              <a:rPr lang="en-US" sz="1600" b="1" dirty="0" err="1" smtClean="0"/>
              <a:t>geospa</a:t>
            </a:r>
            <a:r>
              <a:rPr lang="ro-RO" sz="1600" b="1" dirty="0" smtClean="0"/>
              <a:t>ţ</a:t>
            </a:r>
            <a:r>
              <a:rPr lang="en-US" sz="1600" b="1" dirty="0" err="1" smtClean="0"/>
              <a:t>iale</a:t>
            </a:r>
            <a:r>
              <a:rPr lang="en-US" sz="1600" b="1" dirty="0"/>
              <a:t>"</a:t>
            </a:r>
            <a:r>
              <a:rPr lang="en-US" sz="1600" dirty="0"/>
              <a:t>,</a:t>
            </a:r>
          </a:p>
          <a:p>
            <a:r>
              <a:rPr lang="en-US" sz="1600" dirty="0"/>
              <a:t>15-16 </a:t>
            </a:r>
            <a:r>
              <a:rPr lang="en-US" sz="1600" dirty="0" err="1"/>
              <a:t>noiembrie</a:t>
            </a:r>
            <a:r>
              <a:rPr lang="en-US" sz="1600" dirty="0"/>
              <a:t> 2013 - </a:t>
            </a:r>
            <a:r>
              <a:rPr lang="en-US" sz="1600" dirty="0" err="1" smtClean="0"/>
              <a:t>Timi</a:t>
            </a:r>
            <a:r>
              <a:rPr lang="ro-RO" sz="1600" dirty="0" smtClean="0"/>
              <a:t>ş</a:t>
            </a:r>
            <a:r>
              <a:rPr lang="en-US" sz="1600" dirty="0" err="1" smtClean="0"/>
              <a:t>oara</a:t>
            </a:r>
            <a:endParaRPr lang="en-US" sz="1600" dirty="0"/>
          </a:p>
        </p:txBody>
      </p:sp>
      <p:cxnSp>
        <p:nvCxnSpPr>
          <p:cNvPr id="19" name="Straight Connector 18"/>
          <p:cNvCxnSpPr/>
          <p:nvPr/>
        </p:nvCxnSpPr>
        <p:spPr>
          <a:xfrm flipH="1">
            <a:off x="835821" y="2438399"/>
            <a:ext cx="3369" cy="2283729"/>
          </a:xfrm>
          <a:prstGeom prst="line">
            <a:avLst/>
          </a:prstGeom>
          <a:ln>
            <a:headEnd type="oval" w="sm" len="sm"/>
            <a:tailEnd type="oval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835821" y="2438399"/>
            <a:ext cx="1" cy="990602"/>
          </a:xfrm>
          <a:prstGeom prst="line">
            <a:avLst/>
          </a:prstGeom>
          <a:ln>
            <a:headEnd type="oval" w="sm" len="sm"/>
            <a:tailEnd type="oval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5400000">
            <a:off x="386189" y="909211"/>
            <a:ext cx="914400" cy="10378"/>
          </a:xfrm>
          <a:prstGeom prst="line">
            <a:avLst/>
          </a:prstGeom>
          <a:ln>
            <a:headEnd type="oval" w="sm" len="sm"/>
            <a:tailEnd type="oval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990600" y="228600"/>
            <a:ext cx="87811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dirty="0" smtClean="0"/>
              <a:t>Universitatea de Vest din Timișoara</a:t>
            </a:r>
            <a:r>
              <a:rPr lang="en-US" b="1" dirty="0" smtClean="0"/>
              <a:t>  |  </a:t>
            </a:r>
            <a:r>
              <a:rPr lang="en-US" b="1" dirty="0" err="1" smtClean="0"/>
              <a:t>Departamentul</a:t>
            </a:r>
            <a:r>
              <a:rPr lang="en-US" b="1" dirty="0" smtClean="0"/>
              <a:t> de </a:t>
            </a:r>
            <a:r>
              <a:rPr lang="en-US" b="1" dirty="0" err="1" smtClean="0"/>
              <a:t>Geografie</a:t>
            </a:r>
            <a:endParaRPr lang="ro-RO" b="1" dirty="0" smtClean="0"/>
          </a:p>
        </p:txBody>
      </p:sp>
    </p:spTree>
    <p:extLst>
      <p:ext uri="{BB962C8B-B14F-4D97-AF65-F5344CB8AC3E}">
        <p14:creationId xmlns:p14="http://schemas.microsoft.com/office/powerpoint/2010/main" val="325067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665404"/>
          </a:xfrm>
        </p:spPr>
        <p:txBody>
          <a:bodyPr/>
          <a:lstStyle/>
          <a:p>
            <a:r>
              <a:rPr lang="en-US" b="1" dirty="0" err="1" smtClean="0"/>
              <a:t>Analiza</a:t>
            </a:r>
            <a:r>
              <a:rPr lang="en-US" b="1" dirty="0" smtClean="0"/>
              <a:t> </a:t>
            </a:r>
            <a:r>
              <a:rPr lang="en-US" b="1" dirty="0" err="1" smtClean="0"/>
              <a:t>imaginilor</a:t>
            </a:r>
            <a:r>
              <a:rPr lang="en-US" b="1" dirty="0" smtClean="0"/>
              <a:t> </a:t>
            </a:r>
            <a:r>
              <a:rPr lang="en-US" b="1" dirty="0" err="1" smtClean="0"/>
              <a:t>bazat</a:t>
            </a:r>
            <a:r>
              <a:rPr lang="ro-RO" b="1" dirty="0" smtClean="0"/>
              <a:t>ă</a:t>
            </a:r>
            <a:r>
              <a:rPr lang="en-US" b="1" dirty="0" smtClean="0"/>
              <a:t> </a:t>
            </a:r>
            <a:r>
              <a:rPr lang="en-US" b="1" dirty="0" err="1" smtClean="0"/>
              <a:t>pe</a:t>
            </a:r>
            <a:r>
              <a:rPr lang="en-US" b="1" dirty="0" smtClean="0"/>
              <a:t> </a:t>
            </a:r>
            <a:r>
              <a:rPr lang="en-US" b="1" dirty="0" err="1" smtClean="0"/>
              <a:t>obiecte</a:t>
            </a:r>
            <a:endParaRPr lang="en-US" b="1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589" y="1624085"/>
            <a:ext cx="5963438" cy="4472579"/>
          </a:xfr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6517" y="1392071"/>
            <a:ext cx="5031114" cy="4988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610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638109"/>
          </a:xfrm>
        </p:spPr>
        <p:txBody>
          <a:bodyPr/>
          <a:lstStyle/>
          <a:p>
            <a:r>
              <a:rPr lang="en-US" b="1" dirty="0" err="1" smtClean="0"/>
              <a:t>Analiza</a:t>
            </a:r>
            <a:r>
              <a:rPr lang="en-US" b="1" dirty="0" smtClean="0"/>
              <a:t> </a:t>
            </a:r>
            <a:r>
              <a:rPr lang="en-US" b="1" dirty="0" err="1" smtClean="0"/>
              <a:t>imaginilor</a:t>
            </a:r>
            <a:r>
              <a:rPr lang="en-US" b="1" dirty="0" smtClean="0"/>
              <a:t> </a:t>
            </a:r>
            <a:r>
              <a:rPr lang="en-US" b="1" dirty="0" err="1" smtClean="0"/>
              <a:t>bazat</a:t>
            </a:r>
            <a:r>
              <a:rPr lang="ro-RO" b="1" dirty="0" smtClean="0"/>
              <a:t>ă</a:t>
            </a:r>
            <a:r>
              <a:rPr lang="en-US" b="1" dirty="0" smtClean="0"/>
              <a:t> </a:t>
            </a:r>
            <a:r>
              <a:rPr lang="en-US" b="1" dirty="0" err="1" smtClean="0"/>
              <a:t>pe</a:t>
            </a:r>
            <a:r>
              <a:rPr lang="en-US" b="1" dirty="0" smtClean="0"/>
              <a:t> </a:t>
            </a:r>
            <a:r>
              <a:rPr lang="en-US" b="1" dirty="0" err="1" smtClean="0"/>
              <a:t>obiecte</a:t>
            </a:r>
            <a:endParaRPr lang="en-US" b="1" dirty="0"/>
          </a:p>
        </p:txBody>
      </p:sp>
      <p:sp>
        <p:nvSpPr>
          <p:cNvPr id="9" name="Content Placeholder 13"/>
          <p:cNvSpPr txBox="1">
            <a:spLocks/>
          </p:cNvSpPr>
          <p:nvPr/>
        </p:nvSpPr>
        <p:spPr>
          <a:xfrm>
            <a:off x="3070747" y="5137062"/>
            <a:ext cx="6331424" cy="13511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 smtClean="0"/>
              <a:t>a. </a:t>
            </a:r>
            <a:r>
              <a:rPr lang="en-US" sz="1800" b="1" dirty="0" err="1" smtClean="0"/>
              <a:t>rezolu</a:t>
            </a:r>
            <a:r>
              <a:rPr lang="ro-RO" sz="1800" b="1" dirty="0" smtClean="0"/>
              <a:t>ţ</a:t>
            </a:r>
            <a:r>
              <a:rPr lang="en-US" sz="1800" b="1" dirty="0" err="1" smtClean="0"/>
              <a:t>ie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mic</a:t>
            </a:r>
            <a:r>
              <a:rPr lang="ro-RO" sz="1800" b="1" dirty="0" smtClean="0"/>
              <a:t>ă</a:t>
            </a:r>
            <a:r>
              <a:rPr lang="en-US" sz="1800" b="1" dirty="0" smtClean="0"/>
              <a:t> </a:t>
            </a:r>
            <a:r>
              <a:rPr lang="en-US" sz="1800" dirty="0" smtClean="0"/>
              <a:t>– </a:t>
            </a:r>
            <a:r>
              <a:rPr lang="en-US" sz="1800" dirty="0" err="1" smtClean="0"/>
              <a:t>tehnici</a:t>
            </a:r>
            <a:r>
              <a:rPr lang="en-US" sz="1800" dirty="0" smtClean="0"/>
              <a:t> sub-pixel</a:t>
            </a:r>
          </a:p>
          <a:p>
            <a:r>
              <a:rPr lang="en-US" sz="1800" dirty="0" smtClean="0"/>
              <a:t>b. </a:t>
            </a:r>
            <a:r>
              <a:rPr lang="en-US" sz="1800" b="1" dirty="0" err="1" smtClean="0"/>
              <a:t>rezolu</a:t>
            </a:r>
            <a:r>
              <a:rPr lang="ro-RO" sz="1800" b="1" dirty="0" smtClean="0"/>
              <a:t>ţ</a:t>
            </a:r>
            <a:r>
              <a:rPr lang="en-US" sz="1800" b="1" dirty="0" err="1" smtClean="0"/>
              <a:t>ie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medie</a:t>
            </a:r>
            <a:r>
              <a:rPr lang="en-US" sz="1800" b="1" dirty="0" smtClean="0"/>
              <a:t> </a:t>
            </a:r>
            <a:r>
              <a:rPr lang="en-US" sz="1800" dirty="0" smtClean="0"/>
              <a:t>– </a:t>
            </a:r>
            <a:r>
              <a:rPr lang="en-US" sz="1800" dirty="0" err="1" smtClean="0"/>
              <a:t>tehnici</a:t>
            </a:r>
            <a:r>
              <a:rPr lang="en-US" sz="1800" dirty="0" smtClean="0"/>
              <a:t> </a:t>
            </a:r>
            <a:r>
              <a:rPr lang="en-US" sz="1800" dirty="0" err="1" smtClean="0"/>
              <a:t>bazate</a:t>
            </a:r>
            <a:r>
              <a:rPr lang="en-US" sz="1800" dirty="0" smtClean="0"/>
              <a:t> </a:t>
            </a:r>
            <a:r>
              <a:rPr lang="en-US" sz="1800" dirty="0" err="1" smtClean="0"/>
              <a:t>pe</a:t>
            </a:r>
            <a:r>
              <a:rPr lang="en-US" sz="1800" dirty="0" smtClean="0"/>
              <a:t> </a:t>
            </a:r>
            <a:r>
              <a:rPr lang="en-US" sz="1800" dirty="0" err="1" smtClean="0"/>
              <a:t>pixeli</a:t>
            </a:r>
            <a:endParaRPr lang="en-US" sz="1800" dirty="0" smtClean="0"/>
          </a:p>
          <a:p>
            <a:r>
              <a:rPr lang="en-US" sz="1800" dirty="0" smtClean="0"/>
              <a:t>c. </a:t>
            </a:r>
            <a:r>
              <a:rPr lang="en-US" sz="1800" b="1" dirty="0" err="1" smtClean="0"/>
              <a:t>rezolu</a:t>
            </a:r>
            <a:r>
              <a:rPr lang="ro-RO" sz="1800" b="1" dirty="0" smtClean="0"/>
              <a:t>ţ</a:t>
            </a:r>
            <a:r>
              <a:rPr lang="en-US" sz="1800" b="1" dirty="0" err="1" smtClean="0"/>
              <a:t>ie</a:t>
            </a:r>
            <a:r>
              <a:rPr lang="en-US" sz="1800" b="1" dirty="0" smtClean="0"/>
              <a:t> mare </a:t>
            </a:r>
            <a:r>
              <a:rPr lang="en-US" sz="1800" dirty="0" smtClean="0"/>
              <a:t>– </a:t>
            </a:r>
            <a:r>
              <a:rPr lang="en-US" sz="1800" dirty="0" err="1" smtClean="0"/>
              <a:t>regionalizarea</a:t>
            </a:r>
            <a:r>
              <a:rPr lang="en-US" sz="1800" dirty="0" smtClean="0"/>
              <a:t> </a:t>
            </a:r>
            <a:r>
              <a:rPr lang="en-US" sz="1800" dirty="0" err="1" smtClean="0"/>
              <a:t>pixelilor</a:t>
            </a:r>
            <a:r>
              <a:rPr lang="en-US" sz="1800" dirty="0" smtClean="0"/>
              <a:t> </a:t>
            </a:r>
            <a:r>
              <a:rPr lang="ro-RO" sz="1800" dirty="0" smtClean="0"/>
              <a:t>î</a:t>
            </a:r>
            <a:r>
              <a:rPr lang="en-US" sz="1800" dirty="0" smtClean="0"/>
              <a:t>n </a:t>
            </a:r>
            <a:r>
              <a:rPr lang="en-US" sz="1800" dirty="0" err="1" smtClean="0"/>
              <a:t>obiecte</a:t>
            </a:r>
            <a:endParaRPr lang="en-US" sz="1800" dirty="0" smtClean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04" t="29104" r="13778" b="35448"/>
          <a:stretch/>
        </p:blipFill>
        <p:spPr bwMode="auto">
          <a:xfrm>
            <a:off x="941695" y="1282890"/>
            <a:ext cx="10106887" cy="3589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867331" y="4967785"/>
            <a:ext cx="20881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(</a:t>
            </a:r>
            <a:r>
              <a:rPr lang="en-US" sz="1600" dirty="0" err="1" smtClean="0"/>
              <a:t>Blaschke</a:t>
            </a:r>
            <a:r>
              <a:rPr lang="en-US" sz="1600" dirty="0" smtClean="0"/>
              <a:t>, 2010)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7666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 smtClean="0"/>
              <a:t>Analiza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imaginilor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bazat</a:t>
            </a:r>
            <a:r>
              <a:rPr lang="ro-RO" sz="3600" b="1" dirty="0"/>
              <a:t>ă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pe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obiecte</a:t>
            </a:r>
            <a:endParaRPr lang="en-US" sz="3600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341120" y="1901953"/>
            <a:ext cx="9509760" cy="2028602"/>
          </a:xfrm>
        </p:spPr>
        <p:txBody>
          <a:bodyPr>
            <a:normAutofit/>
          </a:bodyPr>
          <a:lstStyle/>
          <a:p>
            <a:r>
              <a:rPr lang="en-US" b="1" dirty="0" smtClean="0"/>
              <a:t>OBIA</a:t>
            </a:r>
            <a:r>
              <a:rPr lang="en-US" dirty="0" smtClean="0"/>
              <a:t> </a:t>
            </a:r>
            <a:r>
              <a:rPr lang="ro-RO" dirty="0" smtClean="0"/>
              <a:t>î</a:t>
            </a:r>
            <a:r>
              <a:rPr lang="en-US" dirty="0" smtClean="0"/>
              <a:t>n </a:t>
            </a:r>
            <a:r>
              <a:rPr lang="en-US" dirty="0" err="1" smtClean="0"/>
              <a:t>contextul</a:t>
            </a:r>
            <a:r>
              <a:rPr lang="en-US" dirty="0" smtClean="0"/>
              <a:t> </a:t>
            </a:r>
            <a:r>
              <a:rPr lang="en-US" dirty="0" err="1" smtClean="0"/>
              <a:t>aplica</a:t>
            </a:r>
            <a:r>
              <a:rPr lang="ro-RO" dirty="0" smtClean="0"/>
              <a:t>ţ</a:t>
            </a:r>
            <a:r>
              <a:rPr lang="en-US" dirty="0" err="1" smtClean="0"/>
              <a:t>iilor</a:t>
            </a:r>
            <a:r>
              <a:rPr lang="en-US" dirty="0" smtClean="0"/>
              <a:t> </a:t>
            </a:r>
            <a:r>
              <a:rPr lang="en-US" dirty="0" err="1" smtClean="0"/>
              <a:t>geografice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b="1" dirty="0" smtClean="0">
                <a:sym typeface="Wingdings" pitchFamily="2" charset="2"/>
              </a:rPr>
              <a:t>GEOBIA </a:t>
            </a:r>
          </a:p>
          <a:p>
            <a:r>
              <a:rPr lang="en-US" dirty="0" err="1" smtClean="0">
                <a:sym typeface="Wingdings" pitchFamily="2" charset="2"/>
              </a:rPr>
              <a:t>Folose</a:t>
            </a:r>
            <a:r>
              <a:rPr lang="ro-RO" dirty="0" smtClean="0">
                <a:sym typeface="Wingdings" pitchFamily="2" charset="2"/>
              </a:rPr>
              <a:t>ş</a:t>
            </a:r>
            <a:r>
              <a:rPr lang="en-US" dirty="0" err="1" smtClean="0">
                <a:sym typeface="Wingdings" pitchFamily="2" charset="2"/>
              </a:rPr>
              <a:t>te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metode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ro-RO" dirty="0" err="1">
                <a:sym typeface="Wingdings" pitchFamily="2" charset="2"/>
              </a:rPr>
              <a:t>ş</a:t>
            </a:r>
            <a:r>
              <a:rPr lang="en-US" dirty="0" smtClean="0">
                <a:sym typeface="Wingdings" pitchFamily="2" charset="2"/>
              </a:rPr>
              <a:t>i </a:t>
            </a:r>
            <a:r>
              <a:rPr lang="en-US" dirty="0" err="1" smtClean="0">
                <a:sym typeface="Wingdings" pitchFamily="2" charset="2"/>
              </a:rPr>
              <a:t>tehnici</a:t>
            </a:r>
            <a:r>
              <a:rPr lang="en-US" dirty="0" smtClean="0">
                <a:sym typeface="Wingdings" pitchFamily="2" charset="2"/>
              </a:rPr>
              <a:t> din GIS </a:t>
            </a:r>
            <a:r>
              <a:rPr lang="ro-RO" dirty="0" err="1">
                <a:sym typeface="Wingdings" pitchFamily="2" charset="2"/>
              </a:rPr>
              <a:t>ş</a:t>
            </a:r>
            <a:r>
              <a:rPr lang="en-US" dirty="0" smtClean="0">
                <a:sym typeface="Wingdings" pitchFamily="2" charset="2"/>
              </a:rPr>
              <a:t>i </a:t>
            </a:r>
            <a:r>
              <a:rPr lang="en-US" dirty="0" err="1" smtClean="0">
                <a:sym typeface="Wingdings" pitchFamily="2" charset="2"/>
              </a:rPr>
              <a:t>Teledetec</a:t>
            </a:r>
            <a:r>
              <a:rPr lang="ro-RO" dirty="0" smtClean="0">
                <a:sym typeface="Wingdings" pitchFamily="2" charset="2"/>
              </a:rPr>
              <a:t>ţ</a:t>
            </a:r>
            <a:r>
              <a:rPr lang="en-US" dirty="0" err="1" smtClean="0">
                <a:sym typeface="Wingdings" pitchFamily="2" charset="2"/>
              </a:rPr>
              <a:t>ie</a:t>
            </a:r>
            <a:r>
              <a:rPr lang="en-US" dirty="0" smtClean="0">
                <a:sym typeface="Wingdings" pitchFamily="2" charset="2"/>
              </a:rPr>
              <a:t> – </a:t>
            </a:r>
            <a:r>
              <a:rPr lang="en-US" b="1" dirty="0" err="1" smtClean="0">
                <a:sym typeface="Wingdings" pitchFamily="2" charset="2"/>
              </a:rPr>
              <a:t>abordare</a:t>
            </a:r>
            <a:r>
              <a:rPr lang="en-US" b="1" dirty="0" smtClean="0">
                <a:sym typeface="Wingdings" pitchFamily="2" charset="2"/>
              </a:rPr>
              <a:t> </a:t>
            </a:r>
            <a:r>
              <a:rPr lang="en-US" b="1" dirty="0" err="1" smtClean="0">
                <a:sym typeface="Wingdings" pitchFamily="2" charset="2"/>
              </a:rPr>
              <a:t>inteligent</a:t>
            </a:r>
            <a:r>
              <a:rPr lang="ro-RO" b="1" dirty="0" smtClean="0">
                <a:sym typeface="Wingdings" pitchFamily="2" charset="2"/>
              </a:rPr>
              <a:t>ă</a:t>
            </a:r>
            <a:endParaRPr lang="en-US" b="1" dirty="0" smtClean="0">
              <a:sym typeface="Wingdings" pitchFamily="2" charset="2"/>
            </a:endParaRPr>
          </a:p>
          <a:p>
            <a:r>
              <a:rPr lang="en-US" dirty="0" smtClean="0">
                <a:sym typeface="Wingdings" pitchFamily="2" charset="2"/>
              </a:rPr>
              <a:t>2 p</a:t>
            </a:r>
            <a:r>
              <a:rPr lang="ro-RO" dirty="0" smtClean="0">
                <a:sym typeface="Wingdings" pitchFamily="2" charset="2"/>
              </a:rPr>
              <a:t>ă</a:t>
            </a:r>
            <a:r>
              <a:rPr lang="en-US" dirty="0" smtClean="0">
                <a:sym typeface="Wingdings" pitchFamily="2" charset="2"/>
              </a:rPr>
              <a:t>r</a:t>
            </a:r>
            <a:r>
              <a:rPr lang="ro-RO" dirty="0" smtClean="0">
                <a:sym typeface="Wingdings" pitchFamily="2" charset="2"/>
              </a:rPr>
              <a:t>ţ</a:t>
            </a:r>
            <a:r>
              <a:rPr lang="en-US" dirty="0" smtClean="0">
                <a:sym typeface="Wingdings" pitchFamily="2" charset="2"/>
              </a:rPr>
              <a:t>i – </a:t>
            </a:r>
            <a:r>
              <a:rPr lang="en-US" b="1" dirty="0" err="1" smtClean="0">
                <a:sym typeface="Wingdings" pitchFamily="2" charset="2"/>
              </a:rPr>
              <a:t>Segmentarea</a:t>
            </a:r>
            <a:r>
              <a:rPr lang="en-US" b="1" dirty="0" smtClean="0">
                <a:sym typeface="Wingdings" pitchFamily="2" charset="2"/>
              </a:rPr>
              <a:t> </a:t>
            </a:r>
            <a:r>
              <a:rPr lang="en-US" b="1" dirty="0" err="1" smtClean="0">
                <a:sym typeface="Wingdings" pitchFamily="2" charset="2"/>
              </a:rPr>
              <a:t>imaginilor</a:t>
            </a:r>
            <a:r>
              <a:rPr lang="en-US" b="1" dirty="0" smtClean="0">
                <a:sym typeface="Wingdings" pitchFamily="2" charset="2"/>
              </a:rPr>
              <a:t> </a:t>
            </a:r>
            <a:r>
              <a:rPr lang="ro-RO" dirty="0" err="1">
                <a:sym typeface="Wingdings" pitchFamily="2" charset="2"/>
              </a:rPr>
              <a:t>ş</a:t>
            </a:r>
            <a:r>
              <a:rPr lang="en-US" dirty="0" smtClean="0">
                <a:sym typeface="Wingdings" pitchFamily="2" charset="2"/>
              </a:rPr>
              <a:t>i </a:t>
            </a:r>
            <a:r>
              <a:rPr lang="en-US" b="1" dirty="0" err="1" smtClean="0">
                <a:sym typeface="Wingdings" pitchFamily="2" charset="2"/>
              </a:rPr>
              <a:t>clasificarea</a:t>
            </a:r>
            <a:r>
              <a:rPr lang="en-US" b="1" dirty="0" smtClean="0">
                <a:sym typeface="Wingdings" pitchFamily="2" charset="2"/>
              </a:rPr>
              <a:t> </a:t>
            </a:r>
            <a:r>
              <a:rPr lang="en-US" b="1" dirty="0" err="1" smtClean="0">
                <a:sym typeface="Wingdings" pitchFamily="2" charset="2"/>
              </a:rPr>
              <a:t>obiectelor</a:t>
            </a:r>
            <a:endParaRPr lang="en-US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4054918953"/>
              </p:ext>
            </p:extLst>
          </p:nvPr>
        </p:nvGraphicFramePr>
        <p:xfrm>
          <a:off x="1064526" y="3616656"/>
          <a:ext cx="4162567" cy="2442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279740430"/>
              </p:ext>
            </p:extLst>
          </p:nvPr>
        </p:nvGraphicFramePr>
        <p:xfrm>
          <a:off x="6099033" y="3739487"/>
          <a:ext cx="4068549" cy="21258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cxnSp>
        <p:nvCxnSpPr>
          <p:cNvPr id="13" name="Straight Connector 12"/>
          <p:cNvCxnSpPr/>
          <p:nvPr/>
        </p:nvCxnSpPr>
        <p:spPr>
          <a:xfrm flipH="1">
            <a:off x="1282890" y="3725839"/>
            <a:ext cx="3753134" cy="210175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860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706347"/>
          </a:xfrm>
        </p:spPr>
        <p:txBody>
          <a:bodyPr/>
          <a:lstStyle/>
          <a:p>
            <a:r>
              <a:rPr lang="en-US" sz="3600" b="1" dirty="0" err="1" smtClean="0"/>
              <a:t>Obiectele</a:t>
            </a:r>
            <a:r>
              <a:rPr lang="en-US" sz="3600" b="1" dirty="0" smtClean="0"/>
              <a:t> din </a:t>
            </a:r>
            <a:r>
              <a:rPr lang="en-US" sz="3600" b="1" dirty="0" err="1" smtClean="0"/>
              <a:t>realitate</a:t>
            </a:r>
            <a:endParaRPr lang="en-US" dirty="0"/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750" y="1192142"/>
            <a:ext cx="6981271" cy="5235954"/>
          </a:xfrm>
        </p:spPr>
      </p:pic>
      <p:sp>
        <p:nvSpPr>
          <p:cNvPr id="13" name="Freeform 12"/>
          <p:cNvSpPr/>
          <p:nvPr/>
        </p:nvSpPr>
        <p:spPr>
          <a:xfrm>
            <a:off x="2505075" y="4848225"/>
            <a:ext cx="5181600" cy="1343025"/>
          </a:xfrm>
          <a:custGeom>
            <a:avLst/>
            <a:gdLst>
              <a:gd name="connsiteX0" fmla="*/ 714375 w 5181600"/>
              <a:gd name="connsiteY0" fmla="*/ 133350 h 1343025"/>
              <a:gd name="connsiteX1" fmla="*/ 1219200 w 5181600"/>
              <a:gd name="connsiteY1" fmla="*/ 0 h 1343025"/>
              <a:gd name="connsiteX2" fmla="*/ 1581150 w 5181600"/>
              <a:gd name="connsiteY2" fmla="*/ 0 h 1343025"/>
              <a:gd name="connsiteX3" fmla="*/ 1990725 w 5181600"/>
              <a:gd name="connsiteY3" fmla="*/ 66675 h 1343025"/>
              <a:gd name="connsiteX4" fmla="*/ 2276475 w 5181600"/>
              <a:gd name="connsiteY4" fmla="*/ 76200 h 1343025"/>
              <a:gd name="connsiteX5" fmla="*/ 2638425 w 5181600"/>
              <a:gd name="connsiteY5" fmla="*/ 76200 h 1343025"/>
              <a:gd name="connsiteX6" fmla="*/ 3086100 w 5181600"/>
              <a:gd name="connsiteY6" fmla="*/ 66675 h 1343025"/>
              <a:gd name="connsiteX7" fmla="*/ 3333750 w 5181600"/>
              <a:gd name="connsiteY7" fmla="*/ 38100 h 1343025"/>
              <a:gd name="connsiteX8" fmla="*/ 3771900 w 5181600"/>
              <a:gd name="connsiteY8" fmla="*/ 38100 h 1343025"/>
              <a:gd name="connsiteX9" fmla="*/ 4124325 w 5181600"/>
              <a:gd name="connsiteY9" fmla="*/ 47625 h 1343025"/>
              <a:gd name="connsiteX10" fmla="*/ 4429125 w 5181600"/>
              <a:gd name="connsiteY10" fmla="*/ 47625 h 1343025"/>
              <a:gd name="connsiteX11" fmla="*/ 4829175 w 5181600"/>
              <a:gd name="connsiteY11" fmla="*/ 95250 h 1343025"/>
              <a:gd name="connsiteX12" fmla="*/ 5038725 w 5181600"/>
              <a:gd name="connsiteY12" fmla="*/ 85725 h 1343025"/>
              <a:gd name="connsiteX13" fmla="*/ 5181600 w 5181600"/>
              <a:gd name="connsiteY13" fmla="*/ 142875 h 1343025"/>
              <a:gd name="connsiteX14" fmla="*/ 5172075 w 5181600"/>
              <a:gd name="connsiteY14" fmla="*/ 352425 h 1343025"/>
              <a:gd name="connsiteX15" fmla="*/ 4981575 w 5181600"/>
              <a:gd name="connsiteY15" fmla="*/ 438150 h 1343025"/>
              <a:gd name="connsiteX16" fmla="*/ 4676775 w 5181600"/>
              <a:gd name="connsiteY16" fmla="*/ 466725 h 1343025"/>
              <a:gd name="connsiteX17" fmla="*/ 4457700 w 5181600"/>
              <a:gd name="connsiteY17" fmla="*/ 542925 h 1343025"/>
              <a:gd name="connsiteX18" fmla="*/ 4257675 w 5181600"/>
              <a:gd name="connsiteY18" fmla="*/ 762000 h 1343025"/>
              <a:gd name="connsiteX19" fmla="*/ 4095750 w 5181600"/>
              <a:gd name="connsiteY19" fmla="*/ 962025 h 1343025"/>
              <a:gd name="connsiteX20" fmla="*/ 3848100 w 5181600"/>
              <a:gd name="connsiteY20" fmla="*/ 1133475 h 1343025"/>
              <a:gd name="connsiteX21" fmla="*/ 3619500 w 5181600"/>
              <a:gd name="connsiteY21" fmla="*/ 1209675 h 1343025"/>
              <a:gd name="connsiteX22" fmla="*/ 3219450 w 5181600"/>
              <a:gd name="connsiteY22" fmla="*/ 1323975 h 1343025"/>
              <a:gd name="connsiteX23" fmla="*/ 3076575 w 5181600"/>
              <a:gd name="connsiteY23" fmla="*/ 1333500 h 1343025"/>
              <a:gd name="connsiteX24" fmla="*/ 2609850 w 5181600"/>
              <a:gd name="connsiteY24" fmla="*/ 1343025 h 1343025"/>
              <a:gd name="connsiteX25" fmla="*/ 2133600 w 5181600"/>
              <a:gd name="connsiteY25" fmla="*/ 1343025 h 1343025"/>
              <a:gd name="connsiteX26" fmla="*/ 1885950 w 5181600"/>
              <a:gd name="connsiteY26" fmla="*/ 1343025 h 1343025"/>
              <a:gd name="connsiteX27" fmla="*/ 1714500 w 5181600"/>
              <a:gd name="connsiteY27" fmla="*/ 1343025 h 1343025"/>
              <a:gd name="connsiteX28" fmla="*/ 1447800 w 5181600"/>
              <a:gd name="connsiteY28" fmla="*/ 1323975 h 1343025"/>
              <a:gd name="connsiteX29" fmla="*/ 1362075 w 5181600"/>
              <a:gd name="connsiteY29" fmla="*/ 1314450 h 1343025"/>
              <a:gd name="connsiteX30" fmla="*/ 1323975 w 5181600"/>
              <a:gd name="connsiteY30" fmla="*/ 1304925 h 1343025"/>
              <a:gd name="connsiteX31" fmla="*/ 1038225 w 5181600"/>
              <a:gd name="connsiteY31" fmla="*/ 1257300 h 1343025"/>
              <a:gd name="connsiteX32" fmla="*/ 714375 w 5181600"/>
              <a:gd name="connsiteY32" fmla="*/ 1247775 h 1343025"/>
              <a:gd name="connsiteX33" fmla="*/ 542925 w 5181600"/>
              <a:gd name="connsiteY33" fmla="*/ 1209675 h 1343025"/>
              <a:gd name="connsiteX34" fmla="*/ 447675 w 5181600"/>
              <a:gd name="connsiteY34" fmla="*/ 1181100 h 1343025"/>
              <a:gd name="connsiteX35" fmla="*/ 409575 w 5181600"/>
              <a:gd name="connsiteY35" fmla="*/ 1171575 h 1343025"/>
              <a:gd name="connsiteX36" fmla="*/ 257175 w 5181600"/>
              <a:gd name="connsiteY36" fmla="*/ 1133475 h 1343025"/>
              <a:gd name="connsiteX37" fmla="*/ 190500 w 5181600"/>
              <a:gd name="connsiteY37" fmla="*/ 1066800 h 1343025"/>
              <a:gd name="connsiteX38" fmla="*/ 38100 w 5181600"/>
              <a:gd name="connsiteY38" fmla="*/ 952500 h 1343025"/>
              <a:gd name="connsiteX39" fmla="*/ 0 w 5181600"/>
              <a:gd name="connsiteY39" fmla="*/ 809625 h 1343025"/>
              <a:gd name="connsiteX40" fmla="*/ 0 w 5181600"/>
              <a:gd name="connsiteY40" fmla="*/ 704850 h 1343025"/>
              <a:gd name="connsiteX41" fmla="*/ 0 w 5181600"/>
              <a:gd name="connsiteY41" fmla="*/ 514350 h 1343025"/>
              <a:gd name="connsiteX42" fmla="*/ 276225 w 5181600"/>
              <a:gd name="connsiteY42" fmla="*/ 228600 h 1343025"/>
              <a:gd name="connsiteX43" fmla="*/ 533400 w 5181600"/>
              <a:gd name="connsiteY43" fmla="*/ 171450 h 1343025"/>
              <a:gd name="connsiteX44" fmla="*/ 714375 w 5181600"/>
              <a:gd name="connsiteY44" fmla="*/ 133350 h 134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5181600" h="1343025">
                <a:moveTo>
                  <a:pt x="714375" y="133350"/>
                </a:moveTo>
                <a:lnTo>
                  <a:pt x="1219200" y="0"/>
                </a:lnTo>
                <a:lnTo>
                  <a:pt x="1581150" y="0"/>
                </a:lnTo>
                <a:lnTo>
                  <a:pt x="1990725" y="66675"/>
                </a:lnTo>
                <a:lnTo>
                  <a:pt x="2276475" y="76200"/>
                </a:lnTo>
                <a:lnTo>
                  <a:pt x="2638425" y="76200"/>
                </a:lnTo>
                <a:lnTo>
                  <a:pt x="3086100" y="66675"/>
                </a:lnTo>
                <a:lnTo>
                  <a:pt x="3333750" y="38100"/>
                </a:lnTo>
                <a:lnTo>
                  <a:pt x="3771900" y="38100"/>
                </a:lnTo>
                <a:lnTo>
                  <a:pt x="4124325" y="47625"/>
                </a:lnTo>
                <a:lnTo>
                  <a:pt x="4429125" y="47625"/>
                </a:lnTo>
                <a:lnTo>
                  <a:pt x="4829175" y="95250"/>
                </a:lnTo>
                <a:lnTo>
                  <a:pt x="5038725" y="85725"/>
                </a:lnTo>
                <a:lnTo>
                  <a:pt x="5181600" y="142875"/>
                </a:lnTo>
                <a:lnTo>
                  <a:pt x="5172075" y="352425"/>
                </a:lnTo>
                <a:lnTo>
                  <a:pt x="4981575" y="438150"/>
                </a:lnTo>
                <a:lnTo>
                  <a:pt x="4676775" y="466725"/>
                </a:lnTo>
                <a:lnTo>
                  <a:pt x="4457700" y="542925"/>
                </a:lnTo>
                <a:lnTo>
                  <a:pt x="4257675" y="762000"/>
                </a:lnTo>
                <a:lnTo>
                  <a:pt x="4095750" y="962025"/>
                </a:lnTo>
                <a:lnTo>
                  <a:pt x="3848100" y="1133475"/>
                </a:lnTo>
                <a:lnTo>
                  <a:pt x="3619500" y="1209675"/>
                </a:lnTo>
                <a:lnTo>
                  <a:pt x="3219450" y="1323975"/>
                </a:lnTo>
                <a:cubicBezTo>
                  <a:pt x="3114792" y="1335604"/>
                  <a:pt x="3162476" y="1333500"/>
                  <a:pt x="3076575" y="1333500"/>
                </a:cubicBezTo>
                <a:lnTo>
                  <a:pt x="2609850" y="1343025"/>
                </a:lnTo>
                <a:lnTo>
                  <a:pt x="2133600" y="1343025"/>
                </a:lnTo>
                <a:lnTo>
                  <a:pt x="1885950" y="1343025"/>
                </a:lnTo>
                <a:lnTo>
                  <a:pt x="1714500" y="1343025"/>
                </a:lnTo>
                <a:lnTo>
                  <a:pt x="1447800" y="1323975"/>
                </a:lnTo>
                <a:cubicBezTo>
                  <a:pt x="1419225" y="1320800"/>
                  <a:pt x="1390435" y="1319177"/>
                  <a:pt x="1362075" y="1314450"/>
                </a:cubicBezTo>
                <a:cubicBezTo>
                  <a:pt x="1298901" y="1303921"/>
                  <a:pt x="1353529" y="1304925"/>
                  <a:pt x="1323975" y="1304925"/>
                </a:cubicBezTo>
                <a:lnTo>
                  <a:pt x="1038225" y="1257300"/>
                </a:lnTo>
                <a:lnTo>
                  <a:pt x="714375" y="1247775"/>
                </a:lnTo>
                <a:lnTo>
                  <a:pt x="542925" y="1209675"/>
                </a:lnTo>
                <a:lnTo>
                  <a:pt x="447675" y="1181100"/>
                </a:lnTo>
                <a:cubicBezTo>
                  <a:pt x="435088" y="1177504"/>
                  <a:pt x="409575" y="1171575"/>
                  <a:pt x="409575" y="1171575"/>
                </a:cubicBezTo>
                <a:lnTo>
                  <a:pt x="257175" y="1133475"/>
                </a:lnTo>
                <a:lnTo>
                  <a:pt x="190500" y="1066800"/>
                </a:lnTo>
                <a:lnTo>
                  <a:pt x="38100" y="952500"/>
                </a:lnTo>
                <a:lnTo>
                  <a:pt x="0" y="809625"/>
                </a:lnTo>
                <a:lnTo>
                  <a:pt x="0" y="704850"/>
                </a:lnTo>
                <a:lnTo>
                  <a:pt x="0" y="514350"/>
                </a:lnTo>
                <a:lnTo>
                  <a:pt x="276225" y="228600"/>
                </a:lnTo>
                <a:lnTo>
                  <a:pt x="533400" y="171450"/>
                </a:lnTo>
                <a:lnTo>
                  <a:pt x="714375" y="133350"/>
                </a:lnTo>
                <a:close/>
              </a:path>
            </a:pathLst>
          </a:cu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 13"/>
          <p:cNvSpPr/>
          <p:nvPr/>
        </p:nvSpPr>
        <p:spPr>
          <a:xfrm>
            <a:off x="2943225" y="3743325"/>
            <a:ext cx="5353050" cy="923925"/>
          </a:xfrm>
          <a:custGeom>
            <a:avLst/>
            <a:gdLst>
              <a:gd name="connsiteX0" fmla="*/ 504825 w 5353050"/>
              <a:gd name="connsiteY0" fmla="*/ 133350 h 923925"/>
              <a:gd name="connsiteX1" fmla="*/ 0 w 5353050"/>
              <a:gd name="connsiteY1" fmla="*/ 923925 h 923925"/>
              <a:gd name="connsiteX2" fmla="*/ 1323975 w 5353050"/>
              <a:gd name="connsiteY2" fmla="*/ 809625 h 923925"/>
              <a:gd name="connsiteX3" fmla="*/ 2514600 w 5353050"/>
              <a:gd name="connsiteY3" fmla="*/ 733425 h 923925"/>
              <a:gd name="connsiteX4" fmla="*/ 2514600 w 5353050"/>
              <a:gd name="connsiteY4" fmla="*/ 733425 h 923925"/>
              <a:gd name="connsiteX5" fmla="*/ 2295525 w 5353050"/>
              <a:gd name="connsiteY5" fmla="*/ 428625 h 923925"/>
              <a:gd name="connsiteX6" fmla="*/ 4267200 w 5353050"/>
              <a:gd name="connsiteY6" fmla="*/ 381000 h 923925"/>
              <a:gd name="connsiteX7" fmla="*/ 5353050 w 5353050"/>
              <a:gd name="connsiteY7" fmla="*/ 180975 h 923925"/>
              <a:gd name="connsiteX8" fmla="*/ 4000500 w 5353050"/>
              <a:gd name="connsiteY8" fmla="*/ 0 h 923925"/>
              <a:gd name="connsiteX9" fmla="*/ 1590675 w 5353050"/>
              <a:gd name="connsiteY9" fmla="*/ 57150 h 923925"/>
              <a:gd name="connsiteX10" fmla="*/ 504825 w 5353050"/>
              <a:gd name="connsiteY10" fmla="*/ 133350 h 923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353050" h="923925">
                <a:moveTo>
                  <a:pt x="504825" y="133350"/>
                </a:moveTo>
                <a:lnTo>
                  <a:pt x="0" y="923925"/>
                </a:lnTo>
                <a:lnTo>
                  <a:pt x="1323975" y="809625"/>
                </a:lnTo>
                <a:lnTo>
                  <a:pt x="2514600" y="733425"/>
                </a:lnTo>
                <a:lnTo>
                  <a:pt x="2514600" y="733425"/>
                </a:lnTo>
                <a:lnTo>
                  <a:pt x="2295525" y="428625"/>
                </a:lnTo>
                <a:lnTo>
                  <a:pt x="4267200" y="381000"/>
                </a:lnTo>
                <a:lnTo>
                  <a:pt x="5353050" y="180975"/>
                </a:lnTo>
                <a:lnTo>
                  <a:pt x="4000500" y="0"/>
                </a:lnTo>
                <a:lnTo>
                  <a:pt x="1590675" y="57150"/>
                </a:lnTo>
                <a:lnTo>
                  <a:pt x="504825" y="13335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4"/>
          <p:cNvSpPr/>
          <p:nvPr/>
        </p:nvSpPr>
        <p:spPr>
          <a:xfrm>
            <a:off x="3019425" y="2152650"/>
            <a:ext cx="5591175" cy="838200"/>
          </a:xfrm>
          <a:custGeom>
            <a:avLst/>
            <a:gdLst>
              <a:gd name="connsiteX0" fmla="*/ 0 w 5591175"/>
              <a:gd name="connsiteY0" fmla="*/ 838200 h 838200"/>
              <a:gd name="connsiteX1" fmla="*/ 857250 w 5591175"/>
              <a:gd name="connsiteY1" fmla="*/ 647700 h 838200"/>
              <a:gd name="connsiteX2" fmla="*/ 1428750 w 5591175"/>
              <a:gd name="connsiteY2" fmla="*/ 495300 h 838200"/>
              <a:gd name="connsiteX3" fmla="*/ 1809750 w 5591175"/>
              <a:gd name="connsiteY3" fmla="*/ 323850 h 838200"/>
              <a:gd name="connsiteX4" fmla="*/ 1924050 w 5591175"/>
              <a:gd name="connsiteY4" fmla="*/ 266700 h 838200"/>
              <a:gd name="connsiteX5" fmla="*/ 2228850 w 5591175"/>
              <a:gd name="connsiteY5" fmla="*/ 295275 h 838200"/>
              <a:gd name="connsiteX6" fmla="*/ 2343150 w 5591175"/>
              <a:gd name="connsiteY6" fmla="*/ 295275 h 838200"/>
              <a:gd name="connsiteX7" fmla="*/ 2552700 w 5591175"/>
              <a:gd name="connsiteY7" fmla="*/ 123825 h 838200"/>
              <a:gd name="connsiteX8" fmla="*/ 2619375 w 5591175"/>
              <a:gd name="connsiteY8" fmla="*/ 152400 h 838200"/>
              <a:gd name="connsiteX9" fmla="*/ 2828925 w 5591175"/>
              <a:gd name="connsiteY9" fmla="*/ 0 h 838200"/>
              <a:gd name="connsiteX10" fmla="*/ 3333750 w 5591175"/>
              <a:gd name="connsiteY10" fmla="*/ 66675 h 838200"/>
              <a:gd name="connsiteX11" fmla="*/ 4200525 w 5591175"/>
              <a:gd name="connsiteY11" fmla="*/ 304800 h 838200"/>
              <a:gd name="connsiteX12" fmla="*/ 4676775 w 5591175"/>
              <a:gd name="connsiteY12" fmla="*/ 571500 h 838200"/>
              <a:gd name="connsiteX13" fmla="*/ 5219700 w 5591175"/>
              <a:gd name="connsiteY13" fmla="*/ 647700 h 838200"/>
              <a:gd name="connsiteX14" fmla="*/ 5591175 w 5591175"/>
              <a:gd name="connsiteY14" fmla="*/ 66675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5591175" h="838200">
                <a:moveTo>
                  <a:pt x="0" y="838200"/>
                </a:moveTo>
                <a:lnTo>
                  <a:pt x="857250" y="647700"/>
                </a:lnTo>
                <a:lnTo>
                  <a:pt x="1428750" y="495300"/>
                </a:lnTo>
                <a:lnTo>
                  <a:pt x="1809750" y="323850"/>
                </a:lnTo>
                <a:lnTo>
                  <a:pt x="1924050" y="266700"/>
                </a:lnTo>
                <a:lnTo>
                  <a:pt x="2228850" y="295275"/>
                </a:lnTo>
                <a:lnTo>
                  <a:pt x="2343150" y="295275"/>
                </a:lnTo>
                <a:lnTo>
                  <a:pt x="2552700" y="123825"/>
                </a:lnTo>
                <a:lnTo>
                  <a:pt x="2619375" y="152400"/>
                </a:lnTo>
                <a:lnTo>
                  <a:pt x="2828925" y="0"/>
                </a:lnTo>
                <a:lnTo>
                  <a:pt x="3333750" y="66675"/>
                </a:lnTo>
                <a:lnTo>
                  <a:pt x="4200525" y="304800"/>
                </a:lnTo>
                <a:lnTo>
                  <a:pt x="4676775" y="571500"/>
                </a:lnTo>
                <a:lnTo>
                  <a:pt x="5219700" y="647700"/>
                </a:lnTo>
                <a:lnTo>
                  <a:pt x="5591175" y="666750"/>
                </a:lnTo>
              </a:path>
            </a:pathLst>
          </a:custGeom>
          <a:noFill/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47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Percep</a:t>
            </a:r>
            <a:r>
              <a:rPr lang="ro-RO" b="1" dirty="0" smtClean="0"/>
              <a:t>ţ</a:t>
            </a:r>
            <a:r>
              <a:rPr lang="en-US" b="1" dirty="0" err="1" smtClean="0"/>
              <a:t>ia</a:t>
            </a:r>
            <a:r>
              <a:rPr lang="en-US" b="1" dirty="0" smtClean="0"/>
              <a:t> </a:t>
            </a:r>
            <a:r>
              <a:rPr lang="en-US" b="1" dirty="0" err="1" smtClean="0"/>
              <a:t>vizual</a:t>
            </a:r>
            <a:r>
              <a:rPr lang="ro-RO" b="1" dirty="0" smtClean="0"/>
              <a:t>ă</a:t>
            </a:r>
            <a:endParaRPr lang="en-US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20" t="16978" r="22694" b="10074"/>
          <a:stretch/>
        </p:blipFill>
        <p:spPr bwMode="auto">
          <a:xfrm>
            <a:off x="6277969" y="955342"/>
            <a:ext cx="5540991" cy="533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22" t="11707" r="33077" b="12173"/>
          <a:stretch/>
        </p:blipFill>
        <p:spPr bwMode="auto">
          <a:xfrm>
            <a:off x="641445" y="2142699"/>
            <a:ext cx="5213444" cy="4162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7027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679052"/>
          </a:xfrm>
        </p:spPr>
        <p:txBody>
          <a:bodyPr/>
          <a:lstStyle/>
          <a:p>
            <a:r>
              <a:rPr lang="en-US" b="1" dirty="0" err="1" smtClean="0"/>
              <a:t>Recunoa</a:t>
            </a:r>
            <a:r>
              <a:rPr lang="ro-RO" b="1" dirty="0" smtClean="0"/>
              <a:t>ş</a:t>
            </a:r>
            <a:r>
              <a:rPr lang="en-US" b="1" dirty="0" err="1" smtClean="0"/>
              <a:t>terea</a:t>
            </a:r>
            <a:r>
              <a:rPr lang="en-US" b="1" dirty="0" smtClean="0"/>
              <a:t> </a:t>
            </a:r>
            <a:r>
              <a:rPr lang="en-US" b="1" dirty="0" err="1" smtClean="0"/>
              <a:t>obiectelor</a:t>
            </a:r>
            <a:endParaRPr lang="en-US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356" y="3718086"/>
            <a:ext cx="3431970" cy="289034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5827" y="1461934"/>
            <a:ext cx="3889486" cy="38894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926" y="1282303"/>
            <a:ext cx="3748400" cy="24357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70" y="4097821"/>
            <a:ext cx="2587071" cy="22174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01" y="1421392"/>
            <a:ext cx="2157607" cy="2157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54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603" y="467360"/>
            <a:ext cx="10564277" cy="651756"/>
          </a:xfrm>
        </p:spPr>
        <p:txBody>
          <a:bodyPr>
            <a:normAutofit/>
          </a:bodyPr>
          <a:lstStyle/>
          <a:p>
            <a:r>
              <a:rPr lang="en-US" sz="3600" b="1" dirty="0" err="1" smtClean="0"/>
              <a:t>Percep</a:t>
            </a:r>
            <a:r>
              <a:rPr lang="ro-RO" sz="3600" b="1" dirty="0"/>
              <a:t>ţ</a:t>
            </a:r>
            <a:r>
              <a:rPr lang="en-US" sz="3600" b="1" dirty="0" err="1" smtClean="0"/>
              <a:t>ia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obiectelor</a:t>
            </a:r>
            <a:r>
              <a:rPr lang="en-US" sz="3600" b="1" dirty="0" smtClean="0"/>
              <a:t> </a:t>
            </a:r>
            <a:r>
              <a:rPr lang="ro-RO" sz="3600" b="1" dirty="0" err="1"/>
              <a:t>ş</a:t>
            </a:r>
            <a:r>
              <a:rPr lang="en-US" sz="3600" b="1" dirty="0" smtClean="0"/>
              <a:t>i </a:t>
            </a:r>
            <a:r>
              <a:rPr lang="en-US" sz="3600" b="1" dirty="0" err="1" smtClean="0"/>
              <a:t>contextul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imaginii</a:t>
            </a:r>
            <a:endParaRPr lang="en-US" sz="3600" b="1" dirty="0"/>
          </a:p>
        </p:txBody>
      </p:sp>
      <p:pic>
        <p:nvPicPr>
          <p:cNvPr id="14" name="Content Placeholder 13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49" t="54970" r="55359" b="37594"/>
          <a:stretch/>
        </p:blipFill>
        <p:spPr>
          <a:xfrm>
            <a:off x="723332" y="1330154"/>
            <a:ext cx="1897038" cy="2297525"/>
          </a:xfrm>
        </p:spPr>
      </p:pic>
      <p:pic>
        <p:nvPicPr>
          <p:cNvPr id="18" name="Content Placeholder 17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25" t="42314" r="37184" b="31505"/>
          <a:stretch/>
        </p:blipFill>
        <p:spPr>
          <a:xfrm>
            <a:off x="1119117" y="3787972"/>
            <a:ext cx="1037229" cy="2667150"/>
          </a:xfr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39091" r="31493" b="30455"/>
          <a:stretch/>
        </p:blipFill>
        <p:spPr>
          <a:xfrm>
            <a:off x="4667564" y="3290871"/>
            <a:ext cx="2883228" cy="31645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8658" y="417176"/>
            <a:ext cx="3825068" cy="6079846"/>
          </a:xfrm>
          <a:prstGeom prst="rect">
            <a:avLst/>
          </a:prstGeom>
        </p:spPr>
      </p:pic>
      <p:pic>
        <p:nvPicPr>
          <p:cNvPr id="16" name="Content Placeholder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21" t="49799" r="51430" b="33182"/>
          <a:stretch/>
        </p:blipFill>
        <p:spPr>
          <a:xfrm>
            <a:off x="3248168" y="1174664"/>
            <a:ext cx="2697810" cy="30151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044" y="1639696"/>
            <a:ext cx="2883228" cy="384430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42" r="15754"/>
          <a:stretch/>
        </p:blipFill>
        <p:spPr>
          <a:xfrm>
            <a:off x="9641600" y="1620016"/>
            <a:ext cx="2550400" cy="3863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32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1186" y="494655"/>
            <a:ext cx="9509760" cy="1233424"/>
          </a:xfrm>
        </p:spPr>
        <p:txBody>
          <a:bodyPr/>
          <a:lstStyle/>
          <a:p>
            <a:r>
              <a:rPr lang="en-US" b="1" dirty="0" err="1" smtClean="0"/>
              <a:t>Reprezentarea</a:t>
            </a:r>
            <a:r>
              <a:rPr lang="en-US" b="1" dirty="0" smtClean="0"/>
              <a:t> </a:t>
            </a:r>
            <a:r>
              <a:rPr lang="en-US" b="1" dirty="0" err="1" smtClean="0"/>
              <a:t>cuno</a:t>
            </a:r>
            <a:r>
              <a:rPr lang="ro-RO" b="1" dirty="0" smtClean="0"/>
              <a:t>ş</a:t>
            </a:r>
            <a:r>
              <a:rPr lang="en-US" b="1" dirty="0" smtClean="0"/>
              <a:t>tin</a:t>
            </a:r>
            <a:r>
              <a:rPr lang="ro-RO" b="1" dirty="0" smtClean="0"/>
              <a:t>ţ</a:t>
            </a:r>
            <a:r>
              <a:rPr lang="en-US" b="1" dirty="0" err="1" smtClean="0"/>
              <a:t>elor</a:t>
            </a:r>
            <a:endParaRPr lang="en-US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94" y="2177886"/>
            <a:ext cx="6431430" cy="385885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5326" y="227962"/>
            <a:ext cx="3616656" cy="31826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42"/>
          <a:stretch/>
        </p:blipFill>
        <p:spPr>
          <a:xfrm>
            <a:off x="7465326" y="194036"/>
            <a:ext cx="3616656" cy="32165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706" y="3725688"/>
            <a:ext cx="4275834" cy="2850557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7365706" y="3410619"/>
            <a:ext cx="4275834" cy="2771817"/>
            <a:chOff x="7365706" y="3410619"/>
            <a:chExt cx="4275834" cy="2771817"/>
          </a:xfrm>
        </p:grpSpPr>
        <p:sp>
          <p:nvSpPr>
            <p:cNvPr id="9" name="Rounded Rectangle 8"/>
            <p:cNvSpPr/>
            <p:nvPr/>
          </p:nvSpPr>
          <p:spPr>
            <a:xfrm>
              <a:off x="7365706" y="5554639"/>
              <a:ext cx="4275834" cy="627797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Arrow Connector 10"/>
            <p:cNvCxnSpPr/>
            <p:nvPr/>
          </p:nvCxnSpPr>
          <p:spPr>
            <a:xfrm>
              <a:off x="8775510" y="3410619"/>
              <a:ext cx="832514" cy="214402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32781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638109"/>
          </a:xfrm>
        </p:spPr>
        <p:txBody>
          <a:bodyPr/>
          <a:lstStyle/>
          <a:p>
            <a:r>
              <a:rPr lang="en-US" b="1" dirty="0" err="1" smtClean="0"/>
              <a:t>Rolul</a:t>
            </a:r>
            <a:r>
              <a:rPr lang="en-US" b="1" dirty="0" smtClean="0"/>
              <a:t> </a:t>
            </a:r>
            <a:r>
              <a:rPr lang="en-US" b="1" dirty="0" err="1" smtClean="0"/>
              <a:t>experien</a:t>
            </a:r>
            <a:r>
              <a:rPr lang="ro-RO" b="1" dirty="0" smtClean="0"/>
              <a:t>ţ</a:t>
            </a:r>
            <a:r>
              <a:rPr lang="en-US" b="1" dirty="0" err="1" smtClean="0"/>
              <a:t>ei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71545" y="4602027"/>
            <a:ext cx="2580337" cy="543179"/>
          </a:xfrm>
        </p:spPr>
        <p:txBody>
          <a:bodyPr/>
          <a:lstStyle/>
          <a:p>
            <a:r>
              <a:rPr lang="en-US" dirty="0" err="1" smtClean="0"/>
              <a:t>Definiens</a:t>
            </a:r>
            <a:r>
              <a:rPr lang="en-US" dirty="0" smtClean="0"/>
              <a:t>, 2004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50" t="44403" r="50700" b="10448"/>
          <a:stretch/>
        </p:blipFill>
        <p:spPr bwMode="auto">
          <a:xfrm>
            <a:off x="852145" y="1337480"/>
            <a:ext cx="3856332" cy="3971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79" t="44403" r="13044" b="10448"/>
          <a:stretch/>
        </p:blipFill>
        <p:spPr bwMode="auto">
          <a:xfrm>
            <a:off x="5336274" y="1337480"/>
            <a:ext cx="3891885" cy="3971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852145" y="5450463"/>
            <a:ext cx="3856332" cy="5638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b="1" dirty="0" smtClean="0"/>
              <a:t>R</a:t>
            </a:r>
            <a:r>
              <a:rPr lang="ro-RO" sz="1800" b="1" dirty="0" smtClean="0"/>
              <a:t>â</a:t>
            </a:r>
            <a:r>
              <a:rPr lang="en-US" sz="1800" b="1" dirty="0" smtClean="0"/>
              <a:t>u: </a:t>
            </a:r>
            <a:r>
              <a:rPr lang="en-US" sz="1600" i="1" dirty="0" err="1" smtClean="0"/>
              <a:t>proprietate</a:t>
            </a:r>
            <a:r>
              <a:rPr lang="en-US" sz="1600" i="1" dirty="0" smtClean="0"/>
              <a:t> spectral</a:t>
            </a:r>
            <a:r>
              <a:rPr lang="ro-RO" sz="1600" i="1" dirty="0" smtClean="0"/>
              <a:t>ă</a:t>
            </a:r>
            <a:r>
              <a:rPr lang="en-US" sz="1600" i="1" dirty="0" smtClean="0"/>
              <a:t>: </a:t>
            </a:r>
            <a:r>
              <a:rPr lang="en-US" sz="1600" dirty="0" err="1" smtClean="0"/>
              <a:t>albastru</a:t>
            </a:r>
            <a:r>
              <a:rPr lang="en-US" sz="1600" dirty="0" smtClean="0"/>
              <a:t> (</a:t>
            </a:r>
            <a:r>
              <a:rPr lang="en-US" sz="1600" dirty="0" err="1" smtClean="0"/>
              <a:t>ap</a:t>
            </a:r>
            <a:r>
              <a:rPr lang="ro-RO" sz="1600" dirty="0" smtClean="0"/>
              <a:t>ă</a:t>
            </a:r>
            <a:r>
              <a:rPr lang="en-US" sz="1600" dirty="0" smtClean="0"/>
              <a:t>); </a:t>
            </a:r>
            <a:r>
              <a:rPr lang="en-US" sz="1600" i="1" dirty="0" smtClean="0"/>
              <a:t>form</a:t>
            </a:r>
            <a:r>
              <a:rPr lang="ro-RO" sz="1600" i="1" dirty="0" smtClean="0"/>
              <a:t>ă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elongat</a:t>
            </a:r>
            <a:r>
              <a:rPr lang="ro-RO" sz="1600" i="1" dirty="0" smtClean="0"/>
              <a:t>ă</a:t>
            </a:r>
            <a:r>
              <a:rPr lang="en-US" sz="1600" i="1" dirty="0" smtClean="0"/>
              <a:t>, </a:t>
            </a:r>
            <a:r>
              <a:rPr lang="en-US" sz="1600" i="1" dirty="0" err="1" smtClean="0"/>
              <a:t>cvasi-liniar</a:t>
            </a:r>
            <a:r>
              <a:rPr lang="ro-RO" sz="1600" i="1" dirty="0" smtClean="0"/>
              <a:t>ă</a:t>
            </a:r>
            <a:endParaRPr lang="en-US" sz="1600" i="1" dirty="0" smtClean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5336274" y="5450463"/>
            <a:ext cx="3856332" cy="8684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b="1" dirty="0" err="1" smtClean="0"/>
              <a:t>Parc</a:t>
            </a:r>
            <a:r>
              <a:rPr lang="en-US" sz="1800" b="1" dirty="0" smtClean="0"/>
              <a:t> municipal: </a:t>
            </a:r>
            <a:r>
              <a:rPr lang="en-US" sz="1600" i="1" dirty="0" err="1" smtClean="0"/>
              <a:t>proprietate</a:t>
            </a:r>
            <a:r>
              <a:rPr lang="en-US" sz="1600" i="1" dirty="0" smtClean="0"/>
              <a:t> spectral</a:t>
            </a:r>
            <a:r>
              <a:rPr lang="ro-RO" sz="1600" i="1" dirty="0" smtClean="0"/>
              <a:t>ă</a:t>
            </a:r>
            <a:r>
              <a:rPr lang="en-US" sz="1600" i="1" dirty="0" smtClean="0"/>
              <a:t>: </a:t>
            </a:r>
            <a:r>
              <a:rPr lang="en-US" sz="1600" dirty="0" err="1" smtClean="0"/>
              <a:t>verde</a:t>
            </a:r>
            <a:r>
              <a:rPr lang="en-US" sz="1600" dirty="0" smtClean="0"/>
              <a:t> (</a:t>
            </a:r>
            <a:r>
              <a:rPr lang="en-US" sz="1600" dirty="0" err="1" smtClean="0"/>
              <a:t>vegeta</a:t>
            </a:r>
            <a:r>
              <a:rPr lang="ro-RO" sz="1600" dirty="0" smtClean="0"/>
              <a:t>ţ</a:t>
            </a:r>
            <a:r>
              <a:rPr lang="en-US" sz="1600" dirty="0" err="1" smtClean="0"/>
              <a:t>ie</a:t>
            </a:r>
            <a:r>
              <a:rPr lang="en-US" sz="1600" dirty="0" smtClean="0"/>
              <a:t>); </a:t>
            </a:r>
            <a:r>
              <a:rPr lang="en-US" sz="1600" i="1" dirty="0" smtClean="0"/>
              <a:t>context spa</a:t>
            </a:r>
            <a:r>
              <a:rPr lang="ro-RO" sz="1600" i="1" dirty="0" smtClean="0"/>
              <a:t>ţ</a:t>
            </a:r>
            <a:r>
              <a:rPr lang="en-US" sz="1600" i="1" dirty="0" err="1" smtClean="0"/>
              <a:t>ial</a:t>
            </a:r>
            <a:r>
              <a:rPr lang="en-US" sz="1600" i="1" dirty="0" smtClean="0"/>
              <a:t>: </a:t>
            </a:r>
            <a:r>
              <a:rPr lang="ro-RO" sz="1600" dirty="0" err="1"/>
              <a:t>î</a:t>
            </a:r>
            <a:r>
              <a:rPr lang="en-US" sz="1600" dirty="0" err="1" smtClean="0"/>
              <a:t>nconjurat</a:t>
            </a:r>
            <a:r>
              <a:rPr lang="en-US" sz="1600" dirty="0" smtClean="0"/>
              <a:t> de a</a:t>
            </a:r>
            <a:r>
              <a:rPr lang="ro-RO" sz="1600" dirty="0" smtClean="0"/>
              <a:t>ş</a:t>
            </a:r>
            <a:r>
              <a:rPr lang="en-US" sz="1600" dirty="0" err="1" smtClean="0"/>
              <a:t>ezarea</a:t>
            </a:r>
            <a:r>
              <a:rPr lang="en-US" sz="1600" dirty="0" smtClean="0"/>
              <a:t> urban</a:t>
            </a:r>
            <a:r>
              <a:rPr lang="ro-RO" sz="1600" dirty="0" smtClean="0"/>
              <a:t>ă</a:t>
            </a:r>
            <a:endParaRPr 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val="18608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Segmentarea</a:t>
            </a:r>
            <a:r>
              <a:rPr lang="en-US" b="1" dirty="0" smtClean="0"/>
              <a:t> </a:t>
            </a:r>
            <a:r>
              <a:rPr lang="en-US" b="1" dirty="0" err="1" smtClean="0"/>
              <a:t>imaginilor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SEGMENTARE --- </a:t>
            </a:r>
            <a:r>
              <a:rPr lang="en-US" sz="2800" b="1" dirty="0" err="1" smtClean="0">
                <a:solidFill>
                  <a:srgbClr val="FF0000"/>
                </a:solidFill>
              </a:rPr>
              <a:t>Proces</a:t>
            </a:r>
            <a:r>
              <a:rPr lang="en-US" sz="2800" b="1" dirty="0" smtClean="0">
                <a:solidFill>
                  <a:srgbClr val="FF0000"/>
                </a:solidFill>
              </a:rPr>
              <a:t> natural ?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2102" y="2794813"/>
            <a:ext cx="6185438" cy="34793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75" y="2794814"/>
            <a:ext cx="5220269" cy="3479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19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Ce</a:t>
            </a:r>
            <a:r>
              <a:rPr lang="en-US" b="1" dirty="0" smtClean="0"/>
              <a:t> </a:t>
            </a:r>
            <a:r>
              <a:rPr lang="en-US" b="1" dirty="0" err="1" smtClean="0"/>
              <a:t>este</a:t>
            </a:r>
            <a:r>
              <a:rPr lang="en-US" b="1" dirty="0" smtClean="0"/>
              <a:t> </a:t>
            </a:r>
            <a:r>
              <a:rPr lang="en-US" b="1" dirty="0" err="1" smtClean="0"/>
              <a:t>segmentarea</a:t>
            </a:r>
            <a:r>
              <a:rPr lang="en-US" b="1" dirty="0" smtClean="0"/>
              <a:t> ?</a:t>
            </a:r>
            <a:endParaRPr lang="en-US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9650" y="1888178"/>
            <a:ext cx="6466732" cy="4516764"/>
          </a:xfrm>
        </p:spPr>
      </p:pic>
      <p:sp>
        <p:nvSpPr>
          <p:cNvPr id="5" name="TextBox 4"/>
          <p:cNvSpPr txBox="1"/>
          <p:nvPr/>
        </p:nvSpPr>
        <p:spPr>
          <a:xfrm>
            <a:off x="204716" y="2142699"/>
            <a:ext cx="495413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2000" dirty="0" smtClean="0"/>
              <a:t>Spa</a:t>
            </a:r>
            <a:r>
              <a:rPr lang="ro-RO" sz="2000" dirty="0" smtClean="0"/>
              <a:t>ţ</a:t>
            </a:r>
            <a:r>
              <a:rPr lang="en-US" sz="2000" dirty="0" err="1" smtClean="0"/>
              <a:t>iul</a:t>
            </a:r>
            <a:r>
              <a:rPr lang="en-US" sz="2000" dirty="0" smtClean="0"/>
              <a:t> </a:t>
            </a:r>
            <a:r>
              <a:rPr lang="en-US" sz="2000" dirty="0" err="1" smtClean="0"/>
              <a:t>este</a:t>
            </a:r>
            <a:r>
              <a:rPr lang="en-US" sz="2000" dirty="0" smtClean="0"/>
              <a:t> sec</a:t>
            </a:r>
            <a:r>
              <a:rPr lang="ro-RO" sz="2000" dirty="0" smtClean="0"/>
              <a:t>ţ</a:t>
            </a:r>
            <a:r>
              <a:rPr lang="en-US" sz="2000" dirty="0" err="1" smtClean="0"/>
              <a:t>ionat</a:t>
            </a:r>
            <a:r>
              <a:rPr lang="en-US" sz="2000" dirty="0" smtClean="0"/>
              <a:t> </a:t>
            </a:r>
            <a:r>
              <a:rPr lang="ro-RO" sz="2000" dirty="0"/>
              <a:t>î</a:t>
            </a:r>
            <a:r>
              <a:rPr lang="en-US" sz="2000" dirty="0" smtClean="0"/>
              <a:t>n </a:t>
            </a:r>
            <a:r>
              <a:rPr lang="en-US" sz="2000" dirty="0" err="1" smtClean="0"/>
              <a:t>buc</a:t>
            </a:r>
            <a:r>
              <a:rPr lang="ro-RO" sz="2000" dirty="0" smtClean="0"/>
              <a:t>ăţ</a:t>
            </a:r>
            <a:r>
              <a:rPr lang="en-US" sz="2000" dirty="0" smtClean="0"/>
              <a:t>i (</a:t>
            </a:r>
            <a:r>
              <a:rPr lang="en-US" sz="2000" b="1" dirty="0" err="1" smtClean="0"/>
              <a:t>segmente</a:t>
            </a:r>
            <a:r>
              <a:rPr lang="en-US" sz="2000" b="1" dirty="0" smtClean="0"/>
              <a:t>/</a:t>
            </a:r>
            <a:r>
              <a:rPr lang="en-US" sz="2000" b="1" dirty="0" err="1" smtClean="0"/>
              <a:t>obiecte</a:t>
            </a:r>
            <a:r>
              <a:rPr lang="en-US" sz="2000" dirty="0" smtClean="0"/>
              <a:t>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000" dirty="0" err="1" smtClean="0"/>
              <a:t>Obiectele</a:t>
            </a:r>
            <a:r>
              <a:rPr lang="en-US" sz="2000" dirty="0" smtClean="0"/>
              <a:t> </a:t>
            </a:r>
            <a:r>
              <a:rPr lang="en-US" sz="2000" dirty="0" err="1" smtClean="0"/>
              <a:t>ar</a:t>
            </a:r>
            <a:r>
              <a:rPr lang="en-US" sz="2000" dirty="0" smtClean="0"/>
              <a:t> </a:t>
            </a:r>
            <a:r>
              <a:rPr lang="en-US" sz="2000" dirty="0" err="1" smtClean="0"/>
              <a:t>trebui</a:t>
            </a:r>
            <a:r>
              <a:rPr lang="en-US" sz="2000" dirty="0" smtClean="0"/>
              <a:t> s</a:t>
            </a:r>
            <a:r>
              <a:rPr lang="ro-RO" sz="2000" dirty="0" smtClean="0"/>
              <a:t>ă</a:t>
            </a:r>
            <a:r>
              <a:rPr lang="en-US" sz="2000" dirty="0" smtClean="0"/>
              <a:t> </a:t>
            </a:r>
            <a:r>
              <a:rPr lang="en-US" sz="2000" dirty="0" err="1" smtClean="0"/>
              <a:t>aib</a:t>
            </a:r>
            <a:r>
              <a:rPr lang="ro-RO" sz="2000" dirty="0" smtClean="0"/>
              <a:t>ă</a:t>
            </a:r>
            <a:r>
              <a:rPr lang="en-US" sz="2000" dirty="0" smtClean="0"/>
              <a:t> </a:t>
            </a:r>
            <a:r>
              <a:rPr lang="en-US" sz="2000" dirty="0" err="1" smtClean="0"/>
              <a:t>dimensiuni</a:t>
            </a:r>
            <a:r>
              <a:rPr lang="en-US" sz="2000" dirty="0" smtClean="0"/>
              <a:t> </a:t>
            </a:r>
            <a:r>
              <a:rPr lang="en-US" sz="2000" dirty="0" err="1" smtClean="0"/>
              <a:t>asem</a:t>
            </a:r>
            <a:r>
              <a:rPr lang="ro-RO" sz="2000" dirty="0" smtClean="0"/>
              <a:t>ă</a:t>
            </a:r>
            <a:r>
              <a:rPr lang="en-US" sz="2000" dirty="0" smtClean="0"/>
              <a:t>n</a:t>
            </a:r>
            <a:r>
              <a:rPr lang="ro-RO" sz="2000" dirty="0" smtClean="0"/>
              <a:t>ă</a:t>
            </a:r>
            <a:r>
              <a:rPr lang="en-US" sz="2000" dirty="0" err="1" smtClean="0"/>
              <a:t>toare</a:t>
            </a:r>
            <a:endParaRPr lang="en-US" sz="20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ro-RO" sz="2000" dirty="0" err="1"/>
              <a:t>Î</a:t>
            </a:r>
            <a:r>
              <a:rPr lang="en-US" sz="2000" dirty="0" err="1" smtClean="0"/>
              <a:t>ntreg</a:t>
            </a:r>
            <a:r>
              <a:rPr lang="en-US" sz="2000" dirty="0" smtClean="0"/>
              <a:t> spa</a:t>
            </a:r>
            <a:r>
              <a:rPr lang="ro-RO" sz="2000" dirty="0" smtClean="0"/>
              <a:t>ţ</a:t>
            </a:r>
            <a:r>
              <a:rPr lang="en-US" sz="2000" dirty="0" err="1" smtClean="0"/>
              <a:t>iul</a:t>
            </a:r>
            <a:r>
              <a:rPr lang="en-US" sz="2000" dirty="0" smtClean="0"/>
              <a:t> </a:t>
            </a:r>
            <a:r>
              <a:rPr lang="en-US" sz="2000" dirty="0" err="1" smtClean="0"/>
              <a:t>este</a:t>
            </a:r>
            <a:r>
              <a:rPr lang="en-US" sz="2000" dirty="0" smtClean="0"/>
              <a:t> </a:t>
            </a:r>
            <a:r>
              <a:rPr lang="en-US" sz="2000" dirty="0" err="1" smtClean="0"/>
              <a:t>acoperit</a:t>
            </a:r>
            <a:endParaRPr lang="en-US" sz="20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2000" dirty="0" smtClean="0"/>
              <a:t>Nu exist</a:t>
            </a:r>
            <a:r>
              <a:rPr lang="ro-RO" sz="2000" dirty="0" smtClean="0"/>
              <a:t>ă</a:t>
            </a:r>
            <a:r>
              <a:rPr lang="en-US" sz="2000" dirty="0" smtClean="0"/>
              <a:t> “g</a:t>
            </a:r>
            <a:r>
              <a:rPr lang="ro-RO" sz="2000" dirty="0" smtClean="0"/>
              <a:t>ă</a:t>
            </a:r>
            <a:r>
              <a:rPr lang="en-US" sz="2000" dirty="0" err="1" smtClean="0"/>
              <a:t>uri</a:t>
            </a:r>
            <a:r>
              <a:rPr lang="en-US" sz="2000" dirty="0" smtClean="0"/>
              <a:t>” </a:t>
            </a:r>
            <a:r>
              <a:rPr lang="en-US" sz="2000" dirty="0" err="1" smtClean="0"/>
              <a:t>sau</a:t>
            </a:r>
            <a:r>
              <a:rPr lang="en-US" sz="2000" dirty="0" smtClean="0"/>
              <a:t> </a:t>
            </a:r>
            <a:r>
              <a:rPr lang="en-US" sz="2000" dirty="0" err="1" smtClean="0"/>
              <a:t>suprapuneri</a:t>
            </a:r>
            <a:r>
              <a:rPr lang="en-US" sz="2000" dirty="0" smtClean="0"/>
              <a:t> de </a:t>
            </a:r>
            <a:r>
              <a:rPr lang="en-US" sz="2000" dirty="0" err="1" smtClean="0"/>
              <a:t>segmente</a:t>
            </a:r>
            <a:endParaRPr lang="en-US" sz="2000" dirty="0" smtClean="0"/>
          </a:p>
          <a:p>
            <a:pPr marL="285750" indent="-285750">
              <a:buFont typeface="Arial" pitchFamily="34" charset="0"/>
              <a:buChar char="•"/>
            </a:pPr>
            <a:endParaRPr lang="en-US" sz="2000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sz="2000" b="1" dirty="0" err="1" smtClean="0"/>
              <a:t>Regionalizare</a:t>
            </a:r>
            <a:r>
              <a:rPr lang="en-US" sz="2000" b="1" dirty="0" smtClean="0"/>
              <a:t>: </a:t>
            </a:r>
            <a:r>
              <a:rPr lang="en-US" sz="2000" dirty="0" smtClean="0"/>
              <a:t>bottom-up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2000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sz="2000" b="1" dirty="0" err="1" smtClean="0"/>
              <a:t>Exemplu</a:t>
            </a:r>
            <a:r>
              <a:rPr lang="en-US" sz="2000" b="1" dirty="0" smtClean="0"/>
              <a:t>: </a:t>
            </a:r>
            <a:r>
              <a:rPr lang="en-US" sz="2000" dirty="0" err="1" smtClean="0"/>
              <a:t>regionalizarea</a:t>
            </a:r>
            <a:r>
              <a:rPr lang="en-US" sz="2000" dirty="0" smtClean="0"/>
              <a:t> Rom</a:t>
            </a:r>
            <a:r>
              <a:rPr lang="ro-RO" sz="2000" dirty="0" smtClean="0"/>
              <a:t>â</a:t>
            </a:r>
            <a:r>
              <a:rPr lang="en-US" sz="2000" dirty="0" err="1" smtClean="0"/>
              <a:t>niei</a:t>
            </a:r>
            <a:r>
              <a:rPr lang="en-US" sz="2000" dirty="0" smtClean="0"/>
              <a:t> (</a:t>
            </a:r>
            <a:r>
              <a:rPr lang="en-US" sz="2000" dirty="0" err="1" smtClean="0"/>
              <a:t>comune</a:t>
            </a:r>
            <a:r>
              <a:rPr lang="en-US" sz="2000" dirty="0" smtClean="0"/>
              <a:t>, </a:t>
            </a:r>
            <a:r>
              <a:rPr lang="en-US" sz="2000" dirty="0" err="1" smtClean="0"/>
              <a:t>jude</a:t>
            </a:r>
            <a:r>
              <a:rPr lang="ro-RO" sz="2000" dirty="0" smtClean="0"/>
              <a:t>ţ</a:t>
            </a:r>
            <a:r>
              <a:rPr lang="en-US" sz="2000" dirty="0" smtClean="0"/>
              <a:t>e, </a:t>
            </a:r>
            <a:r>
              <a:rPr lang="en-US" sz="2000" dirty="0" err="1" smtClean="0"/>
              <a:t>regiuni</a:t>
            </a:r>
            <a:r>
              <a:rPr lang="en-US" sz="2000" dirty="0" smtClean="0"/>
              <a:t>, Rom</a:t>
            </a:r>
            <a:r>
              <a:rPr lang="ro-RO" sz="2000" dirty="0" smtClean="0"/>
              <a:t>â</a:t>
            </a:r>
            <a:r>
              <a:rPr lang="en-US" sz="2000" dirty="0" err="1" smtClean="0"/>
              <a:t>nia</a:t>
            </a:r>
            <a:r>
              <a:rPr lang="en-US" sz="2000" dirty="0" smtClean="0"/>
              <a:t>)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99849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0627" y="467360"/>
            <a:ext cx="10100253" cy="651756"/>
          </a:xfrm>
        </p:spPr>
        <p:txBody>
          <a:bodyPr/>
          <a:lstStyle/>
          <a:p>
            <a:r>
              <a:rPr lang="en-US" b="1" dirty="0" err="1" smtClean="0"/>
              <a:t>Segmentarea</a:t>
            </a:r>
            <a:r>
              <a:rPr lang="en-US" b="1" dirty="0" smtClean="0"/>
              <a:t> multi-scalar</a:t>
            </a:r>
            <a:r>
              <a:rPr lang="ro-RO" b="1" dirty="0" smtClean="0"/>
              <a:t>ă</a:t>
            </a:r>
            <a:r>
              <a:rPr lang="en-US" b="1" dirty="0" smtClean="0"/>
              <a:t> - </a:t>
            </a:r>
            <a:r>
              <a:rPr lang="en-US" b="1" dirty="0" err="1" smtClean="0"/>
              <a:t>Teoria</a:t>
            </a:r>
            <a:r>
              <a:rPr lang="en-US" b="1" dirty="0" smtClean="0"/>
              <a:t> </a:t>
            </a:r>
            <a:r>
              <a:rPr lang="en-US" b="1" dirty="0" err="1" smtClean="0"/>
              <a:t>ierarhic</a:t>
            </a:r>
            <a:r>
              <a:rPr lang="ro-RO" b="1" dirty="0" smtClean="0"/>
              <a:t>ă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4650" y="1542198"/>
            <a:ext cx="9636229" cy="4487382"/>
          </a:xfrm>
        </p:spPr>
        <p:txBody>
          <a:bodyPr/>
          <a:lstStyle/>
          <a:p>
            <a:r>
              <a:rPr lang="en-US" dirty="0" err="1" smtClean="0"/>
              <a:t>Realitatea</a:t>
            </a:r>
            <a:r>
              <a:rPr lang="en-US" dirty="0" smtClean="0"/>
              <a:t> </a:t>
            </a:r>
            <a:r>
              <a:rPr lang="en-US" dirty="0" err="1" smtClean="0"/>
              <a:t>geografic</a:t>
            </a:r>
            <a:r>
              <a:rPr lang="ro-RO" dirty="0" smtClean="0"/>
              <a:t>ă</a:t>
            </a:r>
            <a:r>
              <a:rPr lang="en-US" dirty="0" smtClean="0"/>
              <a:t> </a:t>
            </a:r>
            <a:r>
              <a:rPr lang="en-US" dirty="0" err="1" smtClean="0"/>
              <a:t>este</a:t>
            </a:r>
            <a:r>
              <a:rPr lang="en-US" dirty="0" smtClean="0"/>
              <a:t> </a:t>
            </a:r>
            <a:r>
              <a:rPr lang="en-US" b="1" dirty="0" smtClean="0"/>
              <a:t>complex</a:t>
            </a:r>
            <a:r>
              <a:rPr lang="ro-RO" b="1" dirty="0" smtClean="0"/>
              <a:t>ă</a:t>
            </a:r>
            <a:r>
              <a:rPr lang="en-US" b="1" dirty="0" smtClean="0"/>
              <a:t> </a:t>
            </a:r>
            <a:r>
              <a:rPr lang="ro-RO" dirty="0" err="1"/>
              <a:t>ş</a:t>
            </a:r>
            <a:r>
              <a:rPr lang="en-US" dirty="0" smtClean="0"/>
              <a:t>i </a:t>
            </a:r>
            <a:r>
              <a:rPr lang="en-US" b="1" dirty="0" err="1" smtClean="0"/>
              <a:t>structurat</a:t>
            </a:r>
            <a:r>
              <a:rPr lang="ro-RO" b="1" dirty="0" smtClean="0"/>
              <a:t>ă</a:t>
            </a:r>
            <a:r>
              <a:rPr lang="en-US" b="1" dirty="0" smtClean="0"/>
              <a:t> </a:t>
            </a:r>
            <a:r>
              <a:rPr lang="en-US" b="1" dirty="0" err="1" smtClean="0"/>
              <a:t>ierarhic</a:t>
            </a:r>
            <a:endParaRPr lang="en-US" b="1" dirty="0" smtClean="0"/>
          </a:p>
          <a:p>
            <a:r>
              <a:rPr lang="en-US" dirty="0" err="1" smtClean="0"/>
              <a:t>Poate</a:t>
            </a:r>
            <a:r>
              <a:rPr lang="en-US" dirty="0" smtClean="0"/>
              <a:t> fi </a:t>
            </a:r>
            <a:r>
              <a:rPr lang="en-US" dirty="0" err="1" smtClean="0"/>
              <a:t>descompus</a:t>
            </a:r>
            <a:r>
              <a:rPr lang="ro-RO" dirty="0" smtClean="0"/>
              <a:t>ă</a:t>
            </a:r>
            <a:r>
              <a:rPr lang="en-US" dirty="0" smtClean="0"/>
              <a:t> </a:t>
            </a:r>
            <a:r>
              <a:rPr lang="ro-RO" dirty="0"/>
              <a:t>î</a:t>
            </a:r>
            <a:r>
              <a:rPr lang="en-US" dirty="0" smtClean="0"/>
              <a:t>n </a:t>
            </a:r>
            <a:r>
              <a:rPr lang="en-US" dirty="0" err="1" smtClean="0"/>
              <a:t>reprezent</a:t>
            </a:r>
            <a:r>
              <a:rPr lang="ro-RO" dirty="0" smtClean="0"/>
              <a:t>ă</a:t>
            </a:r>
            <a:r>
              <a:rPr lang="en-US" dirty="0" err="1" smtClean="0"/>
              <a:t>ri</a:t>
            </a:r>
            <a:r>
              <a:rPr lang="en-US" dirty="0" smtClean="0"/>
              <a:t> </a:t>
            </a:r>
            <a:r>
              <a:rPr lang="en-US" dirty="0" err="1" smtClean="0"/>
              <a:t>scalate</a:t>
            </a:r>
            <a:endParaRPr lang="en-US" dirty="0" smtClean="0"/>
          </a:p>
          <a:p>
            <a:r>
              <a:rPr lang="ro-RO" dirty="0"/>
              <a:t>R</a:t>
            </a:r>
            <a:r>
              <a:rPr lang="en-US" dirty="0" err="1" smtClean="0"/>
              <a:t>ela</a:t>
            </a:r>
            <a:r>
              <a:rPr lang="ro-RO" dirty="0" smtClean="0"/>
              <a:t>ţ</a:t>
            </a:r>
            <a:r>
              <a:rPr lang="en-US" dirty="0" err="1" smtClean="0"/>
              <a:t>ionarea</a:t>
            </a:r>
            <a:r>
              <a:rPr lang="en-US" dirty="0" smtClean="0"/>
              <a:t> </a:t>
            </a:r>
            <a:r>
              <a:rPr lang="en-US" dirty="0" err="1" smtClean="0"/>
              <a:t>obiectelor</a:t>
            </a:r>
            <a:r>
              <a:rPr lang="en-US" dirty="0" smtClean="0"/>
              <a:t> la </a:t>
            </a:r>
            <a:r>
              <a:rPr lang="en-US" dirty="0" err="1" smtClean="0"/>
              <a:t>diferite</a:t>
            </a:r>
            <a:r>
              <a:rPr lang="en-US" dirty="0" smtClean="0"/>
              <a:t> </a:t>
            </a:r>
            <a:r>
              <a:rPr lang="en-US" dirty="0" err="1" smtClean="0"/>
              <a:t>sc</a:t>
            </a:r>
            <a:r>
              <a:rPr lang="ro-RO" dirty="0" smtClean="0"/>
              <a:t>ă</a:t>
            </a:r>
            <a:r>
              <a:rPr lang="en-US" dirty="0" err="1" smtClean="0"/>
              <a:t>ri</a:t>
            </a:r>
            <a:endParaRPr lang="en-US" dirty="0" smtClean="0"/>
          </a:p>
          <a:p>
            <a:r>
              <a:rPr lang="en-US" b="1" dirty="0" err="1" smtClean="0"/>
              <a:t>Mimarea</a:t>
            </a:r>
            <a:r>
              <a:rPr lang="en-US" dirty="0" smtClean="0"/>
              <a:t> </a:t>
            </a:r>
            <a:r>
              <a:rPr lang="en-US" dirty="0" err="1" smtClean="0"/>
              <a:t>percep</a:t>
            </a:r>
            <a:r>
              <a:rPr lang="ro-RO" dirty="0" smtClean="0"/>
              <a:t>ţ</a:t>
            </a:r>
            <a:r>
              <a:rPr lang="en-US" dirty="0" err="1" smtClean="0"/>
              <a:t>iei</a:t>
            </a:r>
            <a:r>
              <a:rPr lang="en-US" dirty="0" smtClean="0"/>
              <a:t> </a:t>
            </a:r>
            <a:r>
              <a:rPr lang="en-US" dirty="0" err="1" smtClean="0"/>
              <a:t>umane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4585" y="3723154"/>
            <a:ext cx="4575776" cy="2759803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84" t="38433" r="31190" b="17724"/>
          <a:stretch/>
        </p:blipFill>
        <p:spPr bwMode="auto">
          <a:xfrm>
            <a:off x="8884692" y="614461"/>
            <a:ext cx="2101755" cy="5677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4475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638109"/>
          </a:xfrm>
        </p:spPr>
        <p:txBody>
          <a:bodyPr/>
          <a:lstStyle/>
          <a:p>
            <a:r>
              <a:rPr lang="en-US" b="1" dirty="0" err="1" smtClean="0"/>
              <a:t>Scara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1185" y="1465222"/>
            <a:ext cx="5510056" cy="2014957"/>
          </a:xfrm>
        </p:spPr>
        <p:txBody>
          <a:bodyPr/>
          <a:lstStyle/>
          <a:p>
            <a:r>
              <a:rPr lang="en-US" b="1" dirty="0" err="1" smtClean="0"/>
              <a:t>Dimensiunea</a:t>
            </a:r>
            <a:r>
              <a:rPr lang="en-US" b="1" dirty="0" smtClean="0"/>
              <a:t> </a:t>
            </a:r>
            <a:r>
              <a:rPr lang="en-US" b="1" dirty="0" err="1" smtClean="0"/>
              <a:t>obiectelor</a:t>
            </a:r>
            <a:endParaRPr lang="en-US" b="1" dirty="0"/>
          </a:p>
          <a:p>
            <a:r>
              <a:rPr lang="en-US" dirty="0" err="1" smtClean="0"/>
              <a:t>Obiecte</a:t>
            </a:r>
            <a:r>
              <a:rPr lang="en-US" dirty="0" smtClean="0"/>
              <a:t> </a:t>
            </a:r>
            <a:r>
              <a:rPr lang="en-US" dirty="0" err="1" smtClean="0"/>
              <a:t>diferite</a:t>
            </a:r>
            <a:r>
              <a:rPr lang="en-US" dirty="0" smtClean="0"/>
              <a:t> – </a:t>
            </a:r>
            <a:r>
              <a:rPr lang="en-US" dirty="0" err="1" smtClean="0"/>
              <a:t>sc</a:t>
            </a:r>
            <a:r>
              <a:rPr lang="ro-RO" dirty="0" smtClean="0"/>
              <a:t>ă</a:t>
            </a:r>
            <a:r>
              <a:rPr lang="en-US" dirty="0" err="1" smtClean="0"/>
              <a:t>ri</a:t>
            </a:r>
            <a:r>
              <a:rPr lang="en-US" dirty="0" smtClean="0"/>
              <a:t> </a:t>
            </a:r>
            <a:r>
              <a:rPr lang="en-US" dirty="0" err="1" smtClean="0"/>
              <a:t>diferite</a:t>
            </a:r>
            <a:endParaRPr lang="en-US" dirty="0" smtClean="0"/>
          </a:p>
          <a:p>
            <a:r>
              <a:rPr lang="ro-RO" dirty="0"/>
              <a:t>Î</a:t>
            </a:r>
            <a:r>
              <a:rPr lang="en-US" dirty="0" smtClean="0"/>
              <a:t>n </a:t>
            </a:r>
            <a:r>
              <a:rPr lang="en-US" dirty="0" err="1" smtClean="0"/>
              <a:t>func</a:t>
            </a:r>
            <a:r>
              <a:rPr lang="ro-RO" dirty="0" smtClean="0"/>
              <a:t>ţ</a:t>
            </a:r>
            <a:r>
              <a:rPr lang="en-US" dirty="0" err="1" smtClean="0"/>
              <a:t>ie</a:t>
            </a:r>
            <a:r>
              <a:rPr lang="en-US" dirty="0" smtClean="0"/>
              <a:t> de </a:t>
            </a:r>
            <a:r>
              <a:rPr lang="en-US" b="1" dirty="0" err="1" smtClean="0"/>
              <a:t>altitudine</a:t>
            </a:r>
            <a:r>
              <a:rPr lang="en-US" dirty="0" smtClean="0"/>
              <a:t> </a:t>
            </a:r>
            <a:r>
              <a:rPr lang="ro-RO" dirty="0" err="1"/>
              <a:t>ş</a:t>
            </a:r>
            <a:r>
              <a:rPr lang="en-US" dirty="0" smtClean="0"/>
              <a:t>i </a:t>
            </a:r>
            <a:r>
              <a:rPr lang="en-US" b="1" dirty="0" err="1" smtClean="0"/>
              <a:t>distan</a:t>
            </a:r>
            <a:r>
              <a:rPr lang="ro-RO" b="1" dirty="0" smtClean="0"/>
              <a:t>ţă</a:t>
            </a:r>
            <a:r>
              <a:rPr lang="en-US" dirty="0" smtClean="0"/>
              <a:t>, </a:t>
            </a:r>
            <a:r>
              <a:rPr lang="en-US" dirty="0" err="1" smtClean="0"/>
              <a:t>putem</a:t>
            </a:r>
            <a:r>
              <a:rPr lang="en-US" dirty="0" smtClean="0"/>
              <a:t> </a:t>
            </a:r>
            <a:r>
              <a:rPr lang="en-US" dirty="0" err="1" smtClean="0"/>
              <a:t>vedea</a:t>
            </a:r>
            <a:r>
              <a:rPr lang="en-US" dirty="0" smtClean="0"/>
              <a:t> </a:t>
            </a:r>
            <a:r>
              <a:rPr lang="en-US" dirty="0" err="1" smtClean="0"/>
              <a:t>anumite</a:t>
            </a:r>
            <a:r>
              <a:rPr lang="en-US" dirty="0" smtClean="0"/>
              <a:t> </a:t>
            </a:r>
            <a:r>
              <a:rPr lang="en-US" dirty="0" err="1" smtClean="0"/>
              <a:t>obiecte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322" y="665112"/>
            <a:ext cx="2715399" cy="22842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8259" y="665112"/>
            <a:ext cx="2950866" cy="2284263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4611882" y="2949375"/>
            <a:ext cx="3666699" cy="3487125"/>
            <a:chOff x="4611882" y="2949375"/>
            <a:chExt cx="3666699" cy="348712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1882" y="3686476"/>
              <a:ext cx="3666699" cy="2750024"/>
            </a:xfrm>
            <a:prstGeom prst="rect">
              <a:avLst/>
            </a:prstGeom>
          </p:spPr>
        </p:pic>
        <p:cxnSp>
          <p:nvCxnSpPr>
            <p:cNvPr id="9" name="Straight Arrow Connector 8"/>
            <p:cNvCxnSpPr>
              <a:stCxn id="4" idx="2"/>
              <a:endCxn id="6" idx="0"/>
            </p:cNvCxnSpPr>
            <p:nvPr/>
          </p:nvCxnSpPr>
          <p:spPr>
            <a:xfrm flipH="1">
              <a:off x="6445232" y="2949375"/>
              <a:ext cx="811790" cy="737101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8507999" y="2949375"/>
            <a:ext cx="3571385" cy="3487125"/>
            <a:chOff x="8507999" y="2949375"/>
            <a:chExt cx="3571385" cy="3487125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8833"/>
            <a:stretch/>
          </p:blipFill>
          <p:spPr>
            <a:xfrm>
              <a:off x="8507999" y="3686476"/>
              <a:ext cx="3571385" cy="2750024"/>
            </a:xfrm>
            <a:prstGeom prst="rect">
              <a:avLst/>
            </a:prstGeom>
          </p:spPr>
        </p:pic>
        <p:cxnSp>
          <p:nvCxnSpPr>
            <p:cNvPr id="12" name="Straight Arrow Connector 11"/>
            <p:cNvCxnSpPr>
              <a:stCxn id="5" idx="2"/>
              <a:endCxn id="7" idx="0"/>
            </p:cNvCxnSpPr>
            <p:nvPr/>
          </p:nvCxnSpPr>
          <p:spPr>
            <a:xfrm>
              <a:off x="10293692" y="2949375"/>
              <a:ext cx="0" cy="737101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697" y="3323613"/>
            <a:ext cx="3172915" cy="3112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79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638109"/>
          </a:xfrm>
        </p:spPr>
        <p:txBody>
          <a:bodyPr/>
          <a:lstStyle/>
          <a:p>
            <a:r>
              <a:rPr lang="en-US" b="1" dirty="0" err="1" smtClean="0"/>
              <a:t>Omogenitatea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1445" y="1296538"/>
            <a:ext cx="10209435" cy="1323832"/>
          </a:xfrm>
        </p:spPr>
        <p:txBody>
          <a:bodyPr/>
          <a:lstStyle/>
          <a:p>
            <a:r>
              <a:rPr lang="en-US" dirty="0" err="1" smtClean="0"/>
              <a:t>Conceptul</a:t>
            </a:r>
            <a:r>
              <a:rPr lang="en-US" dirty="0" smtClean="0"/>
              <a:t> de </a:t>
            </a:r>
            <a:r>
              <a:rPr lang="en-US" dirty="0" err="1" smtClean="0"/>
              <a:t>baz</a:t>
            </a:r>
            <a:r>
              <a:rPr lang="ro-RO" dirty="0" smtClean="0"/>
              <a:t>ă</a:t>
            </a:r>
            <a:r>
              <a:rPr lang="en-US" dirty="0" smtClean="0"/>
              <a:t> </a:t>
            </a:r>
            <a:r>
              <a:rPr lang="ro-RO" dirty="0"/>
              <a:t>î</a:t>
            </a:r>
            <a:r>
              <a:rPr lang="en-US" dirty="0" smtClean="0"/>
              <a:t>n </a:t>
            </a:r>
            <a:r>
              <a:rPr lang="en-US" dirty="0" err="1" smtClean="0"/>
              <a:t>segmentarea</a:t>
            </a:r>
            <a:r>
              <a:rPr lang="en-US" dirty="0" smtClean="0"/>
              <a:t> </a:t>
            </a:r>
            <a:r>
              <a:rPr lang="en-US" dirty="0" err="1" smtClean="0"/>
              <a:t>bazat</a:t>
            </a:r>
            <a:r>
              <a:rPr lang="ro-RO" dirty="0" smtClean="0"/>
              <a:t>ă</a:t>
            </a:r>
            <a:r>
              <a:rPr lang="en-US" dirty="0" smtClean="0"/>
              <a:t> </a:t>
            </a:r>
            <a:r>
              <a:rPr lang="en-US" dirty="0" err="1" smtClean="0"/>
              <a:t>pe</a:t>
            </a:r>
            <a:r>
              <a:rPr lang="en-US" dirty="0" smtClean="0"/>
              <a:t> </a:t>
            </a:r>
            <a:r>
              <a:rPr lang="en-US" dirty="0" err="1" smtClean="0"/>
              <a:t>regionalizare</a:t>
            </a:r>
            <a:endParaRPr lang="en-US" dirty="0" smtClean="0"/>
          </a:p>
          <a:p>
            <a:r>
              <a:rPr lang="en-US" b="1" dirty="0" err="1" smtClean="0"/>
              <a:t>Regiuni</a:t>
            </a:r>
            <a:r>
              <a:rPr lang="en-US" dirty="0" smtClean="0"/>
              <a:t>: </a:t>
            </a:r>
            <a:r>
              <a:rPr lang="en-US" dirty="0" err="1" smtClean="0"/>
              <a:t>omogenitate</a:t>
            </a:r>
            <a:r>
              <a:rPr lang="en-US" dirty="0" smtClean="0"/>
              <a:t> intern</a:t>
            </a:r>
            <a:r>
              <a:rPr lang="ro-RO" dirty="0" smtClean="0"/>
              <a:t>ă</a:t>
            </a:r>
            <a:r>
              <a:rPr lang="en-US" dirty="0" smtClean="0"/>
              <a:t> maxim</a:t>
            </a:r>
            <a:r>
              <a:rPr lang="ro-RO" dirty="0" smtClean="0"/>
              <a:t>ă</a:t>
            </a:r>
            <a:r>
              <a:rPr lang="en-US" dirty="0" smtClean="0"/>
              <a:t> </a:t>
            </a:r>
            <a:r>
              <a:rPr lang="ro-RO" dirty="0" err="1"/>
              <a:t>ş</a:t>
            </a:r>
            <a:r>
              <a:rPr lang="en-US" dirty="0" smtClean="0"/>
              <a:t>i </a:t>
            </a:r>
            <a:r>
              <a:rPr lang="en-US" dirty="0" err="1" smtClean="0"/>
              <a:t>eterogenitate</a:t>
            </a:r>
            <a:r>
              <a:rPr lang="en-US" dirty="0" smtClean="0"/>
              <a:t> extern</a:t>
            </a:r>
            <a:r>
              <a:rPr lang="ro-RO" dirty="0" smtClean="0"/>
              <a:t>ă</a:t>
            </a:r>
            <a:r>
              <a:rPr lang="en-US" dirty="0" smtClean="0"/>
              <a:t> maxim</a:t>
            </a:r>
            <a:r>
              <a:rPr lang="ro-RO" dirty="0" smtClean="0"/>
              <a:t>ă</a:t>
            </a:r>
            <a:r>
              <a:rPr lang="en-US" dirty="0" smtClean="0"/>
              <a:t> (</a:t>
            </a:r>
            <a:r>
              <a:rPr lang="en-US" dirty="0" err="1" smtClean="0"/>
              <a:t>diferen</a:t>
            </a:r>
            <a:r>
              <a:rPr lang="ro-RO" dirty="0" smtClean="0"/>
              <a:t>ţ</a:t>
            </a:r>
            <a:r>
              <a:rPr lang="en-US" dirty="0" smtClean="0"/>
              <a:t>e)</a:t>
            </a:r>
          </a:p>
          <a:p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397986" y="2912584"/>
            <a:ext cx="9509760" cy="63810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/>
              <a:t>Multi-resolution segmentation</a:t>
            </a:r>
            <a:endParaRPr lang="en-US" b="1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98311" y="3741761"/>
            <a:ext cx="6248399" cy="23724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err="1" smtClean="0"/>
              <a:t>Tehnic</a:t>
            </a:r>
            <a:r>
              <a:rPr lang="ro-RO" b="1" dirty="0" smtClean="0"/>
              <a:t>ă</a:t>
            </a:r>
            <a:r>
              <a:rPr lang="en-US" b="1" dirty="0" smtClean="0"/>
              <a:t> de </a:t>
            </a:r>
            <a:r>
              <a:rPr lang="en-US" b="1" dirty="0" err="1" smtClean="0"/>
              <a:t>agregare</a:t>
            </a:r>
            <a:r>
              <a:rPr lang="en-US" b="1" dirty="0" smtClean="0"/>
              <a:t> a </a:t>
            </a:r>
            <a:r>
              <a:rPr lang="en-US" b="1" dirty="0" err="1" smtClean="0"/>
              <a:t>obiectelor</a:t>
            </a:r>
            <a:r>
              <a:rPr lang="en-US" b="1" dirty="0" smtClean="0"/>
              <a:t> bottom-up</a:t>
            </a:r>
          </a:p>
          <a:p>
            <a:r>
              <a:rPr lang="en-US" dirty="0" smtClean="0"/>
              <a:t>Pot fi integrate diverse </a:t>
            </a:r>
            <a:r>
              <a:rPr lang="en-US" dirty="0" err="1" smtClean="0"/>
              <a:t>caracteristici</a:t>
            </a:r>
            <a:r>
              <a:rPr lang="en-US" dirty="0" smtClean="0"/>
              <a:t>, </a:t>
            </a:r>
            <a:r>
              <a:rPr lang="en-US" dirty="0" err="1" smtClean="0"/>
              <a:t>precum</a:t>
            </a:r>
            <a:r>
              <a:rPr lang="en-US" dirty="0" smtClean="0"/>
              <a:t>:</a:t>
            </a:r>
          </a:p>
          <a:p>
            <a:pPr marL="365760" lvl="1" indent="0">
              <a:buNone/>
            </a:pPr>
            <a:r>
              <a:rPr lang="en-US" dirty="0" err="1" smtClean="0"/>
              <a:t>valori</a:t>
            </a:r>
            <a:r>
              <a:rPr lang="en-US" dirty="0" smtClean="0"/>
              <a:t> ale </a:t>
            </a:r>
            <a:r>
              <a:rPr lang="en-US" dirty="0" err="1" smtClean="0"/>
              <a:t>layerelor</a:t>
            </a:r>
            <a:r>
              <a:rPr lang="en-US" dirty="0" smtClean="0"/>
              <a:t>, </a:t>
            </a:r>
            <a:r>
              <a:rPr lang="en-US" dirty="0" err="1" smtClean="0"/>
              <a:t>propriet</a:t>
            </a:r>
            <a:r>
              <a:rPr lang="ro-RO" dirty="0" smtClean="0"/>
              <a:t>ăţ</a:t>
            </a:r>
            <a:r>
              <a:rPr lang="en-US" dirty="0" smtClean="0"/>
              <a:t>i </a:t>
            </a:r>
            <a:r>
              <a:rPr lang="en-US" dirty="0" err="1" smtClean="0"/>
              <a:t>geometrice</a:t>
            </a:r>
            <a:r>
              <a:rPr lang="en-US" dirty="0" smtClean="0"/>
              <a:t>, </a:t>
            </a:r>
            <a:r>
              <a:rPr lang="en-US" dirty="0" err="1" smtClean="0"/>
              <a:t>texturale</a:t>
            </a:r>
            <a:r>
              <a:rPr lang="en-US" dirty="0" smtClean="0"/>
              <a:t>, </a:t>
            </a:r>
            <a:r>
              <a:rPr lang="en-US" dirty="0" err="1" smtClean="0"/>
              <a:t>ierarhice</a:t>
            </a:r>
            <a:r>
              <a:rPr lang="en-US" dirty="0" smtClean="0"/>
              <a:t>, </a:t>
            </a:r>
            <a:r>
              <a:rPr lang="en-US" dirty="0" err="1" smtClean="0"/>
              <a:t>topologice</a:t>
            </a:r>
            <a:r>
              <a:rPr lang="en-US" dirty="0" smtClean="0"/>
              <a:t> </a:t>
            </a:r>
            <a:r>
              <a:rPr lang="en-US" dirty="0" err="1" smtClean="0"/>
              <a:t>sau</a:t>
            </a:r>
            <a:r>
              <a:rPr lang="en-US" dirty="0" smtClean="0"/>
              <a:t> </a:t>
            </a:r>
            <a:r>
              <a:rPr lang="en-US" dirty="0" err="1" smtClean="0"/>
              <a:t>apartenen</a:t>
            </a:r>
            <a:r>
              <a:rPr lang="ro-RO" dirty="0" smtClean="0"/>
              <a:t>ţ</a:t>
            </a:r>
            <a:r>
              <a:rPr lang="en-US" dirty="0" smtClean="0"/>
              <a:t>a la </a:t>
            </a:r>
            <a:r>
              <a:rPr lang="en-US" dirty="0" err="1" smtClean="0"/>
              <a:t>anumite</a:t>
            </a:r>
            <a:r>
              <a:rPr lang="en-US" dirty="0" smtClean="0"/>
              <a:t> </a:t>
            </a:r>
            <a:r>
              <a:rPr lang="en-US" dirty="0" err="1" smtClean="0"/>
              <a:t>clase</a:t>
            </a:r>
            <a:r>
              <a:rPr lang="en-US" dirty="0" smtClean="0"/>
              <a:t>.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Care </a:t>
            </a:r>
            <a:r>
              <a:rPr lang="en-US" b="1" dirty="0" err="1" smtClean="0">
                <a:solidFill>
                  <a:srgbClr val="FF0000"/>
                </a:solidFill>
              </a:rPr>
              <a:t>sunt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sc</a:t>
            </a:r>
            <a:r>
              <a:rPr lang="ro-RO" b="1" dirty="0" smtClean="0">
                <a:solidFill>
                  <a:srgbClr val="FF0000"/>
                </a:solidFill>
              </a:rPr>
              <a:t>ă</a:t>
            </a:r>
            <a:r>
              <a:rPr lang="en-US" b="1" dirty="0" smtClean="0">
                <a:solidFill>
                  <a:srgbClr val="FF0000"/>
                </a:solidFill>
              </a:rPr>
              <a:t>rile </a:t>
            </a:r>
            <a:r>
              <a:rPr lang="en-US" b="1" dirty="0" err="1" smtClean="0">
                <a:solidFill>
                  <a:srgbClr val="FF0000"/>
                </a:solidFill>
              </a:rPr>
              <a:t>potrivite</a:t>
            </a:r>
            <a:r>
              <a:rPr lang="en-US" b="1" dirty="0" smtClean="0">
                <a:solidFill>
                  <a:srgbClr val="FF0000"/>
                </a:solidFill>
              </a:rPr>
              <a:t> ?!?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385" y="3430113"/>
            <a:ext cx="3505200" cy="2684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754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706347"/>
          </a:xfrm>
        </p:spPr>
        <p:txBody>
          <a:bodyPr/>
          <a:lstStyle/>
          <a:p>
            <a:r>
              <a:rPr lang="en-US" b="1" dirty="0" smtClean="0"/>
              <a:t>Multi-resolution segmentation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377" y="1296335"/>
            <a:ext cx="9509760" cy="2615458"/>
          </a:xfrm>
        </p:spPr>
        <p:txBody>
          <a:bodyPr/>
          <a:lstStyle/>
          <a:p>
            <a:r>
              <a:rPr lang="en-US" b="1" dirty="0" smtClean="0"/>
              <a:t>CARE SUNT SC</a:t>
            </a:r>
            <a:r>
              <a:rPr lang="ro-RO" b="1" dirty="0" smtClean="0"/>
              <a:t>Ă</a:t>
            </a:r>
            <a:r>
              <a:rPr lang="en-US" b="1" dirty="0" smtClean="0"/>
              <a:t>RILE POTRIVITE ?!?</a:t>
            </a:r>
          </a:p>
          <a:p>
            <a:r>
              <a:rPr lang="en-US" dirty="0" smtClean="0"/>
              <a:t>Estimation of Scale Parameter (ESP) (</a:t>
            </a:r>
            <a:r>
              <a:rPr lang="en-US" dirty="0" err="1" smtClean="0"/>
              <a:t>Dr</a:t>
            </a:r>
            <a:r>
              <a:rPr lang="ro-RO" dirty="0" smtClean="0"/>
              <a:t>ă</a:t>
            </a:r>
            <a:r>
              <a:rPr lang="en-US" dirty="0" err="1" smtClean="0"/>
              <a:t>gu</a:t>
            </a:r>
            <a:r>
              <a:rPr lang="ro-RO" dirty="0" smtClean="0"/>
              <a:t>ţ</a:t>
            </a:r>
            <a:r>
              <a:rPr lang="en-US" dirty="0" smtClean="0"/>
              <a:t> et al., 2010)</a:t>
            </a:r>
          </a:p>
          <a:p>
            <a:r>
              <a:rPr lang="en-US" dirty="0" smtClean="0"/>
              <a:t>Estimation of Scale Parameter 2 (ESP2) (</a:t>
            </a:r>
            <a:r>
              <a:rPr lang="en-US" dirty="0" err="1" smtClean="0"/>
              <a:t>Dr</a:t>
            </a:r>
            <a:r>
              <a:rPr lang="ro-RO" dirty="0" smtClean="0"/>
              <a:t>ă</a:t>
            </a:r>
            <a:r>
              <a:rPr lang="en-US" dirty="0" err="1" smtClean="0"/>
              <a:t>gu</a:t>
            </a:r>
            <a:r>
              <a:rPr lang="ro-RO" dirty="0" smtClean="0"/>
              <a:t>ţ</a:t>
            </a:r>
            <a:r>
              <a:rPr lang="en-US" dirty="0" smtClean="0"/>
              <a:t> et al., under review)</a:t>
            </a:r>
          </a:p>
          <a:p>
            <a:pPr lvl="2"/>
            <a:r>
              <a:rPr lang="en-US" sz="1800" dirty="0" smtClean="0"/>
              <a:t>Nr. </a:t>
            </a:r>
            <a:r>
              <a:rPr lang="en-US" sz="1800" dirty="0" err="1" smtClean="0"/>
              <a:t>layere</a:t>
            </a:r>
            <a:r>
              <a:rPr lang="en-US" sz="1800" dirty="0" smtClean="0"/>
              <a:t> (ex. </a:t>
            </a:r>
            <a:r>
              <a:rPr lang="en-US" sz="1800" dirty="0" err="1" smtClean="0"/>
              <a:t>benzi</a:t>
            </a:r>
            <a:r>
              <a:rPr lang="en-US" sz="1800" dirty="0" smtClean="0"/>
              <a:t> </a:t>
            </a:r>
            <a:r>
              <a:rPr lang="en-US" sz="1800" dirty="0" err="1" smtClean="0"/>
              <a:t>spectrale</a:t>
            </a:r>
            <a:r>
              <a:rPr lang="en-US" sz="1800" dirty="0" smtClean="0"/>
              <a:t>) </a:t>
            </a:r>
            <a:r>
              <a:rPr lang="en-US" sz="1800" dirty="0" err="1" smtClean="0"/>
              <a:t>nelimitat</a:t>
            </a:r>
            <a:endParaRPr lang="en-US" sz="1800" dirty="0" smtClean="0"/>
          </a:p>
          <a:p>
            <a:pPr lvl="2"/>
            <a:r>
              <a:rPr lang="en-US" sz="1800" dirty="0" smtClean="0"/>
              <a:t>3 </a:t>
            </a:r>
            <a:r>
              <a:rPr lang="en-US" sz="1800" dirty="0" err="1" smtClean="0"/>
              <a:t>niveluri</a:t>
            </a:r>
            <a:r>
              <a:rPr lang="en-US" sz="1800" dirty="0" smtClean="0"/>
              <a:t> </a:t>
            </a:r>
            <a:r>
              <a:rPr lang="en-US" sz="1800" dirty="0" err="1" smtClean="0"/>
              <a:t>extrase</a:t>
            </a:r>
            <a:r>
              <a:rPr lang="en-US" sz="1800" dirty="0" smtClean="0"/>
              <a:t> automat </a:t>
            </a:r>
            <a:r>
              <a:rPr lang="en-US" sz="1800" dirty="0" err="1" smtClean="0"/>
              <a:t>pe</a:t>
            </a:r>
            <a:r>
              <a:rPr lang="en-US" sz="1800" dirty="0" smtClean="0"/>
              <a:t> </a:t>
            </a:r>
            <a:r>
              <a:rPr lang="en-US" sz="1800" dirty="0" err="1" smtClean="0"/>
              <a:t>baza</a:t>
            </a:r>
            <a:r>
              <a:rPr lang="en-US" sz="1800" dirty="0" smtClean="0"/>
              <a:t> </a:t>
            </a:r>
            <a:r>
              <a:rPr lang="en-US" sz="1800" dirty="0" err="1" smtClean="0"/>
              <a:t>graficului</a:t>
            </a:r>
            <a:r>
              <a:rPr lang="en-US" sz="1800" dirty="0" smtClean="0"/>
              <a:t> de </a:t>
            </a:r>
            <a:r>
              <a:rPr lang="en-US" sz="1800" dirty="0" err="1" smtClean="0"/>
              <a:t>varian</a:t>
            </a:r>
            <a:r>
              <a:rPr lang="ro-RO" sz="1800" dirty="0" smtClean="0"/>
              <a:t>ţă</a:t>
            </a:r>
            <a:r>
              <a:rPr lang="en-US" sz="1800" dirty="0" smtClean="0"/>
              <a:t> local</a:t>
            </a:r>
            <a:r>
              <a:rPr lang="ro-RO" sz="1800" dirty="0" smtClean="0"/>
              <a:t>ă</a:t>
            </a:r>
            <a:endParaRPr lang="en-US" sz="1800" dirty="0" smtClean="0"/>
          </a:p>
          <a:p>
            <a:pPr lvl="2"/>
            <a:r>
              <a:rPr lang="en-US" sz="1800" dirty="0" err="1" smtClean="0"/>
              <a:t>Automatizare</a:t>
            </a:r>
            <a:r>
              <a:rPr lang="en-US" sz="1800" dirty="0" smtClean="0"/>
              <a:t> </a:t>
            </a:r>
            <a:r>
              <a:rPr lang="ro-RO" sz="1800" dirty="0" err="1"/>
              <a:t>ş</a:t>
            </a:r>
            <a:r>
              <a:rPr lang="en-US" sz="1800" dirty="0" smtClean="0"/>
              <a:t>i </a:t>
            </a:r>
            <a:r>
              <a:rPr lang="en-US" sz="1800" dirty="0" err="1" smtClean="0"/>
              <a:t>transferabilitate</a:t>
            </a:r>
            <a:endParaRPr lang="en-US" sz="1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3378307"/>
            <a:ext cx="4495800" cy="33651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491" y="2226538"/>
            <a:ext cx="4495799" cy="33705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4426" y="231400"/>
            <a:ext cx="4493979" cy="3371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777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733643"/>
          </a:xfrm>
        </p:spPr>
        <p:txBody>
          <a:bodyPr/>
          <a:lstStyle/>
          <a:p>
            <a:r>
              <a:rPr lang="en-US" b="1" dirty="0" smtClean="0"/>
              <a:t>Multi-resolution segmentation</a:t>
            </a:r>
            <a:endParaRPr lang="en-US" b="1" dirty="0"/>
          </a:p>
        </p:txBody>
      </p:sp>
      <p:grpSp>
        <p:nvGrpSpPr>
          <p:cNvPr id="8" name="Group 7"/>
          <p:cNvGrpSpPr/>
          <p:nvPr/>
        </p:nvGrpSpPr>
        <p:grpSpPr>
          <a:xfrm>
            <a:off x="136477" y="1296283"/>
            <a:ext cx="7983941" cy="3364428"/>
            <a:chOff x="136477" y="1296283"/>
            <a:chExt cx="7983941" cy="336442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6477" y="1296283"/>
              <a:ext cx="6013217" cy="3364428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6149694" y="1296283"/>
              <a:ext cx="197072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/>
                <a:t>LEVEL 1</a:t>
              </a:r>
              <a:endParaRPr lang="en-US" sz="2000" b="1" dirty="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143085" y="2231910"/>
            <a:ext cx="7747828" cy="3362913"/>
            <a:chOff x="3143085" y="2231910"/>
            <a:chExt cx="7747828" cy="3362913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3085" y="2231910"/>
              <a:ext cx="6019800" cy="3362913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9162885" y="2231910"/>
              <a:ext cx="172802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/>
                <a:t>LEVEL 2</a:t>
              </a:r>
              <a:endParaRPr lang="en-US" sz="2000" b="1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001697" y="2797791"/>
            <a:ext cx="5994770" cy="3773606"/>
            <a:chOff x="6001697" y="2797791"/>
            <a:chExt cx="5994770" cy="3773606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1697" y="3226556"/>
              <a:ext cx="5994770" cy="3344841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10413242" y="2797791"/>
              <a:ext cx="158322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2000" b="1" dirty="0" smtClean="0"/>
                <a:t>LEVEL 3</a:t>
              </a:r>
              <a:endParaRPr lang="en-US" sz="2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152613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638109"/>
          </a:xfrm>
        </p:spPr>
        <p:txBody>
          <a:bodyPr/>
          <a:lstStyle/>
          <a:p>
            <a:r>
              <a:rPr lang="en-US" b="1" dirty="0" err="1" smtClean="0"/>
              <a:t>Clasificarea</a:t>
            </a:r>
            <a:r>
              <a:rPr lang="en-US" b="1" dirty="0" smtClean="0"/>
              <a:t> </a:t>
            </a:r>
            <a:r>
              <a:rPr lang="en-US" b="1" dirty="0" err="1" smtClean="0"/>
              <a:t>bazata</a:t>
            </a:r>
            <a:r>
              <a:rPr lang="en-US" b="1" dirty="0" smtClean="0"/>
              <a:t> </a:t>
            </a:r>
            <a:r>
              <a:rPr lang="en-US" b="1" dirty="0" err="1" smtClean="0"/>
              <a:t>pe</a:t>
            </a:r>
            <a:r>
              <a:rPr lang="en-US" b="1" dirty="0" smtClean="0"/>
              <a:t> </a:t>
            </a:r>
            <a:r>
              <a:rPr lang="en-US" b="1" dirty="0" err="1" smtClean="0"/>
              <a:t>obiecte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6595" y="1205917"/>
            <a:ext cx="9509760" cy="977726"/>
          </a:xfrm>
        </p:spPr>
        <p:txBody>
          <a:bodyPr/>
          <a:lstStyle/>
          <a:p>
            <a:r>
              <a:rPr lang="en-US" dirty="0" err="1" smtClean="0"/>
              <a:t>Analogia</a:t>
            </a:r>
            <a:r>
              <a:rPr lang="en-US" dirty="0" smtClean="0"/>
              <a:t> </a:t>
            </a:r>
            <a:r>
              <a:rPr lang="en-US" b="1" dirty="0" smtClean="0"/>
              <a:t>YIN-YANG</a:t>
            </a:r>
          </a:p>
          <a:p>
            <a:r>
              <a:rPr lang="en-US" dirty="0" err="1" smtClean="0"/>
              <a:t>Segmentare</a:t>
            </a:r>
            <a:r>
              <a:rPr lang="en-US" dirty="0" smtClean="0"/>
              <a:t> – Pre-</a:t>
            </a:r>
            <a:r>
              <a:rPr lang="en-US" dirty="0" err="1" smtClean="0"/>
              <a:t>clasificare</a:t>
            </a:r>
            <a:r>
              <a:rPr lang="en-US" dirty="0" smtClean="0"/>
              <a:t> – </a:t>
            </a:r>
            <a:r>
              <a:rPr lang="en-US" dirty="0" err="1" smtClean="0"/>
              <a:t>Segmentare</a:t>
            </a:r>
            <a:r>
              <a:rPr lang="en-US" dirty="0" smtClean="0"/>
              <a:t> etc</a:t>
            </a:r>
            <a:r>
              <a:rPr lang="en-US" dirty="0"/>
              <a:t>.</a:t>
            </a:r>
          </a:p>
        </p:txBody>
      </p:sp>
      <p:sp>
        <p:nvSpPr>
          <p:cNvPr id="6" name="Content Placeholder 3"/>
          <p:cNvSpPr txBox="1">
            <a:spLocks/>
          </p:cNvSpPr>
          <p:nvPr/>
        </p:nvSpPr>
        <p:spPr>
          <a:xfrm>
            <a:off x="1341120" y="2740732"/>
            <a:ext cx="4336348" cy="3288847"/>
          </a:xfrm>
          <a:prstGeom prst="rect">
            <a:avLst/>
          </a:prstGeom>
        </p:spPr>
        <p:txBody>
          <a:bodyPr/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mtClean="0"/>
              <a:t>Pixelul este clasificat individual</a:t>
            </a:r>
          </a:p>
          <a:p>
            <a:r>
              <a:rPr lang="en-US" smtClean="0"/>
              <a:t>Rezolu</a:t>
            </a:r>
            <a:r>
              <a:rPr lang="ro-RO" smtClean="0"/>
              <a:t>ţ</a:t>
            </a:r>
            <a:r>
              <a:rPr lang="en-US" smtClean="0"/>
              <a:t>ie mare: efectul “salt-and-pepper”</a:t>
            </a:r>
          </a:p>
          <a:p>
            <a:r>
              <a:rPr lang="en-US" smtClean="0"/>
              <a:t>Influen</a:t>
            </a:r>
            <a:r>
              <a:rPr lang="ro-RO" smtClean="0"/>
              <a:t>ţ</a:t>
            </a:r>
            <a:r>
              <a:rPr lang="en-US" smtClean="0"/>
              <a:t>at</a:t>
            </a:r>
            <a:r>
              <a:rPr lang="ro-RO" smtClean="0"/>
              <a:t>ă</a:t>
            </a:r>
            <a:r>
              <a:rPr lang="en-US" smtClean="0"/>
              <a:t> de georeferen</a:t>
            </a:r>
            <a:r>
              <a:rPr lang="ro-RO" smtClean="0"/>
              <a:t>ţ</a:t>
            </a:r>
            <a:r>
              <a:rPr lang="en-US" smtClean="0"/>
              <a:t>ierea imaginilor </a:t>
            </a:r>
            <a:r>
              <a:rPr lang="ro-RO" smtClean="0"/>
              <a:t>ş</a:t>
            </a:r>
            <a:r>
              <a:rPr lang="en-US" smtClean="0"/>
              <a:t>i variabilitat</a:t>
            </a:r>
            <a:r>
              <a:rPr lang="ro-RO" smtClean="0"/>
              <a:t>ea</a:t>
            </a:r>
            <a:r>
              <a:rPr lang="en-US" smtClean="0"/>
              <a:t> mar</a:t>
            </a:r>
            <a:r>
              <a:rPr lang="ro-RO" smtClean="0"/>
              <a:t>e</a:t>
            </a:r>
            <a:r>
              <a:rPr lang="en-US" smtClean="0"/>
              <a:t> a </a:t>
            </a:r>
            <a:r>
              <a:rPr lang="ro-RO" smtClean="0"/>
              <a:t>informaţiei </a:t>
            </a:r>
            <a:r>
              <a:rPr lang="en-US" smtClean="0"/>
              <a:t>spectrale pentru o anumit</a:t>
            </a:r>
            <a:r>
              <a:rPr lang="ro-RO" smtClean="0"/>
              <a:t>ă</a:t>
            </a:r>
            <a:r>
              <a:rPr lang="en-US" smtClean="0"/>
              <a:t> clas</a:t>
            </a:r>
            <a:r>
              <a:rPr lang="ro-RO" smtClean="0"/>
              <a:t>ă</a:t>
            </a:r>
            <a:endParaRPr lang="en-US" smtClean="0"/>
          </a:p>
          <a:p>
            <a:pPr marL="114300" indent="0">
              <a:buFont typeface="Arial" pitchFamily="34" charset="0"/>
              <a:buNone/>
            </a:pPr>
            <a:endParaRPr lang="en-US" smtClean="0"/>
          </a:p>
          <a:p>
            <a:endParaRPr lang="en-US" dirty="0"/>
          </a:p>
        </p:txBody>
      </p:sp>
      <p:sp>
        <p:nvSpPr>
          <p:cNvPr id="7" name="Content Placeholder 5"/>
          <p:cNvSpPr txBox="1">
            <a:spLocks/>
          </p:cNvSpPr>
          <p:nvPr/>
        </p:nvSpPr>
        <p:spPr>
          <a:xfrm>
            <a:off x="6278880" y="2740732"/>
            <a:ext cx="4300900" cy="3288847"/>
          </a:xfrm>
          <a:prstGeom prst="rect">
            <a:avLst/>
          </a:prstGeom>
        </p:spPr>
        <p:txBody>
          <a:bodyPr/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 smtClean="0"/>
              <a:t>Agregarea</a:t>
            </a:r>
            <a:r>
              <a:rPr lang="en-US" dirty="0" smtClean="0"/>
              <a:t> </a:t>
            </a:r>
            <a:r>
              <a:rPr lang="en-US" dirty="0" err="1" smtClean="0"/>
              <a:t>pixelilor</a:t>
            </a:r>
            <a:r>
              <a:rPr lang="en-US" dirty="0" smtClean="0"/>
              <a:t> </a:t>
            </a:r>
            <a:r>
              <a:rPr lang="ro-RO" dirty="0" smtClean="0"/>
              <a:t>î</a:t>
            </a:r>
            <a:r>
              <a:rPr lang="en-US" dirty="0" smtClean="0"/>
              <a:t>n </a:t>
            </a:r>
            <a:r>
              <a:rPr lang="en-US" dirty="0" err="1" smtClean="0"/>
              <a:t>obiecte</a:t>
            </a:r>
            <a:r>
              <a:rPr lang="en-US" dirty="0" smtClean="0"/>
              <a:t> </a:t>
            </a:r>
            <a:r>
              <a:rPr lang="ro-RO" dirty="0" smtClean="0"/>
              <a:t>ş</a:t>
            </a:r>
            <a:r>
              <a:rPr lang="en-US" dirty="0" smtClean="0"/>
              <a:t>i </a:t>
            </a:r>
            <a:r>
              <a:rPr lang="en-US" dirty="0" err="1" smtClean="0"/>
              <a:t>clasificarea</a:t>
            </a:r>
            <a:r>
              <a:rPr lang="en-US" dirty="0" smtClean="0"/>
              <a:t> </a:t>
            </a:r>
            <a:r>
              <a:rPr lang="en-US" dirty="0" err="1" smtClean="0"/>
              <a:t>acestora</a:t>
            </a:r>
            <a:endParaRPr lang="en-US" dirty="0" smtClean="0"/>
          </a:p>
          <a:p>
            <a:r>
              <a:rPr lang="en-US" dirty="0" err="1" smtClean="0"/>
              <a:t>Informa</a:t>
            </a:r>
            <a:r>
              <a:rPr lang="ro-RO" dirty="0" smtClean="0"/>
              <a:t>ţ</a:t>
            </a:r>
            <a:r>
              <a:rPr lang="en-US" dirty="0" smtClean="0"/>
              <a:t>ii </a:t>
            </a:r>
            <a:r>
              <a:rPr lang="en-US" dirty="0" err="1" smtClean="0"/>
              <a:t>suplimentare</a:t>
            </a:r>
            <a:r>
              <a:rPr lang="en-US" dirty="0" smtClean="0"/>
              <a:t>: </a:t>
            </a:r>
            <a:r>
              <a:rPr lang="en-US" dirty="0" err="1" smtClean="0"/>
              <a:t>geometrice</a:t>
            </a:r>
            <a:r>
              <a:rPr lang="en-US" dirty="0" smtClean="0"/>
              <a:t>, </a:t>
            </a:r>
            <a:r>
              <a:rPr lang="en-US" dirty="0" err="1" smtClean="0"/>
              <a:t>texturale</a:t>
            </a:r>
            <a:r>
              <a:rPr lang="en-US" dirty="0" smtClean="0"/>
              <a:t> </a:t>
            </a:r>
            <a:r>
              <a:rPr lang="en-US" dirty="0" err="1" smtClean="0"/>
              <a:t>sau</a:t>
            </a:r>
            <a:r>
              <a:rPr lang="en-US" dirty="0" smtClean="0"/>
              <a:t> </a:t>
            </a:r>
            <a:r>
              <a:rPr lang="en-US" dirty="0" err="1" smtClean="0"/>
              <a:t>topologice</a:t>
            </a:r>
            <a:endParaRPr lang="en-US" dirty="0" smtClean="0"/>
          </a:p>
          <a:p>
            <a:r>
              <a:rPr lang="en-US" dirty="0" smtClean="0"/>
              <a:t>Reflect</a:t>
            </a:r>
            <a:r>
              <a:rPr lang="ro-RO" dirty="0" smtClean="0"/>
              <a:t>ă</a:t>
            </a:r>
            <a:r>
              <a:rPr lang="en-US" dirty="0" smtClean="0"/>
              <a:t> </a:t>
            </a:r>
            <a:r>
              <a:rPr lang="en-US" dirty="0" err="1" smtClean="0"/>
              <a:t>mult</a:t>
            </a:r>
            <a:r>
              <a:rPr lang="en-US" dirty="0" smtClean="0"/>
              <a:t> </a:t>
            </a:r>
            <a:r>
              <a:rPr lang="en-US" dirty="0" err="1" smtClean="0"/>
              <a:t>mai</a:t>
            </a:r>
            <a:r>
              <a:rPr lang="en-US" dirty="0" smtClean="0"/>
              <a:t> bine </a:t>
            </a:r>
            <a:r>
              <a:rPr lang="en-US" dirty="0" err="1" smtClean="0"/>
              <a:t>realitatea</a:t>
            </a:r>
            <a:endParaRPr lang="en-US" dirty="0" smtClean="0"/>
          </a:p>
          <a:p>
            <a:r>
              <a:rPr lang="en-US" dirty="0" err="1" smtClean="0"/>
              <a:t>Influen</a:t>
            </a:r>
            <a:r>
              <a:rPr lang="ro-RO" dirty="0" smtClean="0"/>
              <a:t>ţ</a:t>
            </a:r>
            <a:r>
              <a:rPr lang="en-US" dirty="0" smtClean="0"/>
              <a:t>at</a:t>
            </a:r>
            <a:r>
              <a:rPr lang="ro-RO" dirty="0" smtClean="0"/>
              <a:t>ă</a:t>
            </a:r>
            <a:r>
              <a:rPr lang="en-US" dirty="0" smtClean="0"/>
              <a:t> de </a:t>
            </a:r>
            <a:r>
              <a:rPr lang="en-US" dirty="0" err="1" smtClean="0"/>
              <a:t>erorile</a:t>
            </a:r>
            <a:r>
              <a:rPr lang="en-US" dirty="0" smtClean="0"/>
              <a:t> segment</a:t>
            </a:r>
            <a:r>
              <a:rPr lang="ro-RO" dirty="0" smtClean="0"/>
              <a:t>ă</a:t>
            </a:r>
            <a:r>
              <a:rPr lang="en-US" dirty="0" err="1" smtClean="0"/>
              <a:t>rii</a:t>
            </a:r>
            <a:r>
              <a:rPr lang="en-US" dirty="0" smtClean="0"/>
              <a:t> </a:t>
            </a:r>
            <a:r>
              <a:rPr lang="en-US" dirty="0" err="1" smtClean="0"/>
              <a:t>imaginilor</a:t>
            </a:r>
            <a:r>
              <a:rPr lang="en-US" dirty="0" smtClean="0"/>
              <a:t>: supra-</a:t>
            </a:r>
            <a:r>
              <a:rPr lang="en-US" dirty="0" err="1" smtClean="0"/>
              <a:t>segmentare</a:t>
            </a:r>
            <a:r>
              <a:rPr lang="en-US" dirty="0" smtClean="0"/>
              <a:t>, </a:t>
            </a:r>
            <a:r>
              <a:rPr lang="en-US" dirty="0" err="1" smtClean="0"/>
              <a:t>respectiv</a:t>
            </a:r>
            <a:r>
              <a:rPr lang="en-US" dirty="0" smtClean="0"/>
              <a:t> sub-</a:t>
            </a:r>
            <a:r>
              <a:rPr lang="en-US" dirty="0" err="1" smtClean="0"/>
              <a:t>segmentare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93" t="44356" r="10211" b="18144"/>
          <a:stretch/>
        </p:blipFill>
        <p:spPr bwMode="auto">
          <a:xfrm>
            <a:off x="6278880" y="2593074"/>
            <a:ext cx="4300900" cy="3859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24" t="44961" r="56365" b="17165"/>
          <a:stretch/>
        </p:blipFill>
        <p:spPr bwMode="auto">
          <a:xfrm>
            <a:off x="1318967" y="2573874"/>
            <a:ext cx="4358501" cy="3897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705970" y="2204542"/>
            <a:ext cx="35893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b="1" dirty="0" smtClean="0"/>
              <a:t>PIXELI</a:t>
            </a:r>
            <a:endParaRPr 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634649" y="2223742"/>
            <a:ext cx="35893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b="1" dirty="0" smtClean="0"/>
              <a:t>OBIECTE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73127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0627" y="467360"/>
            <a:ext cx="10100253" cy="651756"/>
          </a:xfrm>
        </p:spPr>
        <p:txBody>
          <a:bodyPr/>
          <a:lstStyle/>
          <a:p>
            <a:r>
              <a:rPr lang="en-US" dirty="0" err="1" smtClean="0"/>
              <a:t>Categorii</a:t>
            </a:r>
            <a:r>
              <a:rPr lang="en-US" dirty="0" smtClean="0"/>
              <a:t> de </a:t>
            </a:r>
            <a:r>
              <a:rPr lang="en-US" dirty="0" err="1" smtClean="0"/>
              <a:t>obiecte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76" y="2189875"/>
            <a:ext cx="5150537" cy="3865625"/>
          </a:xfrm>
        </p:spPr>
      </p:pic>
      <p:sp>
        <p:nvSpPr>
          <p:cNvPr id="5" name="Freeform 4"/>
          <p:cNvSpPr/>
          <p:nvPr/>
        </p:nvSpPr>
        <p:spPr>
          <a:xfrm>
            <a:off x="2342362" y="4431020"/>
            <a:ext cx="2574374" cy="1258776"/>
          </a:xfrm>
          <a:custGeom>
            <a:avLst/>
            <a:gdLst>
              <a:gd name="connsiteX0" fmla="*/ 245659 w 2251880"/>
              <a:gd name="connsiteY0" fmla="*/ 191068 h 1119116"/>
              <a:gd name="connsiteX1" fmla="*/ 0 w 2251880"/>
              <a:gd name="connsiteY1" fmla="*/ 1119116 h 1119116"/>
              <a:gd name="connsiteX2" fmla="*/ 1023582 w 2251880"/>
              <a:gd name="connsiteY2" fmla="*/ 1009934 h 1119116"/>
              <a:gd name="connsiteX3" fmla="*/ 2251880 w 2251880"/>
              <a:gd name="connsiteY3" fmla="*/ 873456 h 1119116"/>
              <a:gd name="connsiteX4" fmla="*/ 2006220 w 2251880"/>
              <a:gd name="connsiteY4" fmla="*/ 0 h 1119116"/>
              <a:gd name="connsiteX5" fmla="*/ 1555844 w 2251880"/>
              <a:gd name="connsiteY5" fmla="*/ 0 h 1119116"/>
              <a:gd name="connsiteX6" fmla="*/ 559558 w 2251880"/>
              <a:gd name="connsiteY6" fmla="*/ 95534 h 1119116"/>
              <a:gd name="connsiteX7" fmla="*/ 245659 w 2251880"/>
              <a:gd name="connsiteY7" fmla="*/ 191068 h 1119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51880" h="1119116">
                <a:moveTo>
                  <a:pt x="245659" y="191068"/>
                </a:moveTo>
                <a:lnTo>
                  <a:pt x="0" y="1119116"/>
                </a:lnTo>
                <a:lnTo>
                  <a:pt x="1023582" y="1009934"/>
                </a:lnTo>
                <a:lnTo>
                  <a:pt x="2251880" y="873456"/>
                </a:lnTo>
                <a:lnTo>
                  <a:pt x="2006220" y="0"/>
                </a:lnTo>
                <a:lnTo>
                  <a:pt x="1555844" y="0"/>
                </a:lnTo>
                <a:lnTo>
                  <a:pt x="559558" y="95534"/>
                </a:lnTo>
                <a:lnTo>
                  <a:pt x="245659" y="191068"/>
                </a:lnTo>
                <a:close/>
              </a:path>
            </a:pathLst>
          </a:cu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 5"/>
          <p:cNvSpPr/>
          <p:nvPr/>
        </p:nvSpPr>
        <p:spPr>
          <a:xfrm>
            <a:off x="2589317" y="3297830"/>
            <a:ext cx="1653841" cy="813600"/>
          </a:xfrm>
          <a:custGeom>
            <a:avLst/>
            <a:gdLst>
              <a:gd name="connsiteX0" fmla="*/ 40943 w 1446663"/>
              <a:gd name="connsiteY0" fmla="*/ 109183 h 723332"/>
              <a:gd name="connsiteX1" fmla="*/ 0 w 1446663"/>
              <a:gd name="connsiteY1" fmla="*/ 723332 h 723332"/>
              <a:gd name="connsiteX2" fmla="*/ 1446663 w 1446663"/>
              <a:gd name="connsiteY2" fmla="*/ 545911 h 723332"/>
              <a:gd name="connsiteX3" fmla="*/ 1351129 w 1446663"/>
              <a:gd name="connsiteY3" fmla="*/ 0 h 723332"/>
              <a:gd name="connsiteX4" fmla="*/ 40943 w 1446663"/>
              <a:gd name="connsiteY4" fmla="*/ 109183 h 723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6663" h="723332">
                <a:moveTo>
                  <a:pt x="40943" y="109183"/>
                </a:moveTo>
                <a:lnTo>
                  <a:pt x="0" y="723332"/>
                </a:lnTo>
                <a:lnTo>
                  <a:pt x="1446663" y="545911"/>
                </a:lnTo>
                <a:lnTo>
                  <a:pt x="1351129" y="0"/>
                </a:lnTo>
                <a:lnTo>
                  <a:pt x="40943" y="109183"/>
                </a:lnTo>
                <a:close/>
              </a:path>
            </a:pathLst>
          </a:cu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6235" y="371997"/>
            <a:ext cx="4393143" cy="2925833"/>
          </a:xfrm>
          <a:prstGeom prst="rect">
            <a:avLst/>
          </a:prstGeom>
        </p:spPr>
      </p:pic>
      <p:sp>
        <p:nvSpPr>
          <p:cNvPr id="8" name="Freeform 7"/>
          <p:cNvSpPr/>
          <p:nvPr/>
        </p:nvSpPr>
        <p:spPr>
          <a:xfrm>
            <a:off x="7603285" y="1531382"/>
            <a:ext cx="2607853" cy="946285"/>
          </a:xfrm>
          <a:custGeom>
            <a:avLst/>
            <a:gdLst>
              <a:gd name="connsiteX0" fmla="*/ 0 w 3534770"/>
              <a:gd name="connsiteY0" fmla="*/ 54591 h 1337481"/>
              <a:gd name="connsiteX1" fmla="*/ 750627 w 3534770"/>
              <a:gd name="connsiteY1" fmla="*/ 900752 h 1337481"/>
              <a:gd name="connsiteX2" fmla="*/ 1132764 w 3534770"/>
              <a:gd name="connsiteY2" fmla="*/ 1105469 h 1337481"/>
              <a:gd name="connsiteX3" fmla="*/ 2784143 w 3534770"/>
              <a:gd name="connsiteY3" fmla="*/ 1269242 h 1337481"/>
              <a:gd name="connsiteX4" fmla="*/ 3534770 w 3534770"/>
              <a:gd name="connsiteY4" fmla="*/ 1337481 h 1337481"/>
              <a:gd name="connsiteX5" fmla="*/ 3289110 w 3534770"/>
              <a:gd name="connsiteY5" fmla="*/ 1064526 h 1337481"/>
              <a:gd name="connsiteX6" fmla="*/ 2961564 w 3534770"/>
              <a:gd name="connsiteY6" fmla="*/ 928048 h 1337481"/>
              <a:gd name="connsiteX7" fmla="*/ 2688609 w 3534770"/>
              <a:gd name="connsiteY7" fmla="*/ 764275 h 1337481"/>
              <a:gd name="connsiteX8" fmla="*/ 2415653 w 3534770"/>
              <a:gd name="connsiteY8" fmla="*/ 641445 h 1337481"/>
              <a:gd name="connsiteX9" fmla="*/ 2060812 w 3534770"/>
              <a:gd name="connsiteY9" fmla="*/ 573206 h 1337481"/>
              <a:gd name="connsiteX10" fmla="*/ 1774209 w 3534770"/>
              <a:gd name="connsiteY10" fmla="*/ 518615 h 1337481"/>
              <a:gd name="connsiteX11" fmla="*/ 1514901 w 3534770"/>
              <a:gd name="connsiteY11" fmla="*/ 341194 h 1337481"/>
              <a:gd name="connsiteX12" fmla="*/ 1310185 w 3534770"/>
              <a:gd name="connsiteY12" fmla="*/ 259308 h 1337481"/>
              <a:gd name="connsiteX13" fmla="*/ 914400 w 3534770"/>
              <a:gd name="connsiteY13" fmla="*/ 95534 h 1337481"/>
              <a:gd name="connsiteX14" fmla="*/ 573206 w 3534770"/>
              <a:gd name="connsiteY14" fmla="*/ 0 h 1337481"/>
              <a:gd name="connsiteX15" fmla="*/ 0 w 3534770"/>
              <a:gd name="connsiteY15" fmla="*/ 54591 h 1337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534770" h="1337481">
                <a:moveTo>
                  <a:pt x="0" y="54591"/>
                </a:moveTo>
                <a:lnTo>
                  <a:pt x="750627" y="900752"/>
                </a:lnTo>
                <a:lnTo>
                  <a:pt x="1132764" y="1105469"/>
                </a:lnTo>
                <a:lnTo>
                  <a:pt x="2784143" y="1269242"/>
                </a:lnTo>
                <a:lnTo>
                  <a:pt x="3534770" y="1337481"/>
                </a:lnTo>
                <a:lnTo>
                  <a:pt x="3289110" y="1064526"/>
                </a:lnTo>
                <a:lnTo>
                  <a:pt x="2961564" y="928048"/>
                </a:lnTo>
                <a:lnTo>
                  <a:pt x="2688609" y="764275"/>
                </a:lnTo>
                <a:lnTo>
                  <a:pt x="2415653" y="641445"/>
                </a:lnTo>
                <a:lnTo>
                  <a:pt x="2060812" y="573206"/>
                </a:lnTo>
                <a:lnTo>
                  <a:pt x="1774209" y="518615"/>
                </a:lnTo>
                <a:lnTo>
                  <a:pt x="1514901" y="341194"/>
                </a:lnTo>
                <a:lnTo>
                  <a:pt x="1310185" y="259308"/>
                </a:lnTo>
                <a:lnTo>
                  <a:pt x="914400" y="95534"/>
                </a:lnTo>
                <a:lnTo>
                  <a:pt x="573206" y="0"/>
                </a:lnTo>
                <a:lnTo>
                  <a:pt x="0" y="54591"/>
                </a:lnTo>
                <a:close/>
              </a:path>
            </a:pathLst>
          </a:cu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72955" y="1621217"/>
            <a:ext cx="5131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/>
              <a:t>Obiecte</a:t>
            </a:r>
            <a:r>
              <a:rPr lang="en-US" b="1" dirty="0" smtClean="0"/>
              <a:t> </a:t>
            </a:r>
            <a:r>
              <a:rPr lang="en-US" b="1" i="1" dirty="0" smtClean="0"/>
              <a:t>bona fide</a:t>
            </a:r>
            <a:endParaRPr lang="en-US" b="1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6237028" y="0"/>
            <a:ext cx="5131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/>
              <a:t>Obiecte</a:t>
            </a:r>
            <a:r>
              <a:rPr lang="en-US" b="1" dirty="0" smtClean="0"/>
              <a:t> </a:t>
            </a:r>
            <a:r>
              <a:rPr lang="en-US" b="1" i="1" dirty="0" err="1" smtClean="0"/>
              <a:t>compozite</a:t>
            </a:r>
            <a:endParaRPr lang="en-US" b="1" i="1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96" t="24627" r="15980" b="8395"/>
          <a:stretch/>
        </p:blipFill>
        <p:spPr bwMode="auto">
          <a:xfrm>
            <a:off x="7033622" y="3828196"/>
            <a:ext cx="3538369" cy="2926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6237027" y="3486410"/>
            <a:ext cx="5131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/>
              <a:t>Obiecte</a:t>
            </a:r>
            <a:r>
              <a:rPr lang="en-US" b="1" dirty="0" smtClean="0"/>
              <a:t> </a:t>
            </a:r>
            <a:r>
              <a:rPr lang="en-US" b="1" i="1" dirty="0" smtClean="0"/>
              <a:t>fiat</a:t>
            </a:r>
            <a:endParaRPr lang="en-US" b="1" i="1" dirty="0"/>
          </a:p>
        </p:txBody>
      </p:sp>
      <p:sp>
        <p:nvSpPr>
          <p:cNvPr id="13" name="Freeform 12"/>
          <p:cNvSpPr/>
          <p:nvPr/>
        </p:nvSpPr>
        <p:spPr>
          <a:xfrm>
            <a:off x="7341079" y="4459857"/>
            <a:ext cx="2631057" cy="2277373"/>
          </a:xfrm>
          <a:custGeom>
            <a:avLst/>
            <a:gdLst>
              <a:gd name="connsiteX0" fmla="*/ 1069676 w 2631057"/>
              <a:gd name="connsiteY0" fmla="*/ 2044460 h 2277373"/>
              <a:gd name="connsiteX1" fmla="*/ 1147313 w 2631057"/>
              <a:gd name="connsiteY1" fmla="*/ 1828800 h 2277373"/>
              <a:gd name="connsiteX2" fmla="*/ 1276710 w 2631057"/>
              <a:gd name="connsiteY2" fmla="*/ 1837426 h 2277373"/>
              <a:gd name="connsiteX3" fmla="*/ 1362974 w 2631057"/>
              <a:gd name="connsiteY3" fmla="*/ 1595886 h 2277373"/>
              <a:gd name="connsiteX4" fmla="*/ 1570008 w 2631057"/>
              <a:gd name="connsiteY4" fmla="*/ 1647645 h 2277373"/>
              <a:gd name="connsiteX5" fmla="*/ 1863306 w 2631057"/>
              <a:gd name="connsiteY5" fmla="*/ 1604513 h 2277373"/>
              <a:gd name="connsiteX6" fmla="*/ 1897812 w 2631057"/>
              <a:gd name="connsiteY6" fmla="*/ 1544128 h 2277373"/>
              <a:gd name="connsiteX7" fmla="*/ 1984076 w 2631057"/>
              <a:gd name="connsiteY7" fmla="*/ 1552754 h 2277373"/>
              <a:gd name="connsiteX8" fmla="*/ 2053087 w 2631057"/>
              <a:gd name="connsiteY8" fmla="*/ 1708030 h 2277373"/>
              <a:gd name="connsiteX9" fmla="*/ 2122098 w 2631057"/>
              <a:gd name="connsiteY9" fmla="*/ 1630392 h 2277373"/>
              <a:gd name="connsiteX10" fmla="*/ 2234242 w 2631057"/>
              <a:gd name="connsiteY10" fmla="*/ 1725283 h 2277373"/>
              <a:gd name="connsiteX11" fmla="*/ 2415396 w 2631057"/>
              <a:gd name="connsiteY11" fmla="*/ 1595886 h 2277373"/>
              <a:gd name="connsiteX12" fmla="*/ 2441276 w 2631057"/>
              <a:gd name="connsiteY12" fmla="*/ 1483743 h 2277373"/>
              <a:gd name="connsiteX13" fmla="*/ 2337759 w 2631057"/>
              <a:gd name="connsiteY13" fmla="*/ 1224951 h 2277373"/>
              <a:gd name="connsiteX14" fmla="*/ 2570672 w 2631057"/>
              <a:gd name="connsiteY14" fmla="*/ 1216324 h 2277373"/>
              <a:gd name="connsiteX15" fmla="*/ 2631057 w 2631057"/>
              <a:gd name="connsiteY15" fmla="*/ 888520 h 2277373"/>
              <a:gd name="connsiteX16" fmla="*/ 2467155 w 2631057"/>
              <a:gd name="connsiteY16" fmla="*/ 819509 h 2277373"/>
              <a:gd name="connsiteX17" fmla="*/ 2389517 w 2631057"/>
              <a:gd name="connsiteY17" fmla="*/ 733245 h 2277373"/>
              <a:gd name="connsiteX18" fmla="*/ 2475781 w 2631057"/>
              <a:gd name="connsiteY18" fmla="*/ 612475 h 2277373"/>
              <a:gd name="connsiteX19" fmla="*/ 2432649 w 2631057"/>
              <a:gd name="connsiteY19" fmla="*/ 534837 h 2277373"/>
              <a:gd name="connsiteX20" fmla="*/ 2311879 w 2631057"/>
              <a:gd name="connsiteY20" fmla="*/ 534837 h 2277373"/>
              <a:gd name="connsiteX21" fmla="*/ 2311879 w 2631057"/>
              <a:gd name="connsiteY21" fmla="*/ 431320 h 2277373"/>
              <a:gd name="connsiteX22" fmla="*/ 2518913 w 2631057"/>
              <a:gd name="connsiteY22" fmla="*/ 379562 h 2277373"/>
              <a:gd name="connsiteX23" fmla="*/ 2475781 w 2631057"/>
              <a:gd name="connsiteY23" fmla="*/ 301924 h 2277373"/>
              <a:gd name="connsiteX24" fmla="*/ 2303253 w 2631057"/>
              <a:gd name="connsiteY24" fmla="*/ 215660 h 2277373"/>
              <a:gd name="connsiteX25" fmla="*/ 2234242 w 2631057"/>
              <a:gd name="connsiteY25" fmla="*/ 129396 h 2277373"/>
              <a:gd name="connsiteX26" fmla="*/ 2078966 w 2631057"/>
              <a:gd name="connsiteY26" fmla="*/ 120769 h 2277373"/>
              <a:gd name="connsiteX27" fmla="*/ 1906438 w 2631057"/>
              <a:gd name="connsiteY27" fmla="*/ 250166 h 2277373"/>
              <a:gd name="connsiteX28" fmla="*/ 1483744 w 2631057"/>
              <a:gd name="connsiteY28" fmla="*/ 17252 h 2277373"/>
              <a:gd name="connsiteX29" fmla="*/ 1285336 w 2631057"/>
              <a:gd name="connsiteY29" fmla="*/ 0 h 2277373"/>
              <a:gd name="connsiteX30" fmla="*/ 1086929 w 2631057"/>
              <a:gd name="connsiteY30" fmla="*/ 94890 h 2277373"/>
              <a:gd name="connsiteX31" fmla="*/ 871268 w 2631057"/>
              <a:gd name="connsiteY31" fmla="*/ 276045 h 2277373"/>
              <a:gd name="connsiteX32" fmla="*/ 802257 w 2631057"/>
              <a:gd name="connsiteY32" fmla="*/ 379562 h 2277373"/>
              <a:gd name="connsiteX33" fmla="*/ 612476 w 2631057"/>
              <a:gd name="connsiteY33" fmla="*/ 414068 h 2277373"/>
              <a:gd name="connsiteX34" fmla="*/ 733246 w 2631057"/>
              <a:gd name="connsiteY34" fmla="*/ 750498 h 2277373"/>
              <a:gd name="connsiteX35" fmla="*/ 698740 w 2631057"/>
              <a:gd name="connsiteY35" fmla="*/ 923026 h 2277373"/>
              <a:gd name="connsiteX36" fmla="*/ 301925 w 2631057"/>
              <a:gd name="connsiteY36" fmla="*/ 1086928 h 2277373"/>
              <a:gd name="connsiteX37" fmla="*/ 250166 w 2631057"/>
              <a:gd name="connsiteY37" fmla="*/ 1268083 h 2277373"/>
              <a:gd name="connsiteX38" fmla="*/ 250166 w 2631057"/>
              <a:gd name="connsiteY38" fmla="*/ 1440611 h 2277373"/>
              <a:gd name="connsiteX39" fmla="*/ 0 w 2631057"/>
              <a:gd name="connsiteY39" fmla="*/ 1595886 h 2277373"/>
              <a:gd name="connsiteX40" fmla="*/ 43132 w 2631057"/>
              <a:gd name="connsiteY40" fmla="*/ 1725283 h 2277373"/>
              <a:gd name="connsiteX41" fmla="*/ 172529 w 2631057"/>
              <a:gd name="connsiteY41" fmla="*/ 1664898 h 2277373"/>
              <a:gd name="connsiteX42" fmla="*/ 276046 w 2631057"/>
              <a:gd name="connsiteY42" fmla="*/ 1811547 h 2277373"/>
              <a:gd name="connsiteX43" fmla="*/ 405442 w 2631057"/>
              <a:gd name="connsiteY43" fmla="*/ 1664898 h 2277373"/>
              <a:gd name="connsiteX44" fmla="*/ 802257 w 2631057"/>
              <a:gd name="connsiteY44" fmla="*/ 1656271 h 2277373"/>
              <a:gd name="connsiteX45" fmla="*/ 854015 w 2631057"/>
              <a:gd name="connsiteY45" fmla="*/ 1751162 h 2277373"/>
              <a:gd name="connsiteX46" fmla="*/ 793630 w 2631057"/>
              <a:gd name="connsiteY46" fmla="*/ 1777041 h 2277373"/>
              <a:gd name="connsiteX47" fmla="*/ 845389 w 2631057"/>
              <a:gd name="connsiteY47" fmla="*/ 1820173 h 2277373"/>
              <a:gd name="connsiteX48" fmla="*/ 577970 w 2631057"/>
              <a:gd name="connsiteY48" fmla="*/ 2173856 h 2277373"/>
              <a:gd name="connsiteX49" fmla="*/ 457200 w 2631057"/>
              <a:gd name="connsiteY49" fmla="*/ 2277373 h 2277373"/>
              <a:gd name="connsiteX50" fmla="*/ 672861 w 2631057"/>
              <a:gd name="connsiteY50" fmla="*/ 2277373 h 2277373"/>
              <a:gd name="connsiteX51" fmla="*/ 923027 w 2631057"/>
              <a:gd name="connsiteY51" fmla="*/ 1820173 h 2277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2631057" h="2277373">
                <a:moveTo>
                  <a:pt x="1069676" y="2044460"/>
                </a:moveTo>
                <a:lnTo>
                  <a:pt x="1147313" y="1828800"/>
                </a:lnTo>
                <a:lnTo>
                  <a:pt x="1276710" y="1837426"/>
                </a:lnTo>
                <a:lnTo>
                  <a:pt x="1362974" y="1595886"/>
                </a:lnTo>
                <a:lnTo>
                  <a:pt x="1570008" y="1647645"/>
                </a:lnTo>
                <a:lnTo>
                  <a:pt x="1863306" y="1604513"/>
                </a:lnTo>
                <a:lnTo>
                  <a:pt x="1897812" y="1544128"/>
                </a:lnTo>
                <a:lnTo>
                  <a:pt x="1984076" y="1552754"/>
                </a:lnTo>
                <a:lnTo>
                  <a:pt x="2053087" y="1708030"/>
                </a:lnTo>
                <a:lnTo>
                  <a:pt x="2122098" y="1630392"/>
                </a:lnTo>
                <a:lnTo>
                  <a:pt x="2234242" y="1725283"/>
                </a:lnTo>
                <a:lnTo>
                  <a:pt x="2415396" y="1595886"/>
                </a:lnTo>
                <a:lnTo>
                  <a:pt x="2441276" y="1483743"/>
                </a:lnTo>
                <a:lnTo>
                  <a:pt x="2337759" y="1224951"/>
                </a:lnTo>
                <a:lnTo>
                  <a:pt x="2570672" y="1216324"/>
                </a:lnTo>
                <a:lnTo>
                  <a:pt x="2631057" y="888520"/>
                </a:lnTo>
                <a:lnTo>
                  <a:pt x="2467155" y="819509"/>
                </a:lnTo>
                <a:lnTo>
                  <a:pt x="2389517" y="733245"/>
                </a:lnTo>
                <a:lnTo>
                  <a:pt x="2475781" y="612475"/>
                </a:lnTo>
                <a:lnTo>
                  <a:pt x="2432649" y="534837"/>
                </a:lnTo>
                <a:lnTo>
                  <a:pt x="2311879" y="534837"/>
                </a:lnTo>
                <a:lnTo>
                  <a:pt x="2311879" y="431320"/>
                </a:lnTo>
                <a:lnTo>
                  <a:pt x="2518913" y="379562"/>
                </a:lnTo>
                <a:lnTo>
                  <a:pt x="2475781" y="301924"/>
                </a:lnTo>
                <a:lnTo>
                  <a:pt x="2303253" y="215660"/>
                </a:lnTo>
                <a:lnTo>
                  <a:pt x="2234242" y="129396"/>
                </a:lnTo>
                <a:lnTo>
                  <a:pt x="2078966" y="120769"/>
                </a:lnTo>
                <a:lnTo>
                  <a:pt x="1906438" y="250166"/>
                </a:lnTo>
                <a:lnTo>
                  <a:pt x="1483744" y="17252"/>
                </a:lnTo>
                <a:lnTo>
                  <a:pt x="1285336" y="0"/>
                </a:lnTo>
                <a:lnTo>
                  <a:pt x="1086929" y="94890"/>
                </a:lnTo>
                <a:lnTo>
                  <a:pt x="871268" y="276045"/>
                </a:lnTo>
                <a:lnTo>
                  <a:pt x="802257" y="379562"/>
                </a:lnTo>
                <a:lnTo>
                  <a:pt x="612476" y="414068"/>
                </a:lnTo>
                <a:lnTo>
                  <a:pt x="733246" y="750498"/>
                </a:lnTo>
                <a:lnTo>
                  <a:pt x="698740" y="923026"/>
                </a:lnTo>
                <a:lnTo>
                  <a:pt x="301925" y="1086928"/>
                </a:lnTo>
                <a:lnTo>
                  <a:pt x="250166" y="1268083"/>
                </a:lnTo>
                <a:lnTo>
                  <a:pt x="250166" y="1440611"/>
                </a:lnTo>
                <a:lnTo>
                  <a:pt x="0" y="1595886"/>
                </a:lnTo>
                <a:lnTo>
                  <a:pt x="43132" y="1725283"/>
                </a:lnTo>
                <a:lnTo>
                  <a:pt x="172529" y="1664898"/>
                </a:lnTo>
                <a:lnTo>
                  <a:pt x="276046" y="1811547"/>
                </a:lnTo>
                <a:lnTo>
                  <a:pt x="405442" y="1664898"/>
                </a:lnTo>
                <a:lnTo>
                  <a:pt x="802257" y="1656271"/>
                </a:lnTo>
                <a:lnTo>
                  <a:pt x="854015" y="1751162"/>
                </a:lnTo>
                <a:lnTo>
                  <a:pt x="793630" y="1777041"/>
                </a:lnTo>
                <a:lnTo>
                  <a:pt x="845389" y="1820173"/>
                </a:lnTo>
                <a:lnTo>
                  <a:pt x="577970" y="2173856"/>
                </a:lnTo>
                <a:lnTo>
                  <a:pt x="457200" y="2277373"/>
                </a:lnTo>
                <a:lnTo>
                  <a:pt x="672861" y="2277373"/>
                </a:lnTo>
                <a:lnTo>
                  <a:pt x="923027" y="1820173"/>
                </a:lnTo>
              </a:path>
            </a:pathLst>
          </a:custGeom>
          <a:noFill/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 13"/>
          <p:cNvSpPr/>
          <p:nvPr/>
        </p:nvSpPr>
        <p:spPr>
          <a:xfrm>
            <a:off x="8272732" y="6271404"/>
            <a:ext cx="129396" cy="232913"/>
          </a:xfrm>
          <a:custGeom>
            <a:avLst/>
            <a:gdLst>
              <a:gd name="connsiteX0" fmla="*/ 0 w 129396"/>
              <a:gd name="connsiteY0" fmla="*/ 0 h 232913"/>
              <a:gd name="connsiteX1" fmla="*/ 129396 w 129396"/>
              <a:gd name="connsiteY1" fmla="*/ 232913 h 232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9396" h="232913">
                <a:moveTo>
                  <a:pt x="0" y="0"/>
                </a:moveTo>
                <a:lnTo>
                  <a:pt x="129396" y="232913"/>
                </a:lnTo>
              </a:path>
            </a:pathLst>
          </a:cu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59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2" grpId="0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445" y="467360"/>
            <a:ext cx="10209435" cy="1233424"/>
          </a:xfrm>
        </p:spPr>
        <p:txBody>
          <a:bodyPr/>
          <a:lstStyle/>
          <a:p>
            <a:r>
              <a:rPr lang="en-US" b="1" dirty="0" err="1" smtClean="0"/>
              <a:t>Producerea</a:t>
            </a:r>
            <a:r>
              <a:rPr lang="en-US" b="1" dirty="0" smtClean="0"/>
              <a:t> </a:t>
            </a:r>
            <a:r>
              <a:rPr lang="en-US" b="1" dirty="0" err="1" smtClean="0"/>
              <a:t>seturilor</a:t>
            </a:r>
            <a:r>
              <a:rPr lang="en-US" b="1" dirty="0" smtClean="0"/>
              <a:t> de </a:t>
            </a:r>
            <a:r>
              <a:rPr lang="en-US" b="1" dirty="0" err="1" smtClean="0"/>
              <a:t>reguli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4517" y="2461511"/>
            <a:ext cx="5305340" cy="3256902"/>
          </a:xfrm>
        </p:spPr>
        <p:txBody>
          <a:bodyPr/>
          <a:lstStyle/>
          <a:p>
            <a:r>
              <a:rPr lang="en-US" b="1" dirty="0" smtClean="0"/>
              <a:t>LOGIC</a:t>
            </a:r>
            <a:r>
              <a:rPr lang="ro-RO" b="1" dirty="0" smtClean="0"/>
              <a:t>Ă</a:t>
            </a:r>
            <a:endParaRPr lang="en-US" b="1" dirty="0" smtClean="0"/>
          </a:p>
          <a:p>
            <a:r>
              <a:rPr lang="en-US" b="1" dirty="0" smtClean="0"/>
              <a:t>CODIFICARE </a:t>
            </a:r>
            <a:r>
              <a:rPr lang="ro-RO" b="1" dirty="0" smtClean="0"/>
              <a:t>Î</a:t>
            </a:r>
            <a:r>
              <a:rPr lang="en-US" b="1" dirty="0" smtClean="0"/>
              <a:t>N REGULI</a:t>
            </a:r>
          </a:p>
          <a:p>
            <a:r>
              <a:rPr lang="en-US" b="1" dirty="0" smtClean="0"/>
              <a:t>TRANSPAREN</a:t>
            </a:r>
            <a:r>
              <a:rPr lang="ro-RO" b="1" dirty="0" smtClean="0"/>
              <a:t>ŢĂ</a:t>
            </a:r>
            <a:endParaRPr lang="en-US" b="1" dirty="0" smtClean="0"/>
          </a:p>
          <a:p>
            <a:endParaRPr lang="en-US" dirty="0"/>
          </a:p>
          <a:p>
            <a:pPr marL="45720" indent="0">
              <a:buNone/>
            </a:pPr>
            <a:r>
              <a:rPr lang="en-US" b="1" dirty="0" smtClean="0"/>
              <a:t>PROVOC</a:t>
            </a:r>
            <a:r>
              <a:rPr lang="ro-RO" b="1" dirty="0" smtClean="0"/>
              <a:t>Ă</a:t>
            </a:r>
            <a:r>
              <a:rPr lang="en-US" b="1" dirty="0" smtClean="0"/>
              <a:t>RI</a:t>
            </a:r>
          </a:p>
          <a:p>
            <a:r>
              <a:rPr lang="en-US" dirty="0" err="1" smtClean="0"/>
              <a:t>Transpunerea</a:t>
            </a:r>
            <a:r>
              <a:rPr lang="en-US" dirty="0" smtClean="0"/>
              <a:t> </a:t>
            </a:r>
            <a:r>
              <a:rPr lang="en-US" dirty="0" err="1" smtClean="0"/>
              <a:t>cuno</a:t>
            </a:r>
            <a:r>
              <a:rPr lang="ro-RO" dirty="0" smtClean="0"/>
              <a:t>ş</a:t>
            </a:r>
            <a:r>
              <a:rPr lang="en-US" dirty="0" smtClean="0"/>
              <a:t>tin</a:t>
            </a:r>
            <a:r>
              <a:rPr lang="ro-RO" dirty="0" smtClean="0"/>
              <a:t>ţ</a:t>
            </a:r>
            <a:r>
              <a:rPr lang="en-US" dirty="0" err="1" smtClean="0"/>
              <a:t>elor</a:t>
            </a:r>
            <a:r>
              <a:rPr lang="en-US" dirty="0" smtClean="0"/>
              <a:t> </a:t>
            </a:r>
            <a:r>
              <a:rPr lang="ro-RO" dirty="0"/>
              <a:t>î</a:t>
            </a:r>
            <a:r>
              <a:rPr lang="en-US" dirty="0" smtClean="0"/>
              <a:t>n </a:t>
            </a:r>
            <a:r>
              <a:rPr lang="en-US" dirty="0" err="1" smtClean="0"/>
              <a:t>setul</a:t>
            </a:r>
            <a:r>
              <a:rPr lang="en-US" dirty="0" smtClean="0"/>
              <a:t> de </a:t>
            </a:r>
            <a:r>
              <a:rPr lang="en-US" dirty="0" err="1" smtClean="0"/>
              <a:t>reguli</a:t>
            </a:r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60" t="13806" r="21540" b="20335"/>
          <a:stretch/>
        </p:blipFill>
        <p:spPr bwMode="auto">
          <a:xfrm>
            <a:off x="6855468" y="900752"/>
            <a:ext cx="5031732" cy="5431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505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Sumar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1119" y="1901952"/>
            <a:ext cx="10136648" cy="4127627"/>
          </a:xfrm>
        </p:spPr>
        <p:txBody>
          <a:bodyPr>
            <a:normAutofit/>
          </a:bodyPr>
          <a:lstStyle/>
          <a:p>
            <a:r>
              <a:rPr lang="en-US" sz="2400" b="1" dirty="0" err="1" smtClean="0"/>
              <a:t>Analiza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imaginilor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bazata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obiecte</a:t>
            </a:r>
            <a:r>
              <a:rPr lang="en-US" sz="2400" b="1" dirty="0" smtClean="0"/>
              <a:t> </a:t>
            </a:r>
            <a:r>
              <a:rPr lang="en-US" sz="2400" dirty="0" smtClean="0"/>
              <a:t>– o </a:t>
            </a:r>
            <a:r>
              <a:rPr lang="en-US" sz="2400" dirty="0" err="1" smtClean="0"/>
              <a:t>alternativ</a:t>
            </a:r>
            <a:r>
              <a:rPr lang="ro-RO" sz="2400" dirty="0" smtClean="0"/>
              <a:t>ă</a:t>
            </a:r>
            <a:r>
              <a:rPr lang="en-US" sz="2400" dirty="0" smtClean="0"/>
              <a:t> </a:t>
            </a:r>
            <a:r>
              <a:rPr lang="en-US" sz="2400" dirty="0" err="1" smtClean="0"/>
              <a:t>viabil</a:t>
            </a:r>
            <a:r>
              <a:rPr lang="ro-RO" sz="2400" dirty="0" smtClean="0"/>
              <a:t>ă</a:t>
            </a:r>
            <a:r>
              <a:rPr lang="en-US" sz="2400" dirty="0" smtClean="0"/>
              <a:t> </a:t>
            </a:r>
            <a:r>
              <a:rPr lang="en-US" sz="2400" dirty="0" err="1" smtClean="0"/>
              <a:t>pentru</a:t>
            </a:r>
            <a:r>
              <a:rPr lang="en-US" sz="2400" dirty="0" smtClean="0"/>
              <a:t> </a:t>
            </a:r>
            <a:r>
              <a:rPr lang="en-US" sz="2400" dirty="0" err="1" smtClean="0"/>
              <a:t>procesarea</a:t>
            </a:r>
            <a:r>
              <a:rPr lang="en-US" sz="2400" dirty="0" smtClean="0"/>
              <a:t> </a:t>
            </a:r>
            <a:r>
              <a:rPr lang="ro-RO" sz="2400" dirty="0" err="1"/>
              <a:t>ş</a:t>
            </a:r>
            <a:r>
              <a:rPr lang="en-US" sz="2400" dirty="0" smtClean="0"/>
              <a:t>i </a:t>
            </a:r>
            <a:r>
              <a:rPr lang="en-US" sz="2400" dirty="0" err="1" smtClean="0"/>
              <a:t>extragerea</a:t>
            </a:r>
            <a:r>
              <a:rPr lang="en-US" sz="2400" dirty="0" smtClean="0"/>
              <a:t> de </a:t>
            </a:r>
            <a:r>
              <a:rPr lang="en-US" sz="2400" dirty="0" err="1" smtClean="0"/>
              <a:t>informa</a:t>
            </a:r>
            <a:r>
              <a:rPr lang="ro-RO" sz="2400" dirty="0" smtClean="0"/>
              <a:t>ţ</a:t>
            </a:r>
            <a:r>
              <a:rPr lang="en-US" sz="2400" dirty="0" smtClean="0"/>
              <a:t>ii din </a:t>
            </a:r>
            <a:r>
              <a:rPr lang="en-US" sz="2400" dirty="0" err="1" smtClean="0"/>
              <a:t>imaginile</a:t>
            </a:r>
            <a:r>
              <a:rPr lang="en-US" sz="2400" dirty="0" smtClean="0"/>
              <a:t> </a:t>
            </a:r>
            <a:r>
              <a:rPr lang="en-US" sz="2400" dirty="0" err="1" smtClean="0"/>
              <a:t>satelitare</a:t>
            </a:r>
            <a:r>
              <a:rPr lang="en-US" sz="2400" dirty="0" smtClean="0"/>
              <a:t> de </a:t>
            </a:r>
            <a:r>
              <a:rPr lang="en-US" sz="2400" dirty="0" err="1" smtClean="0"/>
              <a:t>rezolu</a:t>
            </a:r>
            <a:r>
              <a:rPr lang="ro-RO" sz="2400" dirty="0" smtClean="0"/>
              <a:t>ţ</a:t>
            </a:r>
            <a:r>
              <a:rPr lang="en-US" sz="2400" dirty="0" err="1" smtClean="0"/>
              <a:t>ie</a:t>
            </a:r>
            <a:r>
              <a:rPr lang="en-US" sz="2400" dirty="0" smtClean="0"/>
              <a:t> mare </a:t>
            </a:r>
            <a:r>
              <a:rPr lang="ro-RO" sz="2400" dirty="0" err="1"/>
              <a:t>ş</a:t>
            </a:r>
            <a:r>
              <a:rPr lang="en-US" sz="2400" dirty="0" smtClean="0"/>
              <a:t>i </a:t>
            </a:r>
            <a:r>
              <a:rPr lang="en-US" sz="2400" dirty="0" err="1" smtClean="0"/>
              <a:t>foarte</a:t>
            </a:r>
            <a:r>
              <a:rPr lang="en-US" sz="2400" dirty="0" smtClean="0"/>
              <a:t> mare.</a:t>
            </a:r>
          </a:p>
          <a:p>
            <a:r>
              <a:rPr lang="en-US" sz="2400" dirty="0" err="1" smtClean="0"/>
              <a:t>Cele</a:t>
            </a:r>
            <a:r>
              <a:rPr lang="en-US" sz="2400" dirty="0" smtClean="0"/>
              <a:t> </a:t>
            </a:r>
            <a:r>
              <a:rPr lang="en-US" sz="2400" dirty="0" err="1" smtClean="0"/>
              <a:t>dou</a:t>
            </a:r>
            <a:r>
              <a:rPr lang="ro-RO" sz="2400" dirty="0" smtClean="0"/>
              <a:t>ă</a:t>
            </a:r>
            <a:r>
              <a:rPr lang="en-US" sz="2400" dirty="0" smtClean="0"/>
              <a:t> </a:t>
            </a:r>
            <a:r>
              <a:rPr lang="en-US" sz="2400" dirty="0" err="1" smtClean="0"/>
              <a:t>etape</a:t>
            </a:r>
            <a:r>
              <a:rPr lang="en-US" sz="2400" dirty="0" smtClean="0"/>
              <a:t>, </a:t>
            </a:r>
            <a:r>
              <a:rPr lang="en-US" sz="2400" b="1" dirty="0" err="1" smtClean="0"/>
              <a:t>segmentarea</a:t>
            </a:r>
            <a:r>
              <a:rPr lang="en-US" sz="2400" dirty="0" smtClean="0"/>
              <a:t> </a:t>
            </a:r>
            <a:r>
              <a:rPr lang="ro-RO" sz="2400" dirty="0" err="1"/>
              <a:t>ş</a:t>
            </a:r>
            <a:r>
              <a:rPr lang="en-US" sz="2400" dirty="0" smtClean="0"/>
              <a:t>i </a:t>
            </a:r>
            <a:r>
              <a:rPr lang="en-US" sz="2400" b="1" dirty="0" err="1" smtClean="0"/>
              <a:t>clasificarea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imaginii</a:t>
            </a:r>
            <a:r>
              <a:rPr lang="en-US" sz="2400" dirty="0" smtClean="0"/>
              <a:t>, </a:t>
            </a:r>
            <a:r>
              <a:rPr lang="en-US" sz="2400" dirty="0" err="1" smtClean="0"/>
              <a:t>sunt</a:t>
            </a:r>
            <a:r>
              <a:rPr lang="en-US" sz="2400" dirty="0" smtClean="0"/>
              <a:t> </a:t>
            </a:r>
            <a:r>
              <a:rPr lang="en-US" sz="2400" dirty="0" err="1" smtClean="0"/>
              <a:t>str</a:t>
            </a:r>
            <a:r>
              <a:rPr lang="ro-RO" sz="2400" dirty="0"/>
              <a:t>â</a:t>
            </a:r>
            <a:r>
              <a:rPr lang="en-US" sz="2400" smtClean="0"/>
              <a:t>ns </a:t>
            </a:r>
            <a:r>
              <a:rPr lang="en-US" sz="2400" dirty="0" err="1" smtClean="0"/>
              <a:t>rela</a:t>
            </a:r>
            <a:r>
              <a:rPr lang="ro-RO" sz="2400" dirty="0" smtClean="0"/>
              <a:t>ţ</a:t>
            </a:r>
            <a:r>
              <a:rPr lang="en-US" sz="2400" dirty="0" err="1" smtClean="0"/>
              <a:t>ionate</a:t>
            </a:r>
            <a:r>
              <a:rPr lang="en-US" sz="2400" dirty="0" smtClean="0"/>
              <a:t> </a:t>
            </a:r>
            <a:r>
              <a:rPr lang="ro-RO" sz="2400" dirty="0" err="1"/>
              <a:t>ş</a:t>
            </a:r>
            <a:r>
              <a:rPr lang="en-US" sz="2400" dirty="0" smtClean="0"/>
              <a:t>i </a:t>
            </a:r>
            <a:r>
              <a:rPr lang="en-US" sz="2400" dirty="0" err="1" smtClean="0"/>
              <a:t>dependente</a:t>
            </a:r>
            <a:r>
              <a:rPr lang="en-US" sz="2400" dirty="0" smtClean="0"/>
              <a:t> de </a:t>
            </a:r>
            <a:r>
              <a:rPr lang="en-US" sz="2400" dirty="0" err="1" smtClean="0"/>
              <a:t>parametrizarea</a:t>
            </a:r>
            <a:r>
              <a:rPr lang="en-US" sz="2400" dirty="0" smtClean="0"/>
              <a:t> specific</a:t>
            </a:r>
            <a:r>
              <a:rPr lang="ro-RO" sz="2400" dirty="0" smtClean="0"/>
              <a:t>ă</a:t>
            </a:r>
            <a:r>
              <a:rPr lang="en-US" sz="2400" dirty="0" smtClean="0"/>
              <a:t> </a:t>
            </a:r>
            <a:r>
              <a:rPr lang="en-US" sz="2400" dirty="0" err="1" smtClean="0"/>
              <a:t>fiec</a:t>
            </a:r>
            <a:r>
              <a:rPr lang="ro-RO" sz="2400" dirty="0" smtClean="0"/>
              <a:t>ă</a:t>
            </a:r>
            <a:r>
              <a:rPr lang="en-US" sz="2400" dirty="0" err="1" smtClean="0"/>
              <a:t>rei</a:t>
            </a:r>
            <a:r>
              <a:rPr lang="en-US" sz="2400" dirty="0" smtClean="0"/>
              <a:t> scene.</a:t>
            </a:r>
          </a:p>
          <a:p>
            <a:r>
              <a:rPr lang="en-US" sz="2400" dirty="0" err="1" smtClean="0"/>
              <a:t>Percep</a:t>
            </a:r>
            <a:r>
              <a:rPr lang="ro-RO" sz="2400" dirty="0" smtClean="0"/>
              <a:t>ţ</a:t>
            </a:r>
            <a:r>
              <a:rPr lang="en-US" sz="2400" dirty="0" err="1" smtClean="0"/>
              <a:t>ia</a:t>
            </a:r>
            <a:r>
              <a:rPr lang="en-US" sz="2400" dirty="0" smtClean="0"/>
              <a:t> </a:t>
            </a:r>
            <a:r>
              <a:rPr lang="en-US" sz="2400" dirty="0" err="1" smtClean="0"/>
              <a:t>obiectelor</a:t>
            </a:r>
            <a:r>
              <a:rPr lang="en-US" sz="2400" dirty="0" smtClean="0"/>
              <a:t> din </a:t>
            </a:r>
            <a:r>
              <a:rPr lang="en-US" sz="2400" dirty="0" err="1" smtClean="0"/>
              <a:t>realitate</a:t>
            </a:r>
            <a:r>
              <a:rPr lang="en-US" sz="2400" dirty="0" smtClean="0"/>
              <a:t>, </a:t>
            </a:r>
            <a:r>
              <a:rPr lang="en-US" sz="2400" dirty="0" err="1" smtClean="0"/>
              <a:t>rolul</a:t>
            </a:r>
            <a:r>
              <a:rPr lang="en-US" sz="2400" dirty="0" smtClean="0"/>
              <a:t> </a:t>
            </a:r>
            <a:r>
              <a:rPr lang="en-US" sz="2400" dirty="0" err="1" smtClean="0"/>
              <a:t>experien</a:t>
            </a:r>
            <a:r>
              <a:rPr lang="ro-RO" sz="2400" dirty="0" smtClean="0"/>
              <a:t>ţ</a:t>
            </a:r>
            <a:r>
              <a:rPr lang="en-US" sz="2400" dirty="0" err="1" smtClean="0"/>
              <a:t>ei</a:t>
            </a:r>
            <a:r>
              <a:rPr lang="en-US" sz="2400" dirty="0" smtClean="0"/>
              <a:t> </a:t>
            </a:r>
            <a:r>
              <a:rPr lang="ro-RO" sz="2400" dirty="0" err="1"/>
              <a:t>ş</a:t>
            </a:r>
            <a:r>
              <a:rPr lang="en-US" sz="2400" dirty="0" smtClean="0"/>
              <a:t>i </a:t>
            </a:r>
            <a:r>
              <a:rPr lang="en-US" sz="2400" dirty="0" err="1" smtClean="0"/>
              <a:t>reprezentarea</a:t>
            </a:r>
            <a:r>
              <a:rPr lang="en-US" sz="2400" dirty="0" smtClean="0"/>
              <a:t> </a:t>
            </a:r>
            <a:r>
              <a:rPr lang="en-US" sz="2400" dirty="0" err="1" smtClean="0"/>
              <a:t>cunoa</a:t>
            </a:r>
            <a:r>
              <a:rPr lang="ro-RO" sz="2400" dirty="0" smtClean="0"/>
              <a:t>ş</a:t>
            </a:r>
            <a:r>
              <a:rPr lang="en-US" sz="2400" dirty="0" err="1" smtClean="0"/>
              <a:t>terii</a:t>
            </a:r>
            <a:r>
              <a:rPr lang="en-US" sz="2400" dirty="0" smtClean="0"/>
              <a:t> </a:t>
            </a:r>
            <a:r>
              <a:rPr lang="en-US" sz="2400" dirty="0" err="1" smtClean="0"/>
              <a:t>realit</a:t>
            </a:r>
            <a:r>
              <a:rPr lang="ro-RO" sz="2400" dirty="0" smtClean="0"/>
              <a:t>ăţ</a:t>
            </a:r>
            <a:r>
              <a:rPr lang="en-US" sz="2400" dirty="0" smtClean="0"/>
              <a:t>ii </a:t>
            </a:r>
            <a:r>
              <a:rPr lang="en-US" sz="2400" dirty="0" err="1" smtClean="0"/>
              <a:t>constituie</a:t>
            </a:r>
            <a:r>
              <a:rPr lang="en-US" sz="2400" dirty="0" smtClean="0"/>
              <a:t> un important aspect </a:t>
            </a:r>
            <a:r>
              <a:rPr lang="ro-RO" sz="2400" dirty="0" smtClean="0"/>
              <a:t>î</a:t>
            </a:r>
            <a:r>
              <a:rPr lang="en-US" sz="2400" dirty="0" smtClean="0"/>
              <a:t>n </a:t>
            </a:r>
            <a:r>
              <a:rPr lang="en-US" sz="2400" dirty="0" err="1" smtClean="0"/>
              <a:t>ob</a:t>
            </a:r>
            <a:r>
              <a:rPr lang="ro-RO" sz="2400" dirty="0" smtClean="0"/>
              <a:t>ţ</a:t>
            </a:r>
            <a:r>
              <a:rPr lang="en-US" sz="2400" dirty="0" err="1" smtClean="0"/>
              <a:t>inerea</a:t>
            </a:r>
            <a:r>
              <a:rPr lang="en-US" sz="2400" dirty="0" smtClean="0"/>
              <a:t> </a:t>
            </a:r>
            <a:r>
              <a:rPr lang="en-US" sz="2400" dirty="0" err="1" smtClean="0"/>
              <a:t>rezultatelor</a:t>
            </a:r>
            <a:r>
              <a:rPr lang="en-US" sz="2400" dirty="0" smtClean="0"/>
              <a:t> </a:t>
            </a:r>
            <a:r>
              <a:rPr lang="en-US" sz="2400" dirty="0" err="1" smtClean="0"/>
              <a:t>dorite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3330054" y="6023268"/>
            <a:ext cx="5745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V</a:t>
            </a:r>
            <a:r>
              <a:rPr lang="ro-RO" sz="2800" b="1" dirty="0" smtClean="0">
                <a:solidFill>
                  <a:schemeClr val="accent1">
                    <a:lumMod val="75000"/>
                  </a:schemeClr>
                </a:solidFill>
              </a:rPr>
              <a:t>Ă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 MUL</a:t>
            </a:r>
            <a:r>
              <a:rPr lang="ro-RO" sz="2800" b="1" dirty="0" smtClean="0">
                <a:solidFill>
                  <a:schemeClr val="accent1">
                    <a:lumMod val="75000"/>
                  </a:schemeClr>
                </a:solidFill>
              </a:rPr>
              <a:t>Ţ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UMESC PENTRU ATEN</a:t>
            </a:r>
            <a:r>
              <a:rPr lang="ro-RO" sz="2800" b="1" dirty="0" smtClean="0">
                <a:solidFill>
                  <a:schemeClr val="accent1">
                    <a:lumMod val="75000"/>
                  </a:schemeClr>
                </a:solidFill>
              </a:rPr>
              <a:t>Ţ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IE !</a:t>
            </a:r>
            <a:endParaRPr 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19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S102895254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Banded_Design_Teal">
      <a:dk1>
        <a:srgbClr val="363D3D"/>
      </a:dk1>
      <a:lt1>
        <a:sysClr val="window" lastClr="FFFFFF"/>
      </a:lt1>
      <a:dk2>
        <a:srgbClr val="000000"/>
      </a:dk2>
      <a:lt2>
        <a:srgbClr val="E5E8E8"/>
      </a:lt2>
      <a:accent1>
        <a:srgbClr val="3AAFB2"/>
      </a:accent1>
      <a:accent2>
        <a:srgbClr val="6ABD45"/>
      </a:accent2>
      <a:accent3>
        <a:srgbClr val="EBCA21"/>
      </a:accent3>
      <a:accent4>
        <a:srgbClr val="EB8D21"/>
      </a:accent4>
      <a:accent5>
        <a:srgbClr val="EB5638"/>
      </a:accent5>
      <a:accent6>
        <a:srgbClr val="5172B1"/>
      </a:accent6>
      <a:hlink>
        <a:srgbClr val="3A9CDB"/>
      </a:hlink>
      <a:folHlink>
        <a:srgbClr val="5172B1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anded_Design_Teal">
      <a:dk1>
        <a:srgbClr val="363D3D"/>
      </a:dk1>
      <a:lt1>
        <a:sysClr val="window" lastClr="FFFFFF"/>
      </a:lt1>
      <a:dk2>
        <a:srgbClr val="000000"/>
      </a:dk2>
      <a:lt2>
        <a:srgbClr val="E5E8E8"/>
      </a:lt2>
      <a:accent1>
        <a:srgbClr val="3AAFB2"/>
      </a:accent1>
      <a:accent2>
        <a:srgbClr val="6ABD45"/>
      </a:accent2>
      <a:accent3>
        <a:srgbClr val="EBCA21"/>
      </a:accent3>
      <a:accent4>
        <a:srgbClr val="EB8D21"/>
      </a:accent4>
      <a:accent5>
        <a:srgbClr val="EB5638"/>
      </a:accent5>
      <a:accent6>
        <a:srgbClr val="5172B1"/>
      </a:accent6>
      <a:hlink>
        <a:srgbClr val="3A9CDB"/>
      </a:hlink>
      <a:folHlink>
        <a:srgbClr val="5172B1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4BBF5D7C-90AF-408A-B515-5CD5355B6C0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TS102895254</Template>
  <TotalTime>1292</TotalTime>
  <Words>768</Words>
  <Application>Microsoft Office PowerPoint</Application>
  <PresentationFormat>Custom</PresentationFormat>
  <Paragraphs>101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TS102895254</vt:lpstr>
      <vt:lpstr>PowerPoint Presentation</vt:lpstr>
      <vt:lpstr>Analiza imaginilor bazată pe obiecte</vt:lpstr>
      <vt:lpstr>Analiza imaginilor bazată pe obiecte</vt:lpstr>
      <vt:lpstr>Analiza imaginilor bazată pe obiecte</vt:lpstr>
      <vt:lpstr>Obiectele din realitate</vt:lpstr>
      <vt:lpstr>Percepţia vizuală</vt:lpstr>
      <vt:lpstr>Recunoaşterea obiectelor</vt:lpstr>
      <vt:lpstr>Percepţia obiectelor şi contextul imaginii</vt:lpstr>
      <vt:lpstr>Reprezentarea cunoştinţelor</vt:lpstr>
      <vt:lpstr>Rolul experienţei</vt:lpstr>
      <vt:lpstr>Segmentarea imaginilor</vt:lpstr>
      <vt:lpstr>Ce este segmentarea ?</vt:lpstr>
      <vt:lpstr>Segmentarea multi-scalară - Teoria ierarhică</vt:lpstr>
      <vt:lpstr>Scara</vt:lpstr>
      <vt:lpstr>Omogenitatea</vt:lpstr>
      <vt:lpstr>Multi-resolution segmentation</vt:lpstr>
      <vt:lpstr>Multi-resolution segmentation</vt:lpstr>
      <vt:lpstr>Clasificarea bazata pe obiecte</vt:lpstr>
      <vt:lpstr>Categorii de obiecte</vt:lpstr>
      <vt:lpstr>Producerea seturilor de reguli</vt:lpstr>
      <vt:lpstr>Sumar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Ovidiu</dc:creator>
  <cp:lastModifiedBy>Ovidiu</cp:lastModifiedBy>
  <cp:revision>77</cp:revision>
  <dcterms:created xsi:type="dcterms:W3CDTF">2013-07-10T20:16:41Z</dcterms:created>
  <dcterms:modified xsi:type="dcterms:W3CDTF">2013-11-15T11:41:46Z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TC028952549991</vt:lpwstr>
  </property>
</Properties>
</file>