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0"/>
  </p:notesMasterIdLst>
  <p:sldIdLst>
    <p:sldId id="256" r:id="rId2"/>
    <p:sldId id="325" r:id="rId3"/>
    <p:sldId id="326" r:id="rId4"/>
    <p:sldId id="330" r:id="rId5"/>
    <p:sldId id="327" r:id="rId6"/>
    <p:sldId id="328" r:id="rId7"/>
    <p:sldId id="329" r:id="rId8"/>
    <p:sldId id="331" r:id="rId9"/>
    <p:sldId id="335" r:id="rId10"/>
    <p:sldId id="332" r:id="rId11"/>
    <p:sldId id="341" r:id="rId12"/>
    <p:sldId id="342" r:id="rId13"/>
    <p:sldId id="337" r:id="rId14"/>
    <p:sldId id="338" r:id="rId15"/>
    <p:sldId id="336" r:id="rId16"/>
    <p:sldId id="333" r:id="rId17"/>
    <p:sldId id="343" r:id="rId18"/>
    <p:sldId id="334" r:id="rId19"/>
    <p:sldId id="344" r:id="rId20"/>
    <p:sldId id="340" r:id="rId21"/>
    <p:sldId id="345" r:id="rId22"/>
    <p:sldId id="346" r:id="rId23"/>
    <p:sldId id="347" r:id="rId24"/>
    <p:sldId id="348" r:id="rId25"/>
    <p:sldId id="349" r:id="rId26"/>
    <p:sldId id="350" r:id="rId27"/>
    <p:sldId id="339" r:id="rId28"/>
    <p:sldId id="294" r:id="rId2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CD7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90" autoAdjust="0"/>
    <p:restoredTop sz="89714" autoAdjust="0"/>
  </p:normalViewPr>
  <p:slideViewPr>
    <p:cSldViewPr snapToGrid="0">
      <p:cViewPr varScale="1">
        <p:scale>
          <a:sx n="83" d="100"/>
          <a:sy n="83" d="100"/>
        </p:scale>
        <p:origin x="-158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61F07E5C-3250-4D4F-9A95-BFC6569980A3}" type="datetimeFigureOut">
              <a:rPr lang="en-US" smtClean="0"/>
              <a:pPr/>
              <a:t>11/17/2013</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F104AB64-D170-44C8-8DA9-BB5FB612FF2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smtClean="0"/>
          </a:p>
        </p:txBody>
      </p:sp>
      <p:sp>
        <p:nvSpPr>
          <p:cNvPr id="4" name="Slide Number Placeholder 3"/>
          <p:cNvSpPr>
            <a:spLocks noGrp="1"/>
          </p:cNvSpPr>
          <p:nvPr>
            <p:ph type="sldNum" sz="quarter" idx="10"/>
          </p:nvPr>
        </p:nvSpPr>
        <p:spPr/>
        <p:txBody>
          <a:bodyPr/>
          <a:lstStyle/>
          <a:p>
            <a:fld id="{F104AB64-D170-44C8-8DA9-BB5FB612FF23}" type="slidenum">
              <a:rPr lang="en-US" smtClean="0"/>
              <a:pPr/>
              <a:t>10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13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a:p>
        </p:txBody>
      </p:sp>
      <p:sp>
        <p:nvSpPr>
          <p:cNvPr id="4" name="Slide Number Placeholder 3"/>
          <p:cNvSpPr>
            <a:spLocks noGrp="1"/>
          </p:cNvSpPr>
          <p:nvPr>
            <p:ph type="sldNum" sz="quarter" idx="10"/>
          </p:nvPr>
        </p:nvSpPr>
        <p:spPr/>
        <p:txBody>
          <a:bodyPr/>
          <a:lstStyle/>
          <a:p>
            <a:fld id="{F104AB64-D170-44C8-8DA9-BB5FB612FF23}" type="slidenum">
              <a:rPr lang="en-US" smtClean="0"/>
              <a:pPr/>
              <a:t>15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o-RO" dirty="0" smtClean="0"/>
          </a:p>
        </p:txBody>
      </p:sp>
      <p:sp>
        <p:nvSpPr>
          <p:cNvPr id="4" name="Slide Number Placeholder 3"/>
          <p:cNvSpPr>
            <a:spLocks noGrp="1"/>
          </p:cNvSpPr>
          <p:nvPr>
            <p:ph type="sldNum" sz="quarter" idx="10"/>
          </p:nvPr>
        </p:nvSpPr>
        <p:spPr/>
        <p:txBody>
          <a:bodyPr/>
          <a:lstStyle/>
          <a:p>
            <a:fld id="{F104AB64-D170-44C8-8DA9-BB5FB612FF23}"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9028376-CC64-4F8F-8936-378775A40889}" type="datetime1">
              <a:rPr lang="en-US" smtClean="0"/>
              <a:pPr/>
              <a:t>11/17/2013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ECDFB386-1C35-4E5F-BC23-846707DB83F0}" type="datetime1">
              <a:rPr lang="en-US" smtClean="0"/>
              <a:pPr/>
              <a:t>11/17/2013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92FCF4D-B2D3-4253-A7A6-3F0F3288D74E}" type="datetime1">
              <a:rPr lang="en-US" smtClean="0"/>
              <a:pPr/>
              <a:t>11/17/2013</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9EA5467-B591-4C03-BEF8-9A1FD777893C}" type="datetime1">
              <a:rPr lang="en-US" smtClean="0"/>
              <a:pPr/>
              <a:t>11/17/2013</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5DADAA3E-B7EE-4917-A2C6-5F6498EEEAE6}" type="datetime1">
              <a:rPr lang="en-US" smtClean="0"/>
              <a:pPr/>
              <a:t>11/17/2013</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682095B-6733-4A84-8CBF-9458347A49E3}" type="datetime1">
              <a:rPr lang="en-US" smtClean="0"/>
              <a:pPr/>
              <a:t>11/17/2013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D31C0F6-7E91-454C-8703-82DA54AECF5A}" type="datetime1">
              <a:rPr lang="en-US" smtClean="0"/>
              <a:pPr/>
              <a:t>11/17/2013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10454D2E-6609-4DD8-B999-0734AADF30D3}" type="datetime1">
              <a:rPr lang="en-US" smtClean="0"/>
              <a:pPr/>
              <a:t>11/17/2013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2EDD7EA-0B70-45AA-9990-0DFB9AD5A931}" type="datetime1">
              <a:rPr lang="en-US" smtClean="0"/>
              <a:pPr/>
              <a:t>11/17/2013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CD4764F-2273-4604-AFF2-A2220DC8072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762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sz="1200" dirty="0"/>
          </a:p>
        </p:txBody>
      </p:sp>
      <p:sp>
        <p:nvSpPr>
          <p:cNvPr id="4" name="Rectangle 3"/>
          <p:cNvSpPr/>
          <p:nvPr userDrawn="1"/>
        </p:nvSpPr>
        <p:spPr>
          <a:xfrm>
            <a:off x="0" y="6553200"/>
            <a:ext cx="9144000" cy="3048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 name="TextBox 4"/>
          <p:cNvSpPr txBox="1"/>
          <p:nvPr userDrawn="1"/>
        </p:nvSpPr>
        <p:spPr>
          <a:xfrm>
            <a:off x="0" y="6553200"/>
            <a:ext cx="9144000" cy="276999"/>
          </a:xfrm>
          <a:prstGeom prst="rect">
            <a:avLst/>
          </a:prstGeom>
          <a:noFill/>
        </p:spPr>
        <p:txBody>
          <a:bodyPr wrap="square"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200" dirty="0" err="1" smtClean="0">
                <a:solidFill>
                  <a:schemeClr val="bg1"/>
                </a:solidFill>
                <a:latin typeface="Bodoni MT" pitchFamily="18" charset="0"/>
                <a:cs typeface="Times New Roman" pitchFamily="18" charset="0"/>
              </a:rPr>
              <a:t>Solu</a:t>
            </a:r>
            <a:r>
              <a:rPr lang="ro-RO" sz="1200" dirty="0" smtClean="0">
                <a:solidFill>
                  <a:schemeClr val="bg1"/>
                </a:solidFill>
                <a:latin typeface="Bodoni MT" pitchFamily="18" charset="0"/>
                <a:cs typeface="Times New Roman" pitchFamily="18" charset="0"/>
              </a:rPr>
              <a:t>ții</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libere</a:t>
            </a:r>
            <a:r>
              <a:rPr lang="en-US" sz="1200" baseline="0" dirty="0" smtClean="0">
                <a:solidFill>
                  <a:schemeClr val="bg1"/>
                </a:solidFill>
                <a:latin typeface="Bodoni MT" pitchFamily="18" charset="0"/>
                <a:cs typeface="Times New Roman" pitchFamily="18" charset="0"/>
              </a:rPr>
              <a:t> open source </a:t>
            </a:r>
            <a:r>
              <a:rPr lang="en-US" sz="1200" baseline="0" dirty="0" err="1" smtClean="0">
                <a:solidFill>
                  <a:schemeClr val="bg1"/>
                </a:solidFill>
                <a:latin typeface="Bodoni MT" pitchFamily="18" charset="0"/>
                <a:cs typeface="Times New Roman" pitchFamily="18" charset="0"/>
              </a:rPr>
              <a:t>pentru</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prelucrarea</a:t>
            </a:r>
            <a:r>
              <a:rPr lang="en-US" sz="1200" baseline="0" dirty="0" smtClean="0">
                <a:solidFill>
                  <a:schemeClr val="bg1"/>
                </a:solidFill>
                <a:latin typeface="Bodoni MT" pitchFamily="18" charset="0"/>
                <a:cs typeface="Times New Roman" pitchFamily="18" charset="0"/>
              </a:rPr>
              <a:t> </a:t>
            </a:r>
            <a:r>
              <a:rPr lang="ro-RO" sz="1200" baseline="0" dirty="0" smtClean="0">
                <a:solidFill>
                  <a:schemeClr val="bg1"/>
                </a:solidFill>
                <a:latin typeface="Bodoni MT" pitchFamily="18" charset="0"/>
                <a:cs typeface="Times New Roman" pitchFamily="18" charset="0"/>
              </a:rPr>
              <a:t>ș</a:t>
            </a:r>
            <a:r>
              <a:rPr lang="en-US" sz="1200" baseline="0" dirty="0" err="1" smtClean="0">
                <a:solidFill>
                  <a:schemeClr val="bg1"/>
                </a:solidFill>
                <a:latin typeface="Bodoni MT" pitchFamily="18" charset="0"/>
                <a:cs typeface="Times New Roman" pitchFamily="18" charset="0"/>
              </a:rPr>
              <a:t>i</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reprezentarea</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datelor</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geospa</a:t>
            </a:r>
            <a:r>
              <a:rPr lang="ro-RO" sz="1200" baseline="0" dirty="0" smtClean="0">
                <a:solidFill>
                  <a:schemeClr val="bg1"/>
                </a:solidFill>
                <a:latin typeface="Bodoni MT" pitchFamily="18" charset="0"/>
                <a:cs typeface="Times New Roman" pitchFamily="18" charset="0"/>
              </a:rPr>
              <a:t>ț</a:t>
            </a:r>
            <a:r>
              <a:rPr lang="en-US" sz="1200" baseline="0" dirty="0" err="1" smtClean="0">
                <a:solidFill>
                  <a:schemeClr val="bg1"/>
                </a:solidFill>
                <a:latin typeface="Bodoni MT" pitchFamily="18" charset="0"/>
                <a:cs typeface="Times New Roman" pitchFamily="18" charset="0"/>
              </a:rPr>
              <a:t>iale</a:t>
            </a:r>
            <a:r>
              <a:rPr lang="en-US" sz="1200" dirty="0" smtClean="0">
                <a:solidFill>
                  <a:schemeClr val="bg1"/>
                </a:solidFill>
                <a:latin typeface="Bodoni MT" pitchFamily="18" charset="0"/>
                <a:cs typeface="Times New Roman" pitchFamily="18" charset="0"/>
              </a:rPr>
              <a:t> | 15-16</a:t>
            </a:r>
            <a:r>
              <a:rPr lang="en-US" sz="1200" baseline="0" dirty="0" smtClean="0">
                <a:solidFill>
                  <a:schemeClr val="bg1"/>
                </a:solidFill>
                <a:latin typeface="Bodoni MT" pitchFamily="18" charset="0"/>
                <a:cs typeface="Times New Roman" pitchFamily="18" charset="0"/>
              </a:rPr>
              <a:t> </a:t>
            </a:r>
            <a:r>
              <a:rPr lang="en-US" sz="1200" baseline="0" dirty="0" err="1" smtClean="0">
                <a:solidFill>
                  <a:schemeClr val="bg1"/>
                </a:solidFill>
                <a:latin typeface="Bodoni MT" pitchFamily="18" charset="0"/>
                <a:cs typeface="Times New Roman" pitchFamily="18" charset="0"/>
              </a:rPr>
              <a:t>noiembrie</a:t>
            </a:r>
            <a:r>
              <a:rPr lang="en-US" sz="1200" baseline="0" dirty="0" smtClean="0">
                <a:solidFill>
                  <a:schemeClr val="bg1"/>
                </a:solidFill>
                <a:latin typeface="Bodoni MT" pitchFamily="18" charset="0"/>
                <a:cs typeface="Times New Roman" pitchFamily="18" charset="0"/>
              </a:rPr>
              <a:t> </a:t>
            </a:r>
            <a:r>
              <a:rPr lang="en-US" sz="1200" dirty="0" smtClean="0">
                <a:solidFill>
                  <a:schemeClr val="bg1"/>
                </a:solidFill>
                <a:latin typeface="Bodoni MT" pitchFamily="18" charset="0"/>
                <a:cs typeface="Times New Roman" pitchFamily="18" charset="0"/>
              </a:rPr>
              <a:t>2013 | </a:t>
            </a:r>
            <a:r>
              <a:rPr lang="en-US" sz="1200" dirty="0" err="1" smtClean="0">
                <a:solidFill>
                  <a:schemeClr val="bg1"/>
                </a:solidFill>
                <a:latin typeface="Bodoni MT" pitchFamily="18" charset="0"/>
                <a:cs typeface="Times New Roman" pitchFamily="18" charset="0"/>
              </a:rPr>
              <a:t>Timi</a:t>
            </a:r>
            <a:r>
              <a:rPr lang="ro-RO" sz="1200" dirty="0" smtClean="0">
                <a:solidFill>
                  <a:schemeClr val="bg1"/>
                </a:solidFill>
                <a:latin typeface="Bodoni MT" pitchFamily="18" charset="0"/>
                <a:cs typeface="Times New Roman" pitchFamily="18" charset="0"/>
              </a:rPr>
              <a:t>ș</a:t>
            </a:r>
            <a:r>
              <a:rPr lang="en-US" sz="1200" dirty="0" err="1" smtClean="0">
                <a:solidFill>
                  <a:schemeClr val="bg1"/>
                </a:solidFill>
                <a:latin typeface="Bodoni MT" pitchFamily="18" charset="0"/>
                <a:cs typeface="Times New Roman" pitchFamily="18" charset="0"/>
              </a:rPr>
              <a:t>oara</a:t>
            </a:r>
            <a:endParaRPr lang="ro-RO" sz="1200" dirty="0" smtClean="0">
              <a:solidFill>
                <a:schemeClr val="bg1"/>
              </a:solidFill>
              <a:latin typeface="Bodoni MT" pitchFamily="18" charset="0"/>
              <a:cs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tif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1751682"/>
            <a:ext cx="7772400" cy="1752600"/>
          </a:xfrm>
          <a:prstGeom prst="rect">
            <a:avLst/>
          </a:prstGeom>
        </p:spPr>
        <p:txBody>
          <a:bodyPr>
            <a:normAutofit fontScale="90000"/>
          </a:bodyPr>
          <a:lstStyle/>
          <a:p>
            <a:r>
              <a:rPr lang="en-US" b="1" dirty="0" err="1" smtClean="0">
                <a:latin typeface="Bodoni MT" pitchFamily="18" charset="0"/>
                <a:cs typeface="Times New Roman" pitchFamily="18" charset="0"/>
              </a:rPr>
              <a:t>Cartografierea</a:t>
            </a:r>
            <a:r>
              <a:rPr lang="en-US" b="1" dirty="0" smtClean="0">
                <a:latin typeface="Bodoni MT" pitchFamily="18" charset="0"/>
                <a:cs typeface="Times New Roman" pitchFamily="18" charset="0"/>
              </a:rPr>
              <a:t> </a:t>
            </a:r>
            <a:r>
              <a:rPr lang="en-US" b="1" dirty="0" err="1" smtClean="0">
                <a:latin typeface="Bodoni MT" pitchFamily="18" charset="0"/>
                <a:cs typeface="Times New Roman" pitchFamily="18" charset="0"/>
              </a:rPr>
              <a:t>curen</a:t>
            </a:r>
            <a:r>
              <a:rPr lang="ro-RO" b="1" dirty="0" smtClean="0">
                <a:latin typeface="Bodoni MT" pitchFamily="18" charset="0"/>
                <a:cs typeface="Times New Roman" pitchFamily="18" charset="0"/>
              </a:rPr>
              <a:t>ților oceanici. Scurtă istorie</a:t>
            </a:r>
            <a:r>
              <a:rPr lang="ro-RO" dirty="0" smtClean="0"/>
              <a:t/>
            </a:r>
            <a:br>
              <a:rPr lang="ro-RO" dirty="0" smtClean="0"/>
            </a:br>
            <a:endParaRPr lang="en-US" b="1" dirty="0"/>
          </a:p>
        </p:txBody>
      </p:sp>
      <p:sp>
        <p:nvSpPr>
          <p:cNvPr id="3" name="Subtitle 2"/>
          <p:cNvSpPr>
            <a:spLocks noGrp="1"/>
          </p:cNvSpPr>
          <p:nvPr>
            <p:ph type="subTitle" idx="4294967295"/>
          </p:nvPr>
        </p:nvSpPr>
        <p:spPr>
          <a:xfrm>
            <a:off x="1447800" y="3657600"/>
            <a:ext cx="6248400" cy="990600"/>
          </a:xfrm>
          <a:prstGeom prst="rect">
            <a:avLst/>
          </a:prstGeom>
        </p:spPr>
        <p:txBody>
          <a:bodyPr>
            <a:normAutofit/>
          </a:bodyPr>
          <a:lstStyle/>
          <a:p>
            <a:pPr algn="ctr">
              <a:buNone/>
            </a:pPr>
            <a:r>
              <a:rPr lang="en-US" sz="1900" dirty="0" err="1" smtClean="0">
                <a:solidFill>
                  <a:schemeClr val="tx1"/>
                </a:solidFill>
                <a:latin typeface="Times New Roman" pitchFamily="18" charset="0"/>
                <a:cs typeface="Times New Roman" pitchFamily="18" charset="0"/>
              </a:rPr>
              <a:t>Sorin</a:t>
            </a:r>
            <a:r>
              <a:rPr lang="en-US" sz="1900" dirty="0" smtClean="0">
                <a:solidFill>
                  <a:schemeClr val="tx1"/>
                </a:solidFill>
                <a:latin typeface="Times New Roman" pitchFamily="18" charset="0"/>
                <a:cs typeface="Times New Roman" pitchFamily="18" charset="0"/>
              </a:rPr>
              <a:t> </a:t>
            </a:r>
            <a:r>
              <a:rPr lang="en-US" sz="1900" dirty="0" err="1" smtClean="0">
                <a:solidFill>
                  <a:schemeClr val="tx1"/>
                </a:solidFill>
                <a:latin typeface="Times New Roman" pitchFamily="18" charset="0"/>
                <a:cs typeface="Times New Roman" pitchFamily="18" charset="0"/>
              </a:rPr>
              <a:t>Constantin</a:t>
            </a:r>
            <a:endParaRPr lang="en-US" sz="1900" dirty="0" smtClean="0">
              <a:solidFill>
                <a:schemeClr val="tx1"/>
              </a:solidFill>
              <a:latin typeface="Times New Roman" pitchFamily="18" charset="0"/>
              <a:cs typeface="Times New Roman" pitchFamily="18" charset="0"/>
            </a:endParaRPr>
          </a:p>
          <a:p>
            <a:pPr algn="ctr">
              <a:buNone/>
            </a:pPr>
            <a:r>
              <a:rPr lang="en-US" sz="1900" dirty="0" err="1" smtClean="0">
                <a:latin typeface="Times New Roman" pitchFamily="18" charset="0"/>
                <a:cs typeface="Times New Roman" pitchFamily="18" charset="0"/>
              </a:rPr>
              <a:t>sorin</a:t>
            </a:r>
            <a:r>
              <a:rPr lang="en-US" sz="1900" dirty="0" smtClean="0">
                <a:latin typeface="Times New Roman" pitchFamily="18" charset="0"/>
                <a:cs typeface="Times New Roman" pitchFamily="18" charset="0"/>
              </a:rPr>
              <a:t>@</a:t>
            </a:r>
            <a:r>
              <a:rPr lang="ro-RO" sz="1900" dirty="0" smtClean="0">
                <a:latin typeface="Times New Roman" pitchFamily="18" charset="0"/>
                <a:cs typeface="Times New Roman" pitchFamily="18" charset="0"/>
              </a:rPr>
              <a:t>geo-spatial</a:t>
            </a:r>
            <a:r>
              <a:rPr lang="en-US" sz="1900" dirty="0" smtClean="0">
                <a:latin typeface="Times New Roman" pitchFamily="18" charset="0"/>
                <a:cs typeface="Times New Roman" pitchFamily="18" charset="0"/>
              </a:rPr>
              <a:t>.</a:t>
            </a:r>
            <a:r>
              <a:rPr lang="ro-RO" sz="1900" dirty="0" smtClean="0">
                <a:latin typeface="Times New Roman" pitchFamily="18" charset="0"/>
                <a:cs typeface="Times New Roman" pitchFamily="18" charset="0"/>
              </a:rPr>
              <a:t>org</a:t>
            </a:r>
            <a:endParaRPr lang="en-US" sz="1900" dirty="0" smtClean="0">
              <a:solidFill>
                <a:schemeClr val="tx1"/>
              </a:solidFill>
              <a:latin typeface="Times New Roman" pitchFamily="18" charset="0"/>
              <a:cs typeface="Times New Roman" pitchFamily="18" charset="0"/>
            </a:endParaRPr>
          </a:p>
        </p:txBody>
      </p:sp>
      <p:sp>
        <p:nvSpPr>
          <p:cNvPr id="4" name="Subtitle 2"/>
          <p:cNvSpPr txBox="1">
            <a:spLocks/>
          </p:cNvSpPr>
          <p:nvPr/>
        </p:nvSpPr>
        <p:spPr>
          <a:xfrm>
            <a:off x="304800" y="381000"/>
            <a:ext cx="8534400" cy="175260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1026" name="Picture 2" descr="C:\Users\Mirela.CSCA\Desktop\Sigla ASRC\siglaASRC_finala.gif"/>
          <p:cNvPicPr>
            <a:picLocks noChangeAspect="1" noChangeArrowheads="1"/>
          </p:cNvPicPr>
          <p:nvPr/>
        </p:nvPicPr>
        <p:blipFill>
          <a:blip r:embed="rId2"/>
          <a:srcRect/>
          <a:stretch>
            <a:fillRect/>
          </a:stretch>
        </p:blipFill>
        <p:spPr bwMode="auto">
          <a:xfrm>
            <a:off x="1447800" y="5867400"/>
            <a:ext cx="2110696" cy="609600"/>
          </a:xfrm>
          <a:prstGeom prst="rect">
            <a:avLst/>
          </a:prstGeom>
          <a:noFill/>
        </p:spPr>
      </p:pic>
      <p:pic>
        <p:nvPicPr>
          <p:cNvPr id="6" name="Picture 5" descr="geospatial_logo.jpg"/>
          <p:cNvPicPr>
            <a:picLocks noChangeAspect="1"/>
          </p:cNvPicPr>
          <p:nvPr/>
        </p:nvPicPr>
        <p:blipFill>
          <a:blip r:embed="rId3" cstate="screen"/>
          <a:stretch>
            <a:fillRect/>
          </a:stretch>
        </p:blipFill>
        <p:spPr>
          <a:xfrm>
            <a:off x="5105400" y="5834389"/>
            <a:ext cx="685800" cy="709286"/>
          </a:xfrm>
          <a:prstGeom prst="rect">
            <a:avLst/>
          </a:prstGeom>
        </p:spPr>
      </p:pic>
      <p:sp>
        <p:nvSpPr>
          <p:cNvPr id="7" name="Subtitle 2"/>
          <p:cNvSpPr txBox="1">
            <a:spLocks/>
          </p:cNvSpPr>
          <p:nvPr/>
        </p:nvSpPr>
        <p:spPr>
          <a:xfrm>
            <a:off x="5715000" y="6019800"/>
            <a:ext cx="1676400" cy="533400"/>
          </a:xfrm>
          <a:prstGeom prst="rect">
            <a:avLst/>
          </a:prstGeom>
        </p:spPr>
        <p:txBody>
          <a:bodyP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o-RO" sz="1900" b="0" i="1" u="none" strike="noStrike" kern="1200" cap="none" spc="0" normalizeH="0" baseline="0" noProof="0" dirty="0" smtClean="0">
                <a:ln>
                  <a:noFill/>
                </a:ln>
                <a:solidFill>
                  <a:schemeClr val="tx1"/>
                </a:solidFill>
                <a:effectLst/>
                <a:uLnTx/>
                <a:uFillTx/>
                <a:latin typeface="Arial Narrow" pitchFamily="34" charset="0"/>
              </a:rPr>
              <a:t>geo-spatial</a:t>
            </a:r>
            <a:r>
              <a:rPr kumimoji="0" lang="en-US" sz="1900" b="0" i="1" u="none" strike="noStrike" kern="1200" cap="none" spc="0" normalizeH="0" baseline="0" noProof="0" dirty="0" smtClean="0">
                <a:ln>
                  <a:noFill/>
                </a:ln>
                <a:solidFill>
                  <a:schemeClr val="tx1"/>
                </a:solidFill>
                <a:effectLst/>
                <a:uLnTx/>
                <a:uFillTx/>
                <a:latin typeface="Arial Narrow" pitchFamily="34" charset="0"/>
              </a:rPr>
              <a:t>.</a:t>
            </a:r>
            <a:r>
              <a:rPr kumimoji="0" lang="ro-RO" sz="1900" b="0" i="1" u="none" strike="noStrike" kern="1200" cap="none" spc="0" normalizeH="0" baseline="0" noProof="0" dirty="0" smtClean="0">
                <a:ln>
                  <a:noFill/>
                </a:ln>
                <a:solidFill>
                  <a:schemeClr val="tx1"/>
                </a:solidFill>
                <a:effectLst/>
                <a:uLnTx/>
                <a:uFillTx/>
                <a:latin typeface="Arial Narrow" pitchFamily="34" charset="0"/>
              </a:rPr>
              <a:t>org</a:t>
            </a:r>
            <a:endParaRPr kumimoji="0" lang="en-US" sz="1900" b="0" i="1" u="none" strike="noStrike" kern="1200" cap="none" spc="0" normalizeH="0" baseline="0" noProof="0" dirty="0" smtClean="0">
              <a:ln>
                <a:noFill/>
              </a:ln>
              <a:solidFill>
                <a:schemeClr val="tx1"/>
              </a:solidFill>
              <a:effectLst/>
              <a:uLnTx/>
              <a:uFillTx/>
              <a:latin typeface="Arial Narrow"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Curen</a:t>
            </a:r>
            <a:r>
              <a:rPr lang="ro-RO" sz="2800" b="1" dirty="0" smtClean="0">
                <a:solidFill>
                  <a:schemeClr val="bg1"/>
                </a:solidFill>
                <a:latin typeface="Bodoni MT" pitchFamily="18" charset="0"/>
              </a:rPr>
              <a:t>ț</a:t>
            </a:r>
            <a:r>
              <a:rPr lang="en-US" sz="2800" b="1" dirty="0" smtClean="0">
                <a:solidFill>
                  <a:schemeClr val="bg1"/>
                </a:solidFill>
                <a:latin typeface="Bodoni MT" pitchFamily="18" charset="0"/>
              </a:rPr>
              <a:t>ii </a:t>
            </a:r>
            <a:r>
              <a:rPr lang="en-US" sz="2800" b="1" dirty="0" err="1" smtClean="0">
                <a:solidFill>
                  <a:schemeClr val="bg1"/>
                </a:solidFill>
                <a:latin typeface="Bodoni MT" pitchFamily="18" charset="0"/>
              </a:rPr>
              <a:t>oceanici</a:t>
            </a:r>
            <a:endParaRPr lang="en-US" sz="2800" b="1" dirty="0">
              <a:solidFill>
                <a:schemeClr val="bg1"/>
              </a:solidFill>
              <a:latin typeface="Bodoni MT" pitchFamily="18" charset="0"/>
            </a:endParaRPr>
          </a:p>
        </p:txBody>
      </p:sp>
      <p:pic>
        <p:nvPicPr>
          <p:cNvPr id="4" name="Picture 3" descr="oceancurrents.jpg"/>
          <p:cNvPicPr>
            <a:picLocks noChangeAspect="1"/>
          </p:cNvPicPr>
          <p:nvPr/>
        </p:nvPicPr>
        <p:blipFill>
          <a:blip r:embed="rId3"/>
          <a:stretch>
            <a:fillRect/>
          </a:stretch>
        </p:blipFill>
        <p:spPr>
          <a:xfrm>
            <a:off x="0" y="1142999"/>
            <a:ext cx="9144000" cy="473475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smtClean="0">
                <a:solidFill>
                  <a:schemeClr val="bg1"/>
                </a:solidFill>
                <a:latin typeface="Bodoni MT" pitchFamily="18" charset="0"/>
              </a:rPr>
              <a:t>Athanasius </a:t>
            </a:r>
            <a:r>
              <a:rPr lang="en-US" sz="2800" b="1" dirty="0" err="1" smtClean="0">
                <a:solidFill>
                  <a:schemeClr val="bg1"/>
                </a:solidFill>
                <a:latin typeface="Bodoni MT" pitchFamily="18" charset="0"/>
              </a:rPr>
              <a:t>Kircher</a:t>
            </a:r>
            <a:r>
              <a:rPr lang="en-US" sz="2800" b="1" dirty="0" smtClean="0">
                <a:solidFill>
                  <a:schemeClr val="bg1"/>
                </a:solidFill>
                <a:latin typeface="Bodoni MT" pitchFamily="18" charset="0"/>
              </a:rPr>
              <a:t> (1601-1680)</a:t>
            </a:r>
            <a:endParaRPr lang="en-US" sz="2800" b="1" dirty="0">
              <a:solidFill>
                <a:schemeClr val="bg1"/>
              </a:solidFill>
              <a:latin typeface="Bodoni MT" pitchFamily="18" charset="0"/>
            </a:endParaRPr>
          </a:p>
        </p:txBody>
      </p:sp>
      <p:pic>
        <p:nvPicPr>
          <p:cNvPr id="6" name="Picture 5" descr="Kircher-1665-v1-000-z04-Portrait2v.jpg"/>
          <p:cNvPicPr>
            <a:picLocks noChangeAspect="1"/>
          </p:cNvPicPr>
          <p:nvPr/>
        </p:nvPicPr>
        <p:blipFill>
          <a:blip r:embed="rId3"/>
          <a:srcRect/>
          <a:stretch>
            <a:fillRect/>
          </a:stretch>
        </p:blipFill>
        <p:spPr>
          <a:xfrm>
            <a:off x="5486400" y="990600"/>
            <a:ext cx="3657600" cy="5486400"/>
          </a:xfrm>
          <a:prstGeom prst="rect">
            <a:avLst/>
          </a:prstGeom>
          <a:ln>
            <a:noFill/>
          </a:ln>
          <a:effectLst>
            <a:softEdge rad="112500"/>
          </a:effectLst>
        </p:spPr>
      </p:pic>
      <p:pic>
        <p:nvPicPr>
          <p:cNvPr id="7" name="Picture 6" descr="Kircher-1665-v1-000-fp.tif"/>
          <p:cNvPicPr>
            <a:picLocks noChangeAspect="1"/>
          </p:cNvPicPr>
          <p:nvPr/>
        </p:nvPicPr>
        <p:blipFill>
          <a:blip r:embed="rId4" cstate="screen"/>
          <a:stretch>
            <a:fillRect/>
          </a:stretch>
        </p:blipFill>
        <p:spPr>
          <a:xfrm>
            <a:off x="5277995" y="715962"/>
            <a:ext cx="3866005" cy="5837238"/>
          </a:xfrm>
          <a:prstGeom prst="rect">
            <a:avLst/>
          </a:prstGeom>
        </p:spPr>
      </p:pic>
      <p:sp>
        <p:nvSpPr>
          <p:cNvPr id="5" name="Content Placeholder 2"/>
          <p:cNvSpPr txBox="1">
            <a:spLocks/>
          </p:cNvSpPr>
          <p:nvPr/>
        </p:nvSpPr>
        <p:spPr>
          <a:xfrm>
            <a:off x="381000" y="1722474"/>
            <a:ext cx="4876800" cy="4141381"/>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dirty="0" err="1" smtClean="0">
                <a:latin typeface="Bodoni MT" pitchFamily="18" charset="0"/>
                <a:cs typeface="Times New Roman" pitchFamily="18" charset="0"/>
              </a:rPr>
              <a:t>Calug</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r </a:t>
            </a:r>
            <a:r>
              <a:rPr lang="en-US" sz="2000" dirty="0" err="1" smtClean="0">
                <a:latin typeface="Bodoni MT" pitchFamily="18" charset="0"/>
                <a:cs typeface="Times New Roman" pitchFamily="18" charset="0"/>
              </a:rPr>
              <a:t>iezuit</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ultimul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om</a:t>
            </a:r>
            <a:r>
              <a:rPr lang="en-US" sz="2000" dirty="0" smtClean="0">
                <a:latin typeface="Bodoni MT" pitchFamily="18" charset="0"/>
                <a:cs typeface="Times New Roman" pitchFamily="18" charset="0"/>
              </a:rPr>
              <a:t> de </a:t>
            </a:r>
            <a:r>
              <a:rPr lang="ro-RO" sz="2000" dirty="0" smtClean="0">
                <a:latin typeface="Bodoni MT" pitchFamily="18" charset="0"/>
                <a:cs typeface="Times New Roman" pitchFamily="18" charset="0"/>
              </a:rPr>
              <a:t>ș</a:t>
            </a:r>
            <a:r>
              <a:rPr lang="en-US" sz="2000" dirty="0" err="1" smtClean="0">
                <a:latin typeface="Bodoni MT" pitchFamily="18" charset="0"/>
                <a:cs typeface="Times New Roman" pitchFamily="18" charset="0"/>
              </a:rPr>
              <a:t>tiin</a:t>
            </a:r>
            <a:r>
              <a:rPr lang="ro-RO" sz="2000" dirty="0" smtClean="0">
                <a:latin typeface="Bodoni MT" pitchFamily="18" charset="0"/>
                <a:cs typeface="Times New Roman" pitchFamily="18" charset="0"/>
              </a:rPr>
              <a:t>ță</a:t>
            </a:r>
            <a:r>
              <a:rPr lang="en-US" sz="2000" dirty="0" smtClean="0">
                <a:latin typeface="Bodoni MT" pitchFamily="18" charset="0"/>
                <a:cs typeface="Times New Roman" pitchFamily="18" charset="0"/>
              </a:rPr>
              <a:t> al Rena</a:t>
            </a:r>
            <a:r>
              <a:rPr lang="ro-RO" sz="2000" dirty="0" smtClean="0">
                <a:latin typeface="Bodoni MT" pitchFamily="18" charset="0"/>
                <a:cs typeface="Times New Roman" pitchFamily="18" charset="0"/>
              </a:rPr>
              <a:t>ș</a:t>
            </a:r>
            <a:r>
              <a:rPr lang="en-US" sz="2000" dirty="0" err="1" smtClean="0">
                <a:latin typeface="Bodoni MT" pitchFamily="18" charset="0"/>
                <a:cs typeface="Times New Roman" pitchFamily="18" charset="0"/>
              </a:rPr>
              <a:t>terii</a:t>
            </a:r>
            <a:endParaRPr lang="ro-RO"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Multiple </a:t>
            </a:r>
            <a:r>
              <a:rPr kumimoji="0" lang="en-US" sz="200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teme</a:t>
            </a:r>
            <a:r>
              <a:rPr kumimoji="0" lang="en-US" sz="200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 de </a:t>
            </a:r>
            <a:r>
              <a:rPr kumimoji="0" lang="en-US" sz="200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studiu</a:t>
            </a:r>
            <a:endParaRPr kumimoji="0" lang="en-US" sz="2000" i="0" u="none" strike="noStrike" kern="1200" cap="none" spc="0" normalizeH="0" baseline="0" noProof="0" dirty="0" smtClean="0">
              <a:ln>
                <a:noFill/>
              </a:ln>
              <a:solidFill>
                <a:schemeClr val="tx1"/>
              </a:solidFill>
              <a:effectLst/>
              <a:uLnTx/>
              <a:uFillTx/>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Curen</a:t>
            </a:r>
            <a:r>
              <a:rPr lang="ro-RO" sz="2000" dirty="0" smtClean="0">
                <a:latin typeface="Bodoni MT" pitchFamily="18" charset="0"/>
                <a:cs typeface="Times New Roman" pitchFamily="18" charset="0"/>
              </a:rPr>
              <a:t>ț</a:t>
            </a:r>
            <a:r>
              <a:rPr kumimoji="0" lang="en-US" sz="200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ii</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lang="ro-RO" sz="2000" dirty="0" err="1" smtClean="0">
                <a:latin typeface="Bodoni MT" pitchFamily="18" charset="0"/>
                <a:cs typeface="Times New Roman" pitchFamily="18" charset="0"/>
              </a:rPr>
              <a:t>ș</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i</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mareele</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sunt</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condi</a:t>
            </a:r>
            <a:r>
              <a:rPr lang="ro-RO" sz="2000" dirty="0" smtClean="0">
                <a:latin typeface="Bodoni MT" pitchFamily="18" charset="0"/>
                <a:cs typeface="Times New Roman" pitchFamily="18" charset="0"/>
              </a:rPr>
              <a:t>ț</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ionate</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de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traseul</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apei</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c</a:t>
            </a:r>
            <a:r>
              <a:rPr kumimoji="0" lang="ro-RO"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ă</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tre</a:t>
            </a:r>
            <a:r>
              <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rPr>
              <a:t> un ocean </a:t>
            </a:r>
            <a:r>
              <a:rPr kumimoji="0" lang="en-US" sz="200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subteran</a:t>
            </a:r>
            <a:endParaRPr kumimoji="0" lang="en-US" sz="2000" i="0" u="none" strike="noStrike" kern="1200" cap="none" spc="0" normalizeH="0" noProof="0" dirty="0" smtClean="0">
              <a:ln>
                <a:noFill/>
              </a:ln>
              <a:solidFill>
                <a:schemeClr val="tx1"/>
              </a:solidFill>
              <a:effectLst/>
              <a:uLnTx/>
              <a:uFillTx/>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baseline="0" dirty="0" smtClean="0">
                <a:latin typeface="Bodoni MT" pitchFamily="18" charset="0"/>
                <a:cs typeface="Times New Roman" pitchFamily="18" charset="0"/>
              </a:rPr>
              <a:t>1664</a:t>
            </a:r>
            <a:r>
              <a:rPr lang="en-US" sz="2000" dirty="0" smtClean="0">
                <a:latin typeface="Bodoni MT" pitchFamily="18" charset="0"/>
                <a:cs typeface="Times New Roman" pitchFamily="18" charset="0"/>
              </a:rPr>
              <a:t> – </a:t>
            </a:r>
            <a:r>
              <a:rPr lang="en-US" sz="2000" dirty="0" err="1" smtClean="0">
                <a:latin typeface="Bodoni MT" pitchFamily="18" charset="0"/>
                <a:cs typeface="Times New Roman" pitchFamily="18" charset="0"/>
              </a:rPr>
              <a:t>Mundus</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Subterraneus</a:t>
            </a:r>
            <a:endParaRPr lang="en-US"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Harta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ilor</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oceanici</a:t>
            </a:r>
            <a:r>
              <a:rPr lang="en-US" sz="2800" b="1" dirty="0" smtClean="0">
                <a:solidFill>
                  <a:schemeClr val="bg1"/>
                </a:solidFill>
                <a:latin typeface="Bodoni MT" pitchFamily="18" charset="0"/>
              </a:rPr>
              <a:t> a </a:t>
            </a:r>
            <a:r>
              <a:rPr lang="en-US" sz="2800" b="1" dirty="0" err="1" smtClean="0">
                <a:solidFill>
                  <a:schemeClr val="bg1"/>
                </a:solidFill>
                <a:latin typeface="Bodoni MT" pitchFamily="18" charset="0"/>
              </a:rPr>
              <a:t>lui</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Kircher</a:t>
            </a:r>
            <a:r>
              <a:rPr lang="en-US" sz="2800" b="1" dirty="0" smtClean="0">
                <a:solidFill>
                  <a:schemeClr val="bg1"/>
                </a:solidFill>
                <a:latin typeface="Bodoni MT" pitchFamily="18" charset="0"/>
              </a:rPr>
              <a:t>- 1664</a:t>
            </a:r>
            <a:endParaRPr lang="en-US" sz="2800" b="1" dirty="0">
              <a:solidFill>
                <a:schemeClr val="bg1"/>
              </a:solidFill>
              <a:latin typeface="Bodoni MT" pitchFamily="18" charset="0"/>
            </a:endParaRPr>
          </a:p>
        </p:txBody>
      </p:sp>
      <p:pic>
        <p:nvPicPr>
          <p:cNvPr id="5" name="Picture 4" descr="1665_Kircher_Map_of_the_World_(Earliest_Map_of_World_to_Show_Currents)_-_Geographicus_-_GeoHydro-kircher-1665.jpg"/>
          <p:cNvPicPr>
            <a:picLocks noChangeAspect="1"/>
          </p:cNvPicPr>
          <p:nvPr/>
        </p:nvPicPr>
        <p:blipFill>
          <a:blip r:embed="rId3" cstate="screen"/>
          <a:stretch>
            <a:fillRect/>
          </a:stretch>
        </p:blipFill>
        <p:spPr>
          <a:xfrm>
            <a:off x="0" y="838200"/>
            <a:ext cx="9144000" cy="572780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665_Kircher_Map_of_the_World_(Earliest_Map_of_World_to_Show_Currents)_-_Geographicus_-_GeoHydro-kircher-1665.jpg"/>
          <p:cNvPicPr>
            <a:picLocks noChangeAspect="1"/>
          </p:cNvPicPr>
          <p:nvPr/>
        </p:nvPicPr>
        <p:blipFill>
          <a:blip r:embed="rId2"/>
          <a:srcRect/>
          <a:stretch>
            <a:fillRect/>
          </a:stretch>
        </p:blipFill>
        <p:spPr>
          <a:xfrm>
            <a:off x="304800" y="838200"/>
            <a:ext cx="8534400" cy="5689600"/>
          </a:xfrm>
          <a:prstGeom prst="rect">
            <a:avLst/>
          </a:prstGeom>
          <a:ln>
            <a:noFill/>
          </a:ln>
          <a:effectLst>
            <a:softEdge rad="112500"/>
          </a:effectLst>
        </p:spPr>
      </p:pic>
      <p:sp>
        <p:nvSpPr>
          <p:cNvPr id="7"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Harta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ilor</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oceanici</a:t>
            </a:r>
            <a:r>
              <a:rPr lang="en-US" sz="2800" b="1" dirty="0" smtClean="0">
                <a:solidFill>
                  <a:schemeClr val="bg1"/>
                </a:solidFill>
                <a:latin typeface="Bodoni MT" pitchFamily="18" charset="0"/>
              </a:rPr>
              <a:t> a </a:t>
            </a:r>
            <a:r>
              <a:rPr lang="en-US" sz="2800" b="1" dirty="0" err="1" smtClean="0">
                <a:solidFill>
                  <a:schemeClr val="bg1"/>
                </a:solidFill>
                <a:latin typeface="Bodoni MT" pitchFamily="18" charset="0"/>
              </a:rPr>
              <a:t>lui</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Kircher</a:t>
            </a:r>
            <a:r>
              <a:rPr lang="en-US" sz="2800" b="1" dirty="0" smtClean="0">
                <a:solidFill>
                  <a:schemeClr val="bg1"/>
                </a:solidFill>
                <a:latin typeface="Bodoni MT" pitchFamily="18" charset="0"/>
              </a:rPr>
              <a:t>- 1664</a:t>
            </a:r>
            <a:endParaRPr lang="en-US" sz="2800" b="1" dirty="0">
              <a:solidFill>
                <a:schemeClr val="bg1"/>
              </a:solidFill>
              <a:latin typeface="Bodoni MT"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Hydrophylacia</a:t>
            </a:r>
            <a:endParaRPr lang="en-US" sz="2800" b="1" dirty="0">
              <a:solidFill>
                <a:schemeClr val="bg1"/>
              </a:solidFill>
              <a:latin typeface="Bodoni MT" pitchFamily="18" charset="0"/>
            </a:endParaRPr>
          </a:p>
        </p:txBody>
      </p:sp>
      <p:pic>
        <p:nvPicPr>
          <p:cNvPr id="5" name="Picture 4" descr="Kircher-1665-v1-071.tif"/>
          <p:cNvPicPr>
            <a:picLocks noChangeAspect="1"/>
          </p:cNvPicPr>
          <p:nvPr/>
        </p:nvPicPr>
        <p:blipFill>
          <a:blip r:embed="rId3" cstate="screen"/>
          <a:srcRect/>
          <a:stretch>
            <a:fillRect/>
          </a:stretch>
        </p:blipFill>
        <p:spPr>
          <a:xfrm>
            <a:off x="762000" y="838200"/>
            <a:ext cx="7043690" cy="57150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Kircher-1665-v1-160.tif"/>
          <p:cNvPicPr>
            <a:picLocks noChangeAspect="1"/>
          </p:cNvPicPr>
          <p:nvPr/>
        </p:nvPicPr>
        <p:blipFill>
          <a:blip r:embed="rId2" cstate="screen"/>
          <a:stretch>
            <a:fillRect/>
          </a:stretch>
        </p:blipFill>
        <p:spPr>
          <a:xfrm>
            <a:off x="5181600" y="762000"/>
            <a:ext cx="3730107" cy="5797787"/>
          </a:xfrm>
          <a:prstGeom prst="rect">
            <a:avLst/>
          </a:prstGeom>
        </p:spPr>
      </p:pic>
      <p:sp>
        <p:nvSpPr>
          <p:cNvPr id="7" name="Content Placeholder 2"/>
          <p:cNvSpPr txBox="1">
            <a:spLocks/>
          </p:cNvSpPr>
          <p:nvPr/>
        </p:nvSpPr>
        <p:spPr>
          <a:xfrm>
            <a:off x="381000" y="1722474"/>
            <a:ext cx="4876800" cy="4141381"/>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dirty="0" err="1" smtClean="0">
                <a:latin typeface="Bodoni MT" pitchFamily="18" charset="0"/>
                <a:cs typeface="Times New Roman" pitchFamily="18" charset="0"/>
              </a:rPr>
              <a:t>Apa</a:t>
            </a:r>
            <a:r>
              <a:rPr lang="en-US" sz="2000" dirty="0" smtClean="0">
                <a:latin typeface="Bodoni MT" pitchFamily="18" charset="0"/>
                <a:cs typeface="Times New Roman" pitchFamily="18" charset="0"/>
              </a:rPr>
              <a:t> din </a:t>
            </a:r>
            <a:r>
              <a:rPr lang="en-US" sz="2000" dirty="0" err="1" smtClean="0">
                <a:latin typeface="Bodoni MT" pitchFamily="18" charset="0"/>
                <a:cs typeface="Times New Roman" pitchFamily="18" charset="0"/>
              </a:rPr>
              <a:t>oceane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coboar</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c</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tre</a:t>
            </a:r>
            <a:r>
              <a:rPr lang="en-US" sz="2000" dirty="0" smtClean="0">
                <a:latin typeface="Bodoni MT" pitchFamily="18" charset="0"/>
                <a:cs typeface="Times New Roman" pitchFamily="18" charset="0"/>
              </a:rPr>
              <a:t> un </a:t>
            </a:r>
            <a:r>
              <a:rPr lang="en-US" sz="2000" dirty="0" err="1" smtClean="0">
                <a:latin typeface="Bodoni MT" pitchFamily="18" charset="0"/>
                <a:cs typeface="Times New Roman" pitchFamily="18" charset="0"/>
              </a:rPr>
              <a:t>bazin</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subteran</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prin</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intermediul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unor</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abisuri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cele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mai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importante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fiind</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cele</a:t>
            </a:r>
            <a:r>
              <a:rPr lang="en-US" sz="2000" dirty="0" smtClean="0">
                <a:latin typeface="Bodoni MT" pitchFamily="18" charset="0"/>
                <a:cs typeface="Times New Roman" pitchFamily="18" charset="0"/>
              </a:rPr>
              <a:t> situate la </a:t>
            </a:r>
            <a:r>
              <a:rPr lang="en-US" sz="2000" dirty="0" err="1" smtClean="0">
                <a:latin typeface="Bodoni MT" pitchFamily="18" charset="0"/>
                <a:cs typeface="Times New Roman" pitchFamily="18" charset="0"/>
              </a:rPr>
              <a:t>poli</a:t>
            </a:r>
            <a:endParaRPr lang="en-US"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dirty="0" err="1" smtClean="0">
                <a:latin typeface="Bodoni MT" pitchFamily="18" charset="0"/>
                <a:cs typeface="Times New Roman" pitchFamily="18" charset="0"/>
              </a:rPr>
              <a:t>Circuitul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apei</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a:t>
            </a:r>
            <a:r>
              <a:rPr lang="en-US" sz="2000" dirty="0" err="1" smtClean="0">
                <a:latin typeface="Bodoni MT" pitchFamily="18" charset="0"/>
                <a:cs typeface="Times New Roman" pitchFamily="18" charset="0"/>
              </a:rPr>
              <a:t>natur</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este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imaginat</a:t>
            </a:r>
            <a:r>
              <a:rPr lang="en-US" sz="2000" dirty="0" smtClean="0">
                <a:latin typeface="Bodoni MT" pitchFamily="18" charset="0"/>
                <a:cs typeface="Times New Roman" pitchFamily="18" charset="0"/>
              </a:rPr>
              <a:t> ca </a:t>
            </a:r>
            <a:r>
              <a:rPr lang="en-US" sz="2000" dirty="0" err="1" smtClean="0">
                <a:latin typeface="Bodoni MT" pitchFamily="18" charset="0"/>
                <a:cs typeface="Times New Roman" pitchFamily="18" charset="0"/>
              </a:rPr>
              <a:t>fiind</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preponderent</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subteran</a:t>
            </a:r>
            <a:r>
              <a:rPr lang="en-US" sz="2000" dirty="0" smtClean="0">
                <a:latin typeface="Bodoni MT" pitchFamily="18" charset="0"/>
                <a:cs typeface="Times New Roman" pitchFamily="18" charset="0"/>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8"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Harta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ilor</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oceanici</a:t>
            </a:r>
            <a:r>
              <a:rPr lang="en-US" sz="2800" b="1" dirty="0" smtClean="0">
                <a:solidFill>
                  <a:schemeClr val="bg1"/>
                </a:solidFill>
                <a:latin typeface="Bodoni MT" pitchFamily="18" charset="0"/>
              </a:rPr>
              <a:t> a </a:t>
            </a:r>
            <a:r>
              <a:rPr lang="en-US" sz="2800" b="1" dirty="0" err="1" smtClean="0">
                <a:solidFill>
                  <a:schemeClr val="bg1"/>
                </a:solidFill>
                <a:latin typeface="Bodoni MT" pitchFamily="18" charset="0"/>
              </a:rPr>
              <a:t>lui</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Kircher</a:t>
            </a:r>
            <a:r>
              <a:rPr lang="en-US" sz="2800" b="1" dirty="0" smtClean="0">
                <a:solidFill>
                  <a:schemeClr val="bg1"/>
                </a:solidFill>
                <a:latin typeface="Bodoni MT" pitchFamily="18" charset="0"/>
              </a:rPr>
              <a:t>- 1664</a:t>
            </a:r>
            <a:endParaRPr lang="en-US" sz="2800" b="1" dirty="0">
              <a:solidFill>
                <a:schemeClr val="bg1"/>
              </a:solidFill>
              <a:latin typeface="Bodoni MT"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Eberhard</a:t>
            </a:r>
            <a:r>
              <a:rPr lang="en-US" sz="2800" b="1" dirty="0" smtClean="0">
                <a:solidFill>
                  <a:schemeClr val="bg1"/>
                </a:solidFill>
                <a:latin typeface="Bodoni MT" pitchFamily="18" charset="0"/>
              </a:rPr>
              <a:t> Werner </a:t>
            </a:r>
            <a:r>
              <a:rPr lang="en-US" sz="2800" b="1" dirty="0" err="1" smtClean="0">
                <a:solidFill>
                  <a:schemeClr val="bg1"/>
                </a:solidFill>
                <a:latin typeface="Bodoni MT" pitchFamily="18" charset="0"/>
              </a:rPr>
              <a:t>Happel</a:t>
            </a:r>
            <a:r>
              <a:rPr lang="en-US" sz="2800" b="1" dirty="0" smtClean="0">
                <a:solidFill>
                  <a:schemeClr val="bg1"/>
                </a:solidFill>
                <a:latin typeface="Bodoni MT" pitchFamily="18" charset="0"/>
              </a:rPr>
              <a:t> (1647-1690)</a:t>
            </a:r>
            <a:endParaRPr lang="en-US" sz="2800" b="1" dirty="0">
              <a:solidFill>
                <a:schemeClr val="bg1"/>
              </a:solidFill>
              <a:latin typeface="Bodoni MT" pitchFamily="18" charset="0"/>
            </a:endParaRPr>
          </a:p>
        </p:txBody>
      </p:sp>
      <p:sp>
        <p:nvSpPr>
          <p:cNvPr id="6" name="Content Placeholder 2"/>
          <p:cNvSpPr txBox="1">
            <a:spLocks/>
          </p:cNvSpPr>
          <p:nvPr/>
        </p:nvSpPr>
        <p:spPr>
          <a:xfrm>
            <a:off x="381000" y="1564395"/>
            <a:ext cx="5208958" cy="4527933"/>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Jurnalist</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german</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ro-RO"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ș</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i</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autor</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unor</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tratate</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de </a:t>
            </a:r>
            <a:r>
              <a:rPr lang="ro-RO" sz="2000" dirty="0" smtClean="0">
                <a:latin typeface="Bodoni MT" pitchFamily="18" charset="0"/>
                <a:cs typeface="Andalus" pitchFamily="18" charset="-78"/>
              </a:rPr>
              <a:t>ș</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tiin</a:t>
            </a:r>
            <a:r>
              <a:rPr kumimoji="0" lang="ro-RO" sz="2000" b="0" i="0" u="none" strike="noStrike" kern="1200" cap="none" spc="0" normalizeH="0" noProof="0" dirty="0" smtClean="0">
                <a:ln>
                  <a:noFill/>
                </a:ln>
                <a:solidFill>
                  <a:schemeClr val="tx1"/>
                </a:solidFill>
                <a:effectLst/>
                <a:uLnTx/>
                <a:uFillTx/>
                <a:latin typeface="Bodoni MT" pitchFamily="18" charset="0"/>
                <a:cs typeface="Andalus" pitchFamily="18" charset="-78"/>
              </a:rPr>
              <a:t>ț</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e ale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naturii</a:t>
            </a:r>
            <a:endPar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baseline="0" dirty="0" err="1" smtClean="0">
                <a:latin typeface="Bodoni MT" pitchFamily="18" charset="0"/>
                <a:cs typeface="Andalus" pitchFamily="18" charset="-78"/>
              </a:rPr>
              <a:t>Preia</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harta</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lui</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Kircher</a:t>
            </a:r>
            <a:r>
              <a:rPr lang="en-US" sz="2000" dirty="0" smtClean="0">
                <a:latin typeface="Bodoni MT" pitchFamily="18" charset="0"/>
                <a:cs typeface="Andalus" pitchFamily="18" charset="-78"/>
              </a:rPr>
              <a:t> </a:t>
            </a:r>
            <a:r>
              <a:rPr lang="ro-RO" sz="2000" dirty="0" smtClean="0">
                <a:latin typeface="Bodoni MT" pitchFamily="18" charset="0"/>
                <a:cs typeface="Andalus" pitchFamily="18" charset="-78"/>
              </a:rPr>
              <a:t>î</a:t>
            </a:r>
            <a:r>
              <a:rPr lang="en-US" sz="2000" dirty="0" smtClean="0">
                <a:latin typeface="Bodoni MT" pitchFamily="18" charset="0"/>
                <a:cs typeface="Andalus" pitchFamily="18" charset="-78"/>
              </a:rPr>
              <a:t>n 1675 </a:t>
            </a:r>
            <a:r>
              <a:rPr lang="ro-RO" sz="2000" dirty="0" err="1" smtClean="0">
                <a:latin typeface="Bodoni MT" pitchFamily="18" charset="0"/>
                <a:cs typeface="Andalus" pitchFamily="18" charset="-78"/>
              </a:rPr>
              <a:t>ș</a:t>
            </a:r>
            <a:r>
              <a:rPr lang="en-US" sz="2000" dirty="0" err="1" smtClean="0">
                <a:latin typeface="Bodoni MT" pitchFamily="18" charset="0"/>
                <a:cs typeface="Andalus" pitchFamily="18" charset="-78"/>
              </a:rPr>
              <a:t>i</a:t>
            </a:r>
            <a:r>
              <a:rPr lang="en-US" sz="2000" dirty="0" smtClean="0">
                <a:latin typeface="Bodoni MT" pitchFamily="18" charset="0"/>
                <a:cs typeface="Andalus" pitchFamily="18" charset="-78"/>
              </a:rPr>
              <a:t> </a:t>
            </a:r>
            <a:r>
              <a:rPr lang="ro-RO" sz="2000" dirty="0" smtClean="0">
                <a:latin typeface="Bodoni MT" pitchFamily="18" charset="0"/>
                <a:cs typeface="Andalus" pitchFamily="18" charset="-78"/>
              </a:rPr>
              <a:t>î</a:t>
            </a:r>
            <a:r>
              <a:rPr lang="en-US" sz="2000" dirty="0" err="1" smtClean="0">
                <a:latin typeface="Bodoni MT" pitchFamily="18" charset="0"/>
                <a:cs typeface="Andalus" pitchFamily="18" charset="-78"/>
              </a:rPr>
              <a:t>i</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aplic</a:t>
            </a:r>
            <a:r>
              <a:rPr lang="ro-RO" sz="2000" dirty="0" smtClean="0">
                <a:latin typeface="Bodoni MT" pitchFamily="18" charset="0"/>
                <a:cs typeface="Andalus" pitchFamily="18" charset="-78"/>
              </a:rPr>
              <a:t>ă</a:t>
            </a:r>
            <a:r>
              <a:rPr lang="en-US" sz="2000" dirty="0" smtClean="0">
                <a:latin typeface="Bodoni MT" pitchFamily="18" charset="0"/>
                <a:cs typeface="Andalus" pitchFamily="18" charset="-78"/>
              </a:rPr>
              <a:t> </a:t>
            </a:r>
            <a:r>
              <a:rPr lang="ro-RO" sz="2000" dirty="0" smtClean="0">
                <a:latin typeface="Bodoni MT" pitchFamily="18" charset="0"/>
                <a:cs typeface="Andalus" pitchFamily="18" charset="-78"/>
              </a:rPr>
              <a:t>î</a:t>
            </a:r>
            <a:r>
              <a:rPr lang="en-US" sz="2000" dirty="0" err="1" smtClean="0">
                <a:latin typeface="Bodoni MT" pitchFamily="18" charset="0"/>
                <a:cs typeface="Andalus" pitchFamily="18" charset="-78"/>
              </a:rPr>
              <a:t>mbun</a:t>
            </a:r>
            <a:r>
              <a:rPr lang="ro-RO" sz="2000" dirty="0" smtClean="0">
                <a:latin typeface="Bodoni MT" pitchFamily="18" charset="0"/>
                <a:cs typeface="Andalus" pitchFamily="18" charset="-78"/>
              </a:rPr>
              <a:t>ă</a:t>
            </a:r>
            <a:r>
              <a:rPr lang="en-US" sz="2000" dirty="0" smtClean="0">
                <a:latin typeface="Bodoni MT" pitchFamily="18" charset="0"/>
                <a:cs typeface="Andalus" pitchFamily="18" charset="-78"/>
              </a:rPr>
              <a:t>t</a:t>
            </a:r>
            <a:r>
              <a:rPr lang="ro-RO" sz="2000" dirty="0" smtClean="0">
                <a:latin typeface="Bodoni MT" pitchFamily="18" charset="0"/>
                <a:cs typeface="Andalus" pitchFamily="18" charset="-78"/>
              </a:rPr>
              <a:t>ăț</a:t>
            </a:r>
            <a:r>
              <a:rPr lang="en-US" sz="2000" dirty="0" err="1" smtClean="0">
                <a:latin typeface="Bodoni MT" pitchFamily="18" charset="0"/>
                <a:cs typeface="Andalus" pitchFamily="18" charset="-78"/>
              </a:rPr>
              <a:t>iri</a:t>
            </a:r>
            <a:r>
              <a:rPr lang="en-US" sz="2000" dirty="0" smtClean="0">
                <a:latin typeface="Bodoni MT" pitchFamily="18" charset="0"/>
                <a:cs typeface="Andalus" pitchFamily="18" charset="-78"/>
              </a:rPr>
              <a:t> de </a:t>
            </a:r>
            <a:r>
              <a:rPr lang="en-US" sz="2000" dirty="0" err="1" smtClean="0">
                <a:latin typeface="Bodoni MT" pitchFamily="18" charset="0"/>
                <a:cs typeface="Andalus" pitchFamily="18" charset="-78"/>
              </a:rPr>
              <a:t>ordin</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estetic</a:t>
            </a:r>
            <a:r>
              <a:rPr lang="en-US" sz="2000" dirty="0" smtClean="0">
                <a:latin typeface="Bodoni MT" pitchFamily="18" charset="0"/>
                <a:cs typeface="Andalus" pitchFamily="18" charset="-78"/>
              </a:rPr>
              <a:t>, f</a:t>
            </a:r>
            <a:r>
              <a:rPr lang="ro-RO" sz="2000" dirty="0" smtClean="0">
                <a:latin typeface="Bodoni MT" pitchFamily="18" charset="0"/>
                <a:cs typeface="Andalus" pitchFamily="18" charset="-78"/>
              </a:rPr>
              <a:t>ă</a:t>
            </a:r>
            <a:r>
              <a:rPr lang="en-US" sz="2000" dirty="0" smtClean="0">
                <a:latin typeface="Bodoni MT" pitchFamily="18" charset="0"/>
                <a:cs typeface="Andalus" pitchFamily="18" charset="-78"/>
              </a:rPr>
              <a:t>r</a:t>
            </a:r>
            <a:r>
              <a:rPr lang="ro-RO" sz="2000" dirty="0" smtClean="0">
                <a:latin typeface="Bodoni MT" pitchFamily="18" charset="0"/>
                <a:cs typeface="Andalus" pitchFamily="18" charset="-78"/>
              </a:rPr>
              <a:t>ă</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adaugare</a:t>
            </a:r>
            <a:r>
              <a:rPr lang="en-US" sz="2000" dirty="0" smtClean="0">
                <a:latin typeface="Bodoni MT" pitchFamily="18" charset="0"/>
                <a:cs typeface="Andalus" pitchFamily="18" charset="-78"/>
              </a:rPr>
              <a:t> de </a:t>
            </a:r>
            <a:r>
              <a:rPr lang="en-US" sz="2000" dirty="0" err="1" smtClean="0">
                <a:latin typeface="Bodoni MT" pitchFamily="18" charset="0"/>
                <a:cs typeface="Andalus" pitchFamily="18" charset="-78"/>
              </a:rPr>
              <a:t>noi</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informa</a:t>
            </a:r>
            <a:r>
              <a:rPr lang="ro-RO" sz="2000" dirty="0" smtClean="0">
                <a:latin typeface="Bodoni MT" pitchFamily="18" charset="0"/>
                <a:cs typeface="Andalus" pitchFamily="18" charset="-78"/>
              </a:rPr>
              <a:t>ț</a:t>
            </a:r>
            <a:r>
              <a:rPr lang="en-US" sz="2000" dirty="0" smtClean="0">
                <a:latin typeface="Bodoni MT" pitchFamily="18" charset="0"/>
                <a:cs typeface="Andalus" pitchFamily="18" charset="-78"/>
              </a:rPr>
              <a:t>ii</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Ambele</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 h</a:t>
            </a:r>
            <a:r>
              <a:rPr kumimoji="0" lang="ro-RO"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ă</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r</a:t>
            </a:r>
            <a:r>
              <a:rPr kumimoji="0" lang="ro-RO"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ț</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i</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reprezint</a:t>
            </a:r>
            <a:r>
              <a:rPr kumimoji="0" lang="ro-RO"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ă</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 </a:t>
            </a:r>
            <a:r>
              <a:rPr lang="ro-RO" sz="2000" dirty="0" smtClean="0">
                <a:latin typeface="Bodoni MT" pitchFamily="18" charset="0"/>
                <a:cs typeface="Andalus" pitchFamily="18" charset="-78"/>
              </a:rPr>
              <a:t>î</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ncerc</a:t>
            </a:r>
            <a:r>
              <a:rPr kumimoji="0" lang="ro-RO"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rPr>
              <a:t>ă</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Andalus" pitchFamily="18" charset="-78"/>
              </a:rPr>
              <a:t>ri</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timpurii</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de a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transpune</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grafic</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informa</a:t>
            </a:r>
            <a:r>
              <a:rPr kumimoji="0" lang="ro-RO" sz="2000" b="0" i="0" u="none" strike="noStrike" kern="1200" cap="none" spc="0" normalizeH="0" noProof="0" dirty="0" smtClean="0">
                <a:ln>
                  <a:noFill/>
                </a:ln>
                <a:solidFill>
                  <a:schemeClr val="tx1"/>
                </a:solidFill>
                <a:effectLst/>
                <a:uLnTx/>
                <a:uFillTx/>
                <a:latin typeface="Bodoni MT" pitchFamily="18" charset="0"/>
                <a:cs typeface="Andalus" pitchFamily="18" charset="-78"/>
              </a:rPr>
              <a:t>ț</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iile</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colectate</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de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marinari</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pe</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baza</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unor</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teorii</a:t>
            </a:r>
            <a:r>
              <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rPr>
              <a:t> pseudo-</a:t>
            </a:r>
            <a:r>
              <a:rPr lang="ro-RO" sz="2000" dirty="0" smtClean="0">
                <a:latin typeface="Bodoni MT" pitchFamily="18" charset="0"/>
                <a:cs typeface="Andalus" pitchFamily="18" charset="-78"/>
              </a:rPr>
              <a:t>ș</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tiin</a:t>
            </a:r>
            <a:r>
              <a:rPr kumimoji="0" lang="ro-RO" sz="2000" b="0" i="0" u="none" strike="noStrike" kern="1200" cap="none" spc="0" normalizeH="0" noProof="0" dirty="0" smtClean="0">
                <a:ln>
                  <a:noFill/>
                </a:ln>
                <a:solidFill>
                  <a:schemeClr val="tx1"/>
                </a:solidFill>
                <a:effectLst/>
                <a:uLnTx/>
                <a:uFillTx/>
                <a:latin typeface="Bodoni MT" pitchFamily="18" charset="0"/>
                <a:cs typeface="Andalus" pitchFamily="18" charset="-78"/>
              </a:rPr>
              <a:t>ț</a:t>
            </a:r>
            <a:r>
              <a:rPr kumimoji="0" lang="en-US" sz="2000" b="0" i="0" u="none" strike="noStrike" kern="1200" cap="none" spc="0" normalizeH="0" noProof="0" dirty="0" err="1" smtClean="0">
                <a:ln>
                  <a:noFill/>
                </a:ln>
                <a:solidFill>
                  <a:schemeClr val="tx1"/>
                </a:solidFill>
                <a:effectLst/>
                <a:uLnTx/>
                <a:uFillTx/>
                <a:latin typeface="Bodoni MT" pitchFamily="18" charset="0"/>
                <a:cs typeface="Andalus" pitchFamily="18" charset="-78"/>
              </a:rPr>
              <a:t>ifice</a:t>
            </a:r>
            <a:endParaRPr kumimoji="0" lang="en-US" sz="2000" b="0" i="0" u="none" strike="noStrike" kern="1200" cap="none" spc="0" normalizeH="0" noProof="0" dirty="0" smtClean="0">
              <a:ln>
                <a:noFill/>
              </a:ln>
              <a:solidFill>
                <a:schemeClr val="tx1"/>
              </a:solidFill>
              <a:effectLst/>
              <a:uLnTx/>
              <a:uFillTx/>
              <a:latin typeface="Bodoni MT" pitchFamily="18" charset="0"/>
              <a:cs typeface="Andalus" pitchFamily="18" charset="-78"/>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000" baseline="0" dirty="0" err="1" smtClean="0">
                <a:latin typeface="Bodoni MT" pitchFamily="18" charset="0"/>
                <a:cs typeface="Andalus" pitchFamily="18" charset="-78"/>
              </a:rPr>
              <a:t>Niciuna</a:t>
            </a:r>
            <a:r>
              <a:rPr lang="en-US" sz="2000" baseline="0" dirty="0" smtClean="0">
                <a:latin typeface="Bodoni MT" pitchFamily="18" charset="0"/>
                <a:cs typeface="Andalus" pitchFamily="18" charset="-78"/>
              </a:rPr>
              <a:t> din h</a:t>
            </a:r>
            <a:r>
              <a:rPr lang="ro-RO" sz="2000" baseline="0" dirty="0" smtClean="0">
                <a:latin typeface="Bodoni MT" pitchFamily="18" charset="0"/>
                <a:cs typeface="Andalus" pitchFamily="18" charset="-78"/>
              </a:rPr>
              <a:t>ă</a:t>
            </a:r>
            <a:r>
              <a:rPr lang="en-US" sz="2000" baseline="0" dirty="0" smtClean="0">
                <a:latin typeface="Bodoni MT" pitchFamily="18" charset="0"/>
                <a:cs typeface="Andalus" pitchFamily="18" charset="-78"/>
              </a:rPr>
              <a:t>r</a:t>
            </a:r>
            <a:r>
              <a:rPr lang="ro-RO" sz="2000" baseline="0" dirty="0" smtClean="0">
                <a:latin typeface="Bodoni MT" pitchFamily="18" charset="0"/>
                <a:cs typeface="Andalus" pitchFamily="18" charset="-78"/>
              </a:rPr>
              <a:t>ț</a:t>
            </a:r>
            <a:r>
              <a:rPr lang="en-US" sz="2000" baseline="0" dirty="0" err="1" smtClean="0">
                <a:latin typeface="Bodoni MT" pitchFamily="18" charset="0"/>
                <a:cs typeface="Andalus" pitchFamily="18" charset="-78"/>
              </a:rPr>
              <a:t>i</a:t>
            </a:r>
            <a:r>
              <a:rPr lang="en-US" sz="2000" baseline="0" dirty="0" smtClean="0">
                <a:latin typeface="Bodoni MT" pitchFamily="18" charset="0"/>
                <a:cs typeface="Andalus" pitchFamily="18" charset="-78"/>
              </a:rPr>
              <a:t> nu con</a:t>
            </a:r>
            <a:r>
              <a:rPr lang="ro-RO" sz="2000" dirty="0" smtClean="0">
                <a:latin typeface="Bodoni MT" pitchFamily="18" charset="0"/>
                <a:cs typeface="Andalus" pitchFamily="18" charset="-78"/>
              </a:rPr>
              <a:t>ț</a:t>
            </a:r>
            <a:r>
              <a:rPr lang="en-US" sz="2000" baseline="0" dirty="0" err="1" smtClean="0">
                <a:latin typeface="Bodoni MT" pitchFamily="18" charset="0"/>
                <a:cs typeface="Andalus" pitchFamily="18" charset="-78"/>
              </a:rPr>
              <a:t>ine</a:t>
            </a:r>
            <a:r>
              <a:rPr lang="en-US" sz="2000" baseline="0" dirty="0" smtClean="0">
                <a:latin typeface="Bodoni MT" pitchFamily="18" charset="0"/>
                <a:cs typeface="Andalus" pitchFamily="18" charset="-78"/>
              </a:rPr>
              <a:t> </a:t>
            </a:r>
            <a:r>
              <a:rPr lang="en-US" sz="2000" baseline="0" dirty="0" err="1" smtClean="0">
                <a:latin typeface="Bodoni MT" pitchFamily="18" charset="0"/>
                <a:cs typeface="Andalus" pitchFamily="18" charset="-78"/>
              </a:rPr>
              <a:t>informa</a:t>
            </a:r>
            <a:r>
              <a:rPr lang="ro-RO" sz="2000" baseline="0" dirty="0" smtClean="0">
                <a:latin typeface="Bodoni MT" pitchFamily="18" charset="0"/>
                <a:cs typeface="Andalus" pitchFamily="18" charset="-78"/>
              </a:rPr>
              <a:t>ț</a:t>
            </a:r>
            <a:r>
              <a:rPr lang="en-US" sz="2000" baseline="0" dirty="0" smtClean="0">
                <a:latin typeface="Bodoni MT" pitchFamily="18" charset="0"/>
                <a:cs typeface="Andalus" pitchFamily="18" charset="-78"/>
              </a:rPr>
              <a:t>ii</a:t>
            </a:r>
            <a:r>
              <a:rPr lang="en-US" sz="2000" dirty="0" smtClean="0">
                <a:latin typeface="Bodoni MT" pitchFamily="18" charset="0"/>
                <a:cs typeface="Andalus" pitchFamily="18" charset="-78"/>
              </a:rPr>
              <a:t> cu </a:t>
            </a:r>
            <a:r>
              <a:rPr lang="en-US" sz="2000" dirty="0" err="1" smtClean="0">
                <a:latin typeface="Bodoni MT" pitchFamily="18" charset="0"/>
                <a:cs typeface="Andalus" pitchFamily="18" charset="-78"/>
              </a:rPr>
              <a:t>privire</a:t>
            </a:r>
            <a:r>
              <a:rPr lang="en-US" sz="2000" dirty="0" smtClean="0">
                <a:latin typeface="Bodoni MT" pitchFamily="18" charset="0"/>
                <a:cs typeface="Andalus" pitchFamily="18" charset="-78"/>
              </a:rPr>
              <a:t> la </a:t>
            </a:r>
            <a:r>
              <a:rPr lang="en-US" sz="2000" dirty="0" err="1" smtClean="0">
                <a:latin typeface="Bodoni MT" pitchFamily="18" charset="0"/>
                <a:cs typeface="Andalus" pitchFamily="18" charset="-78"/>
              </a:rPr>
              <a:t>direc</a:t>
            </a:r>
            <a:r>
              <a:rPr lang="ro-RO" sz="2000" dirty="0" smtClean="0">
                <a:latin typeface="Bodoni MT" pitchFamily="18" charset="0"/>
                <a:cs typeface="Andalus" pitchFamily="18" charset="-78"/>
              </a:rPr>
              <a:t>ț</a:t>
            </a:r>
            <a:r>
              <a:rPr lang="en-US" sz="2000" dirty="0" err="1" smtClean="0">
                <a:latin typeface="Bodoni MT" pitchFamily="18" charset="0"/>
                <a:cs typeface="Andalus" pitchFamily="18" charset="-78"/>
              </a:rPr>
              <a:t>ia</a:t>
            </a:r>
            <a:r>
              <a:rPr lang="en-US" sz="2000" dirty="0" smtClean="0">
                <a:latin typeface="Bodoni MT" pitchFamily="18" charset="0"/>
                <a:cs typeface="Andalus" pitchFamily="18" charset="-78"/>
              </a:rPr>
              <a:t> </a:t>
            </a:r>
            <a:r>
              <a:rPr lang="en-US" sz="2000" dirty="0" err="1" smtClean="0">
                <a:latin typeface="Bodoni MT" pitchFamily="18" charset="0"/>
                <a:cs typeface="Andalus" pitchFamily="18" charset="-78"/>
              </a:rPr>
              <a:t>curen</a:t>
            </a:r>
            <a:r>
              <a:rPr lang="ro-RO" sz="2000" dirty="0" smtClean="0">
                <a:latin typeface="Bodoni MT" pitchFamily="18" charset="0"/>
                <a:cs typeface="Andalus" pitchFamily="18" charset="-78"/>
              </a:rPr>
              <a:t>ț</a:t>
            </a:r>
            <a:r>
              <a:rPr lang="en-US" sz="2000" dirty="0" err="1" smtClean="0">
                <a:latin typeface="Bodoni MT" pitchFamily="18" charset="0"/>
                <a:cs typeface="Andalus" pitchFamily="18" charset="-78"/>
              </a:rPr>
              <a:t>ilor</a:t>
            </a:r>
            <a:endParaRPr kumimoji="0" lang="en-US" sz="2000" b="0" i="0" u="none" strike="noStrike" kern="1200" cap="none" spc="0" normalizeH="0" baseline="0" noProof="0" dirty="0" smtClean="0">
              <a:ln>
                <a:noFill/>
              </a:ln>
              <a:solidFill>
                <a:schemeClr val="tx1"/>
              </a:solidFill>
              <a:effectLst/>
              <a:uLnTx/>
              <a:uFillTx/>
              <a:latin typeface="Bodoni MT" pitchFamily="18" charset="0"/>
              <a:cs typeface="Andalus" pitchFamily="18" charset="-78"/>
            </a:endParaRPr>
          </a:p>
        </p:txBody>
      </p:sp>
      <p:pic>
        <p:nvPicPr>
          <p:cNvPr id="7" name="Picture 6" descr="Eberhard_Werner_Happel.jpg"/>
          <p:cNvPicPr>
            <a:picLocks noChangeAspect="1"/>
          </p:cNvPicPr>
          <p:nvPr/>
        </p:nvPicPr>
        <p:blipFill>
          <a:blip r:embed="rId2"/>
          <a:stretch>
            <a:fillRect/>
          </a:stretch>
        </p:blipFill>
        <p:spPr>
          <a:xfrm>
            <a:off x="5589958" y="1722474"/>
            <a:ext cx="3003198" cy="3397368"/>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Eberhard</a:t>
            </a:r>
            <a:r>
              <a:rPr lang="en-US" sz="2800" b="1" dirty="0" smtClean="0">
                <a:solidFill>
                  <a:schemeClr val="bg1"/>
                </a:solidFill>
                <a:latin typeface="Bodoni MT" pitchFamily="18" charset="0"/>
              </a:rPr>
              <a:t> Werner </a:t>
            </a:r>
            <a:r>
              <a:rPr lang="en-US" sz="2800" b="1" dirty="0" err="1" smtClean="0">
                <a:solidFill>
                  <a:schemeClr val="bg1"/>
                </a:solidFill>
                <a:latin typeface="Bodoni MT" pitchFamily="18" charset="0"/>
              </a:rPr>
              <a:t>Happel</a:t>
            </a:r>
            <a:r>
              <a:rPr lang="en-US" sz="2800" b="1" dirty="0" smtClean="0">
                <a:solidFill>
                  <a:schemeClr val="bg1"/>
                </a:solidFill>
                <a:latin typeface="Bodoni MT" pitchFamily="18" charset="0"/>
              </a:rPr>
              <a:t> – </a:t>
            </a:r>
            <a:r>
              <a:rPr lang="en-US" sz="2800" b="1" dirty="0" err="1" smtClean="0">
                <a:solidFill>
                  <a:schemeClr val="bg1"/>
                </a:solidFill>
                <a:latin typeface="Bodoni MT" pitchFamily="18" charset="0"/>
              </a:rPr>
              <a:t>harta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ilor</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oceanici</a:t>
            </a:r>
            <a:r>
              <a:rPr lang="en-US" sz="2800" b="1" dirty="0" smtClean="0">
                <a:solidFill>
                  <a:schemeClr val="bg1"/>
                </a:solidFill>
                <a:latin typeface="Bodoni MT" pitchFamily="18" charset="0"/>
              </a:rPr>
              <a:t> (1675)</a:t>
            </a:r>
            <a:endParaRPr lang="en-US" sz="2800" b="1" dirty="0">
              <a:solidFill>
                <a:schemeClr val="bg1"/>
              </a:solidFill>
              <a:latin typeface="Bodoni MT" pitchFamily="18" charset="0"/>
            </a:endParaRPr>
          </a:p>
        </p:txBody>
      </p:sp>
      <p:pic>
        <p:nvPicPr>
          <p:cNvPr id="5" name="Picture 4" descr="happel-map-1675.jpg"/>
          <p:cNvPicPr>
            <a:picLocks noChangeAspect="1"/>
          </p:cNvPicPr>
          <p:nvPr/>
        </p:nvPicPr>
        <p:blipFill>
          <a:blip r:embed="rId3" cstate="screen"/>
          <a:stretch>
            <a:fillRect/>
          </a:stretch>
        </p:blipFill>
        <p:spPr>
          <a:xfrm>
            <a:off x="436798" y="781098"/>
            <a:ext cx="8122412" cy="5740809"/>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Curentul</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Golfului</a:t>
            </a:r>
            <a:r>
              <a:rPr lang="en-US" sz="2800" b="1" dirty="0" smtClean="0">
                <a:solidFill>
                  <a:schemeClr val="bg1"/>
                </a:solidFill>
                <a:latin typeface="Bodoni MT" pitchFamily="18" charset="0"/>
              </a:rPr>
              <a:t> (Gulf Stream)</a:t>
            </a:r>
            <a:endParaRPr lang="en-US" sz="2800" b="1" dirty="0">
              <a:solidFill>
                <a:schemeClr val="bg1"/>
              </a:solidFill>
              <a:latin typeface="Bodoni MT" pitchFamily="18" charset="0"/>
            </a:endParaRPr>
          </a:p>
        </p:txBody>
      </p:sp>
      <p:sp>
        <p:nvSpPr>
          <p:cNvPr id="5" name="Content Placeholder 2"/>
          <p:cNvSpPr txBox="1">
            <a:spLocks/>
          </p:cNvSpPr>
          <p:nvPr/>
        </p:nvSpPr>
        <p:spPr>
          <a:xfrm>
            <a:off x="215747" y="5144877"/>
            <a:ext cx="8432494" cy="1421176"/>
          </a:xfrm>
          <a:prstGeom prst="rect">
            <a:avLst/>
          </a:prstGeom>
        </p:spPr>
        <p:txBody>
          <a:bodyPr>
            <a:normAutofit/>
          </a:bodyPr>
          <a:lstStyle/>
          <a:p>
            <a:pPr marL="342900" indent="-342900">
              <a:spcBef>
                <a:spcPct val="20000"/>
              </a:spcBef>
              <a:buFont typeface="Arial" pitchFamily="34" charset="0"/>
              <a:buChar char="•"/>
              <a:defRPr/>
            </a:pPr>
            <a:r>
              <a:rPr lang="ro-RO" sz="2000" dirty="0" smtClean="0">
                <a:latin typeface="Bodoni MT" pitchFamily="18" charset="0"/>
                <a:cs typeface="Times New Roman" pitchFamily="18" charset="0"/>
              </a:rPr>
              <a:t>Anton de Alaminos (1482-1520) este cel care se folosește de Curentului Golfului pentru prima dată în cadrul unei calatorii spre Spania, plecând din Vera Cruz, Mexic, în 1519</a:t>
            </a:r>
            <a:endParaRPr lang="en-US"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7" name="Picture 6" descr="GulfStream_Map.jpg"/>
          <p:cNvPicPr>
            <a:picLocks noChangeAspect="1"/>
          </p:cNvPicPr>
          <p:nvPr/>
        </p:nvPicPr>
        <p:blipFill>
          <a:blip r:embed="rId3"/>
          <a:stretch>
            <a:fillRect/>
          </a:stretch>
        </p:blipFill>
        <p:spPr>
          <a:xfrm>
            <a:off x="4017599" y="1273469"/>
            <a:ext cx="5126401" cy="3439565"/>
          </a:xfrm>
          <a:prstGeom prst="rect">
            <a:avLst/>
          </a:prstGeom>
        </p:spPr>
      </p:pic>
      <p:sp>
        <p:nvSpPr>
          <p:cNvPr id="8" name="Content Placeholder 2"/>
          <p:cNvSpPr txBox="1">
            <a:spLocks/>
          </p:cNvSpPr>
          <p:nvPr/>
        </p:nvSpPr>
        <p:spPr>
          <a:xfrm>
            <a:off x="215747" y="1454226"/>
            <a:ext cx="3484199" cy="3470314"/>
          </a:xfrm>
          <a:prstGeom prst="rect">
            <a:avLst/>
          </a:prstGeom>
        </p:spPr>
        <p:txBody>
          <a:bodyPr>
            <a:normAutofit/>
          </a:bodyPr>
          <a:lstStyle/>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Curentul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Golfului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este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pentru</a:t>
            </a:r>
            <a:r>
              <a:rPr lang="en-US" sz="2000" dirty="0" smtClean="0">
                <a:latin typeface="Bodoni MT" pitchFamily="18" charset="0"/>
                <a:cs typeface="Times New Roman" pitchFamily="18" charset="0"/>
              </a:rPr>
              <a:t> prima </a:t>
            </a:r>
            <a:r>
              <a:rPr lang="ro-RO" sz="2000" dirty="0" smtClean="0">
                <a:latin typeface="Bodoni MT" pitchFamily="18" charset="0"/>
                <a:cs typeface="Times New Roman" pitchFamily="18" charset="0"/>
              </a:rPr>
              <a:t>dată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consemnat</a:t>
            </a:r>
            <a:r>
              <a:rPr lang="en-US" sz="2000" dirty="0" smtClean="0">
                <a:latin typeface="Bodoni MT" pitchFamily="18" charset="0"/>
                <a:cs typeface="Times New Roman" pitchFamily="18" charset="0"/>
              </a:rPr>
              <a:t> de Juan Ponce de Leon</a:t>
            </a:r>
            <a:r>
              <a:rPr lang="ro-RO" sz="2000" dirty="0" smtClean="0">
                <a:latin typeface="Bodoni MT" pitchFamily="18" charset="0"/>
                <a:cs typeface="Times New Roman" pitchFamily="18" charset="0"/>
              </a:rPr>
              <a:t> (1474-1521)</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1513</a:t>
            </a:r>
          </a:p>
          <a:p>
            <a:pPr marL="342900" lvl="0" indent="-342900">
              <a:spcBef>
                <a:spcPct val="20000"/>
              </a:spcBef>
              <a:defRPr/>
            </a:pPr>
            <a:r>
              <a:rPr lang="en-US" sz="2400" dirty="0" smtClean="0">
                <a:latin typeface="Bodoni MT" pitchFamily="18" charset="0"/>
              </a:rPr>
              <a:t>	</a:t>
            </a:r>
            <a:r>
              <a:rPr lang="ro-RO" i="1" dirty="0" smtClean="0">
                <a:solidFill>
                  <a:schemeClr val="accent1">
                    <a:lumMod val="75000"/>
                  </a:schemeClr>
                </a:solidFill>
                <a:latin typeface="Bodoni MT" pitchFamily="18" charset="0"/>
              </a:rPr>
              <a:t>"A current such that, although they had great wind, they could not proceed forward, but backward</a:t>
            </a:r>
            <a:r>
              <a:rPr lang="en-US" i="1" dirty="0" smtClean="0">
                <a:solidFill>
                  <a:schemeClr val="accent1">
                    <a:lumMod val="75000"/>
                  </a:schemeClr>
                </a:solidFill>
                <a:latin typeface="Bodoni MT" pitchFamily="18" charset="0"/>
              </a:rPr>
              <a:t> […]</a:t>
            </a:r>
            <a:r>
              <a:rPr lang="ro-RO" i="1" dirty="0" smtClean="0">
                <a:solidFill>
                  <a:schemeClr val="accent1">
                    <a:lumMod val="75000"/>
                  </a:schemeClr>
                </a:solidFill>
                <a:latin typeface="Bodoni MT" pitchFamily="18" charset="0"/>
              </a:rPr>
              <a:t>; at the end it was known that the current was more powerful than the wind." </a:t>
            </a:r>
            <a:endParaRPr lang="en-US" i="1" dirty="0" smtClean="0">
              <a:solidFill>
                <a:schemeClr val="accent1">
                  <a:lumMod val="75000"/>
                </a:schemeClr>
              </a:solidFill>
              <a:latin typeface="Bodoni MT" pitchFamily="18" charset="0"/>
            </a:endParaRPr>
          </a:p>
        </p:txBody>
      </p:sp>
      <p:sp>
        <p:nvSpPr>
          <p:cNvPr id="9" name="Content Placeholder 2"/>
          <p:cNvSpPr txBox="1">
            <a:spLocks/>
          </p:cNvSpPr>
          <p:nvPr/>
        </p:nvSpPr>
        <p:spPr>
          <a:xfrm>
            <a:off x="6400799" y="4713034"/>
            <a:ext cx="2743201" cy="431843"/>
          </a:xfrm>
          <a:prstGeom prst="rect">
            <a:avLst/>
          </a:prstGeom>
        </p:spPr>
        <p:txBody>
          <a:bodyPr>
            <a:normAutofit/>
          </a:bodyPr>
          <a:lstStyle/>
          <a:p>
            <a:pPr marL="342900" indent="-342900">
              <a:spcBef>
                <a:spcPct val="20000"/>
              </a:spcBef>
              <a:defRPr/>
            </a:pPr>
            <a:r>
              <a:rPr lang="en-US" sz="1100" dirty="0" err="1" smtClean="0">
                <a:latin typeface="Times New Roman" pitchFamily="18" charset="0"/>
                <a:cs typeface="Times New Roman" pitchFamily="18" charset="0"/>
              </a:rPr>
              <a:t>Sursa</a:t>
            </a:r>
            <a:r>
              <a:rPr lang="en-US" sz="1100" dirty="0" smtClean="0">
                <a:latin typeface="Times New Roman" pitchFamily="18" charset="0"/>
                <a:cs typeface="Times New Roman" pitchFamily="18" charset="0"/>
              </a:rPr>
              <a:t>: http://www.macmillanmh.com</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Curentul</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Golfului</a:t>
            </a:r>
            <a:r>
              <a:rPr lang="en-US" sz="2800" b="1" dirty="0" smtClean="0">
                <a:solidFill>
                  <a:schemeClr val="bg1"/>
                </a:solidFill>
                <a:latin typeface="Bodoni MT" pitchFamily="18" charset="0"/>
              </a:rPr>
              <a:t> (Gulf Stream)</a:t>
            </a:r>
            <a:r>
              <a:rPr lang="ro-RO" sz="2800" b="1" dirty="0" smtClean="0">
                <a:solidFill>
                  <a:schemeClr val="bg1"/>
                </a:solidFill>
                <a:latin typeface="Bodoni MT" pitchFamily="18" charset="0"/>
              </a:rPr>
              <a:t> – Battista Agnese</a:t>
            </a:r>
            <a:endParaRPr lang="en-US" sz="2800" b="1" dirty="0">
              <a:solidFill>
                <a:schemeClr val="bg1"/>
              </a:solidFill>
              <a:latin typeface="Bodoni MT" pitchFamily="18" charset="0"/>
            </a:endParaRPr>
          </a:p>
        </p:txBody>
      </p:sp>
      <p:sp>
        <p:nvSpPr>
          <p:cNvPr id="5" name="Content Placeholder 2"/>
          <p:cNvSpPr txBox="1">
            <a:spLocks/>
          </p:cNvSpPr>
          <p:nvPr/>
        </p:nvSpPr>
        <p:spPr>
          <a:xfrm>
            <a:off x="1647940" y="837283"/>
            <a:ext cx="5733361" cy="826265"/>
          </a:xfrm>
          <a:prstGeom prst="rect">
            <a:avLst/>
          </a:prstGeom>
        </p:spPr>
        <p:txBody>
          <a:bodyPr>
            <a:normAutofit/>
          </a:bodyPr>
          <a:lstStyle/>
          <a:p>
            <a:pPr indent="-342900">
              <a:defRPr/>
            </a:pPr>
            <a:r>
              <a:rPr lang="en-US" sz="2000" dirty="0" smtClean="0">
                <a:latin typeface="Bodoni MT" pitchFamily="18" charset="0"/>
                <a:cs typeface="Times New Roman" pitchFamily="18" charset="0"/>
              </a:rPr>
              <a:t>Battista </a:t>
            </a:r>
            <a:r>
              <a:rPr lang="en-US" sz="2000" dirty="0" err="1" smtClean="0">
                <a:latin typeface="Bodoni MT" pitchFamily="18" charset="0"/>
                <a:cs typeface="Times New Roman" pitchFamily="18" charset="0"/>
              </a:rPr>
              <a:t>Agnese</a:t>
            </a:r>
            <a:r>
              <a:rPr lang="ro-RO" sz="2000" dirty="0" smtClean="0">
                <a:latin typeface="Bodoni MT" pitchFamily="18" charset="0"/>
                <a:cs typeface="Times New Roman" pitchFamily="18" charset="0"/>
              </a:rPr>
              <a:t> (1500-1564)</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ilustreaz</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Curentul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Golfului</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a:t>
            </a:r>
            <a:r>
              <a:rPr lang="ro-RO" sz="2000" dirty="0" smtClean="0">
                <a:latin typeface="Bodoni MT" pitchFamily="18" charset="0"/>
                <a:cs typeface="Times New Roman" pitchFamily="18" charset="0"/>
              </a:rPr>
              <a:t>cadrul</a:t>
            </a:r>
            <a:r>
              <a:rPr lang="en-US" sz="2000" dirty="0" smtClean="0">
                <a:latin typeface="Bodoni MT" pitchFamily="18" charset="0"/>
                <a:cs typeface="Times New Roman" pitchFamily="18" charset="0"/>
              </a:rPr>
              <a:t> h</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r</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il</a:t>
            </a:r>
            <a:r>
              <a:rPr lang="ro-RO" sz="2000" dirty="0" smtClean="0">
                <a:latin typeface="Bodoni MT" pitchFamily="18" charset="0"/>
                <a:cs typeface="Times New Roman" pitchFamily="18" charset="0"/>
              </a:rPr>
              <a:t>or</a:t>
            </a:r>
            <a:r>
              <a:rPr lang="en-US" sz="2000" dirty="0" smtClean="0">
                <a:latin typeface="Bodoni MT" pitchFamily="18" charset="0"/>
                <a:cs typeface="Times New Roman" pitchFamily="18" charset="0"/>
              </a:rPr>
              <a:t> sale</a:t>
            </a:r>
            <a:r>
              <a:rPr lang="ro-RO" sz="2000" dirty="0" smtClean="0">
                <a:latin typeface="Bodoni MT" pitchFamily="18" charset="0"/>
                <a:cs typeface="Times New Roman" pitchFamily="18" charset="0"/>
              </a:rPr>
              <a:t> (1540, 1544)</a:t>
            </a:r>
            <a:endParaRPr lang="en-US"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0" name="Picture 9" descr="ca000006.jpg"/>
          <p:cNvPicPr>
            <a:picLocks noChangeAspect="1"/>
          </p:cNvPicPr>
          <p:nvPr/>
        </p:nvPicPr>
        <p:blipFill>
          <a:blip r:embed="rId3" cstate="screen"/>
          <a:srcRect/>
          <a:stretch>
            <a:fillRect/>
          </a:stretch>
        </p:blipFill>
        <p:spPr>
          <a:xfrm>
            <a:off x="1588495" y="1585052"/>
            <a:ext cx="6101278" cy="493913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Curentul</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Golfului</a:t>
            </a:r>
            <a:r>
              <a:rPr lang="en-US" sz="2800" b="1" dirty="0" smtClean="0">
                <a:solidFill>
                  <a:schemeClr val="bg1"/>
                </a:solidFill>
                <a:latin typeface="Bodoni MT" pitchFamily="18" charset="0"/>
              </a:rPr>
              <a:t> (Gulf Stream)</a:t>
            </a:r>
            <a:r>
              <a:rPr lang="ro-RO" sz="2800" b="1" dirty="0" smtClean="0">
                <a:solidFill>
                  <a:schemeClr val="bg1"/>
                </a:solidFill>
                <a:latin typeface="Bodoni MT" pitchFamily="18" charset="0"/>
              </a:rPr>
              <a:t> – Battista Agnese</a:t>
            </a:r>
            <a:endParaRPr lang="en-US" sz="2800" b="1" dirty="0">
              <a:solidFill>
                <a:schemeClr val="bg1"/>
              </a:solidFill>
              <a:latin typeface="Bodoni MT" pitchFamily="18" charset="0"/>
            </a:endParaRPr>
          </a:p>
        </p:txBody>
      </p:sp>
      <p:pic>
        <p:nvPicPr>
          <p:cNvPr id="6" name="Picture 5" descr="1544_Battista_Agnese_Worldmap.jpg"/>
          <p:cNvPicPr>
            <a:picLocks noChangeAspect="1"/>
          </p:cNvPicPr>
          <p:nvPr/>
        </p:nvPicPr>
        <p:blipFill>
          <a:blip r:embed="rId2" cstate="screen"/>
          <a:stretch>
            <a:fillRect/>
          </a:stretch>
        </p:blipFill>
        <p:spPr>
          <a:xfrm>
            <a:off x="0" y="767071"/>
            <a:ext cx="9144001" cy="609093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smtClean="0">
                <a:solidFill>
                  <a:schemeClr val="bg1"/>
                </a:solidFill>
                <a:latin typeface="Bodoni MT" pitchFamily="18" charset="0"/>
              </a:rPr>
              <a:t>Benjamin Franklin (1706-1790) </a:t>
            </a:r>
            <a:r>
              <a:rPr lang="ro-RO" sz="2800" b="1" dirty="0" err="1" smtClean="0">
                <a:solidFill>
                  <a:schemeClr val="bg1"/>
                </a:solidFill>
                <a:latin typeface="Bodoni MT" pitchFamily="18" charset="0"/>
              </a:rPr>
              <a:t>ș</a:t>
            </a:r>
            <a:r>
              <a:rPr lang="en-US" sz="2800" b="1" dirty="0" err="1" smtClean="0">
                <a:solidFill>
                  <a:schemeClr val="bg1"/>
                </a:solidFill>
                <a:latin typeface="Bodoni MT" pitchFamily="18" charset="0"/>
              </a:rPr>
              <a:t>i</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Curentul</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Golfului</a:t>
            </a:r>
            <a:endParaRPr lang="en-US" sz="2800" b="1" dirty="0">
              <a:solidFill>
                <a:schemeClr val="bg1"/>
              </a:solidFill>
              <a:latin typeface="Bodoni MT" pitchFamily="18" charset="0"/>
            </a:endParaRPr>
          </a:p>
        </p:txBody>
      </p:sp>
      <p:sp>
        <p:nvSpPr>
          <p:cNvPr id="5" name="Content Placeholder 2"/>
          <p:cNvSpPr txBox="1">
            <a:spLocks/>
          </p:cNvSpPr>
          <p:nvPr/>
        </p:nvSpPr>
        <p:spPr>
          <a:xfrm>
            <a:off x="381000" y="1773716"/>
            <a:ext cx="4874046" cy="4318612"/>
          </a:xfrm>
          <a:prstGeom prst="rect">
            <a:avLst/>
          </a:prstGeom>
        </p:spPr>
        <p:txBody>
          <a:bodyPr>
            <a:normAutofit/>
          </a:bodyPr>
          <a:lstStyle/>
          <a:p>
            <a:pPr marL="342900" lvl="0" indent="-342900">
              <a:spcBef>
                <a:spcPct val="20000"/>
              </a:spcBef>
              <a:buFont typeface="Arial" pitchFamily="34" charset="0"/>
              <a:buChar char="•"/>
              <a:defRPr/>
            </a:pPr>
            <a:r>
              <a:rPr lang="en-US" sz="2000" dirty="0" smtClean="0">
                <a:latin typeface="Bodoni MT" pitchFamily="18" charset="0"/>
                <a:cs typeface="Times New Roman" pitchFamily="18" charset="0"/>
              </a:rPr>
              <a:t>Benjamin Franklin </a:t>
            </a:r>
            <a:r>
              <a:rPr lang="ro-RO" sz="2000" dirty="0" smtClean="0">
                <a:latin typeface="Bodoni MT" pitchFamily="18" charset="0"/>
                <a:cs typeface="Times New Roman" pitchFamily="18" charset="0"/>
              </a:rPr>
              <a:t>face primele observaț</a:t>
            </a:r>
            <a:r>
              <a:rPr lang="en-US" sz="2000" dirty="0" smtClean="0">
                <a:latin typeface="Bodoni MT" pitchFamily="18" charset="0"/>
                <a:cs typeface="Times New Roman" pitchFamily="18" charset="0"/>
              </a:rPr>
              <a:t>ii cu </a:t>
            </a:r>
            <a:r>
              <a:rPr lang="en-US" sz="2000" dirty="0" err="1" smtClean="0">
                <a:latin typeface="Bodoni MT" pitchFamily="18" charset="0"/>
                <a:cs typeface="Times New Roman" pitchFamily="18" charset="0"/>
              </a:rPr>
              <a:t>privire</a:t>
            </a:r>
            <a:r>
              <a:rPr lang="en-US" sz="2000" dirty="0" smtClean="0">
                <a:latin typeface="Bodoni MT" pitchFamily="18" charset="0"/>
                <a:cs typeface="Times New Roman" pitchFamily="18" charset="0"/>
              </a:rPr>
              <a:t> la </a:t>
            </a:r>
            <a:r>
              <a:rPr lang="ro-RO" sz="2000" dirty="0" smtClean="0">
                <a:latin typeface="Bodoni MT" pitchFamily="18" charset="0"/>
                <a:cs typeface="Times New Roman" pitchFamily="18" charset="0"/>
              </a:rPr>
              <a:t>efectele </a:t>
            </a:r>
            <a:r>
              <a:rPr lang="en-US" sz="2000" dirty="0" err="1" smtClean="0">
                <a:latin typeface="Bodoni MT" pitchFamily="18" charset="0"/>
                <a:cs typeface="Times New Roman" pitchFamily="18" charset="0"/>
              </a:rPr>
              <a:t>unui</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curent oceanic în zonă în timpul unei călătorii de la Londra la Philadelphia (1726)</a:t>
            </a:r>
            <a:endPar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o-RO" sz="2000" dirty="0" smtClean="0">
                <a:latin typeface="Bodoni MT" pitchFamily="18" charset="0"/>
                <a:cs typeface="Times New Roman" pitchFamily="18" charset="0"/>
              </a:rPr>
              <a:t>Î</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n </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colaborare</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 cu Timothy </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Folger</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 public</a:t>
            </a:r>
            <a:r>
              <a:rPr kumimoji="0" lang="ro-RO"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ă</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 </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harta</a:t>
            </a:r>
            <a:r>
              <a:rPr kumimoji="0" lang="en-US" sz="2000" b="0" i="0" u="none" strike="noStrike" kern="1200" cap="none" spc="0" normalizeH="0" baseline="0" noProof="0" dirty="0" smtClean="0">
                <a:ln>
                  <a:noFill/>
                </a:ln>
                <a:solidFill>
                  <a:schemeClr val="tx1"/>
                </a:solidFill>
                <a:effectLst/>
                <a:uLnTx/>
                <a:uFillTx/>
                <a:latin typeface="Bodoni MT" pitchFamily="18" charset="0"/>
                <a:cs typeface="Times New Roman" pitchFamily="18" charset="0"/>
              </a:rPr>
              <a:t> </a:t>
            </a:r>
            <a:r>
              <a:rPr kumimoji="0" lang="en-US" sz="2000" b="0" i="0" u="none" strike="noStrike" kern="1200" cap="none" spc="0" normalizeH="0" baseline="0" noProof="0" dirty="0" err="1" smtClean="0">
                <a:ln>
                  <a:noFill/>
                </a:ln>
                <a:solidFill>
                  <a:schemeClr val="tx1"/>
                </a:solidFill>
                <a:effectLst/>
                <a:uLnTx/>
                <a:uFillTx/>
                <a:latin typeface="Bodoni MT" pitchFamily="18" charset="0"/>
                <a:cs typeface="Times New Roman" pitchFamily="18" charset="0"/>
              </a:rPr>
              <a:t>Curentului</a:t>
            </a:r>
            <a:r>
              <a:rPr kumimoji="0" lang="en-US" sz="2000" b="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en-US" sz="2000" b="0" i="0" u="none" strike="noStrike" kern="1200" cap="none" spc="0" normalizeH="0" noProof="0" dirty="0" err="1" smtClean="0">
                <a:ln>
                  <a:noFill/>
                </a:ln>
                <a:solidFill>
                  <a:schemeClr val="tx1"/>
                </a:solidFill>
                <a:effectLst/>
                <a:uLnTx/>
                <a:uFillTx/>
                <a:latin typeface="Bodoni MT" pitchFamily="18" charset="0"/>
                <a:cs typeface="Times New Roman" pitchFamily="18" charset="0"/>
              </a:rPr>
              <a:t>Golfului</a:t>
            </a:r>
            <a:r>
              <a:rPr kumimoji="0" lang="en-US" sz="2000" b="0" i="0" u="none" strike="noStrike" kern="1200" cap="none" spc="0" normalizeH="0" noProof="0" dirty="0" smtClean="0">
                <a:ln>
                  <a:noFill/>
                </a:ln>
                <a:solidFill>
                  <a:schemeClr val="tx1"/>
                </a:solidFill>
                <a:effectLst/>
                <a:uLnTx/>
                <a:uFillTx/>
                <a:latin typeface="Bodoni MT" pitchFamily="18" charset="0"/>
                <a:cs typeface="Times New Roman" pitchFamily="18" charset="0"/>
              </a:rPr>
              <a:t> </a:t>
            </a:r>
            <a:r>
              <a:rPr kumimoji="0" lang="ro-RO" sz="2000" b="0" i="0" u="none" strike="noStrike" kern="1200" cap="none" spc="0" normalizeH="0" noProof="0" dirty="0" smtClean="0">
                <a:ln>
                  <a:noFill/>
                </a:ln>
                <a:solidFill>
                  <a:schemeClr val="tx1"/>
                </a:solidFill>
                <a:effectLst/>
                <a:uLnTx/>
                <a:uFillTx/>
                <a:latin typeface="Bodoni MT" pitchFamily="18" charset="0"/>
                <a:cs typeface="Times New Roman" pitchFamily="18" charset="0"/>
              </a:rPr>
              <a:t>î</a:t>
            </a:r>
            <a:r>
              <a:rPr kumimoji="0" lang="en-US" sz="2000" b="0" i="0" u="none" strike="noStrike" kern="1200" cap="none" spc="0" normalizeH="0" noProof="0" dirty="0" smtClean="0">
                <a:ln>
                  <a:noFill/>
                </a:ln>
                <a:solidFill>
                  <a:schemeClr val="tx1"/>
                </a:solidFill>
                <a:effectLst/>
                <a:uLnTx/>
                <a:uFillTx/>
                <a:latin typeface="Bodoni MT" pitchFamily="18" charset="0"/>
                <a:cs typeface="Times New Roman" pitchFamily="18" charset="0"/>
              </a:rPr>
              <a:t>n 1770</a:t>
            </a:r>
          </a:p>
          <a:p>
            <a:pPr marL="342900" indent="-342900">
              <a:spcBef>
                <a:spcPct val="20000"/>
              </a:spcBef>
              <a:buFont typeface="Arial" pitchFamily="34" charset="0"/>
              <a:buChar char="•"/>
              <a:defRPr/>
            </a:pPr>
            <a:r>
              <a:rPr lang="en-US" sz="2000" dirty="0" smtClean="0">
                <a:latin typeface="Bodoni MT" pitchFamily="18" charset="0"/>
                <a:cs typeface="Times New Roman" pitchFamily="18" charset="0"/>
              </a:rPr>
              <a:t>Prima hart</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pe</a:t>
            </a:r>
            <a:r>
              <a:rPr lang="en-US" sz="2000" dirty="0" smtClean="0">
                <a:latin typeface="Bodoni MT" pitchFamily="18" charset="0"/>
                <a:cs typeface="Times New Roman" pitchFamily="18" charset="0"/>
              </a:rPr>
              <a:t> care </a:t>
            </a:r>
            <a:r>
              <a:rPr lang="en-US" sz="2000" dirty="0" err="1" smtClean="0">
                <a:latin typeface="Bodoni MT" pitchFamily="18" charset="0"/>
                <a:cs typeface="Times New Roman" pitchFamily="18" charset="0"/>
              </a:rPr>
              <a:t>apare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denumirea</a:t>
            </a:r>
            <a:r>
              <a:rPr lang="en-US" sz="2000" dirty="0" smtClean="0">
                <a:latin typeface="Bodoni MT" pitchFamily="18" charset="0"/>
                <a:cs typeface="Times New Roman" pitchFamily="18" charset="0"/>
              </a:rPr>
              <a:t> “Golf Stream”</a:t>
            </a:r>
          </a:p>
          <a:p>
            <a:pPr marL="342900" indent="-342900">
              <a:spcBef>
                <a:spcPct val="20000"/>
              </a:spcBef>
              <a:buFont typeface="Arial" pitchFamily="34" charset="0"/>
              <a:buChar char="•"/>
              <a:defRPr/>
            </a:pPr>
            <a:r>
              <a:rPr lang="en-US" sz="2000" dirty="0" smtClean="0">
                <a:latin typeface="Bodoni MT" pitchFamily="18" charset="0"/>
                <a:cs typeface="Times New Roman" pitchFamily="18" charset="0"/>
              </a:rPr>
              <a:t>1785 – </a:t>
            </a:r>
            <a:r>
              <a:rPr lang="en-US" sz="2000" dirty="0" err="1" smtClean="0">
                <a:latin typeface="Bodoni MT" pitchFamily="18" charset="0"/>
                <a:cs typeface="Times New Roman" pitchFamily="18" charset="0"/>
              </a:rPr>
              <a:t>apare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edi</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francez</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 h</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r</a:t>
            </a:r>
            <a:r>
              <a:rPr lang="ro-RO" sz="2000" dirty="0" smtClean="0">
                <a:latin typeface="Bodoni MT" pitchFamily="18" charset="0"/>
                <a:cs typeface="Times New Roman" pitchFamily="18" charset="0"/>
              </a:rPr>
              <a:t>ț</a:t>
            </a:r>
            <a:r>
              <a:rPr lang="en-US" sz="2000" dirty="0" smtClean="0">
                <a:latin typeface="Bodoni MT" pitchFamily="18" charset="0"/>
                <a:cs typeface="Times New Roman" pitchFamily="18" charset="0"/>
              </a:rPr>
              <a:t>ii</a:t>
            </a:r>
            <a:r>
              <a:rPr lang="ro-RO" sz="2000" dirty="0" smtClean="0">
                <a:latin typeface="Bodoni MT" pitchFamily="18" charset="0"/>
                <a:cs typeface="Times New Roman" pitchFamily="18" charset="0"/>
              </a:rPr>
              <a:t>,</a:t>
            </a:r>
            <a:r>
              <a:rPr lang="en-US" sz="2000" dirty="0" smtClean="0">
                <a:latin typeface="Bodoni MT" pitchFamily="18" charset="0"/>
                <a:cs typeface="Times New Roman" pitchFamily="18" charset="0"/>
              </a:rPr>
              <a:t> tip</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rit</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la Paris</a:t>
            </a: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6" name="Picture 5" descr="BenFranklinDuplessis.jpg"/>
          <p:cNvPicPr>
            <a:picLocks noChangeAspect="1"/>
          </p:cNvPicPr>
          <p:nvPr/>
        </p:nvPicPr>
        <p:blipFill>
          <a:blip r:embed="rId3"/>
          <a:stretch>
            <a:fillRect/>
          </a:stretch>
        </p:blipFill>
        <p:spPr>
          <a:xfrm>
            <a:off x="5432441" y="1421177"/>
            <a:ext cx="3711559" cy="451431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smtClean="0">
                <a:solidFill>
                  <a:schemeClr val="bg1"/>
                </a:solidFill>
                <a:latin typeface="Bodoni MT" pitchFamily="18" charset="0"/>
              </a:rPr>
              <a:t>Benjamin Franklin (1706-1790) </a:t>
            </a:r>
            <a:r>
              <a:rPr lang="en-US" sz="2800" b="1" dirty="0" err="1" smtClean="0">
                <a:solidFill>
                  <a:schemeClr val="bg1"/>
                </a:solidFill>
                <a:latin typeface="Bodoni MT" pitchFamily="18" charset="0"/>
              </a:rPr>
              <a:t>si</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Curentul</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Golfului</a:t>
            </a:r>
            <a:endParaRPr lang="en-US" sz="2800" b="1" dirty="0">
              <a:solidFill>
                <a:schemeClr val="bg1"/>
              </a:solidFill>
              <a:latin typeface="Bodoni MT" pitchFamily="18" charset="0"/>
            </a:endParaRPr>
          </a:p>
        </p:txBody>
      </p:sp>
      <p:sp>
        <p:nvSpPr>
          <p:cNvPr id="5" name="Content Placeholder 2"/>
          <p:cNvSpPr txBox="1">
            <a:spLocks/>
          </p:cNvSpPr>
          <p:nvPr/>
        </p:nvSpPr>
        <p:spPr>
          <a:xfrm>
            <a:off x="381000" y="1013552"/>
            <a:ext cx="8278258" cy="1696598"/>
          </a:xfrm>
          <a:prstGeom prst="rect">
            <a:avLst/>
          </a:prstGeom>
        </p:spPr>
        <p:txBody>
          <a:bodyPr>
            <a:normAutofit/>
          </a:bodyPr>
          <a:lstStyle/>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Interesul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lui</a:t>
            </a:r>
            <a:r>
              <a:rPr lang="en-US" sz="2000" dirty="0" smtClean="0">
                <a:latin typeface="Bodoni MT" pitchFamily="18" charset="0"/>
                <a:cs typeface="Times New Roman" pitchFamily="18" charset="0"/>
              </a:rPr>
              <a:t> Benjamin Franklin </a:t>
            </a:r>
            <a:r>
              <a:rPr lang="en-US" sz="2000" dirty="0" err="1" smtClean="0">
                <a:latin typeface="Bodoni MT" pitchFamily="18" charset="0"/>
                <a:cs typeface="Times New Roman" pitchFamily="18" charset="0"/>
              </a:rPr>
              <a:t>pentru</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cuno</a:t>
            </a:r>
            <a:r>
              <a:rPr lang="ro-RO" sz="2000" dirty="0" smtClean="0">
                <a:latin typeface="Bodoni MT" pitchFamily="18" charset="0"/>
                <a:cs typeface="Times New Roman" pitchFamily="18" charset="0"/>
              </a:rPr>
              <a:t>aș</a:t>
            </a:r>
            <a:r>
              <a:rPr lang="en-US" sz="2000" dirty="0" err="1" smtClean="0">
                <a:latin typeface="Bodoni MT" pitchFamily="18" charset="0"/>
                <a:cs typeface="Times New Roman" pitchFamily="18" charset="0"/>
              </a:rPr>
              <a:t>terea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Curentului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Golfului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reiese</a:t>
            </a:r>
            <a:r>
              <a:rPr lang="en-US" sz="2000" dirty="0" smtClean="0">
                <a:latin typeface="Bodoni MT" pitchFamily="18" charset="0"/>
                <a:cs typeface="Times New Roman" pitchFamily="18" charset="0"/>
              </a:rPr>
              <a:t> </a:t>
            </a:r>
            <a:r>
              <a:rPr lang="ro-RO" sz="2000" dirty="0" err="1" smtClean="0">
                <a:latin typeface="Bodoni MT" pitchFamily="18" charset="0"/>
                <a:cs typeface="Times New Roman" pitchFamily="18" charset="0"/>
              </a:rPr>
              <a:t>ș</a:t>
            </a:r>
            <a:r>
              <a:rPr lang="en-US" sz="2000" dirty="0" err="1" smtClean="0">
                <a:latin typeface="Bodoni MT" pitchFamily="18" charset="0"/>
                <a:cs typeface="Times New Roman" pitchFamily="18" charset="0"/>
              </a:rPr>
              <a:t>i</a:t>
            </a:r>
            <a:r>
              <a:rPr lang="en-US" sz="2000" dirty="0" smtClean="0">
                <a:latin typeface="Bodoni MT" pitchFamily="18" charset="0"/>
                <a:cs typeface="Times New Roman" pitchFamily="18" charset="0"/>
              </a:rPr>
              <a:t> din </a:t>
            </a:r>
            <a:r>
              <a:rPr lang="en-US" sz="2000" dirty="0" err="1" smtClean="0">
                <a:latin typeface="Bodoni MT" pitchFamily="18" charset="0"/>
                <a:cs typeface="Times New Roman" pitchFamily="18" charset="0"/>
              </a:rPr>
              <a:t>scrisoarea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adresat</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Dr. Pringle din 27 </a:t>
            </a:r>
            <a:r>
              <a:rPr lang="en-US" sz="2000" dirty="0" err="1" smtClean="0">
                <a:latin typeface="Bodoni MT" pitchFamily="18" charset="0"/>
                <a:cs typeface="Times New Roman" pitchFamily="18" charset="0"/>
              </a:rPr>
              <a:t>mai</a:t>
            </a:r>
            <a:r>
              <a:rPr lang="en-US" sz="2000" dirty="0" smtClean="0">
                <a:latin typeface="Bodoni MT" pitchFamily="18" charset="0"/>
                <a:cs typeface="Times New Roman" pitchFamily="18" charset="0"/>
              </a:rPr>
              <a:t> 1762, </a:t>
            </a: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care </a:t>
            </a:r>
            <a:r>
              <a:rPr lang="en-US" sz="2000" dirty="0" err="1" smtClean="0">
                <a:latin typeface="Bodoni MT" pitchFamily="18" charset="0"/>
                <a:cs typeface="Times New Roman" pitchFamily="18" charset="0"/>
              </a:rPr>
              <a:t>discuta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posibilitatea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existen</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ei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unui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pasaj</a:t>
            </a:r>
            <a:r>
              <a:rPr lang="en-US" sz="2000" dirty="0" smtClean="0">
                <a:latin typeface="Bodoni MT" pitchFamily="18" charset="0"/>
                <a:cs typeface="Times New Roman" pitchFamily="18" charset="0"/>
              </a:rPr>
              <a:t> de </a:t>
            </a:r>
            <a:r>
              <a:rPr lang="en-US" sz="2000" dirty="0" err="1" smtClean="0">
                <a:latin typeface="Bodoni MT" pitchFamily="18" charset="0"/>
                <a:cs typeface="Times New Roman" pitchFamily="18" charset="0"/>
              </a:rPr>
              <a:t>nord</a:t>
            </a:r>
            <a:r>
              <a:rPr lang="en-US" sz="2000" dirty="0" smtClean="0">
                <a:latin typeface="Bodoni MT" pitchFamily="18" charset="0"/>
                <a:cs typeface="Times New Roman" pitchFamily="18" charset="0"/>
              </a:rPr>
              <a:t>-vest</a:t>
            </a: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7" name="Picture 6" descr="franklin-letter-quote-1762.jpg"/>
          <p:cNvPicPr>
            <a:picLocks noChangeAspect="1"/>
          </p:cNvPicPr>
          <p:nvPr/>
        </p:nvPicPr>
        <p:blipFill>
          <a:blip r:embed="rId2" cstate="screen"/>
          <a:stretch>
            <a:fillRect/>
          </a:stretch>
        </p:blipFill>
        <p:spPr>
          <a:xfrm>
            <a:off x="1086594" y="2104222"/>
            <a:ext cx="6969962" cy="2791069"/>
          </a:xfrm>
          <a:prstGeom prst="rect">
            <a:avLst/>
          </a:prstGeom>
        </p:spPr>
      </p:pic>
      <p:sp>
        <p:nvSpPr>
          <p:cNvPr id="8" name="Content Placeholder 2"/>
          <p:cNvSpPr txBox="1">
            <a:spLocks/>
          </p:cNvSpPr>
          <p:nvPr/>
        </p:nvSpPr>
        <p:spPr>
          <a:xfrm>
            <a:off x="698653" y="4895291"/>
            <a:ext cx="8278258" cy="1696598"/>
          </a:xfrm>
          <a:prstGeom prst="rect">
            <a:avLst/>
          </a:prstGeom>
        </p:spPr>
        <p:txBody>
          <a:bodyPr>
            <a:normAutofit fontScale="77500" lnSpcReduction="20000"/>
          </a:bodyPr>
          <a:lstStyle/>
          <a:p>
            <a:pPr lvl="0" indent="-342900">
              <a:lnSpc>
                <a:spcPct val="120000"/>
              </a:lnSpc>
              <a:defRPr/>
            </a:pPr>
            <a:r>
              <a:rPr lang="en-US" sz="2100" i="1" dirty="0" smtClean="0">
                <a:solidFill>
                  <a:schemeClr val="accent1">
                    <a:lumMod val="75000"/>
                  </a:schemeClr>
                </a:solidFill>
                <a:latin typeface="Bodoni MT" pitchFamily="18" charset="0"/>
                <a:cs typeface="Times New Roman" pitchFamily="18" charset="0"/>
              </a:rPr>
              <a:t>“The Trade Wind blowing over the Atlantic Ocean constantly from the East, between the Tropics, carries a Current to the American Coast, and raises the Water there above its natural Level. From thence it flows off thro’ the Gulf of Mexico, and all along the North American Coast to &amp; beyond the Banks of Newfoundland in a strong Current, called by Seamen </a:t>
            </a:r>
            <a:r>
              <a:rPr lang="en-US" sz="2100" i="1" u="sng" dirty="0" smtClean="0">
                <a:solidFill>
                  <a:schemeClr val="accent1">
                    <a:lumMod val="75000"/>
                  </a:schemeClr>
                </a:solidFill>
                <a:latin typeface="Bodoni MT" pitchFamily="18" charset="0"/>
                <a:cs typeface="Times New Roman" pitchFamily="18" charset="0"/>
              </a:rPr>
              <a:t>the </a:t>
            </a:r>
            <a:r>
              <a:rPr lang="en-US" sz="2100" i="1" u="sng" dirty="0" err="1" smtClean="0">
                <a:solidFill>
                  <a:schemeClr val="accent1">
                    <a:lumMod val="75000"/>
                  </a:schemeClr>
                </a:solidFill>
                <a:latin typeface="Bodoni MT" pitchFamily="18" charset="0"/>
                <a:cs typeface="Times New Roman" pitchFamily="18" charset="0"/>
              </a:rPr>
              <a:t>Gulph</a:t>
            </a:r>
            <a:r>
              <a:rPr lang="en-US" sz="2100" i="1" u="sng" dirty="0" smtClean="0">
                <a:solidFill>
                  <a:schemeClr val="accent1">
                    <a:lumMod val="75000"/>
                  </a:schemeClr>
                </a:solidFill>
                <a:latin typeface="Bodoni MT" pitchFamily="18" charset="0"/>
                <a:cs typeface="Times New Roman" pitchFamily="18" charset="0"/>
              </a:rPr>
              <a:t> Stream</a:t>
            </a:r>
            <a:r>
              <a:rPr lang="en-US" sz="2100" i="1" dirty="0" smtClean="0">
                <a:solidFill>
                  <a:schemeClr val="accent1">
                    <a:lumMod val="75000"/>
                  </a:schemeClr>
                </a:solidFill>
                <a:latin typeface="Bodoni MT" pitchFamily="18" charset="0"/>
                <a:cs typeface="Times New Roman" pitchFamily="18" charset="0"/>
              </a:rPr>
              <a:t>. . . . [T]he Waters are </a:t>
            </a:r>
            <a:r>
              <a:rPr lang="en-US" sz="2100" i="1" dirty="0" err="1" smtClean="0">
                <a:solidFill>
                  <a:schemeClr val="accent1">
                    <a:lumMod val="75000"/>
                  </a:schemeClr>
                </a:solidFill>
                <a:latin typeface="Bodoni MT" pitchFamily="18" charset="0"/>
                <a:cs typeface="Times New Roman" pitchFamily="18" charset="0"/>
              </a:rPr>
              <a:t>mov’d</a:t>
            </a:r>
            <a:r>
              <a:rPr lang="en-US" sz="2100" i="1" dirty="0" smtClean="0">
                <a:solidFill>
                  <a:schemeClr val="accent1">
                    <a:lumMod val="75000"/>
                  </a:schemeClr>
                </a:solidFill>
                <a:latin typeface="Bodoni MT" pitchFamily="18" charset="0"/>
                <a:cs typeface="Times New Roman" pitchFamily="18" charset="0"/>
              </a:rPr>
              <a:t> away from the North American Coast towards the Coasts of Spain &amp; Africa, whence they get again into the Power of the Trade Winds, &amp; continue the Circulation.”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ranklin-map-gulfstream-1785.jpg"/>
          <p:cNvPicPr>
            <a:picLocks noChangeAspect="1"/>
          </p:cNvPicPr>
          <p:nvPr/>
        </p:nvPicPr>
        <p:blipFill>
          <a:blip r:embed="rId3" cstate="screen"/>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smtClean="0">
                <a:solidFill>
                  <a:schemeClr val="bg1"/>
                </a:solidFill>
                <a:latin typeface="Bodoni MT" pitchFamily="18" charset="0"/>
              </a:rPr>
              <a:t>Mathew Fontaine Maury (1806-1873)</a:t>
            </a:r>
            <a:endParaRPr lang="en-US" sz="2800" b="1" dirty="0">
              <a:solidFill>
                <a:schemeClr val="bg1"/>
              </a:solidFill>
              <a:latin typeface="Bodoni MT" pitchFamily="18" charset="0"/>
            </a:endParaRPr>
          </a:p>
        </p:txBody>
      </p:sp>
      <p:sp>
        <p:nvSpPr>
          <p:cNvPr id="5" name="Content Placeholder 2"/>
          <p:cNvSpPr txBox="1">
            <a:spLocks/>
          </p:cNvSpPr>
          <p:nvPr/>
        </p:nvSpPr>
        <p:spPr>
          <a:xfrm>
            <a:off x="381000" y="1013551"/>
            <a:ext cx="4389304" cy="5277079"/>
          </a:xfrm>
          <a:prstGeom prst="rect">
            <a:avLst/>
          </a:prstGeom>
        </p:spPr>
        <p:txBody>
          <a:bodyPr>
            <a:normAutofit lnSpcReduction="10000"/>
          </a:bodyPr>
          <a:lstStyle/>
          <a:p>
            <a:pPr marL="342900" lvl="0" indent="-342900">
              <a:spcBef>
                <a:spcPct val="20000"/>
              </a:spcBef>
              <a:buFont typeface="Arial" pitchFamily="34" charset="0"/>
              <a:buChar char="•"/>
              <a:defRPr/>
            </a:pPr>
            <a:r>
              <a:rPr lang="en-US" sz="2000" dirty="0" smtClean="0">
                <a:latin typeface="Bodoni MT" pitchFamily="18" charset="0"/>
              </a:rPr>
              <a:t>A</a:t>
            </a:r>
            <a:r>
              <a:rPr lang="ro-RO" sz="2000" dirty="0" smtClean="0">
                <a:latin typeface="Bodoni MT" pitchFamily="18" charset="0"/>
              </a:rPr>
              <a:t>stronom, istoric, oceanograf, meteorolog, cartograf, geolog, profesor</a:t>
            </a:r>
            <a:endParaRPr lang="en-US" sz="2000" dirty="0" smtClean="0">
              <a:latin typeface="Bodoni MT" pitchFamily="18" charset="0"/>
            </a:endParaRPr>
          </a:p>
          <a:p>
            <a:pPr marL="342900" lvl="0" indent="-342900">
              <a:spcBef>
                <a:spcPct val="20000"/>
              </a:spcBef>
              <a:buFont typeface="Arial" pitchFamily="34" charset="0"/>
              <a:buChar char="•"/>
              <a:defRPr/>
            </a:pPr>
            <a:r>
              <a:rPr lang="en-US" sz="2000" dirty="0" smtClean="0">
                <a:latin typeface="Bodoni MT" pitchFamily="18" charset="0"/>
              </a:rPr>
              <a:t>“Pathfinder of the Seas”</a:t>
            </a:r>
          </a:p>
          <a:p>
            <a:pPr marL="342900" lvl="0" indent="-342900">
              <a:spcBef>
                <a:spcPct val="20000"/>
              </a:spcBef>
              <a:buFont typeface="Arial" pitchFamily="34" charset="0"/>
              <a:buChar char="•"/>
              <a:defRPr/>
            </a:pPr>
            <a:r>
              <a:rPr lang="en-US" sz="2000" dirty="0" smtClean="0">
                <a:latin typeface="Bodoni MT" pitchFamily="18" charset="0"/>
              </a:rPr>
              <a:t>“Father of Modern Oceanography and Naval Meteorology“</a:t>
            </a:r>
          </a:p>
          <a:p>
            <a:pPr marL="342900" lvl="0" indent="-342900">
              <a:spcBef>
                <a:spcPct val="20000"/>
              </a:spcBef>
              <a:buFont typeface="Arial" pitchFamily="34" charset="0"/>
              <a:buChar char="•"/>
              <a:defRPr/>
            </a:pPr>
            <a:r>
              <a:rPr lang="en-US" sz="2000" dirty="0" smtClean="0">
                <a:latin typeface="Bodoni MT" pitchFamily="18" charset="0"/>
              </a:rPr>
              <a:t>La 19 </a:t>
            </a:r>
            <a:r>
              <a:rPr lang="en-US" sz="2000" dirty="0" err="1" smtClean="0">
                <a:latin typeface="Bodoni MT" pitchFamily="18" charset="0"/>
              </a:rPr>
              <a:t>ani</a:t>
            </a:r>
            <a:r>
              <a:rPr lang="en-US" sz="2000" dirty="0" smtClean="0">
                <a:latin typeface="Bodoni MT" pitchFamily="18" charset="0"/>
              </a:rPr>
              <a:t> se </a:t>
            </a:r>
            <a:r>
              <a:rPr lang="ro-RO" sz="2000" dirty="0" smtClean="0">
                <a:latin typeface="Bodoni MT" pitchFamily="18" charset="0"/>
              </a:rPr>
              <a:t>î</a:t>
            </a:r>
            <a:r>
              <a:rPr lang="en-US" sz="2000" dirty="0" err="1" smtClean="0">
                <a:latin typeface="Bodoni MT" pitchFamily="18" charset="0"/>
              </a:rPr>
              <a:t>nroleaz</a:t>
            </a:r>
            <a:r>
              <a:rPr lang="ro-RO" sz="2000" dirty="0" smtClean="0">
                <a:latin typeface="Bodoni MT" pitchFamily="18" charset="0"/>
              </a:rPr>
              <a:t>ă</a:t>
            </a:r>
            <a:r>
              <a:rPr lang="en-US" sz="2000" dirty="0" smtClean="0">
                <a:latin typeface="Bodoni MT" pitchFamily="18" charset="0"/>
              </a:rPr>
              <a:t> </a:t>
            </a:r>
            <a:r>
              <a:rPr lang="ro-RO" sz="2000" dirty="0" smtClean="0">
                <a:latin typeface="Bodoni MT" pitchFamily="18" charset="0"/>
              </a:rPr>
              <a:t>î</a:t>
            </a:r>
            <a:r>
              <a:rPr lang="en-US" sz="2000" dirty="0" smtClean="0">
                <a:latin typeface="Bodoni MT" pitchFamily="18" charset="0"/>
              </a:rPr>
              <a:t>n Marina </a:t>
            </a:r>
            <a:r>
              <a:rPr lang="en-US" sz="2000" dirty="0" err="1" smtClean="0">
                <a:latin typeface="Bodoni MT" pitchFamily="18" charset="0"/>
              </a:rPr>
              <a:t>Statelor</a:t>
            </a:r>
            <a:r>
              <a:rPr lang="en-US" sz="2000" dirty="0" smtClean="0">
                <a:latin typeface="Bodoni MT" pitchFamily="18" charset="0"/>
              </a:rPr>
              <a:t> Unite</a:t>
            </a:r>
          </a:p>
          <a:p>
            <a:pPr marL="342900" lvl="0" indent="-342900">
              <a:spcBef>
                <a:spcPct val="20000"/>
              </a:spcBef>
              <a:buFont typeface="Arial" pitchFamily="34" charset="0"/>
              <a:buChar char="•"/>
              <a:defRPr/>
            </a:pPr>
            <a:r>
              <a:rPr lang="en-US" sz="2000" dirty="0" smtClean="0">
                <a:latin typeface="Bodoni MT" pitchFamily="18" charset="0"/>
              </a:rPr>
              <a:t>1842 – </a:t>
            </a:r>
            <a:r>
              <a:rPr lang="en-US" sz="2000" dirty="0" err="1" smtClean="0">
                <a:latin typeface="Bodoni MT" pitchFamily="18" charset="0"/>
              </a:rPr>
              <a:t>devine</a:t>
            </a:r>
            <a:r>
              <a:rPr lang="en-US" sz="2000" dirty="0" smtClean="0">
                <a:latin typeface="Bodoni MT" pitchFamily="18" charset="0"/>
              </a:rPr>
              <a:t> </a:t>
            </a:r>
            <a:r>
              <a:rPr lang="en-US" sz="2000" dirty="0" err="1" smtClean="0">
                <a:latin typeface="Bodoni MT" pitchFamily="18" charset="0"/>
              </a:rPr>
              <a:t>primul</a:t>
            </a:r>
            <a:r>
              <a:rPr lang="en-US" sz="2000" dirty="0" smtClean="0">
                <a:latin typeface="Bodoni MT" pitchFamily="18" charset="0"/>
              </a:rPr>
              <a:t> Superintendent al </a:t>
            </a:r>
            <a:r>
              <a:rPr lang="en-US" sz="2000" dirty="0" err="1" smtClean="0">
                <a:latin typeface="Bodoni MT" pitchFamily="18" charset="0"/>
              </a:rPr>
              <a:t>Observatorul</a:t>
            </a:r>
            <a:r>
              <a:rPr lang="en-US" sz="2000" dirty="0" smtClean="0">
                <a:latin typeface="Bodoni MT" pitchFamily="18" charset="0"/>
              </a:rPr>
              <a:t> Naval al </a:t>
            </a:r>
            <a:r>
              <a:rPr lang="en-US" sz="2000" dirty="0" err="1" smtClean="0">
                <a:latin typeface="Bodoni MT" pitchFamily="18" charset="0"/>
              </a:rPr>
              <a:t>Statelor</a:t>
            </a:r>
            <a:r>
              <a:rPr lang="en-US" sz="2000" dirty="0" smtClean="0">
                <a:latin typeface="Bodoni MT" pitchFamily="18" charset="0"/>
              </a:rPr>
              <a:t> Unite</a:t>
            </a:r>
            <a:r>
              <a:rPr lang="ro-RO" sz="2000" dirty="0" smtClean="0">
                <a:latin typeface="Bodoni MT" pitchFamily="18" charset="0"/>
              </a:rPr>
              <a:t> ș</a:t>
            </a:r>
            <a:r>
              <a:rPr lang="en-US" sz="2000" dirty="0" err="1" smtClean="0">
                <a:latin typeface="Bodoni MT" pitchFamily="18" charset="0"/>
              </a:rPr>
              <a:t>i</a:t>
            </a:r>
            <a:r>
              <a:rPr lang="en-US" sz="2000" dirty="0" smtClean="0">
                <a:latin typeface="Bodoni MT" pitchFamily="18" charset="0"/>
              </a:rPr>
              <a:t> </a:t>
            </a:r>
            <a:r>
              <a:rPr lang="ro-RO" sz="2000" dirty="0" err="1" smtClean="0">
                <a:latin typeface="Bodoni MT" pitchFamily="18" charset="0"/>
              </a:rPr>
              <a:t>ș</a:t>
            </a:r>
            <a:r>
              <a:rPr lang="en-US" sz="2000" dirty="0" err="1" smtClean="0">
                <a:latin typeface="Bodoni MT" pitchFamily="18" charset="0"/>
              </a:rPr>
              <a:t>eful</a:t>
            </a:r>
            <a:r>
              <a:rPr lang="en-US" sz="2000" dirty="0" smtClean="0">
                <a:latin typeface="Bodoni MT" pitchFamily="18" charset="0"/>
              </a:rPr>
              <a:t> </a:t>
            </a:r>
            <a:r>
              <a:rPr lang="en-US" sz="2000" dirty="0" err="1" smtClean="0">
                <a:latin typeface="Bodoni MT" pitchFamily="18" charset="0"/>
              </a:rPr>
              <a:t>Departamentului</a:t>
            </a:r>
            <a:r>
              <a:rPr lang="en-US" sz="2000" dirty="0" smtClean="0">
                <a:latin typeface="Bodoni MT" pitchFamily="18" charset="0"/>
              </a:rPr>
              <a:t> de H</a:t>
            </a:r>
            <a:r>
              <a:rPr lang="ro-RO" sz="2000" dirty="0" smtClean="0">
                <a:latin typeface="Bodoni MT" pitchFamily="18" charset="0"/>
              </a:rPr>
              <a:t>ă</a:t>
            </a:r>
            <a:r>
              <a:rPr lang="en-US" sz="2000" dirty="0" smtClean="0">
                <a:latin typeface="Bodoni MT" pitchFamily="18" charset="0"/>
              </a:rPr>
              <a:t>r</a:t>
            </a:r>
            <a:r>
              <a:rPr lang="ro-RO" sz="2000" dirty="0" smtClean="0">
                <a:latin typeface="Bodoni MT" pitchFamily="18" charset="0"/>
              </a:rPr>
              <a:t>ț</a:t>
            </a:r>
            <a:r>
              <a:rPr lang="en-US" sz="2000" dirty="0" err="1" smtClean="0">
                <a:latin typeface="Bodoni MT" pitchFamily="18" charset="0"/>
              </a:rPr>
              <a:t>i</a:t>
            </a:r>
            <a:r>
              <a:rPr lang="en-US" sz="2000" dirty="0" smtClean="0">
                <a:latin typeface="Bodoni MT" pitchFamily="18" charset="0"/>
              </a:rPr>
              <a:t> </a:t>
            </a:r>
            <a:r>
              <a:rPr lang="ro-RO" sz="2000" dirty="0" err="1" smtClean="0">
                <a:latin typeface="Bodoni MT" pitchFamily="18" charset="0"/>
              </a:rPr>
              <a:t>ș</a:t>
            </a:r>
            <a:r>
              <a:rPr lang="en-US" sz="2000" dirty="0" err="1" smtClean="0">
                <a:latin typeface="Bodoni MT" pitchFamily="18" charset="0"/>
              </a:rPr>
              <a:t>i</a:t>
            </a:r>
            <a:r>
              <a:rPr lang="en-US" sz="2000" dirty="0" smtClean="0">
                <a:latin typeface="Bodoni MT" pitchFamily="18" charset="0"/>
              </a:rPr>
              <a:t> </a:t>
            </a:r>
            <a:r>
              <a:rPr lang="en-US" sz="2000" dirty="0" err="1" smtClean="0">
                <a:latin typeface="Bodoni MT" pitchFamily="18" charset="0"/>
              </a:rPr>
              <a:t>Instrumente</a:t>
            </a:r>
            <a:endParaRPr lang="en-US" sz="2000" dirty="0" smtClean="0">
              <a:latin typeface="Bodoni MT" pitchFamily="18" charset="0"/>
            </a:endParaRPr>
          </a:p>
          <a:p>
            <a:pPr marL="342900" lvl="0" indent="-342900">
              <a:spcBef>
                <a:spcPct val="20000"/>
              </a:spcBef>
              <a:buFont typeface="Arial" pitchFamily="34" charset="0"/>
              <a:buChar char="•"/>
              <a:defRPr/>
            </a:pPr>
            <a:r>
              <a:rPr lang="ro-RO" sz="2000" dirty="0" smtClean="0">
                <a:latin typeface="Bodoni MT" pitchFamily="18" charset="0"/>
              </a:rPr>
              <a:t>Î</a:t>
            </a:r>
            <a:r>
              <a:rPr lang="en-US" sz="2000" dirty="0" smtClean="0">
                <a:latin typeface="Bodoni MT" pitchFamily="18" charset="0"/>
              </a:rPr>
              <a:t>l are </a:t>
            </a:r>
            <a:r>
              <a:rPr lang="en-US" sz="2000" dirty="0" err="1" smtClean="0">
                <a:latin typeface="Bodoni MT" pitchFamily="18" charset="0"/>
              </a:rPr>
              <a:t>drept</a:t>
            </a:r>
            <a:r>
              <a:rPr lang="en-US" sz="2000" dirty="0" smtClean="0">
                <a:latin typeface="Bodoni MT" pitchFamily="18" charset="0"/>
              </a:rPr>
              <a:t> student </a:t>
            </a:r>
            <a:r>
              <a:rPr lang="en-US" sz="2000" dirty="0" err="1" smtClean="0">
                <a:latin typeface="Bodoni MT" pitchFamily="18" charset="0"/>
              </a:rPr>
              <a:t>pe</a:t>
            </a:r>
            <a:r>
              <a:rPr lang="en-US" sz="2000" dirty="0" smtClean="0">
                <a:latin typeface="Bodoni MT" pitchFamily="18" charset="0"/>
              </a:rPr>
              <a:t> Angelo </a:t>
            </a:r>
            <a:r>
              <a:rPr lang="en-US" sz="2000" dirty="0" err="1" smtClean="0">
                <a:latin typeface="Bodoni MT" pitchFamily="18" charset="0"/>
              </a:rPr>
              <a:t>Secchi</a:t>
            </a:r>
            <a:r>
              <a:rPr lang="en-US" sz="2000" dirty="0" smtClean="0">
                <a:latin typeface="Bodoni MT" pitchFamily="18" charset="0"/>
              </a:rPr>
              <a:t> (1848-1849)</a:t>
            </a:r>
            <a:endParaRPr lang="ro-RO" sz="2000" dirty="0" smtClean="0">
              <a:latin typeface="Bodoni MT" pitchFamily="18" charset="0"/>
            </a:endParaRPr>
          </a:p>
          <a:p>
            <a:pPr marL="342900" indent="-342900">
              <a:spcBef>
                <a:spcPct val="20000"/>
              </a:spcBef>
              <a:buFont typeface="Arial" pitchFamily="34" charset="0"/>
              <a:buChar char="•"/>
              <a:defRPr/>
            </a:pPr>
            <a:r>
              <a:rPr lang="en-US" sz="2000" dirty="0" err="1" smtClean="0">
                <a:latin typeface="Bodoni MT" pitchFamily="18" charset="0"/>
              </a:rPr>
              <a:t>Particip</a:t>
            </a:r>
            <a:r>
              <a:rPr lang="ro-RO" sz="2000" dirty="0" smtClean="0">
                <a:latin typeface="Bodoni MT" pitchFamily="18" charset="0"/>
              </a:rPr>
              <a:t>ă</a:t>
            </a:r>
            <a:r>
              <a:rPr lang="en-US" sz="2000" dirty="0" smtClean="0">
                <a:latin typeface="Bodoni MT" pitchFamily="18" charset="0"/>
              </a:rPr>
              <a:t> la </a:t>
            </a:r>
            <a:r>
              <a:rPr lang="en-US" sz="2000" dirty="0" err="1" smtClean="0">
                <a:latin typeface="Bodoni MT" pitchFamily="18" charset="0"/>
              </a:rPr>
              <a:t>Razboiul</a:t>
            </a:r>
            <a:r>
              <a:rPr lang="en-US" sz="2000" dirty="0" smtClean="0">
                <a:latin typeface="Bodoni MT" pitchFamily="18" charset="0"/>
              </a:rPr>
              <a:t> Civil American</a:t>
            </a:r>
          </a:p>
          <a:p>
            <a:pPr marL="342900" lvl="0" indent="-342900">
              <a:spcBef>
                <a:spcPct val="20000"/>
              </a:spcBef>
              <a:buFont typeface="Arial" pitchFamily="34" charset="0"/>
              <a:buChar char="•"/>
              <a:defRPr/>
            </a:pPr>
            <a:endParaRPr lang="en-US" sz="2000" dirty="0" smtClean="0">
              <a:latin typeface="Bodoni MT" pitchFamily="18" charset="0"/>
            </a:endParaRPr>
          </a:p>
          <a:p>
            <a:pPr marL="342900" lvl="0" indent="-342900">
              <a:spcBef>
                <a:spcPct val="20000"/>
              </a:spcBef>
              <a:buFont typeface="Arial" pitchFamily="34" charset="0"/>
              <a:buChar char="•"/>
              <a:defRPr/>
            </a:pPr>
            <a:endParaRPr lang="en-US" sz="2000" dirty="0" smtClean="0">
              <a:latin typeface="Bodoni MT" pitchFamily="18" charset="0"/>
            </a:endParaRPr>
          </a:p>
          <a:p>
            <a:pPr marL="342900" lvl="0" indent="-342900">
              <a:spcBef>
                <a:spcPct val="20000"/>
              </a:spcBef>
              <a:buFont typeface="Arial" pitchFamily="34" charset="0"/>
              <a:buChar char="•"/>
              <a:defRPr/>
            </a:pPr>
            <a:endParaRPr lang="en-US" sz="24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6" name="Picture 5" descr="Commander_Matthew_Fontaine_Maury_USN_painting.jpg"/>
          <p:cNvPicPr>
            <a:picLocks noChangeAspect="1"/>
          </p:cNvPicPr>
          <p:nvPr/>
        </p:nvPicPr>
        <p:blipFill>
          <a:blip r:embed="rId3" cstate="screen"/>
          <a:stretch>
            <a:fillRect/>
          </a:stretch>
        </p:blipFill>
        <p:spPr>
          <a:xfrm>
            <a:off x="4799728" y="771181"/>
            <a:ext cx="4344272" cy="576732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Wind and Current Chart of the North Atlantic </a:t>
            </a:r>
            <a:endParaRPr lang="en-US" sz="2800" b="1" dirty="0">
              <a:solidFill>
                <a:schemeClr val="bg1"/>
              </a:solidFill>
              <a:latin typeface="Bodoni MT" pitchFamily="18" charset="0"/>
            </a:endParaRPr>
          </a:p>
        </p:txBody>
      </p:sp>
      <p:pic>
        <p:nvPicPr>
          <p:cNvPr id="5" name="Picture 4" descr="wind_and_current_N_Atlantic.jpg"/>
          <p:cNvPicPr>
            <a:picLocks noChangeAspect="1"/>
          </p:cNvPicPr>
          <p:nvPr/>
        </p:nvPicPr>
        <p:blipFill>
          <a:blip r:embed="rId2" cstate="screen"/>
          <a:stretch>
            <a:fillRect/>
          </a:stretch>
        </p:blipFill>
        <p:spPr>
          <a:xfrm>
            <a:off x="2435842" y="785559"/>
            <a:ext cx="4009026" cy="5752952"/>
          </a:xfrm>
          <a:prstGeom prst="rect">
            <a:avLst/>
          </a:prstGeom>
        </p:spPr>
      </p:pic>
      <p:pic>
        <p:nvPicPr>
          <p:cNvPr id="6" name="Picture 5" descr="wind_and_current_N_Atlantic.jpg"/>
          <p:cNvPicPr>
            <a:picLocks noChangeAspect="1"/>
          </p:cNvPicPr>
          <p:nvPr/>
        </p:nvPicPr>
        <p:blipFill>
          <a:blip r:embed="rId3"/>
          <a:srcRect/>
          <a:stretch>
            <a:fillRect/>
          </a:stretch>
        </p:blipFill>
        <p:spPr>
          <a:xfrm>
            <a:off x="0" y="736599"/>
            <a:ext cx="9144000" cy="5829301"/>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The Physical Geography of the Sea</a:t>
            </a:r>
            <a:endParaRPr lang="en-US" sz="2800" b="1" dirty="0">
              <a:solidFill>
                <a:schemeClr val="bg1"/>
              </a:solidFill>
              <a:latin typeface="Bodoni MT" pitchFamily="18" charset="0"/>
            </a:endParaRPr>
          </a:p>
        </p:txBody>
      </p:sp>
      <p:sp>
        <p:nvSpPr>
          <p:cNvPr id="3" name="Content Placeholder 2"/>
          <p:cNvSpPr txBox="1">
            <a:spLocks/>
          </p:cNvSpPr>
          <p:nvPr/>
        </p:nvSpPr>
        <p:spPr>
          <a:xfrm>
            <a:off x="381000" y="1122801"/>
            <a:ext cx="4474029" cy="5089793"/>
          </a:xfrm>
          <a:prstGeom prst="rect">
            <a:avLst/>
          </a:prstGeom>
        </p:spPr>
        <p:txBody>
          <a:bodyPr>
            <a:normAutofit/>
          </a:bodyPr>
          <a:lstStyle/>
          <a:p>
            <a:pPr marL="342900" lvl="0" indent="-342900">
              <a:spcBef>
                <a:spcPct val="20000"/>
              </a:spcBef>
              <a:buFont typeface="Arial" pitchFamily="34" charset="0"/>
              <a:buChar char="•"/>
              <a:defRPr/>
            </a:pPr>
            <a:r>
              <a:rPr lang="ro-RO" sz="2000" dirty="0" smtClean="0">
                <a:latin typeface="Bodoni MT" pitchFamily="18" charset="0"/>
                <a:cs typeface="Times New Roman" pitchFamily="18" charset="0"/>
              </a:rPr>
              <a:t>1847 – publică primele hărți ale vânturilor si curenților oceanici la nivel global pe baza analizei a câtorva mii de jurnale de observații ale căpitanilor de vase</a:t>
            </a:r>
          </a:p>
          <a:p>
            <a:pPr marL="342900" lvl="0" indent="-342900">
              <a:spcBef>
                <a:spcPct val="20000"/>
              </a:spcBef>
              <a:buFont typeface="Arial" pitchFamily="34" charset="0"/>
              <a:buChar char="•"/>
              <a:defRPr/>
            </a:pPr>
            <a:r>
              <a:rPr kumimoji="0" lang="ro-RO" sz="2000" b="0" i="0" u="none" strike="noStrike" kern="1200" cap="none" spc="0" normalizeH="0" baseline="0" noProof="0" dirty="0" smtClean="0">
                <a:ln>
                  <a:noFill/>
                </a:ln>
                <a:solidFill>
                  <a:schemeClr val="tx1"/>
                </a:solidFill>
                <a:effectLst/>
                <a:uLnTx/>
                <a:uFillTx/>
                <a:latin typeface="Bodoni MT" pitchFamily="18" charset="0"/>
              </a:rPr>
              <a:t>1855</a:t>
            </a:r>
            <a:r>
              <a:rPr kumimoji="0" lang="ro-RO" sz="2000" b="0" i="0" u="none" strike="noStrike" kern="1200" cap="none" spc="0" normalizeH="0" noProof="0" dirty="0" smtClean="0">
                <a:ln>
                  <a:noFill/>
                </a:ln>
                <a:solidFill>
                  <a:schemeClr val="tx1"/>
                </a:solidFill>
                <a:effectLst/>
                <a:uLnTx/>
                <a:uFillTx/>
                <a:latin typeface="Bodoni MT" pitchFamily="18" charset="0"/>
              </a:rPr>
              <a:t> – apare cartea </a:t>
            </a:r>
            <a:r>
              <a:rPr kumimoji="0" lang="en-US" sz="2000" b="0" i="0" u="none" strike="noStrike" kern="1200" cap="none" spc="0" normalizeH="0" noProof="0" dirty="0" smtClean="0">
                <a:ln>
                  <a:noFill/>
                </a:ln>
                <a:solidFill>
                  <a:schemeClr val="tx1"/>
                </a:solidFill>
                <a:effectLst/>
                <a:uLnTx/>
                <a:uFillTx/>
                <a:latin typeface="Bodoni MT" pitchFamily="18" charset="0"/>
              </a:rPr>
              <a:t>“The Physical Geography of the Sea” </a:t>
            </a:r>
            <a:r>
              <a:rPr kumimoji="0" lang="en-US" sz="2000" b="0" i="0" u="none" strike="noStrike" kern="1200" cap="none" spc="0" normalizeH="0" noProof="0" dirty="0" err="1" smtClean="0">
                <a:ln>
                  <a:noFill/>
                </a:ln>
                <a:solidFill>
                  <a:schemeClr val="tx1"/>
                </a:solidFill>
                <a:effectLst/>
                <a:uLnTx/>
                <a:uFillTx/>
                <a:latin typeface="Bodoni MT" pitchFamily="18" charset="0"/>
              </a:rPr>
              <a:t>considerat</a:t>
            </a:r>
            <a:r>
              <a:rPr kumimoji="0" lang="ro-RO" sz="2000" b="0" i="0" u="none" strike="noStrike" kern="1200" cap="none" spc="0" normalizeH="0" noProof="0" dirty="0" smtClean="0">
                <a:ln>
                  <a:noFill/>
                </a:ln>
                <a:solidFill>
                  <a:schemeClr val="tx1"/>
                </a:solidFill>
                <a:effectLst/>
                <a:uLnTx/>
                <a:uFillTx/>
                <a:latin typeface="Bodoni MT" pitchFamily="18" charset="0"/>
              </a:rPr>
              <a:t>ă prima lucrare științifică de oceanografie</a:t>
            </a:r>
          </a:p>
          <a:p>
            <a:pPr marL="342900" lvl="0" indent="-342900">
              <a:spcBef>
                <a:spcPct val="20000"/>
              </a:spcBef>
              <a:buFont typeface="Arial" pitchFamily="34" charset="0"/>
              <a:buChar char="•"/>
              <a:defRPr/>
            </a:pPr>
            <a:r>
              <a:rPr lang="ro-RO" sz="2000" dirty="0" smtClean="0">
                <a:latin typeface="Bodoni MT" pitchFamily="18" charset="0"/>
              </a:rPr>
              <a:t>13 planșe</a:t>
            </a:r>
            <a:endParaRPr kumimoji="0" lang="ro-RO" sz="2000" b="0" i="0" u="none" strike="noStrike" kern="1200" cap="none" spc="0" normalizeH="0" noProof="0" dirty="0" smtClean="0">
              <a:ln>
                <a:noFill/>
              </a:ln>
              <a:solidFill>
                <a:schemeClr val="tx1"/>
              </a:solidFill>
              <a:effectLst/>
              <a:uLnTx/>
              <a:uFillTx/>
              <a:latin typeface="Bodoni MT" pitchFamily="18" charset="0"/>
            </a:endParaRPr>
          </a:p>
          <a:p>
            <a:pPr marL="342900" lvl="0" indent="-342900">
              <a:spcBef>
                <a:spcPct val="20000"/>
              </a:spcBef>
              <a:buFont typeface="Arial" pitchFamily="34" charset="0"/>
              <a:buChar char="•"/>
              <a:defRPr/>
            </a:pPr>
            <a:r>
              <a:rPr lang="ro-RO" sz="2000" dirty="0" smtClean="0">
                <a:latin typeface="Bodoni MT" pitchFamily="18" charset="0"/>
              </a:rPr>
              <a:t>9 ediții ale cărții au fost publicate, ultima în 1963</a:t>
            </a:r>
            <a:endParaRPr kumimoji="0" lang="ro-RO" sz="2000" b="0" i="0" u="none" strike="noStrike" kern="1200" cap="none" spc="0" normalizeH="0" noProof="0" dirty="0" smtClean="0">
              <a:ln>
                <a:noFill/>
              </a:ln>
              <a:solidFill>
                <a:schemeClr val="tx1"/>
              </a:solidFill>
              <a:effectLst/>
              <a:uLnTx/>
              <a:uFillTx/>
              <a:latin typeface="Bodoni MT" pitchFamily="18" charset="0"/>
            </a:endParaRPr>
          </a:p>
          <a:p>
            <a:pPr marL="342900" lvl="0" indent="-342900">
              <a:spcBef>
                <a:spcPct val="20000"/>
              </a:spcBef>
              <a:buFont typeface="Arial" pitchFamily="34" charset="0"/>
              <a:buChar char="•"/>
              <a:defRPr/>
            </a:pPr>
            <a:r>
              <a:rPr lang="ro-RO" sz="2000" baseline="0" dirty="0" smtClean="0">
                <a:latin typeface="Bodoni MT" pitchFamily="18" charset="0"/>
              </a:rPr>
              <a:t>Se</a:t>
            </a:r>
            <a:r>
              <a:rPr lang="ro-RO" sz="2000" dirty="0" smtClean="0">
                <a:latin typeface="Bodoni MT" pitchFamily="18" charset="0"/>
              </a:rPr>
              <a:t> pun astfel bazele unui nou domeniu: Oceanografia Fizică</a:t>
            </a:r>
            <a:endParaRPr kumimoji="0" lang="en-US" sz="2000" b="0" i="0" u="none" strike="noStrike" kern="1200" cap="none" spc="0" normalizeH="0" baseline="0" noProof="0" dirty="0" smtClean="0">
              <a:ln>
                <a:noFill/>
              </a:ln>
              <a:solidFill>
                <a:schemeClr val="tx1"/>
              </a:solidFill>
              <a:effectLst/>
              <a:uLnTx/>
              <a:uFillTx/>
              <a:latin typeface="Bodoni MT" pitchFamily="18" charset="0"/>
            </a:endParaRPr>
          </a:p>
        </p:txBody>
      </p:sp>
      <p:pic>
        <p:nvPicPr>
          <p:cNvPr id="9" name="Picture 8" descr="DSC00120.JPG"/>
          <p:cNvPicPr>
            <a:picLocks noChangeAspect="1"/>
          </p:cNvPicPr>
          <p:nvPr/>
        </p:nvPicPr>
        <p:blipFill>
          <a:blip r:embed="rId2" cstate="screen"/>
          <a:stretch>
            <a:fillRect/>
          </a:stretch>
        </p:blipFill>
        <p:spPr>
          <a:xfrm>
            <a:off x="5030629" y="827314"/>
            <a:ext cx="3915114" cy="566057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Colectarea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observa</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iilor</a:t>
            </a:r>
            <a:endParaRPr lang="en-US" sz="2800" b="1" dirty="0">
              <a:solidFill>
                <a:schemeClr val="bg1"/>
              </a:solidFill>
              <a:latin typeface="Bodoni MT" pitchFamily="18" charset="0"/>
            </a:endParaRPr>
          </a:p>
        </p:txBody>
      </p:sp>
      <p:sp>
        <p:nvSpPr>
          <p:cNvPr id="3" name="Content Placeholder 2"/>
          <p:cNvSpPr txBox="1">
            <a:spLocks/>
          </p:cNvSpPr>
          <p:nvPr/>
        </p:nvSpPr>
        <p:spPr>
          <a:xfrm>
            <a:off x="381000" y="1122801"/>
            <a:ext cx="8278258" cy="5089793"/>
          </a:xfrm>
          <a:prstGeom prst="rect">
            <a:avLst/>
          </a:prstGeom>
        </p:spPr>
        <p:txBody>
          <a:bodyPr>
            <a:normAutofit lnSpcReduction="10000"/>
          </a:bodyPr>
          <a:lstStyle/>
          <a:p>
            <a:pPr lvl="0" indent="-342900">
              <a:defRPr/>
            </a:pPr>
            <a:r>
              <a:rPr lang="en-US" sz="2000" i="1" dirty="0" smtClean="0">
                <a:solidFill>
                  <a:schemeClr val="accent1">
                    <a:lumMod val="75000"/>
                  </a:schemeClr>
                </a:solidFill>
                <a:latin typeface="Bodoni MT" pitchFamily="18" charset="0"/>
                <a:cs typeface="Times New Roman" pitchFamily="18" charset="0"/>
              </a:rPr>
              <a:t>“They were told that if each one would agree to co-operate in a general plan of observations at sea and would send regularly, at the end of every cruise, an abstract log of their voyage to the National Observatory at Washington, he should, for so doing, be furnished, free of cost, with a copy of the charts and sailing directions that might be founded upon those observations.”</a:t>
            </a:r>
          </a:p>
          <a:p>
            <a:pPr lvl="0" indent="-342900">
              <a:defRPr/>
            </a:pPr>
            <a:endParaRPr lang="en-US" sz="2000" i="1" dirty="0" smtClean="0">
              <a:solidFill>
                <a:schemeClr val="accent1">
                  <a:lumMod val="75000"/>
                </a:schemeClr>
              </a:solidFill>
              <a:latin typeface="Bodoni MT" pitchFamily="18" charset="0"/>
              <a:cs typeface="Times New Roman" pitchFamily="18" charset="0"/>
            </a:endParaRPr>
          </a:p>
          <a:p>
            <a:pPr lvl="0" indent="-342900">
              <a:defRPr/>
            </a:pPr>
            <a:r>
              <a:rPr lang="en-US" sz="2000" i="1" dirty="0" smtClean="0">
                <a:solidFill>
                  <a:schemeClr val="accent1">
                    <a:lumMod val="75000"/>
                  </a:schemeClr>
                </a:solidFill>
                <a:latin typeface="Bodoni MT" pitchFamily="18" charset="0"/>
                <a:cs typeface="Times New Roman" pitchFamily="18" charset="0"/>
              </a:rPr>
              <a:t>“So, in a little while, there were more than a thousand navigators engaged day and night, and in all parts of the ocean, in making and recording observations according to a uniform plan […]”</a:t>
            </a:r>
          </a:p>
          <a:p>
            <a:pPr marL="342900" lvl="0" indent="-342900">
              <a:spcBef>
                <a:spcPct val="20000"/>
              </a:spcBef>
              <a:buFont typeface="Arial" pitchFamily="34" charset="0"/>
              <a:buChar char="•"/>
              <a:defRPr/>
            </a:pP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smtClean="0">
                <a:latin typeface="Bodoni MT" pitchFamily="18" charset="0"/>
                <a:cs typeface="Times New Roman" pitchFamily="18" charset="0"/>
              </a:rPr>
              <a:t>Dup</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conferin</a:t>
            </a:r>
            <a:r>
              <a:rPr lang="ro-RO" sz="2000" dirty="0" smtClean="0">
                <a:latin typeface="Bodoni MT" pitchFamily="18" charset="0"/>
                <a:cs typeface="Times New Roman" pitchFamily="18" charset="0"/>
              </a:rPr>
              <a:t>ța</a:t>
            </a:r>
            <a:r>
              <a:rPr lang="en-US" sz="2000" dirty="0" smtClean="0">
                <a:latin typeface="Bodoni MT" pitchFamily="18" charset="0"/>
                <a:cs typeface="Times New Roman" pitchFamily="18" charset="0"/>
              </a:rPr>
              <a:t> de la </a:t>
            </a:r>
            <a:r>
              <a:rPr lang="en-US" sz="2000" dirty="0" err="1" smtClean="0">
                <a:latin typeface="Bodoni MT" pitchFamily="18" charset="0"/>
                <a:cs typeface="Times New Roman" pitchFamily="18" charset="0"/>
              </a:rPr>
              <a:t>Bruxelles</a:t>
            </a:r>
            <a:r>
              <a:rPr lang="en-US" sz="2000" dirty="0" smtClean="0">
                <a:latin typeface="Bodoni MT" pitchFamily="18" charset="0"/>
                <a:cs typeface="Times New Roman" pitchFamily="18" charset="0"/>
              </a:rPr>
              <a:t> din 1853:</a:t>
            </a:r>
          </a:p>
          <a:p>
            <a:pPr marL="342900" lvl="0" indent="-342900">
              <a:spcBef>
                <a:spcPct val="20000"/>
              </a:spcBef>
              <a:buFont typeface="Arial" pitchFamily="34" charset="0"/>
              <a:buChar char="•"/>
              <a:defRPr/>
            </a:pPr>
            <a:endParaRPr lang="en-US" sz="2000" dirty="0" smtClean="0">
              <a:latin typeface="Bodoni MT" pitchFamily="18" charset="0"/>
              <a:cs typeface="Times New Roman" pitchFamily="18" charset="0"/>
            </a:endParaRPr>
          </a:p>
          <a:p>
            <a:pPr lvl="0" indent="-342900">
              <a:defRPr/>
            </a:pPr>
            <a:r>
              <a:rPr lang="en-US" sz="2000" i="1" dirty="0" smtClean="0">
                <a:solidFill>
                  <a:schemeClr val="accent1">
                    <a:lumMod val="75000"/>
                  </a:schemeClr>
                </a:solidFill>
                <a:latin typeface="Bodoni MT" pitchFamily="18" charset="0"/>
                <a:cs typeface="Times New Roman" pitchFamily="18" charset="0"/>
              </a:rPr>
              <a:t>“Thus the sea has been brought regularly within the domains of philosophical research, and crowded with observers.”</a:t>
            </a:r>
          </a:p>
          <a:p>
            <a:pPr marL="342900" lvl="0" indent="-342900">
              <a:spcBef>
                <a:spcPct val="20000"/>
              </a:spcBef>
              <a:buFont typeface="Arial" pitchFamily="34" charset="0"/>
              <a:buChar char="•"/>
              <a:defRPr/>
            </a:pPr>
            <a:endParaRPr lang="en-US" sz="2000" i="1"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smtClean="0">
                <a:latin typeface="Bodoni MT" pitchFamily="18" charset="0"/>
                <a:cs typeface="Times New Roman" pitchFamily="18" charset="0"/>
              </a:rPr>
              <a:t>Se decide </a:t>
            </a:r>
            <a:r>
              <a:rPr lang="en-US" sz="2000" dirty="0" err="1" smtClean="0">
                <a:latin typeface="Bodoni MT" pitchFamily="18" charset="0"/>
                <a:cs typeface="Times New Roman" pitchFamily="18" charset="0"/>
              </a:rPr>
              <a:t>continuarea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observa</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iilor</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chiar</a:t>
            </a:r>
            <a:r>
              <a:rPr lang="en-US" sz="2000" dirty="0" smtClean="0">
                <a:latin typeface="Bodoni MT" pitchFamily="18" charset="0"/>
                <a:cs typeface="Times New Roman" pitchFamily="18" charset="0"/>
              </a:rPr>
              <a:t> </a:t>
            </a:r>
            <a:r>
              <a:rPr lang="ro-RO" sz="2000" dirty="0" err="1" smtClean="0">
                <a:latin typeface="Bodoni MT" pitchFamily="18" charset="0"/>
                <a:cs typeface="Times New Roman" pitchFamily="18" charset="0"/>
              </a:rPr>
              <a:t>ș</a:t>
            </a:r>
            <a:r>
              <a:rPr lang="en-US" sz="2000" dirty="0" err="1" smtClean="0">
                <a:latin typeface="Bodoni MT" pitchFamily="18" charset="0"/>
                <a:cs typeface="Times New Roman" pitchFamily="18" charset="0"/>
              </a:rPr>
              <a:t>i</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a:t>
            </a:r>
            <a:r>
              <a:rPr lang="en-US" sz="2000" dirty="0" err="1" smtClean="0">
                <a:latin typeface="Bodoni MT" pitchFamily="18" charset="0"/>
                <a:cs typeface="Times New Roman" pitchFamily="18" charset="0"/>
              </a:rPr>
              <a:t>caz</a:t>
            </a:r>
            <a:r>
              <a:rPr lang="en-US" sz="2000" dirty="0" smtClean="0">
                <a:latin typeface="Bodoni MT" pitchFamily="18" charset="0"/>
                <a:cs typeface="Times New Roman" pitchFamily="18" charset="0"/>
              </a:rPr>
              <a:t> de r</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zboi</a:t>
            </a:r>
            <a:endParaRPr lang="en-US" sz="2000" dirty="0" smtClean="0">
              <a:latin typeface="Bodoni MT"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cxnSp>
        <p:nvCxnSpPr>
          <p:cNvPr id="6" name="Straight Connector 5"/>
          <p:cNvCxnSpPr/>
          <p:nvPr/>
        </p:nvCxnSpPr>
        <p:spPr>
          <a:xfrm>
            <a:off x="1857375" y="5162550"/>
            <a:ext cx="809625"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Dimensiunea</a:t>
            </a:r>
            <a:r>
              <a:rPr lang="en-US" sz="2800" b="1" dirty="0" smtClean="0">
                <a:solidFill>
                  <a:schemeClr val="bg1"/>
                </a:solidFill>
                <a:latin typeface="Bodoni MT" pitchFamily="18" charset="0"/>
              </a:rPr>
              <a:t> </a:t>
            </a:r>
            <a:r>
              <a:rPr lang="en-US" sz="2800" b="1" dirty="0" err="1" smtClean="0">
                <a:solidFill>
                  <a:schemeClr val="bg1"/>
                </a:solidFill>
                <a:latin typeface="Bodoni MT" pitchFamily="18" charset="0"/>
              </a:rPr>
              <a:t>religioas</a:t>
            </a:r>
            <a:r>
              <a:rPr lang="ro-RO" sz="2800" b="1" dirty="0" smtClean="0">
                <a:solidFill>
                  <a:schemeClr val="bg1"/>
                </a:solidFill>
                <a:latin typeface="Bodoni MT" pitchFamily="18" charset="0"/>
              </a:rPr>
              <a:t>ă</a:t>
            </a:r>
            <a:endParaRPr lang="en-US" sz="2800" b="1" dirty="0">
              <a:solidFill>
                <a:schemeClr val="bg1"/>
              </a:solidFill>
              <a:latin typeface="Bodoni MT" pitchFamily="18" charset="0"/>
            </a:endParaRPr>
          </a:p>
        </p:txBody>
      </p:sp>
      <p:sp>
        <p:nvSpPr>
          <p:cNvPr id="3" name="Content Placeholder 2"/>
          <p:cNvSpPr txBox="1">
            <a:spLocks/>
          </p:cNvSpPr>
          <p:nvPr/>
        </p:nvSpPr>
        <p:spPr>
          <a:xfrm>
            <a:off x="381000" y="1046601"/>
            <a:ext cx="8278258" cy="5089793"/>
          </a:xfrm>
          <a:prstGeom prst="rect">
            <a:avLst/>
          </a:prstGeom>
        </p:spPr>
        <p:txBody>
          <a:bodyPr>
            <a:normAutofit/>
          </a:bodyPr>
          <a:lstStyle/>
          <a:p>
            <a:pPr marL="342900" lvl="0" indent="-342900">
              <a:spcBef>
                <a:spcPct val="20000"/>
              </a:spcBef>
              <a:buFont typeface="Arial" pitchFamily="34" charset="0"/>
              <a:buChar char="•"/>
              <a:defRPr/>
            </a:pPr>
            <a:r>
              <a:rPr lang="en-US" sz="2000" dirty="0" smtClean="0">
                <a:latin typeface="Bodoni MT" pitchFamily="18" charset="0"/>
                <a:cs typeface="Times New Roman" pitchFamily="18" charset="0"/>
              </a:rPr>
              <a:t>Prime</a:t>
            </a:r>
            <a:r>
              <a:rPr lang="ro-RO" sz="2000" dirty="0" smtClean="0">
                <a:latin typeface="Bodoni MT" pitchFamily="18" charset="0"/>
                <a:cs typeface="Times New Roman" pitchFamily="18" charset="0"/>
              </a:rPr>
              <a:t>ș</a:t>
            </a:r>
            <a:r>
              <a:rPr lang="en-US" sz="2000" dirty="0" err="1" smtClean="0">
                <a:latin typeface="Bodoni MT" pitchFamily="18" charset="0"/>
                <a:cs typeface="Times New Roman" pitchFamily="18" charset="0"/>
              </a:rPr>
              <a:t>te</a:t>
            </a:r>
            <a:r>
              <a:rPr lang="en-US" sz="2000" dirty="0" smtClean="0">
                <a:latin typeface="Bodoni MT" pitchFamily="18" charset="0"/>
                <a:cs typeface="Times New Roman" pitchFamily="18" charset="0"/>
              </a:rPr>
              <a:t> o </a:t>
            </a:r>
            <a:r>
              <a:rPr lang="en-US" sz="2000" dirty="0" err="1" smtClean="0">
                <a:latin typeface="Bodoni MT" pitchFamily="18" charset="0"/>
                <a:cs typeface="Times New Roman" pitchFamily="18" charset="0"/>
              </a:rPr>
              <a:t>educa</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religioas</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strict</a:t>
            </a:r>
            <a:r>
              <a:rPr lang="ro-RO" sz="2000" dirty="0" smtClean="0">
                <a:latin typeface="Bodoni MT" pitchFamily="18" charset="0"/>
                <a:cs typeface="Times New Roman" pitchFamily="18" charset="0"/>
              </a:rPr>
              <a:t>ă</a:t>
            </a: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ro-RO" sz="2000" dirty="0" smtClean="0">
                <a:latin typeface="Bodoni MT" pitchFamily="18" charset="0"/>
                <a:cs typeface="Times New Roman" pitchFamily="18" charset="0"/>
              </a:rPr>
              <a:t>Î</a:t>
            </a:r>
            <a:r>
              <a:rPr lang="en-US" sz="2000" dirty="0" smtClean="0">
                <a:latin typeface="Bodoni MT" pitchFamily="18" charset="0"/>
                <a:cs typeface="Times New Roman" pitchFamily="18" charset="0"/>
              </a:rPr>
              <a:t>n </a:t>
            </a:r>
            <a:r>
              <a:rPr lang="en-US" sz="2000" dirty="0" err="1" smtClean="0">
                <a:latin typeface="Bodoni MT" pitchFamily="18" charset="0"/>
                <a:cs typeface="Times New Roman" pitchFamily="18" charset="0"/>
              </a:rPr>
              <a:t>toate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activit</a:t>
            </a:r>
            <a:r>
              <a:rPr lang="ro-RO" sz="2000" dirty="0" smtClean="0">
                <a:latin typeface="Bodoni MT" pitchFamily="18" charset="0"/>
                <a:cs typeface="Times New Roman" pitchFamily="18" charset="0"/>
              </a:rPr>
              <a:t>ăț</a:t>
            </a:r>
            <a:r>
              <a:rPr lang="en-US" sz="2000" dirty="0" err="1" smtClean="0">
                <a:latin typeface="Bodoni MT" pitchFamily="18" charset="0"/>
                <a:cs typeface="Times New Roman" pitchFamily="18" charset="0"/>
              </a:rPr>
              <a:t>ile</a:t>
            </a:r>
            <a:r>
              <a:rPr lang="en-US" sz="2000" dirty="0" smtClean="0">
                <a:latin typeface="Bodoni MT" pitchFamily="18" charset="0"/>
                <a:cs typeface="Times New Roman" pitchFamily="18" charset="0"/>
              </a:rPr>
              <a:t> </a:t>
            </a:r>
            <a:r>
              <a:rPr lang="ro-RO" sz="2000" dirty="0" err="1" smtClean="0">
                <a:latin typeface="Bodoni MT" pitchFamily="18" charset="0"/>
                <a:cs typeface="Times New Roman" pitchFamily="18" charset="0"/>
              </a:rPr>
              <a:t>î</a:t>
            </a:r>
            <a:r>
              <a:rPr lang="en-US" sz="2000" dirty="0" err="1" smtClean="0">
                <a:latin typeface="Bodoni MT" pitchFamily="18" charset="0"/>
                <a:cs typeface="Times New Roman" pitchFamily="18" charset="0"/>
              </a:rPr>
              <a:t>ntreprinse</a:t>
            </a:r>
            <a:r>
              <a:rPr lang="en-US" sz="2000" dirty="0" smtClean="0">
                <a:latin typeface="Bodoni MT" pitchFamily="18" charset="0"/>
                <a:cs typeface="Times New Roman" pitchFamily="18" charset="0"/>
              </a:rPr>
              <a:t> se </a:t>
            </a:r>
            <a:r>
              <a:rPr lang="en-US" sz="2000" dirty="0" err="1" smtClean="0">
                <a:latin typeface="Bodoni MT" pitchFamily="18" charset="0"/>
                <a:cs typeface="Times New Roman" pitchFamily="18" charset="0"/>
              </a:rPr>
              <a:t>ghideaz</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dup</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principiile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Bibliei</a:t>
            </a: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Cartarea</a:t>
            </a:r>
            <a:r>
              <a:rPr lang="en-US" sz="2000" dirty="0" smtClean="0">
                <a:latin typeface="Bodoni MT" pitchFamily="18" charset="0"/>
                <a:cs typeface="Times New Roman" pitchFamily="18" charset="0"/>
              </a:rPr>
              <a:t> v</a:t>
            </a:r>
            <a:r>
              <a:rPr lang="ro-RO" sz="2000" dirty="0" smtClean="0">
                <a:latin typeface="Bodoni MT" pitchFamily="18" charset="0"/>
                <a:cs typeface="Times New Roman" pitchFamily="18" charset="0"/>
              </a:rPr>
              <a:t>â</a:t>
            </a:r>
            <a:r>
              <a:rPr lang="en-US" sz="2000" dirty="0" err="1" smtClean="0">
                <a:latin typeface="Bodoni MT" pitchFamily="18" charset="0"/>
                <a:cs typeface="Times New Roman" pitchFamily="18" charset="0"/>
              </a:rPr>
              <a:t>nturilor</a:t>
            </a:r>
            <a:r>
              <a:rPr lang="en-US" sz="2000" dirty="0" smtClean="0">
                <a:latin typeface="Bodoni MT" pitchFamily="18" charset="0"/>
                <a:cs typeface="Times New Roman" pitchFamily="18" charset="0"/>
              </a:rPr>
              <a:t> </a:t>
            </a:r>
            <a:r>
              <a:rPr lang="ro-RO" sz="2000" dirty="0" err="1" smtClean="0">
                <a:latin typeface="Bodoni MT" pitchFamily="18" charset="0"/>
                <a:cs typeface="Times New Roman" pitchFamily="18" charset="0"/>
              </a:rPr>
              <a:t>ș</a:t>
            </a:r>
            <a:r>
              <a:rPr lang="en-US" sz="2000" dirty="0" err="1" smtClean="0">
                <a:latin typeface="Bodoni MT" pitchFamily="18" charset="0"/>
                <a:cs typeface="Times New Roman" pitchFamily="18" charset="0"/>
              </a:rPr>
              <a:t>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curen</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ilor</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este</a:t>
            </a:r>
            <a:r>
              <a:rPr lang="en-US" sz="2000" dirty="0" smtClean="0">
                <a:latin typeface="Bodoni MT" pitchFamily="18" charset="0"/>
                <a:cs typeface="Times New Roman" pitchFamily="18" charset="0"/>
              </a:rPr>
              <a:t> </a:t>
            </a:r>
            <a:r>
              <a:rPr lang="ro-RO" sz="2000" dirty="0" smtClean="0">
                <a:latin typeface="Bodoni MT" pitchFamily="18" charset="0"/>
                <a:cs typeface="Times New Roman" pitchFamily="18" charset="0"/>
              </a:rPr>
              <a:t>de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fapt</a:t>
            </a:r>
            <a:r>
              <a:rPr lang="en-US" sz="2000" dirty="0" smtClean="0">
                <a:latin typeface="Bodoni MT" pitchFamily="18" charset="0"/>
                <a:cs typeface="Times New Roman" pitchFamily="18" charset="0"/>
              </a:rPr>
              <a:t> o c</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utare</a:t>
            </a:r>
            <a:r>
              <a:rPr lang="en-US" sz="2000" dirty="0" smtClean="0">
                <a:latin typeface="Bodoni MT" pitchFamily="18" charset="0"/>
                <a:cs typeface="Times New Roman" pitchFamily="18" charset="0"/>
              </a:rPr>
              <a:t> a c</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r</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rilor</a:t>
            </a:r>
            <a:r>
              <a:rPr lang="en-US" sz="2000" dirty="0" smtClean="0">
                <a:latin typeface="Bodoni MT" pitchFamily="18" charset="0"/>
                <a:cs typeface="Times New Roman" pitchFamily="18" charset="0"/>
              </a:rPr>
              <a:t> m</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rilor</a:t>
            </a:r>
            <a:r>
              <a:rPr lang="en-US" sz="2000" dirty="0" smtClean="0">
                <a:latin typeface="Bodoni MT" pitchFamily="18" charset="0"/>
                <a:cs typeface="Times New Roman" pitchFamily="18" charset="0"/>
              </a:rPr>
              <a:t>, a</a:t>
            </a:r>
            <a:r>
              <a:rPr lang="ro-RO" sz="2000" dirty="0" smtClean="0">
                <a:latin typeface="Bodoni MT" pitchFamily="18" charset="0"/>
                <a:cs typeface="Times New Roman" pitchFamily="18" charset="0"/>
              </a:rPr>
              <a:t>ș</a:t>
            </a:r>
            <a:r>
              <a:rPr lang="en-US" sz="2000" dirty="0" smtClean="0">
                <a:latin typeface="Bodoni MT" pitchFamily="18" charset="0"/>
                <a:cs typeface="Times New Roman" pitchFamily="18" charset="0"/>
              </a:rPr>
              <a:t>a cum </a:t>
            </a:r>
            <a:r>
              <a:rPr lang="en-US" sz="2000" dirty="0" err="1" smtClean="0">
                <a:latin typeface="Bodoni MT" pitchFamily="18" charset="0"/>
                <a:cs typeface="Times New Roman" pitchFamily="18" charset="0"/>
              </a:rPr>
              <a:t>apare</a:t>
            </a:r>
            <a:r>
              <a:rPr lang="en-US" sz="2000" dirty="0" smtClean="0">
                <a:latin typeface="Bodoni MT" pitchFamily="18" charset="0"/>
                <a:cs typeface="Times New Roman" pitchFamily="18" charset="0"/>
              </a:rPr>
              <a:t> in </a:t>
            </a:r>
            <a:r>
              <a:rPr lang="en-US" sz="2000" dirty="0" err="1" smtClean="0">
                <a:latin typeface="Bodoni MT" pitchFamily="18" charset="0"/>
                <a:cs typeface="Times New Roman" pitchFamily="18" charset="0"/>
              </a:rPr>
              <a:t>Psalmul</a:t>
            </a:r>
            <a:r>
              <a:rPr lang="en-US" sz="2000" dirty="0" smtClean="0">
                <a:latin typeface="Bodoni MT" pitchFamily="18" charset="0"/>
                <a:cs typeface="Times New Roman" pitchFamily="18" charset="0"/>
              </a:rPr>
              <a:t> 8:8</a:t>
            </a:r>
          </a:p>
          <a:p>
            <a:pPr indent="-342900">
              <a:defRPr/>
            </a:pPr>
            <a:r>
              <a:rPr lang="en-US" sz="2000" i="1" dirty="0" smtClean="0">
                <a:solidFill>
                  <a:schemeClr val="accent1">
                    <a:lumMod val="75000"/>
                  </a:schemeClr>
                </a:solidFill>
                <a:latin typeface="Bodoni MT" pitchFamily="18" charset="0"/>
                <a:cs typeface="Times New Roman" pitchFamily="18" charset="0"/>
              </a:rPr>
              <a:t>“P</a:t>
            </a:r>
            <a:r>
              <a:rPr lang="ro-RO" sz="2000" i="1" dirty="0" smtClean="0">
                <a:solidFill>
                  <a:schemeClr val="accent1">
                    <a:lumMod val="75000"/>
                  </a:schemeClr>
                </a:solidFill>
                <a:latin typeface="Bodoni MT" pitchFamily="18" charset="0"/>
                <a:cs typeface="Times New Roman" pitchFamily="18" charset="0"/>
              </a:rPr>
              <a:t>ă</a:t>
            </a:r>
            <a:r>
              <a:rPr lang="en-US" sz="2000" i="1" dirty="0" smtClean="0">
                <a:solidFill>
                  <a:schemeClr val="accent1">
                    <a:lumMod val="75000"/>
                  </a:schemeClr>
                </a:solidFill>
                <a:latin typeface="Bodoni MT" pitchFamily="18" charset="0"/>
                <a:cs typeface="Times New Roman" pitchFamily="18" charset="0"/>
              </a:rPr>
              <a:t>s</a:t>
            </a:r>
            <a:r>
              <a:rPr lang="ro-RO" sz="2000" i="1" dirty="0" smtClean="0">
                <a:solidFill>
                  <a:schemeClr val="accent1">
                    <a:lumMod val="75000"/>
                  </a:schemeClr>
                </a:solidFill>
                <a:latin typeface="Bodoni MT" pitchFamily="18" charset="0"/>
                <a:cs typeface="Times New Roman" pitchFamily="18" charset="0"/>
              </a:rPr>
              <a:t>ă</a:t>
            </a:r>
            <a:r>
              <a:rPr lang="en-US" sz="2000" i="1" dirty="0" smtClean="0">
                <a:solidFill>
                  <a:schemeClr val="accent1">
                    <a:lumMod val="75000"/>
                  </a:schemeClr>
                </a:solidFill>
                <a:latin typeface="Bodoni MT" pitchFamily="18" charset="0"/>
                <a:cs typeface="Times New Roman" pitchFamily="18" charset="0"/>
              </a:rPr>
              <a:t>rile </a:t>
            </a:r>
            <a:r>
              <a:rPr lang="en-US" sz="2000" i="1" dirty="0" err="1" smtClean="0">
                <a:solidFill>
                  <a:schemeClr val="accent1">
                    <a:lumMod val="75000"/>
                  </a:schemeClr>
                </a:solidFill>
                <a:latin typeface="Bodoni MT" pitchFamily="18" charset="0"/>
                <a:cs typeface="Times New Roman" pitchFamily="18" charset="0"/>
              </a:rPr>
              <a:t>cerului</a:t>
            </a:r>
            <a:r>
              <a:rPr lang="en-US" sz="2000" i="1" dirty="0" smtClean="0">
                <a:solidFill>
                  <a:schemeClr val="accent1">
                    <a:lumMod val="75000"/>
                  </a:schemeClr>
                </a:solidFill>
                <a:latin typeface="Bodoni MT" pitchFamily="18" charset="0"/>
                <a:cs typeface="Times New Roman" pitchFamily="18" charset="0"/>
              </a:rPr>
              <a:t> </a:t>
            </a:r>
            <a:r>
              <a:rPr lang="ro-RO" sz="2000" i="1" dirty="0" err="1" smtClean="0">
                <a:solidFill>
                  <a:schemeClr val="accent1">
                    <a:lumMod val="75000"/>
                  </a:schemeClr>
                </a:solidFill>
                <a:latin typeface="Bodoni MT" pitchFamily="18" charset="0"/>
                <a:cs typeface="Times New Roman" pitchFamily="18" charset="0"/>
              </a:rPr>
              <a:t>ș</a:t>
            </a:r>
            <a:r>
              <a:rPr lang="en-US" sz="2000" i="1" dirty="0" err="1" smtClean="0">
                <a:solidFill>
                  <a:schemeClr val="accent1">
                    <a:lumMod val="75000"/>
                  </a:schemeClr>
                </a:solidFill>
                <a:latin typeface="Bodoni MT" pitchFamily="18" charset="0"/>
                <a:cs typeface="Times New Roman" pitchFamily="18" charset="0"/>
              </a:rPr>
              <a:t>i</a:t>
            </a:r>
            <a:r>
              <a:rPr lang="en-US" sz="2000" i="1" dirty="0" smtClean="0">
                <a:solidFill>
                  <a:schemeClr val="accent1">
                    <a:lumMod val="75000"/>
                  </a:schemeClr>
                </a:solidFill>
                <a:latin typeface="Bodoni MT" pitchFamily="18" charset="0"/>
                <a:cs typeface="Times New Roman" pitchFamily="18" charset="0"/>
              </a:rPr>
              <a:t> </a:t>
            </a:r>
            <a:r>
              <a:rPr lang="en-US" sz="2000" i="1" dirty="0" err="1" smtClean="0">
                <a:solidFill>
                  <a:schemeClr val="accent1">
                    <a:lumMod val="75000"/>
                  </a:schemeClr>
                </a:solidFill>
                <a:latin typeface="Bodoni MT" pitchFamily="18" charset="0"/>
                <a:cs typeface="Times New Roman" pitchFamily="18" charset="0"/>
              </a:rPr>
              <a:t>pe</a:t>
            </a:r>
            <a:r>
              <a:rPr lang="ro-RO" sz="2000" i="1" dirty="0" smtClean="0">
                <a:solidFill>
                  <a:schemeClr val="accent1">
                    <a:lumMod val="75000"/>
                  </a:schemeClr>
                </a:solidFill>
                <a:latin typeface="Bodoni MT" pitchFamily="18" charset="0"/>
                <a:cs typeface="Times New Roman" pitchFamily="18" charset="0"/>
              </a:rPr>
              <a:t>ș</a:t>
            </a:r>
            <a:r>
              <a:rPr lang="en-US" sz="2000" i="1" dirty="0" err="1" smtClean="0">
                <a:solidFill>
                  <a:schemeClr val="accent1">
                    <a:lumMod val="75000"/>
                  </a:schemeClr>
                </a:solidFill>
                <a:latin typeface="Bodoni MT" pitchFamily="18" charset="0"/>
                <a:cs typeface="Times New Roman" pitchFamily="18" charset="0"/>
              </a:rPr>
              <a:t>tii</a:t>
            </a:r>
            <a:r>
              <a:rPr lang="en-US" sz="2000" i="1" dirty="0" smtClean="0">
                <a:solidFill>
                  <a:schemeClr val="accent1">
                    <a:lumMod val="75000"/>
                  </a:schemeClr>
                </a:solidFill>
                <a:latin typeface="Bodoni MT" pitchFamily="18" charset="0"/>
                <a:cs typeface="Times New Roman" pitchFamily="18" charset="0"/>
              </a:rPr>
              <a:t> m</a:t>
            </a:r>
            <a:r>
              <a:rPr lang="ro-RO" sz="2000" i="1" dirty="0" smtClean="0">
                <a:solidFill>
                  <a:schemeClr val="accent1">
                    <a:lumMod val="75000"/>
                  </a:schemeClr>
                </a:solidFill>
                <a:latin typeface="Bodoni MT" pitchFamily="18" charset="0"/>
                <a:cs typeface="Times New Roman" pitchFamily="18" charset="0"/>
              </a:rPr>
              <a:t>ă</a:t>
            </a:r>
            <a:r>
              <a:rPr lang="en-US" sz="2000" i="1" dirty="0" err="1" smtClean="0">
                <a:solidFill>
                  <a:schemeClr val="accent1">
                    <a:lumMod val="75000"/>
                  </a:schemeClr>
                </a:solidFill>
                <a:latin typeface="Bodoni MT" pitchFamily="18" charset="0"/>
                <a:cs typeface="Times New Roman" pitchFamily="18" charset="0"/>
              </a:rPr>
              <a:t>rii</a:t>
            </a:r>
            <a:r>
              <a:rPr lang="en-US" sz="2000" i="1" dirty="0" smtClean="0">
                <a:solidFill>
                  <a:schemeClr val="accent1">
                    <a:lumMod val="75000"/>
                  </a:schemeClr>
                </a:solidFill>
                <a:latin typeface="Bodoni MT" pitchFamily="18" charset="0"/>
                <a:cs typeface="Times New Roman" pitchFamily="18" charset="0"/>
              </a:rPr>
              <a:t>, tot </a:t>
            </a:r>
            <a:r>
              <a:rPr lang="en-US" sz="2000" i="1" dirty="0" err="1" smtClean="0">
                <a:solidFill>
                  <a:schemeClr val="accent1">
                    <a:lumMod val="75000"/>
                  </a:schemeClr>
                </a:solidFill>
                <a:latin typeface="Bodoni MT" pitchFamily="18" charset="0"/>
                <a:cs typeface="Times New Roman" pitchFamily="18" charset="0"/>
              </a:rPr>
              <a:t>ce</a:t>
            </a:r>
            <a:r>
              <a:rPr lang="en-US" sz="2000" i="1" dirty="0" smtClean="0">
                <a:solidFill>
                  <a:schemeClr val="accent1">
                    <a:lumMod val="75000"/>
                  </a:schemeClr>
                </a:solidFill>
                <a:latin typeface="Bodoni MT" pitchFamily="18" charset="0"/>
                <a:cs typeface="Times New Roman" pitchFamily="18" charset="0"/>
              </a:rPr>
              <a:t> </a:t>
            </a:r>
            <a:r>
              <a:rPr lang="en-US" sz="2000" i="1" dirty="0" err="1" smtClean="0">
                <a:solidFill>
                  <a:schemeClr val="accent1">
                    <a:lumMod val="75000"/>
                  </a:schemeClr>
                </a:solidFill>
                <a:latin typeface="Bodoni MT" pitchFamily="18" charset="0"/>
                <a:cs typeface="Times New Roman" pitchFamily="18" charset="0"/>
              </a:rPr>
              <a:t>str</a:t>
            </a:r>
            <a:r>
              <a:rPr lang="ro-RO" sz="2000" i="1" dirty="0" smtClean="0">
                <a:solidFill>
                  <a:schemeClr val="accent1">
                    <a:lumMod val="75000"/>
                  </a:schemeClr>
                </a:solidFill>
                <a:latin typeface="Bodoni MT" pitchFamily="18" charset="0"/>
                <a:cs typeface="Times New Roman" pitchFamily="18" charset="0"/>
              </a:rPr>
              <a:t>ă</a:t>
            </a:r>
            <a:r>
              <a:rPr lang="en-US" sz="2000" i="1" dirty="0" smtClean="0">
                <a:solidFill>
                  <a:schemeClr val="accent1">
                    <a:lumMod val="75000"/>
                  </a:schemeClr>
                </a:solidFill>
                <a:latin typeface="Bodoni MT" pitchFamily="18" charset="0"/>
                <a:cs typeface="Times New Roman" pitchFamily="18" charset="0"/>
              </a:rPr>
              <a:t>bate c</a:t>
            </a:r>
            <a:r>
              <a:rPr lang="ro-RO" sz="2000" i="1" dirty="0" smtClean="0">
                <a:solidFill>
                  <a:schemeClr val="accent1">
                    <a:lumMod val="75000"/>
                  </a:schemeClr>
                </a:solidFill>
                <a:latin typeface="Bodoni MT" pitchFamily="18" charset="0"/>
                <a:cs typeface="Times New Roman" pitchFamily="18" charset="0"/>
              </a:rPr>
              <a:t>ă</a:t>
            </a:r>
            <a:r>
              <a:rPr lang="en-US" sz="2000" i="1" dirty="0" smtClean="0">
                <a:solidFill>
                  <a:schemeClr val="accent1">
                    <a:lumMod val="75000"/>
                  </a:schemeClr>
                </a:solidFill>
                <a:latin typeface="Bodoni MT" pitchFamily="18" charset="0"/>
                <a:cs typeface="Times New Roman" pitchFamily="18" charset="0"/>
              </a:rPr>
              <a:t>r</a:t>
            </a:r>
            <a:r>
              <a:rPr lang="ro-RO" sz="2000" i="1" dirty="0" smtClean="0">
                <a:solidFill>
                  <a:schemeClr val="accent1">
                    <a:lumMod val="75000"/>
                  </a:schemeClr>
                </a:solidFill>
                <a:latin typeface="Bodoni MT" pitchFamily="18" charset="0"/>
                <a:cs typeface="Times New Roman" pitchFamily="18" charset="0"/>
              </a:rPr>
              <a:t>ă</a:t>
            </a:r>
            <a:r>
              <a:rPr lang="en-US" sz="2000" i="1" dirty="0" smtClean="0">
                <a:solidFill>
                  <a:schemeClr val="accent1">
                    <a:lumMod val="75000"/>
                  </a:schemeClr>
                </a:solidFill>
                <a:latin typeface="Bodoni MT" pitchFamily="18" charset="0"/>
                <a:cs typeface="Times New Roman" pitchFamily="18" charset="0"/>
              </a:rPr>
              <a:t>rile m</a:t>
            </a:r>
            <a:r>
              <a:rPr lang="ro-RO" sz="2000" i="1" dirty="0" smtClean="0">
                <a:solidFill>
                  <a:schemeClr val="accent1">
                    <a:lumMod val="75000"/>
                  </a:schemeClr>
                </a:solidFill>
                <a:latin typeface="Bodoni MT" pitchFamily="18" charset="0"/>
                <a:cs typeface="Times New Roman" pitchFamily="18" charset="0"/>
              </a:rPr>
              <a:t>ă</a:t>
            </a:r>
            <a:r>
              <a:rPr lang="en-US" sz="2000" i="1" dirty="0" err="1" smtClean="0">
                <a:solidFill>
                  <a:schemeClr val="accent1">
                    <a:lumMod val="75000"/>
                  </a:schemeClr>
                </a:solidFill>
                <a:latin typeface="Bodoni MT" pitchFamily="18" charset="0"/>
                <a:cs typeface="Times New Roman" pitchFamily="18" charset="0"/>
              </a:rPr>
              <a:t>rilor</a:t>
            </a:r>
            <a:r>
              <a:rPr lang="en-US" sz="2000" i="1" dirty="0" smtClean="0">
                <a:solidFill>
                  <a:schemeClr val="accent1">
                    <a:lumMod val="75000"/>
                  </a:schemeClr>
                </a:solidFill>
                <a:latin typeface="Bodoni MT" pitchFamily="18" charset="0"/>
                <a:cs typeface="Times New Roman" pitchFamily="18" charset="0"/>
              </a:rPr>
              <a:t>.” (</a:t>
            </a:r>
            <a:r>
              <a:rPr lang="ro-RO" sz="2000" i="1" dirty="0" smtClean="0">
                <a:solidFill>
                  <a:schemeClr val="accent1">
                    <a:lumMod val="75000"/>
                  </a:schemeClr>
                </a:solidFill>
                <a:latin typeface="Bodoni MT" pitchFamily="18" charset="0"/>
              </a:rPr>
              <a:t>The fowl of the air, and the fish of the sea, and whatsoever passeth through the paths of the seas.“</a:t>
            </a:r>
            <a:r>
              <a:rPr lang="en-US" sz="2000" i="1" dirty="0" smtClean="0">
                <a:solidFill>
                  <a:schemeClr val="accent1">
                    <a:lumMod val="75000"/>
                  </a:schemeClr>
                </a:solidFill>
                <a:latin typeface="Bodoni MT" pitchFamily="18" charset="0"/>
              </a:rPr>
              <a:t>)</a:t>
            </a:r>
          </a:p>
          <a:p>
            <a:pPr marL="342900" indent="-342900">
              <a:spcBef>
                <a:spcPct val="20000"/>
              </a:spcBef>
              <a:buFont typeface="Arial" pitchFamily="34" charset="0"/>
              <a:buChar char="•"/>
              <a:defRPr/>
            </a:pP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Scrisoare</a:t>
            </a:r>
            <a:r>
              <a:rPr lang="en-US" sz="2000" dirty="0" smtClean="0">
                <a:latin typeface="Bodoni MT" pitchFamily="18" charset="0"/>
                <a:cs typeface="Times New Roman" pitchFamily="18" charset="0"/>
              </a:rPr>
              <a:t> a </a:t>
            </a:r>
            <a:r>
              <a:rPr lang="en-US" sz="2000" dirty="0" err="1" smtClean="0">
                <a:latin typeface="Bodoni MT" pitchFamily="18" charset="0"/>
                <a:cs typeface="Times New Roman" pitchFamily="18" charset="0"/>
              </a:rPr>
              <a:t>Capitanului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Phiney</a:t>
            </a:r>
            <a:r>
              <a:rPr lang="en-US" sz="2000" dirty="0" smtClean="0">
                <a:latin typeface="Bodoni MT" pitchFamily="18" charset="0"/>
                <a:cs typeface="Times New Roman" pitchFamily="18" charset="0"/>
              </a:rPr>
              <a:t> de </a:t>
            </a:r>
            <a:r>
              <a:rPr lang="en-US" sz="2000" dirty="0" err="1" smtClean="0">
                <a:latin typeface="Bodoni MT" pitchFamily="18" charset="0"/>
                <a:cs typeface="Times New Roman" pitchFamily="18" charset="0"/>
              </a:rPr>
              <a:t>pe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nava</a:t>
            </a:r>
            <a:r>
              <a:rPr lang="en-US" sz="2000" dirty="0" smtClean="0">
                <a:latin typeface="Bodoni MT" pitchFamily="18" charset="0"/>
                <a:cs typeface="Times New Roman" pitchFamily="18" charset="0"/>
              </a:rPr>
              <a:t> Gertrude c</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tre</a:t>
            </a:r>
            <a:r>
              <a:rPr lang="en-US" sz="2000" dirty="0" smtClean="0">
                <a:latin typeface="Bodoni MT" pitchFamily="18" charset="0"/>
                <a:cs typeface="Times New Roman" pitchFamily="18" charset="0"/>
              </a:rPr>
              <a:t> M.F. Maury, </a:t>
            </a:r>
            <a:r>
              <a:rPr lang="en-US" sz="2000" dirty="0" err="1" smtClean="0">
                <a:latin typeface="Bodoni MT" pitchFamily="18" charset="0"/>
                <a:cs typeface="Times New Roman" pitchFamily="18" charset="0"/>
              </a:rPr>
              <a:t>ianuarie</a:t>
            </a:r>
            <a:r>
              <a:rPr lang="en-US" sz="2000" dirty="0" smtClean="0">
                <a:latin typeface="Bodoni MT" pitchFamily="18" charset="0"/>
                <a:cs typeface="Times New Roman" pitchFamily="18" charset="0"/>
              </a:rPr>
              <a:t> 1855:</a:t>
            </a:r>
          </a:p>
          <a:p>
            <a:pPr lvl="0" indent="-342900">
              <a:spcBef>
                <a:spcPct val="20000"/>
              </a:spcBef>
              <a:defRPr/>
            </a:pPr>
            <a:r>
              <a:rPr lang="en-US" sz="2000" i="1" dirty="0" smtClean="0">
                <a:solidFill>
                  <a:schemeClr val="accent1">
                    <a:lumMod val="75000"/>
                  </a:schemeClr>
                </a:solidFill>
                <a:latin typeface="Bodoni MT" pitchFamily="18" charset="0"/>
                <a:cs typeface="Times New Roman" pitchFamily="18" charset="0"/>
              </a:rPr>
              <a:t>“I am happy to contribute to […] teaching us sailors to look about us, and see by what wonderful manifestations of the wisdom and goodness of the great God we are continually surrounded.”</a:t>
            </a:r>
          </a:p>
          <a:p>
            <a:pPr lvl="0" indent="-342900">
              <a:spcBef>
                <a:spcPct val="20000"/>
              </a:spcBef>
              <a:defRPr/>
            </a:pPr>
            <a:r>
              <a:rPr lang="en-US" sz="2000" i="1" dirty="0" smtClean="0">
                <a:solidFill>
                  <a:schemeClr val="accent1">
                    <a:lumMod val="75000"/>
                  </a:schemeClr>
                </a:solidFill>
                <a:latin typeface="Bodoni MT" pitchFamily="18" charset="0"/>
                <a:cs typeface="Times New Roman" pitchFamily="18" charset="0"/>
              </a:rPr>
              <a:t>“You have taught me to look above, around, and beneath me, and </a:t>
            </a:r>
            <a:r>
              <a:rPr lang="en-US" sz="2000" i="1" dirty="0" err="1" smtClean="0">
                <a:solidFill>
                  <a:schemeClr val="accent1">
                    <a:lumMod val="75000"/>
                  </a:schemeClr>
                </a:solidFill>
                <a:latin typeface="Bodoni MT" pitchFamily="18" charset="0"/>
                <a:cs typeface="Times New Roman" pitchFamily="18" charset="0"/>
              </a:rPr>
              <a:t>recognise</a:t>
            </a:r>
            <a:r>
              <a:rPr lang="en-US" sz="2000" i="1" dirty="0" smtClean="0">
                <a:solidFill>
                  <a:schemeClr val="accent1">
                    <a:lumMod val="75000"/>
                  </a:schemeClr>
                </a:solidFill>
                <a:latin typeface="Bodoni MT" pitchFamily="18" charset="0"/>
                <a:cs typeface="Times New Roman" pitchFamily="18" charset="0"/>
              </a:rPr>
              <a:t> God’s hand in every element by which I am surrounded.”</a:t>
            </a:r>
          </a:p>
          <a:p>
            <a:pPr marL="342900" lvl="0" indent="-342900">
              <a:spcBef>
                <a:spcPct val="20000"/>
              </a:spcBef>
              <a:buFont typeface="Arial" pitchFamily="34" charset="0"/>
              <a:buChar char="•"/>
              <a:defRPr/>
            </a:pPr>
            <a:endParaRPr lang="en-US" sz="2000" dirty="0" smtClean="0">
              <a:latin typeface="Times New Roman" pitchFamily="18" charset="0"/>
              <a:cs typeface="Times New Roman" pitchFamily="18" charset="0"/>
            </a:endParaRP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Planșele  I, II și III</a:t>
            </a:r>
            <a:endParaRPr lang="en-US" sz="2800" b="1" dirty="0">
              <a:solidFill>
                <a:schemeClr val="bg1"/>
              </a:solidFill>
              <a:latin typeface="Bodoni MT" pitchFamily="18" charset="0"/>
            </a:endParaRPr>
          </a:p>
        </p:txBody>
      </p:sp>
      <p:pic>
        <p:nvPicPr>
          <p:cNvPr id="5" name="Picture 4" descr="DSC00122.JPG"/>
          <p:cNvPicPr>
            <a:picLocks noChangeAspect="1"/>
          </p:cNvPicPr>
          <p:nvPr/>
        </p:nvPicPr>
        <p:blipFill>
          <a:blip r:embed="rId2" cstate="screen"/>
          <a:stretch>
            <a:fillRect/>
          </a:stretch>
        </p:blipFill>
        <p:spPr>
          <a:xfrm>
            <a:off x="0" y="762000"/>
            <a:ext cx="9144000" cy="5782491"/>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Planșa VI: </a:t>
            </a:r>
            <a:r>
              <a:rPr lang="ro-RO" sz="2800" b="1" i="1" dirty="0" smtClean="0">
                <a:solidFill>
                  <a:schemeClr val="bg1"/>
                </a:solidFill>
                <a:latin typeface="Bodoni MT" pitchFamily="18" charset="0"/>
              </a:rPr>
              <a:t>Gulf Stream and Drift</a:t>
            </a:r>
            <a:endParaRPr lang="en-US" sz="2800" b="1" i="1" dirty="0">
              <a:solidFill>
                <a:schemeClr val="bg1"/>
              </a:solidFill>
              <a:latin typeface="Bodoni MT" pitchFamily="18" charset="0"/>
            </a:endParaRPr>
          </a:p>
        </p:txBody>
      </p:sp>
      <p:pic>
        <p:nvPicPr>
          <p:cNvPr id="6" name="Picture 5" descr="plate6.jpg"/>
          <p:cNvPicPr>
            <a:picLocks noChangeAspect="1"/>
          </p:cNvPicPr>
          <p:nvPr/>
        </p:nvPicPr>
        <p:blipFill>
          <a:blip r:embed="rId2" cstate="screen"/>
          <a:stretch>
            <a:fillRect/>
          </a:stretch>
        </p:blipFill>
        <p:spPr>
          <a:xfrm>
            <a:off x="1022891" y="756115"/>
            <a:ext cx="6901909" cy="5797083"/>
          </a:xfrm>
          <a:prstGeom prst="rect">
            <a:avLst/>
          </a:prstGeom>
        </p:spPr>
      </p:pic>
      <p:pic>
        <p:nvPicPr>
          <p:cNvPr id="7" name="Picture 6" descr="DSC00146.JPG"/>
          <p:cNvPicPr>
            <a:picLocks noChangeAspect="1"/>
          </p:cNvPicPr>
          <p:nvPr/>
        </p:nvPicPr>
        <p:blipFill>
          <a:blip r:embed="rId3" cstate="screen">
            <a:lum contrast="40000"/>
          </a:blip>
          <a:srcRect/>
          <a:stretch>
            <a:fillRect/>
          </a:stretch>
        </p:blipFill>
        <p:spPr>
          <a:xfrm>
            <a:off x="892628" y="736209"/>
            <a:ext cx="7293428" cy="58015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Planșa VIII: </a:t>
            </a:r>
            <a:r>
              <a:rPr lang="ro-RO" sz="2800" b="1" i="1" dirty="0" smtClean="0">
                <a:solidFill>
                  <a:schemeClr val="bg1"/>
                </a:solidFill>
                <a:latin typeface="Bodoni MT" pitchFamily="18" charset="0"/>
              </a:rPr>
              <a:t>Winds and Routes</a:t>
            </a:r>
            <a:endParaRPr lang="en-US" sz="2800" b="1" i="1" dirty="0">
              <a:solidFill>
                <a:schemeClr val="bg1"/>
              </a:solidFill>
              <a:latin typeface="Bodoni MT" pitchFamily="18" charset="0"/>
            </a:endParaRPr>
          </a:p>
        </p:txBody>
      </p:sp>
      <p:pic>
        <p:nvPicPr>
          <p:cNvPr id="5" name="Picture 4" descr="plate8.jpg"/>
          <p:cNvPicPr>
            <a:picLocks noChangeAspect="1"/>
          </p:cNvPicPr>
          <p:nvPr/>
        </p:nvPicPr>
        <p:blipFill>
          <a:blip r:embed="rId2" cstate="screen"/>
          <a:stretch>
            <a:fillRect/>
          </a:stretch>
        </p:blipFill>
        <p:spPr>
          <a:xfrm>
            <a:off x="0" y="772886"/>
            <a:ext cx="9144000" cy="5773591"/>
          </a:xfrm>
          <a:prstGeom prst="rect">
            <a:avLst/>
          </a:prstGeom>
        </p:spPr>
      </p:pic>
      <p:pic>
        <p:nvPicPr>
          <p:cNvPr id="8" name="Picture 7" descr="DSC00148.JPG"/>
          <p:cNvPicPr>
            <a:picLocks noChangeAspect="1"/>
          </p:cNvPicPr>
          <p:nvPr/>
        </p:nvPicPr>
        <p:blipFill>
          <a:blip r:embed="rId3">
            <a:lum contrast="30000"/>
          </a:blip>
          <a:srcRect/>
          <a:stretch>
            <a:fillRect/>
          </a:stretch>
        </p:blipFill>
        <p:spPr>
          <a:xfrm>
            <a:off x="-12460" y="763493"/>
            <a:ext cx="9156460" cy="582440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Planșa IX: </a:t>
            </a:r>
            <a:r>
              <a:rPr lang="ro-RO" sz="2800" b="1" i="1" dirty="0" smtClean="0">
                <a:solidFill>
                  <a:schemeClr val="bg1"/>
                </a:solidFill>
                <a:latin typeface="Bodoni MT" pitchFamily="18" charset="0"/>
              </a:rPr>
              <a:t>Sea Drift and Whales</a:t>
            </a:r>
            <a:endParaRPr lang="en-US" sz="2800" b="1" i="1" dirty="0">
              <a:solidFill>
                <a:schemeClr val="bg1"/>
              </a:solidFill>
              <a:latin typeface="Bodoni MT" pitchFamily="18" charset="0"/>
            </a:endParaRPr>
          </a:p>
        </p:txBody>
      </p:sp>
      <p:pic>
        <p:nvPicPr>
          <p:cNvPr id="6" name="Picture 5" descr="plate9.jpg"/>
          <p:cNvPicPr>
            <a:picLocks noChangeAspect="1"/>
          </p:cNvPicPr>
          <p:nvPr/>
        </p:nvPicPr>
        <p:blipFill>
          <a:blip r:embed="rId2" cstate="screen"/>
          <a:srcRect/>
          <a:stretch>
            <a:fillRect/>
          </a:stretch>
        </p:blipFill>
        <p:spPr>
          <a:xfrm>
            <a:off x="-1" y="760780"/>
            <a:ext cx="9144001" cy="5792420"/>
          </a:xfrm>
          <a:prstGeom prst="rect">
            <a:avLst/>
          </a:prstGeom>
        </p:spPr>
      </p:pic>
      <p:pic>
        <p:nvPicPr>
          <p:cNvPr id="9" name="Picture 8" descr="DSC00149.JPG"/>
          <p:cNvPicPr>
            <a:picLocks noChangeAspect="1"/>
          </p:cNvPicPr>
          <p:nvPr/>
        </p:nvPicPr>
        <p:blipFill>
          <a:blip r:embed="rId3">
            <a:lum contrast="40000"/>
          </a:blip>
          <a:srcRect/>
          <a:stretch>
            <a:fillRect/>
          </a:stretch>
        </p:blipFill>
        <p:spPr>
          <a:xfrm>
            <a:off x="0" y="745671"/>
            <a:ext cx="9144000" cy="57857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Planșa XI: </a:t>
            </a:r>
            <a:r>
              <a:rPr lang="ro-RO" sz="2800" b="1" i="1" dirty="0" smtClean="0">
                <a:solidFill>
                  <a:schemeClr val="bg1"/>
                </a:solidFill>
                <a:latin typeface="Bodoni MT" pitchFamily="18" charset="0"/>
              </a:rPr>
              <a:t>Basin of the North Atlantic Ocean</a:t>
            </a:r>
            <a:endParaRPr lang="en-US" sz="2800" b="1" i="1" dirty="0">
              <a:solidFill>
                <a:schemeClr val="bg1"/>
              </a:solidFill>
              <a:latin typeface="Bodoni MT" pitchFamily="18" charset="0"/>
            </a:endParaRPr>
          </a:p>
        </p:txBody>
      </p:sp>
      <p:pic>
        <p:nvPicPr>
          <p:cNvPr id="7" name="Picture 6" descr="plate11.jpg"/>
          <p:cNvPicPr>
            <a:picLocks noChangeAspect="1"/>
          </p:cNvPicPr>
          <p:nvPr/>
        </p:nvPicPr>
        <p:blipFill>
          <a:blip r:embed="rId2" cstate="screen">
            <a:lum bright="-10000" contrast="10000"/>
          </a:blip>
          <a:srcRect/>
          <a:stretch>
            <a:fillRect/>
          </a:stretch>
        </p:blipFill>
        <p:spPr>
          <a:xfrm>
            <a:off x="736601" y="710574"/>
            <a:ext cx="7429500" cy="5855325"/>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ro-RO" sz="2800" b="1" dirty="0" smtClean="0">
                <a:solidFill>
                  <a:schemeClr val="bg1"/>
                </a:solidFill>
                <a:latin typeface="Bodoni MT" pitchFamily="18" charset="0"/>
              </a:rPr>
              <a:t>Planșa XI: </a:t>
            </a:r>
            <a:r>
              <a:rPr lang="ro-RO" sz="2800" b="1" i="1" dirty="0" smtClean="0">
                <a:solidFill>
                  <a:schemeClr val="bg1"/>
                </a:solidFill>
                <a:latin typeface="Bodoni MT" pitchFamily="18" charset="0"/>
              </a:rPr>
              <a:t>Basin of the North Atlantic Ocean</a:t>
            </a:r>
            <a:endParaRPr lang="en-US" sz="2800" b="1" i="1" dirty="0">
              <a:solidFill>
                <a:schemeClr val="bg1"/>
              </a:solidFill>
              <a:latin typeface="Bodoni MT" pitchFamily="18" charset="0"/>
            </a:endParaRPr>
          </a:p>
        </p:txBody>
      </p:sp>
      <p:pic>
        <p:nvPicPr>
          <p:cNvPr id="5" name="Picture 4" descr="plate11.jpg"/>
          <p:cNvPicPr>
            <a:picLocks noChangeAspect="1"/>
          </p:cNvPicPr>
          <p:nvPr/>
        </p:nvPicPr>
        <p:blipFill>
          <a:blip r:embed="rId2" cstate="screen"/>
          <a:srcRect/>
          <a:stretch>
            <a:fillRect/>
          </a:stretch>
        </p:blipFill>
        <p:spPr>
          <a:xfrm>
            <a:off x="0" y="870857"/>
            <a:ext cx="4380139" cy="5298187"/>
          </a:xfrm>
          <a:prstGeom prst="rect">
            <a:avLst/>
          </a:prstGeom>
        </p:spPr>
      </p:pic>
      <p:pic>
        <p:nvPicPr>
          <p:cNvPr id="6" name="Picture 5" descr="DSC00151.JPG"/>
          <p:cNvPicPr>
            <a:picLocks noChangeAspect="1"/>
          </p:cNvPicPr>
          <p:nvPr/>
        </p:nvPicPr>
        <p:blipFill>
          <a:blip r:embed="rId3" cstate="screen">
            <a:lum contrast="40000"/>
          </a:blip>
          <a:srcRect/>
          <a:stretch>
            <a:fillRect/>
          </a:stretch>
        </p:blipFill>
        <p:spPr>
          <a:xfrm>
            <a:off x="4648200" y="838199"/>
            <a:ext cx="4495800" cy="5336741"/>
          </a:xfrm>
          <a:prstGeom prst="rect">
            <a:avLst/>
          </a:prstGeom>
        </p:spPr>
      </p:pic>
      <p:sp>
        <p:nvSpPr>
          <p:cNvPr id="8" name="Content Placeholder 2"/>
          <p:cNvSpPr txBox="1">
            <a:spLocks/>
          </p:cNvSpPr>
          <p:nvPr/>
        </p:nvSpPr>
        <p:spPr>
          <a:xfrm>
            <a:off x="1807030" y="6161315"/>
            <a:ext cx="740228" cy="413656"/>
          </a:xfrm>
          <a:prstGeom prst="rect">
            <a:avLst/>
          </a:prstGeom>
        </p:spPr>
        <p:txBody>
          <a:bodyPr>
            <a:normAutofit/>
          </a:bodyPr>
          <a:lstStyle/>
          <a:p>
            <a:pPr marL="342900" lvl="0" indent="-342900">
              <a:spcBef>
                <a:spcPct val="20000"/>
              </a:spcBef>
              <a:defRPr/>
            </a:pPr>
            <a:r>
              <a:rPr lang="ro-RO" sz="2000" dirty="0" smtClean="0">
                <a:latin typeface="Bodoni MT" pitchFamily="18" charset="0"/>
                <a:cs typeface="Times New Roman" pitchFamily="18" charset="0"/>
              </a:rPr>
              <a:t>1855</a:t>
            </a: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en-US" sz="2000" dirty="0" smtClean="0">
              <a:latin typeface="Times New Roman" pitchFamily="18" charset="0"/>
              <a:cs typeface="Times New Roman" pitchFamily="18" charset="0"/>
            </a:endParaRP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9" name="Content Placeholder 2"/>
          <p:cNvSpPr txBox="1">
            <a:spLocks/>
          </p:cNvSpPr>
          <p:nvPr/>
        </p:nvSpPr>
        <p:spPr>
          <a:xfrm>
            <a:off x="6564087" y="6172201"/>
            <a:ext cx="740228" cy="413656"/>
          </a:xfrm>
          <a:prstGeom prst="rect">
            <a:avLst/>
          </a:prstGeom>
        </p:spPr>
        <p:txBody>
          <a:bodyPr>
            <a:normAutofit/>
          </a:bodyPr>
          <a:lstStyle/>
          <a:p>
            <a:pPr marL="342900" lvl="0" indent="-342900">
              <a:spcBef>
                <a:spcPct val="20000"/>
              </a:spcBef>
              <a:defRPr/>
            </a:pPr>
            <a:r>
              <a:rPr lang="ro-RO" sz="2000" dirty="0" smtClean="0">
                <a:latin typeface="Bodoni MT" pitchFamily="18" charset="0"/>
                <a:cs typeface="Times New Roman" pitchFamily="18" charset="0"/>
              </a:rPr>
              <a:t>1883</a:t>
            </a: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en-US" sz="2000" dirty="0" smtClean="0">
              <a:latin typeface="Times New Roman" pitchFamily="18" charset="0"/>
              <a:cs typeface="Times New Roman" pitchFamily="18" charset="0"/>
            </a:endParaRP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52400"/>
            <a:ext cx="9144000" cy="563562"/>
          </a:xfrm>
        </p:spPr>
        <p:txBody>
          <a:bodyPr/>
          <a:lstStyle/>
          <a:p>
            <a:pPr algn="l"/>
            <a:r>
              <a:rPr lang="en-US" sz="2800" b="1" dirty="0" err="1" smtClean="0">
                <a:solidFill>
                  <a:schemeClr val="bg1"/>
                </a:solidFill>
                <a:latin typeface="Bodoni MT" pitchFamily="18" charset="0"/>
              </a:rPr>
              <a:t>Utilitatea</a:t>
            </a:r>
            <a:r>
              <a:rPr lang="en-US" sz="2800" b="1" dirty="0" smtClean="0">
                <a:solidFill>
                  <a:schemeClr val="bg1"/>
                </a:solidFill>
                <a:latin typeface="Bodoni MT" pitchFamily="18" charset="0"/>
              </a:rPr>
              <a:t> h</a:t>
            </a:r>
            <a:r>
              <a:rPr lang="ro-RO" sz="2800" b="1" dirty="0" smtClean="0">
                <a:solidFill>
                  <a:schemeClr val="bg1"/>
                </a:solidFill>
                <a:latin typeface="Bodoni MT" pitchFamily="18" charset="0"/>
              </a:rPr>
              <a:t>ă</a:t>
            </a:r>
            <a:r>
              <a:rPr lang="en-US" sz="2800" b="1" dirty="0" smtClean="0">
                <a:solidFill>
                  <a:schemeClr val="bg1"/>
                </a:solidFill>
                <a:latin typeface="Bodoni MT" pitchFamily="18" charset="0"/>
              </a:rPr>
              <a:t>r</a:t>
            </a:r>
            <a:r>
              <a:rPr lang="ro-RO" sz="2800" b="1" dirty="0" smtClean="0">
                <a:solidFill>
                  <a:schemeClr val="bg1"/>
                </a:solidFill>
                <a:latin typeface="Bodoni MT" pitchFamily="18" charset="0"/>
              </a:rPr>
              <a:t>ț</a:t>
            </a:r>
            <a:r>
              <a:rPr lang="en-US" sz="2800" b="1" dirty="0" err="1" smtClean="0">
                <a:solidFill>
                  <a:schemeClr val="bg1"/>
                </a:solidFill>
                <a:latin typeface="Bodoni MT" pitchFamily="18" charset="0"/>
              </a:rPr>
              <a:t>ilor</a:t>
            </a:r>
            <a:endParaRPr lang="en-US" sz="2800" b="1" dirty="0">
              <a:solidFill>
                <a:schemeClr val="bg1"/>
              </a:solidFill>
              <a:latin typeface="Bodoni MT" pitchFamily="18" charset="0"/>
            </a:endParaRPr>
          </a:p>
        </p:txBody>
      </p:sp>
      <p:sp>
        <p:nvSpPr>
          <p:cNvPr id="3" name="Content Placeholder 2"/>
          <p:cNvSpPr txBox="1">
            <a:spLocks/>
          </p:cNvSpPr>
          <p:nvPr/>
        </p:nvSpPr>
        <p:spPr>
          <a:xfrm>
            <a:off x="381000" y="1611086"/>
            <a:ext cx="8278258" cy="4525308"/>
          </a:xfrm>
          <a:prstGeom prst="rect">
            <a:avLst/>
          </a:prstGeom>
        </p:spPr>
        <p:txBody>
          <a:bodyPr>
            <a:normAutofit/>
          </a:bodyPr>
          <a:lstStyle/>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Drumul</a:t>
            </a:r>
            <a:r>
              <a:rPr lang="en-US" sz="2000" dirty="0" smtClean="0">
                <a:latin typeface="Bodoni MT" pitchFamily="18" charset="0"/>
                <a:cs typeface="Times New Roman" pitchFamily="18" charset="0"/>
              </a:rPr>
              <a:t> c</a:t>
            </a:r>
            <a:r>
              <a:rPr lang="ro-RO" sz="2000" dirty="0" smtClean="0">
                <a:latin typeface="Bodoni MT" pitchFamily="18" charset="0"/>
                <a:cs typeface="Times New Roman" pitchFamily="18" charset="0"/>
              </a:rPr>
              <a:t>ă</a:t>
            </a:r>
            <a:r>
              <a:rPr lang="en-US" sz="2000" dirty="0" err="1" smtClean="0">
                <a:latin typeface="Bodoni MT" pitchFamily="18" charset="0"/>
                <a:cs typeface="Times New Roman" pitchFamily="18" charset="0"/>
              </a:rPr>
              <a:t>tre</a:t>
            </a:r>
            <a:r>
              <a:rPr lang="en-US" sz="2000" dirty="0" smtClean="0">
                <a:latin typeface="Bodoni MT" pitchFamily="18" charset="0"/>
                <a:cs typeface="Times New Roman" pitchFamily="18" charset="0"/>
              </a:rPr>
              <a:t> California a </a:t>
            </a:r>
            <a:r>
              <a:rPr lang="en-US" sz="2000" dirty="0" err="1" smtClean="0">
                <a:latin typeface="Bodoni MT" pitchFamily="18" charset="0"/>
                <a:cs typeface="Times New Roman" pitchFamily="18" charset="0"/>
              </a:rPr>
              <a:t>fost</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redus</a:t>
            </a:r>
            <a:r>
              <a:rPr lang="en-US" sz="2000" dirty="0" smtClean="0">
                <a:latin typeface="Bodoni MT" pitchFamily="18" charset="0"/>
                <a:cs typeface="Times New Roman" pitchFamily="18" charset="0"/>
              </a:rPr>
              <a:t> de la 183 la 135 de </a:t>
            </a:r>
            <a:r>
              <a:rPr lang="en-US" sz="2000" dirty="0" err="1" smtClean="0">
                <a:latin typeface="Bodoni MT" pitchFamily="18" charset="0"/>
                <a:cs typeface="Times New Roman" pitchFamily="18" charset="0"/>
              </a:rPr>
              <a:t>zile</a:t>
            </a:r>
            <a:endParaRPr lang="ro-RO"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err="1" smtClean="0">
                <a:latin typeface="Bodoni MT" pitchFamily="18" charset="0"/>
                <a:cs typeface="Times New Roman" pitchFamily="18" charset="0"/>
              </a:rPr>
              <a:t>Ruta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dus</a:t>
            </a:r>
            <a:r>
              <a:rPr lang="en-US" sz="2000" dirty="0" smtClean="0">
                <a:latin typeface="Bodoni MT" pitchFamily="18" charset="0"/>
                <a:cs typeface="Times New Roman" pitchFamily="18" charset="0"/>
              </a:rPr>
              <a:t> Anglia-Australia s-a </a:t>
            </a:r>
            <a:r>
              <a:rPr lang="en-US" sz="2000" dirty="0" err="1" smtClean="0">
                <a:latin typeface="Bodoni MT" pitchFamily="18" charset="0"/>
                <a:cs typeface="Times New Roman" pitchFamily="18" charset="0"/>
              </a:rPr>
              <a:t>redus</a:t>
            </a:r>
            <a:r>
              <a:rPr lang="en-US" sz="2000" dirty="0" smtClean="0">
                <a:latin typeface="Bodoni MT" pitchFamily="18" charset="0"/>
                <a:cs typeface="Times New Roman" pitchFamily="18" charset="0"/>
              </a:rPr>
              <a:t> de la 124 la 97 de </a:t>
            </a:r>
            <a:r>
              <a:rPr lang="en-US" sz="2000" dirty="0" err="1" smtClean="0">
                <a:latin typeface="Bodoni MT" pitchFamily="18" charset="0"/>
                <a:cs typeface="Times New Roman" pitchFamily="18" charset="0"/>
              </a:rPr>
              <a:t>zile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iar</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varianta</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retur</a:t>
            </a:r>
            <a:r>
              <a:rPr lang="en-US" sz="2000" dirty="0" smtClean="0">
                <a:latin typeface="Bodoni MT" pitchFamily="18" charset="0"/>
                <a:cs typeface="Times New Roman" pitchFamily="18" charset="0"/>
              </a:rPr>
              <a:t> de la 124 la 63 de </a:t>
            </a:r>
            <a:r>
              <a:rPr lang="en-US" sz="2000" dirty="0" err="1" smtClean="0">
                <a:latin typeface="Bodoni MT" pitchFamily="18" charset="0"/>
                <a:cs typeface="Times New Roman" pitchFamily="18" charset="0"/>
              </a:rPr>
              <a:t>zile</a:t>
            </a:r>
            <a:endParaRPr lang="ro-RO"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en-US" sz="2000" dirty="0" smtClean="0">
                <a:latin typeface="Bodoni MT" pitchFamily="18" charset="0"/>
                <a:cs typeface="Times New Roman" pitchFamily="18" charset="0"/>
              </a:rPr>
              <a:t>In 1853, in </a:t>
            </a:r>
            <a:r>
              <a:rPr lang="en-US" sz="2000" dirty="0" err="1" smtClean="0">
                <a:latin typeface="Bodoni MT" pitchFamily="18" charset="0"/>
                <a:cs typeface="Times New Roman" pitchFamily="18" charset="0"/>
              </a:rPr>
              <a:t>cadrul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unei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intalniri</a:t>
            </a:r>
            <a:r>
              <a:rPr lang="en-US" sz="2000" dirty="0" smtClean="0">
                <a:latin typeface="Bodoni MT" pitchFamily="18" charset="0"/>
                <a:cs typeface="Times New Roman" pitchFamily="18" charset="0"/>
              </a:rPr>
              <a:t> a British Association Meeting se </a:t>
            </a:r>
            <a:r>
              <a:rPr lang="en-US" sz="2000" dirty="0" err="1" smtClean="0">
                <a:latin typeface="Bodoni MT" pitchFamily="18" charset="0"/>
                <a:cs typeface="Times New Roman" pitchFamily="18" charset="0"/>
              </a:rPr>
              <a:t>estimeaza</a:t>
            </a:r>
            <a:r>
              <a:rPr lang="en-US" sz="2000" dirty="0" smtClean="0">
                <a:latin typeface="Bodoni MT" pitchFamily="18" charset="0"/>
                <a:cs typeface="Times New Roman" pitchFamily="18" charset="0"/>
              </a:rPr>
              <a:t> ca se pot </a:t>
            </a:r>
            <a:r>
              <a:rPr lang="en-US" sz="2000" dirty="0" err="1" smtClean="0">
                <a:latin typeface="Bodoni MT" pitchFamily="18" charset="0"/>
                <a:cs typeface="Times New Roman" pitchFamily="18" charset="0"/>
              </a:rPr>
              <a:t>economisi</a:t>
            </a:r>
            <a:r>
              <a:rPr lang="en-US" sz="2000" dirty="0" smtClean="0">
                <a:latin typeface="Bodoni MT" pitchFamily="18" charset="0"/>
                <a:cs typeface="Times New Roman" pitchFamily="18" charset="0"/>
              </a:rPr>
              <a:t> 10 </a:t>
            </a:r>
            <a:r>
              <a:rPr lang="en-US" sz="2000" dirty="0" err="1" smtClean="0">
                <a:latin typeface="Bodoni MT" pitchFamily="18" charset="0"/>
                <a:cs typeface="Times New Roman" pitchFamily="18" charset="0"/>
              </a:rPr>
              <a:t>milioane</a:t>
            </a:r>
            <a:r>
              <a:rPr lang="en-US" sz="2000" dirty="0" smtClean="0">
                <a:latin typeface="Bodoni MT" pitchFamily="18" charset="0"/>
                <a:cs typeface="Times New Roman" pitchFamily="18" charset="0"/>
              </a:rPr>
              <a:t> de </a:t>
            </a:r>
            <a:r>
              <a:rPr lang="en-US" sz="2000" dirty="0" err="1" smtClean="0">
                <a:latin typeface="Bodoni MT" pitchFamily="18" charset="0"/>
                <a:cs typeface="Times New Roman" pitchFamily="18" charset="0"/>
              </a:rPr>
              <a:t>dolari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pe</a:t>
            </a:r>
            <a:r>
              <a:rPr lang="en-US" sz="2000" dirty="0" smtClean="0">
                <a:latin typeface="Bodoni MT" pitchFamily="18" charset="0"/>
                <a:cs typeface="Times New Roman" pitchFamily="18" charset="0"/>
              </a:rPr>
              <a:t> an din comer</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ul</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pe</a:t>
            </a:r>
            <a:r>
              <a:rPr lang="en-US" sz="2000" dirty="0" smtClean="0">
                <a:latin typeface="Bodoni MT" pitchFamily="18" charset="0"/>
                <a:cs typeface="Times New Roman" pitchFamily="18" charset="0"/>
              </a:rPr>
              <a:t> mare al </a:t>
            </a:r>
            <a:r>
              <a:rPr lang="en-US" sz="2000" dirty="0" err="1" smtClean="0">
                <a:latin typeface="Bodoni MT" pitchFamily="18" charset="0"/>
                <a:cs typeface="Times New Roman" pitchFamily="18" charset="0"/>
              </a:rPr>
              <a:t>Marii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Britanii</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dac</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 h</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r</a:t>
            </a:r>
            <a:r>
              <a:rPr lang="ro-RO" sz="2000" dirty="0" smtClean="0">
                <a:latin typeface="Bodoni MT" pitchFamily="18" charset="0"/>
                <a:cs typeface="Times New Roman" pitchFamily="18" charset="0"/>
              </a:rPr>
              <a:t>ț</a:t>
            </a:r>
            <a:r>
              <a:rPr lang="en-US" sz="2000" dirty="0" err="1" smtClean="0">
                <a:latin typeface="Bodoni MT" pitchFamily="18" charset="0"/>
                <a:cs typeface="Times New Roman" pitchFamily="18" charset="0"/>
              </a:rPr>
              <a:t>ile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lui</a:t>
            </a:r>
            <a:r>
              <a:rPr lang="en-US" sz="2000" dirty="0" smtClean="0">
                <a:latin typeface="Bodoni MT" pitchFamily="18" charset="0"/>
                <a:cs typeface="Times New Roman" pitchFamily="18" charset="0"/>
              </a:rPr>
              <a:t> Maury </a:t>
            </a:r>
            <a:r>
              <a:rPr lang="en-US" sz="2000" dirty="0" err="1" smtClean="0">
                <a:latin typeface="Bodoni MT" pitchFamily="18" charset="0"/>
                <a:cs typeface="Times New Roman" pitchFamily="18" charset="0"/>
              </a:rPr>
              <a:t>sunt</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utilizate</a:t>
            </a:r>
            <a:r>
              <a:rPr lang="en-US" sz="2000" dirty="0" smtClean="0">
                <a:latin typeface="Bodoni MT" pitchFamily="18" charset="0"/>
                <a:cs typeface="Times New Roman" pitchFamily="18" charset="0"/>
              </a:rPr>
              <a:t> </a:t>
            </a:r>
            <a:r>
              <a:rPr lang="en-US" sz="2000" dirty="0" err="1" smtClean="0">
                <a:latin typeface="Bodoni MT" pitchFamily="18" charset="0"/>
                <a:cs typeface="Times New Roman" pitchFamily="18" charset="0"/>
              </a:rPr>
              <a:t>corespunz</a:t>
            </a:r>
            <a:r>
              <a:rPr lang="ro-RO" sz="2000" dirty="0" smtClean="0">
                <a:latin typeface="Bodoni MT" pitchFamily="18" charset="0"/>
                <a:cs typeface="Times New Roman" pitchFamily="18" charset="0"/>
              </a:rPr>
              <a:t>ă</a:t>
            </a:r>
            <a:r>
              <a:rPr lang="en-US" sz="2000" dirty="0" smtClean="0">
                <a:latin typeface="Bodoni MT" pitchFamily="18" charset="0"/>
                <a:cs typeface="Times New Roman" pitchFamily="18" charset="0"/>
              </a:rPr>
              <a:t>tor</a:t>
            </a:r>
            <a:endParaRPr lang="ro-RO"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ro-RO"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r>
              <a:rPr lang="ro-RO" sz="2000" dirty="0" smtClean="0">
                <a:latin typeface="Bodoni MT" pitchFamily="18" charset="0"/>
                <a:cs typeface="Times New Roman" pitchFamily="18" charset="0"/>
              </a:rPr>
              <a:t>Soluțiile au fost imediat adoptate de către marile companii de comerț maritim</a:t>
            </a:r>
            <a:endParaRPr lang="en-US" sz="2000" dirty="0" smtClean="0">
              <a:latin typeface="Bodoni MT" pitchFamily="18" charset="0"/>
              <a:cs typeface="Times New Roman" pitchFamily="18" charset="0"/>
            </a:endParaRPr>
          </a:p>
          <a:p>
            <a:pPr marL="342900" lvl="0" indent="-342900">
              <a:spcBef>
                <a:spcPct val="20000"/>
              </a:spcBef>
              <a:buFont typeface="Arial" pitchFamily="34" charset="0"/>
              <a:buChar char="•"/>
              <a:defRPr/>
            </a:pPr>
            <a:endParaRPr lang="en-US" sz="2000" dirty="0" smtClean="0">
              <a:latin typeface="Times New Roman" pitchFamily="18" charset="0"/>
              <a:cs typeface="Times New Roman" pitchFamily="18" charset="0"/>
            </a:endParaRPr>
          </a:p>
          <a:p>
            <a:pPr marL="342900" indent="-342900">
              <a:spcBef>
                <a:spcPct val="20000"/>
              </a:spcBef>
              <a:buFont typeface="Arial" pitchFamily="34" charset="0"/>
              <a:buChar char="•"/>
              <a:defRPr/>
            </a:pPr>
            <a:endParaRPr lang="en-US" sz="2400" dirty="0" smtClean="0">
              <a:latin typeface="Times New Roman" pitchFamily="18" charset="0"/>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p:cNvPicPr>
            <a:picLocks noChangeAspect="1" noChangeArrowheads="1"/>
          </p:cNvPicPr>
          <p:nvPr/>
        </p:nvPicPr>
        <p:blipFill>
          <a:blip r:embed="rId2"/>
          <a:srcRect/>
          <a:stretch>
            <a:fillRect/>
          </a:stretch>
        </p:blipFill>
        <p:spPr bwMode="auto">
          <a:xfrm>
            <a:off x="0" y="751115"/>
            <a:ext cx="9157826" cy="5834742"/>
          </a:xfrm>
          <a:prstGeom prst="rect">
            <a:avLst/>
          </a:prstGeom>
          <a:noFill/>
          <a:ln w="9525">
            <a:noFill/>
            <a:round/>
            <a:headEnd/>
            <a:tailEnd/>
          </a:ln>
        </p:spPr>
      </p:pic>
      <p:sp>
        <p:nvSpPr>
          <p:cNvPr id="5" name="Title 1"/>
          <p:cNvSpPr>
            <a:spLocks noGrp="1"/>
          </p:cNvSpPr>
          <p:nvPr>
            <p:ph type="title"/>
          </p:nvPr>
        </p:nvSpPr>
        <p:spPr>
          <a:xfrm>
            <a:off x="0" y="152400"/>
            <a:ext cx="9144000" cy="563562"/>
          </a:xfrm>
        </p:spPr>
        <p:txBody>
          <a:bodyPr/>
          <a:lstStyle/>
          <a:p>
            <a:r>
              <a:rPr lang="ro-RO" sz="3600" b="1" dirty="0" smtClean="0">
                <a:solidFill>
                  <a:schemeClr val="bg1"/>
                </a:solidFill>
                <a:latin typeface="Bodoni MT" pitchFamily="18" charset="0"/>
              </a:rPr>
              <a:t>Vă mulțumesc!</a:t>
            </a:r>
            <a:endParaRPr lang="en-US" sz="3600" b="1" dirty="0">
              <a:solidFill>
                <a:schemeClr val="bg1"/>
              </a:solidFill>
              <a:latin typeface="Bodoni MT"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7723</TotalTime>
  <Words>1294</Words>
  <Application>Microsoft Macintosh PowerPoint</Application>
  <PresentationFormat>On-screen Show (4:3)</PresentationFormat>
  <Paragraphs>105</Paragraphs>
  <Slides>28</Slides>
  <Notes>10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Cartografierea curenților oceanici. Scurtă istorie </vt:lpstr>
      <vt:lpstr>Curenții oceanici</vt:lpstr>
      <vt:lpstr>Athanasius Kircher (1601-1680)</vt:lpstr>
      <vt:lpstr>Harta curenților oceanici a lui Kircher- 1664</vt:lpstr>
      <vt:lpstr>Harta curenților oceanici a lui Kircher- 1664</vt:lpstr>
      <vt:lpstr>Hydrophylacia</vt:lpstr>
      <vt:lpstr>Harta curenților oceanici a lui Kircher- 1664</vt:lpstr>
      <vt:lpstr>Eberhard Werner Happel (1647-1690)</vt:lpstr>
      <vt:lpstr>Eberhard Werner Happel – harta curenților oceanici (1675)</vt:lpstr>
      <vt:lpstr>Curentul Golfului (Gulf Stream)</vt:lpstr>
      <vt:lpstr>Curentul Golfului (Gulf Stream) – Battista Agnese</vt:lpstr>
      <vt:lpstr>Curentul Golfului (Gulf Stream) – Battista Agnese</vt:lpstr>
      <vt:lpstr>Benjamin Franklin (1706-1790) și Curentul Golfului</vt:lpstr>
      <vt:lpstr>Benjamin Franklin (1706-1790) si Curentul Golfului</vt:lpstr>
      <vt:lpstr>Slide 15</vt:lpstr>
      <vt:lpstr>Mathew Fontaine Maury (1806-1873)</vt:lpstr>
      <vt:lpstr>Wind and Current Chart of the North Atlantic </vt:lpstr>
      <vt:lpstr>The Physical Geography of the Sea</vt:lpstr>
      <vt:lpstr>Colectarea observațiilor</vt:lpstr>
      <vt:lpstr>Dimensiunea religioasă</vt:lpstr>
      <vt:lpstr>Planșele  I, II și III</vt:lpstr>
      <vt:lpstr>Planșa VI: Gulf Stream and Drift</vt:lpstr>
      <vt:lpstr>Planșa VIII: Winds and Routes</vt:lpstr>
      <vt:lpstr>Planșa IX: Sea Drift and Whales</vt:lpstr>
      <vt:lpstr>Planșa XI: Basin of the North Atlantic Ocean</vt:lpstr>
      <vt:lpstr>Planșa XI: Basin of the North Atlantic Ocean</vt:lpstr>
      <vt:lpstr>Utilitatea hărților</vt:lpstr>
      <vt:lpstr>Vă mulțumesc!</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Mirela</dc:creator>
  <cp:lastModifiedBy>sorin</cp:lastModifiedBy>
  <cp:revision>509</cp:revision>
  <dcterms:created xsi:type="dcterms:W3CDTF">2013-03-13T10:44:10Z</dcterms:created>
  <dcterms:modified xsi:type="dcterms:W3CDTF">2013-11-17T17:50:20Z</dcterms:modified>
</cp:coreProperties>
</file>