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3" r:id="rId7"/>
    <p:sldId id="260" r:id="rId8"/>
    <p:sldId id="261" r:id="rId9"/>
    <p:sldId id="264" r:id="rId10"/>
    <p:sldId id="267" r:id="rId11"/>
    <p:sldId id="268" r:id="rId12"/>
    <p:sldId id="266" r:id="rId13"/>
    <p:sldId id="269" r:id="rId14"/>
    <p:sldId id="265" r:id="rId15"/>
    <p:sldId id="272" r:id="rId16"/>
    <p:sldId id="273" r:id="rId17"/>
    <p:sldId id="270" r:id="rId18"/>
    <p:sldId id="274" r:id="rId19"/>
    <p:sldId id="271" r:id="rId20"/>
    <p:sldId id="277" r:id="rId21"/>
    <p:sldId id="275" r:id="rId22"/>
    <p:sldId id="280" r:id="rId23"/>
    <p:sldId id="281" r:id="rId24"/>
    <p:sldId id="276" r:id="rId25"/>
    <p:sldId id="278" r:id="rId26"/>
    <p:sldId id="279" r:id="rId27"/>
    <p:sldId id="283" r:id="rId28"/>
    <p:sldId id="282" r:id="rId29"/>
    <p:sldId id="285" r:id="rId30"/>
    <p:sldId id="284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09287C5-2700-47CA-BB79-AC5B5EA444F6}">
          <p14:sldIdLst>
            <p14:sldId id="256"/>
            <p14:sldId id="257"/>
            <p14:sldId id="259"/>
            <p14:sldId id="258"/>
            <p14:sldId id="262"/>
            <p14:sldId id="263"/>
            <p14:sldId id="260"/>
            <p14:sldId id="261"/>
            <p14:sldId id="264"/>
            <p14:sldId id="267"/>
            <p14:sldId id="268"/>
            <p14:sldId id="266"/>
            <p14:sldId id="269"/>
            <p14:sldId id="265"/>
            <p14:sldId id="272"/>
            <p14:sldId id="273"/>
            <p14:sldId id="270"/>
            <p14:sldId id="274"/>
            <p14:sldId id="271"/>
            <p14:sldId id="277"/>
            <p14:sldId id="275"/>
            <p14:sldId id="280"/>
            <p14:sldId id="281"/>
            <p14:sldId id="276"/>
            <p14:sldId id="278"/>
            <p14:sldId id="279"/>
            <p14:sldId id="283"/>
            <p14:sldId id="282"/>
            <p14:sldId id="285"/>
            <p14:sldId id="284"/>
            <p14:sldId id="2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00"/>
    <a:srgbClr val="CCFF33"/>
    <a:srgbClr val="009900"/>
    <a:srgbClr val="66FF33"/>
    <a:srgbClr val="168703"/>
    <a:srgbClr val="0A800D"/>
    <a:srgbClr val="3C7E8E"/>
    <a:srgbClr val="33CCFF"/>
    <a:srgbClr val="088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ezentare_TM\tab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ezentare_TM\tab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Evoluția</a:t>
            </a:r>
            <a:r>
              <a:rPr lang="ro-RO" baseline="0" dirty="0">
                <a:solidFill>
                  <a:schemeClr val="tx2">
                    <a:lumMod val="75000"/>
                  </a:schemeClr>
                </a:solidFill>
              </a:rPr>
              <a:t> perimetrului Mării Negre (1984-2011</a:t>
            </a:r>
            <a:r>
              <a:rPr lang="ro-RO" baseline="0" dirty="0"/>
              <a:t>)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681383577052874E-2"/>
          <c:y val="0.1225097624991998"/>
          <c:w val="0.78192771511669146"/>
          <c:h val="0.787849309838211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Sheet1!$B$4</c:f>
              <c:strCache>
                <c:ptCount val="1"/>
                <c:pt idx="0">
                  <c:v>Perimetru</c:v>
                </c:pt>
              </c:strCache>
            </c:strRef>
          </c:tx>
          <c:cat>
            <c:numRef>
              <c:f>Sheet1!$C$3:$G$3</c:f>
              <c:numCache>
                <c:formatCode>General</c:formatCode>
                <c:ptCount val="5"/>
                <c:pt idx="0">
                  <c:v>1984</c:v>
                </c:pt>
                <c:pt idx="1">
                  <c:v>1989</c:v>
                </c:pt>
                <c:pt idx="2">
                  <c:v>2000</c:v>
                </c:pt>
                <c:pt idx="3">
                  <c:v>2006</c:v>
                </c:pt>
                <c:pt idx="4">
                  <c:v>2011</c:v>
                </c:pt>
              </c:numCache>
            </c:numRef>
          </c:cat>
          <c:val>
            <c:numRef>
              <c:f>Sheet1!$C$4:$G$4</c:f>
              <c:numCache>
                <c:formatCode>General</c:formatCode>
                <c:ptCount val="5"/>
                <c:pt idx="0">
                  <c:v>7451.6009999999997</c:v>
                </c:pt>
                <c:pt idx="1">
                  <c:v>7470.402</c:v>
                </c:pt>
                <c:pt idx="2">
                  <c:v>7486.9530000000004</c:v>
                </c:pt>
                <c:pt idx="3">
                  <c:v>7558.8729999999996</c:v>
                </c:pt>
                <c:pt idx="4">
                  <c:v>7607.11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64874368"/>
        <c:axId val="65732608"/>
      </c:lineChart>
      <c:catAx>
        <c:axId val="648743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o-RO"/>
                  <a:t>Anul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65732608"/>
        <c:crosses val="autoZero"/>
        <c:auto val="1"/>
        <c:lblAlgn val="ctr"/>
        <c:lblOffset val="100"/>
        <c:noMultiLvlLbl val="0"/>
      </c:catAx>
      <c:valAx>
        <c:axId val="6573260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o-RO"/>
                  <a:t>Perimetru</a:t>
                </a:r>
                <a:r>
                  <a:rPr lang="ro-RO" baseline="0"/>
                  <a:t> (Km)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in"/>
        <c:minorTickMark val="cross"/>
        <c:tickLblPos val="nextTo"/>
        <c:spPr>
          <a:ln w="9525" cmpd="thickThin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</a:ln>
        </c:spPr>
        <c:crossAx val="64874368"/>
        <c:crosses val="autoZero"/>
        <c:crossBetween val="between"/>
      </c:valAx>
      <c:spPr>
        <a:gradFill>
          <a:gsLst>
            <a:gs pos="0">
              <a:schemeClr val="accent1">
                <a:tint val="66000"/>
                <a:satMod val="160000"/>
              </a:schemeClr>
            </a:gs>
            <a:gs pos="9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plotArea>
    <c:legend>
      <c:legendPos val="r"/>
      <c:layout/>
      <c:overlay val="0"/>
    </c:legend>
    <c:plotVisOnly val="1"/>
    <c:dispBlanksAs val="gap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9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Evolu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ția</a:t>
            </a:r>
            <a:r>
              <a:rPr lang="ro-RO" baseline="0" dirty="0">
                <a:solidFill>
                  <a:schemeClr val="tx2">
                    <a:lumMod val="75000"/>
                  </a:schemeClr>
                </a:solidFill>
              </a:rPr>
              <a:t> suprafeței Mării Negre (1984-2011)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827012449131939E-2"/>
          <c:y val="0.1521313993118788"/>
          <c:w val="0.79978436755038651"/>
          <c:h val="0.72048469965519191"/>
        </c:manualLayout>
      </c:layout>
      <c:lineChart>
        <c:grouping val="standard"/>
        <c:varyColors val="0"/>
        <c:ser>
          <c:idx val="1"/>
          <c:order val="0"/>
          <c:tx>
            <c:strRef>
              <c:f>Sheet1!$B$5</c:f>
              <c:strCache>
                <c:ptCount val="1"/>
                <c:pt idx="0">
                  <c:v>Arie</c:v>
                </c:pt>
              </c:strCache>
            </c:strRef>
          </c:tx>
          <c:cat>
            <c:numRef>
              <c:f>Sheet1!$C$3:$G$3</c:f>
              <c:numCache>
                <c:formatCode>General</c:formatCode>
                <c:ptCount val="5"/>
                <c:pt idx="0">
                  <c:v>1984</c:v>
                </c:pt>
                <c:pt idx="1">
                  <c:v>1989</c:v>
                </c:pt>
                <c:pt idx="2">
                  <c:v>2000</c:v>
                </c:pt>
                <c:pt idx="3">
                  <c:v>2006</c:v>
                </c:pt>
                <c:pt idx="4">
                  <c:v>2011</c:v>
                </c:pt>
              </c:numCache>
            </c:numRef>
          </c:cat>
          <c:val>
            <c:numRef>
              <c:f>Sheet1!$C$5:$G$5</c:f>
              <c:numCache>
                <c:formatCode>General</c:formatCode>
                <c:ptCount val="5"/>
                <c:pt idx="0">
                  <c:v>458092.75699999998</c:v>
                </c:pt>
                <c:pt idx="1">
                  <c:v>458065.03100000002</c:v>
                </c:pt>
                <c:pt idx="2">
                  <c:v>458073.98100000003</c:v>
                </c:pt>
                <c:pt idx="3">
                  <c:v>458038.35100000002</c:v>
                </c:pt>
                <c:pt idx="4">
                  <c:v>458026.93699999998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65757952"/>
        <c:axId val="65759872"/>
      </c:lineChart>
      <c:catAx>
        <c:axId val="657579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o-RO"/>
                  <a:t>Anul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65759872"/>
        <c:crosses val="autoZero"/>
        <c:auto val="1"/>
        <c:lblAlgn val="ctr"/>
        <c:lblOffset val="100"/>
        <c:noMultiLvlLbl val="0"/>
      </c:catAx>
      <c:valAx>
        <c:axId val="6575987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A</a:t>
                </a:r>
                <a:r>
                  <a:rPr lang="ro-RO" dirty="0"/>
                  <a:t>rie</a:t>
                </a:r>
                <a:r>
                  <a:rPr lang="ro-RO" baseline="0" dirty="0"/>
                  <a:t> (</a:t>
                </a:r>
                <a:r>
                  <a:rPr lang="ro-RO" sz="1000" b="1" i="0" u="none" strike="noStrike" baseline="0" dirty="0">
                    <a:effectLst/>
                  </a:rPr>
                  <a:t>Km</a:t>
                </a:r>
                <a:r>
                  <a:rPr lang="ro-RO" sz="1000" b="1" i="0" u="none" strike="noStrike" baseline="30000" dirty="0">
                    <a:effectLst/>
                  </a:rPr>
                  <a:t>2</a:t>
                </a:r>
                <a:r>
                  <a:rPr lang="ro-RO" baseline="0" dirty="0"/>
                  <a:t>)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>
                <a:tint val="75000"/>
                <a:shade val="95000"/>
                <a:satMod val="105000"/>
              </a:schemeClr>
            </a:solidFill>
          </a:ln>
        </c:spPr>
        <c:crossAx val="657579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9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DA18FC-21E9-4B9C-AACB-83C983E168C2}" type="doc">
      <dgm:prSet loTypeId="urn:microsoft.com/office/officeart/2005/8/layout/process1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C3DAEBC-27C6-4F48-9D4C-D3EE1C83EC79}">
      <dgm:prSet phldrT="[Text]"/>
      <dgm:spPr/>
      <dgm:t>
        <a:bodyPr/>
        <a:lstStyle/>
        <a:p>
          <a:endParaRPr lang="en-US" sz="2200" dirty="0"/>
        </a:p>
      </dgm:t>
    </dgm:pt>
    <dgm:pt modelId="{8B69CECA-2839-4563-B41D-FB39C0E33C43}" type="parTrans" cxnId="{931456DB-FA9D-4E55-92DB-787C54B771B5}">
      <dgm:prSet/>
      <dgm:spPr/>
      <dgm:t>
        <a:bodyPr/>
        <a:lstStyle/>
        <a:p>
          <a:endParaRPr lang="en-US"/>
        </a:p>
      </dgm:t>
    </dgm:pt>
    <dgm:pt modelId="{AF8E9D34-9FBC-4B70-BA5E-7DA813414A25}" type="sibTrans" cxnId="{931456DB-FA9D-4E55-92DB-787C54B771B5}">
      <dgm:prSet/>
      <dgm:spPr/>
      <dgm:t>
        <a:bodyPr/>
        <a:lstStyle/>
        <a:p>
          <a:endParaRPr lang="en-US"/>
        </a:p>
      </dgm:t>
    </dgm:pt>
    <dgm:pt modelId="{A41E041B-72EC-4AE0-8E93-53A73EFB99FE}">
      <dgm:prSet phldrT="[Text]" custT="1"/>
      <dgm:spPr/>
      <dgm:t>
        <a:bodyPr/>
        <a:lstStyle/>
        <a:p>
          <a:r>
            <a:rPr lang="ro-RO" sz="2000" dirty="0" smtClean="0"/>
            <a:t>Achiziționarea datelor</a:t>
          </a:r>
          <a:endParaRPr lang="en-US" sz="2000" dirty="0"/>
        </a:p>
      </dgm:t>
    </dgm:pt>
    <dgm:pt modelId="{D46492A1-C5DC-4508-9F23-42B52545AD2F}" type="parTrans" cxnId="{BB62E6BF-CDA0-429B-93AC-89BDC7265002}">
      <dgm:prSet/>
      <dgm:spPr/>
      <dgm:t>
        <a:bodyPr/>
        <a:lstStyle/>
        <a:p>
          <a:endParaRPr lang="en-US"/>
        </a:p>
      </dgm:t>
    </dgm:pt>
    <dgm:pt modelId="{13EDAB40-11E7-4B3C-BEBE-7DDB2599E41F}" type="sibTrans" cxnId="{BB62E6BF-CDA0-429B-93AC-89BDC7265002}">
      <dgm:prSet/>
      <dgm:spPr/>
      <dgm:t>
        <a:bodyPr/>
        <a:lstStyle/>
        <a:p>
          <a:endParaRPr lang="en-US"/>
        </a:p>
      </dgm:t>
    </dgm:pt>
    <dgm:pt modelId="{98204CC5-A3AB-4979-95C7-D406C1116085}">
      <dgm:prSet phldrT="[Text]"/>
      <dgm:spPr/>
      <dgm:t>
        <a:bodyPr/>
        <a:lstStyle/>
        <a:p>
          <a:endParaRPr lang="en-US" sz="2200" dirty="0"/>
        </a:p>
      </dgm:t>
    </dgm:pt>
    <dgm:pt modelId="{7C4C9C57-93DE-432F-80BF-917CEE358CBE}" type="parTrans" cxnId="{23E04776-6D2F-4379-A797-D8EEE733E515}">
      <dgm:prSet/>
      <dgm:spPr/>
      <dgm:t>
        <a:bodyPr/>
        <a:lstStyle/>
        <a:p>
          <a:endParaRPr lang="en-US"/>
        </a:p>
      </dgm:t>
    </dgm:pt>
    <dgm:pt modelId="{735B0670-AF16-49D5-9D84-73B70DFA31EE}" type="sibTrans" cxnId="{23E04776-6D2F-4379-A797-D8EEE733E515}">
      <dgm:prSet/>
      <dgm:spPr/>
      <dgm:t>
        <a:bodyPr/>
        <a:lstStyle/>
        <a:p>
          <a:endParaRPr lang="en-US"/>
        </a:p>
      </dgm:t>
    </dgm:pt>
    <dgm:pt modelId="{1A50D55F-E4F4-40B2-83E0-B2555D5FB8C5}">
      <dgm:prSet phldrT="[Text]" custT="1"/>
      <dgm:spPr/>
      <dgm:t>
        <a:bodyPr/>
        <a:lstStyle/>
        <a:p>
          <a:r>
            <a:rPr lang="ro-RO" sz="2000" dirty="0" smtClean="0"/>
            <a:t>Analiza și prlucrarea  datelor</a:t>
          </a:r>
          <a:endParaRPr lang="en-US" sz="2000" dirty="0"/>
        </a:p>
      </dgm:t>
    </dgm:pt>
    <dgm:pt modelId="{B27CEF21-835E-41A7-8E18-E13D1F71DD3B}" type="parTrans" cxnId="{01A984CB-BA9C-4C56-84BB-0622B62450C3}">
      <dgm:prSet/>
      <dgm:spPr/>
      <dgm:t>
        <a:bodyPr/>
        <a:lstStyle/>
        <a:p>
          <a:endParaRPr lang="en-US"/>
        </a:p>
      </dgm:t>
    </dgm:pt>
    <dgm:pt modelId="{2FA79B7D-E2DF-47DD-9489-C7F991B5B295}" type="sibTrans" cxnId="{01A984CB-BA9C-4C56-84BB-0622B62450C3}">
      <dgm:prSet/>
      <dgm:spPr/>
      <dgm:t>
        <a:bodyPr/>
        <a:lstStyle/>
        <a:p>
          <a:endParaRPr lang="en-US"/>
        </a:p>
      </dgm:t>
    </dgm:pt>
    <dgm:pt modelId="{EC495F08-809A-4DA5-9391-D9E50AD23992}">
      <dgm:prSet phldrT="[Text]"/>
      <dgm:spPr/>
      <dgm:t>
        <a:bodyPr/>
        <a:lstStyle/>
        <a:p>
          <a:endParaRPr lang="en-US" sz="2800" dirty="0"/>
        </a:p>
      </dgm:t>
    </dgm:pt>
    <dgm:pt modelId="{3466E481-2652-42DC-9B14-D9853C193614}" type="parTrans" cxnId="{412A2939-C0CD-41BB-86C5-51F6478AC9C9}">
      <dgm:prSet/>
      <dgm:spPr/>
      <dgm:t>
        <a:bodyPr/>
        <a:lstStyle/>
        <a:p>
          <a:endParaRPr lang="en-US"/>
        </a:p>
      </dgm:t>
    </dgm:pt>
    <dgm:pt modelId="{DD753E27-C5F2-4431-9D79-E9A120707A00}" type="sibTrans" cxnId="{412A2939-C0CD-41BB-86C5-51F6478AC9C9}">
      <dgm:prSet/>
      <dgm:spPr/>
      <dgm:t>
        <a:bodyPr/>
        <a:lstStyle/>
        <a:p>
          <a:endParaRPr lang="en-US"/>
        </a:p>
      </dgm:t>
    </dgm:pt>
    <dgm:pt modelId="{FC9734F2-F915-4621-933B-B075E7C9B1D8}">
      <dgm:prSet phldrT="[Text]" custT="1"/>
      <dgm:spPr/>
      <dgm:t>
        <a:bodyPr/>
        <a:lstStyle/>
        <a:p>
          <a:r>
            <a:rPr lang="en-US" sz="2000" dirty="0" smtClean="0"/>
            <a:t>Inter</a:t>
          </a:r>
          <a:r>
            <a:rPr lang="ro-RO" sz="2000" dirty="0" smtClean="0"/>
            <a:t>pretarea rezultatelor</a:t>
          </a:r>
          <a:endParaRPr lang="en-US" sz="2000" dirty="0"/>
        </a:p>
      </dgm:t>
    </dgm:pt>
    <dgm:pt modelId="{1C96E7DF-4592-477D-B953-4AD7054CD2A5}" type="parTrans" cxnId="{276E93AC-8D2A-412F-A825-9D5C476EFD49}">
      <dgm:prSet/>
      <dgm:spPr/>
      <dgm:t>
        <a:bodyPr/>
        <a:lstStyle/>
        <a:p>
          <a:endParaRPr lang="en-US"/>
        </a:p>
      </dgm:t>
    </dgm:pt>
    <dgm:pt modelId="{BADE0040-2AC0-40E0-8E1C-4DF586B54866}" type="sibTrans" cxnId="{276E93AC-8D2A-412F-A825-9D5C476EFD49}">
      <dgm:prSet/>
      <dgm:spPr/>
      <dgm:t>
        <a:bodyPr/>
        <a:lstStyle/>
        <a:p>
          <a:endParaRPr lang="en-US"/>
        </a:p>
      </dgm:t>
    </dgm:pt>
    <dgm:pt modelId="{529A0002-0F20-45FB-B329-F35501015D9E}" type="pres">
      <dgm:prSet presAssocID="{1BDA18FC-21E9-4B9C-AACB-83C983E168C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9FF7C4-A5F8-41E1-BA3F-E86B1CAD909D}" type="pres">
      <dgm:prSet presAssocID="{1C3DAEBC-27C6-4F48-9D4C-D3EE1C83EC79}" presName="node" presStyleLbl="node1" presStyleIdx="0" presStyleCnt="3" custScaleX="186626" custScaleY="155985" custLinFactNeighborX="33213" custLinFactNeighborY="-419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57B244-20CB-4FFD-8556-1371840402EB}" type="pres">
      <dgm:prSet presAssocID="{AF8E9D34-9FBC-4B70-BA5E-7DA813414A25}" presName="sibTrans" presStyleLbl="sibTrans2D1" presStyleIdx="0" presStyleCnt="2"/>
      <dgm:spPr/>
      <dgm:t>
        <a:bodyPr/>
        <a:lstStyle/>
        <a:p>
          <a:endParaRPr lang="en-US"/>
        </a:p>
      </dgm:t>
    </dgm:pt>
    <dgm:pt modelId="{C01A0318-1812-46F1-B1DC-F023A992C618}" type="pres">
      <dgm:prSet presAssocID="{AF8E9D34-9FBC-4B70-BA5E-7DA813414A25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03893080-035A-48F1-ADBB-493A469ED2D8}" type="pres">
      <dgm:prSet presAssocID="{98204CC5-A3AB-4979-95C7-D406C1116085}" presName="node" presStyleLbl="node1" presStyleIdx="1" presStyleCnt="3" custScaleX="186626" custScaleY="155985" custLinFactNeighborX="32529" custLinFactNeighborY="-419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610D16-07B6-47BD-AE28-BFDC1EF57D0C}" type="pres">
      <dgm:prSet presAssocID="{735B0670-AF16-49D5-9D84-73B70DFA31EE}" presName="sibTrans" presStyleLbl="sibTrans2D1" presStyleIdx="1" presStyleCnt="2"/>
      <dgm:spPr/>
      <dgm:t>
        <a:bodyPr/>
        <a:lstStyle/>
        <a:p>
          <a:endParaRPr lang="en-US"/>
        </a:p>
      </dgm:t>
    </dgm:pt>
    <dgm:pt modelId="{448D69F5-2086-4270-9F5C-F6275A390DDC}" type="pres">
      <dgm:prSet presAssocID="{735B0670-AF16-49D5-9D84-73B70DFA31EE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C6BC3FB-6AE9-4347-8203-B4D781362C3C}" type="pres">
      <dgm:prSet presAssocID="{EC495F08-809A-4DA5-9391-D9E50AD23992}" presName="node" presStyleLbl="node1" presStyleIdx="2" presStyleCnt="3" custScaleX="186626" custScaleY="155985" custLinFactNeighborX="7791" custLinFactNeighborY="-419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62E6BF-CDA0-429B-93AC-89BDC7265002}" srcId="{1C3DAEBC-27C6-4F48-9D4C-D3EE1C83EC79}" destId="{A41E041B-72EC-4AE0-8E93-53A73EFB99FE}" srcOrd="0" destOrd="0" parTransId="{D46492A1-C5DC-4508-9F23-42B52545AD2F}" sibTransId="{13EDAB40-11E7-4B3C-BEBE-7DDB2599E41F}"/>
    <dgm:cxn modelId="{A02C1D5C-1F64-460A-AB7F-2D534BBD58AC}" type="presOf" srcId="{1C3DAEBC-27C6-4F48-9D4C-D3EE1C83EC79}" destId="{4B9FF7C4-A5F8-41E1-BA3F-E86B1CAD909D}" srcOrd="0" destOrd="0" presId="urn:microsoft.com/office/officeart/2005/8/layout/process1"/>
    <dgm:cxn modelId="{01A984CB-BA9C-4C56-84BB-0622B62450C3}" srcId="{98204CC5-A3AB-4979-95C7-D406C1116085}" destId="{1A50D55F-E4F4-40B2-83E0-B2555D5FB8C5}" srcOrd="0" destOrd="0" parTransId="{B27CEF21-835E-41A7-8E18-E13D1F71DD3B}" sibTransId="{2FA79B7D-E2DF-47DD-9489-C7F991B5B295}"/>
    <dgm:cxn modelId="{276E93AC-8D2A-412F-A825-9D5C476EFD49}" srcId="{EC495F08-809A-4DA5-9391-D9E50AD23992}" destId="{FC9734F2-F915-4621-933B-B075E7C9B1D8}" srcOrd="0" destOrd="0" parTransId="{1C96E7DF-4592-477D-B953-4AD7054CD2A5}" sibTransId="{BADE0040-2AC0-40E0-8E1C-4DF586B54866}"/>
    <dgm:cxn modelId="{4A7F4463-F417-439F-AE64-629838B1A929}" type="presOf" srcId="{A41E041B-72EC-4AE0-8E93-53A73EFB99FE}" destId="{4B9FF7C4-A5F8-41E1-BA3F-E86B1CAD909D}" srcOrd="0" destOrd="1" presId="urn:microsoft.com/office/officeart/2005/8/layout/process1"/>
    <dgm:cxn modelId="{291D4590-4ECF-4EB7-AC2E-6BB4F2149D60}" type="presOf" srcId="{1A50D55F-E4F4-40B2-83E0-B2555D5FB8C5}" destId="{03893080-035A-48F1-ADBB-493A469ED2D8}" srcOrd="0" destOrd="1" presId="urn:microsoft.com/office/officeart/2005/8/layout/process1"/>
    <dgm:cxn modelId="{412A2939-C0CD-41BB-86C5-51F6478AC9C9}" srcId="{1BDA18FC-21E9-4B9C-AACB-83C983E168C2}" destId="{EC495F08-809A-4DA5-9391-D9E50AD23992}" srcOrd="2" destOrd="0" parTransId="{3466E481-2652-42DC-9B14-D9853C193614}" sibTransId="{DD753E27-C5F2-4431-9D79-E9A120707A00}"/>
    <dgm:cxn modelId="{164610C5-7200-4A36-970E-E95A0807EB26}" type="presOf" srcId="{AF8E9D34-9FBC-4B70-BA5E-7DA813414A25}" destId="{C01A0318-1812-46F1-B1DC-F023A992C618}" srcOrd="1" destOrd="0" presId="urn:microsoft.com/office/officeart/2005/8/layout/process1"/>
    <dgm:cxn modelId="{C0D49181-DD8C-4C1B-9D6D-2916ACF41A50}" type="presOf" srcId="{735B0670-AF16-49D5-9D84-73B70DFA31EE}" destId="{09610D16-07B6-47BD-AE28-BFDC1EF57D0C}" srcOrd="0" destOrd="0" presId="urn:microsoft.com/office/officeart/2005/8/layout/process1"/>
    <dgm:cxn modelId="{85ED18E1-B5B5-4DBF-A610-59EFA536ACAC}" type="presOf" srcId="{735B0670-AF16-49D5-9D84-73B70DFA31EE}" destId="{448D69F5-2086-4270-9F5C-F6275A390DDC}" srcOrd="1" destOrd="0" presId="urn:microsoft.com/office/officeart/2005/8/layout/process1"/>
    <dgm:cxn modelId="{064D2051-66C1-4101-B232-9E1D96BB7E57}" type="presOf" srcId="{1BDA18FC-21E9-4B9C-AACB-83C983E168C2}" destId="{529A0002-0F20-45FB-B329-F35501015D9E}" srcOrd="0" destOrd="0" presId="urn:microsoft.com/office/officeart/2005/8/layout/process1"/>
    <dgm:cxn modelId="{4367E833-CC5C-47C9-9086-0302843FEE27}" type="presOf" srcId="{AF8E9D34-9FBC-4B70-BA5E-7DA813414A25}" destId="{4A57B244-20CB-4FFD-8556-1371840402EB}" srcOrd="0" destOrd="0" presId="urn:microsoft.com/office/officeart/2005/8/layout/process1"/>
    <dgm:cxn modelId="{931456DB-FA9D-4E55-92DB-787C54B771B5}" srcId="{1BDA18FC-21E9-4B9C-AACB-83C983E168C2}" destId="{1C3DAEBC-27C6-4F48-9D4C-D3EE1C83EC79}" srcOrd="0" destOrd="0" parTransId="{8B69CECA-2839-4563-B41D-FB39C0E33C43}" sibTransId="{AF8E9D34-9FBC-4B70-BA5E-7DA813414A25}"/>
    <dgm:cxn modelId="{23E04776-6D2F-4379-A797-D8EEE733E515}" srcId="{1BDA18FC-21E9-4B9C-AACB-83C983E168C2}" destId="{98204CC5-A3AB-4979-95C7-D406C1116085}" srcOrd="1" destOrd="0" parTransId="{7C4C9C57-93DE-432F-80BF-917CEE358CBE}" sibTransId="{735B0670-AF16-49D5-9D84-73B70DFA31EE}"/>
    <dgm:cxn modelId="{695AF004-C68F-45DD-85EB-1ADB8641710E}" type="presOf" srcId="{EC495F08-809A-4DA5-9391-D9E50AD23992}" destId="{7C6BC3FB-6AE9-4347-8203-B4D781362C3C}" srcOrd="0" destOrd="0" presId="urn:microsoft.com/office/officeart/2005/8/layout/process1"/>
    <dgm:cxn modelId="{A9352605-623F-41E0-8010-0D855AE500E0}" type="presOf" srcId="{98204CC5-A3AB-4979-95C7-D406C1116085}" destId="{03893080-035A-48F1-ADBB-493A469ED2D8}" srcOrd="0" destOrd="0" presId="urn:microsoft.com/office/officeart/2005/8/layout/process1"/>
    <dgm:cxn modelId="{16B8E267-5959-497E-8B20-A65B205533D3}" type="presOf" srcId="{FC9734F2-F915-4621-933B-B075E7C9B1D8}" destId="{7C6BC3FB-6AE9-4347-8203-B4D781362C3C}" srcOrd="0" destOrd="1" presId="urn:microsoft.com/office/officeart/2005/8/layout/process1"/>
    <dgm:cxn modelId="{52135570-39D4-45F5-83F1-BC6BF8E2801C}" type="presParOf" srcId="{529A0002-0F20-45FB-B329-F35501015D9E}" destId="{4B9FF7C4-A5F8-41E1-BA3F-E86B1CAD909D}" srcOrd="0" destOrd="0" presId="urn:microsoft.com/office/officeart/2005/8/layout/process1"/>
    <dgm:cxn modelId="{B1F03415-583E-4B45-9908-5962F42CC971}" type="presParOf" srcId="{529A0002-0F20-45FB-B329-F35501015D9E}" destId="{4A57B244-20CB-4FFD-8556-1371840402EB}" srcOrd="1" destOrd="0" presId="urn:microsoft.com/office/officeart/2005/8/layout/process1"/>
    <dgm:cxn modelId="{60878737-5BC3-45B1-ADF4-B162038D756B}" type="presParOf" srcId="{4A57B244-20CB-4FFD-8556-1371840402EB}" destId="{C01A0318-1812-46F1-B1DC-F023A992C618}" srcOrd="0" destOrd="0" presId="urn:microsoft.com/office/officeart/2005/8/layout/process1"/>
    <dgm:cxn modelId="{A9E9AD25-A424-4618-8265-59BC41EC4DBF}" type="presParOf" srcId="{529A0002-0F20-45FB-B329-F35501015D9E}" destId="{03893080-035A-48F1-ADBB-493A469ED2D8}" srcOrd="2" destOrd="0" presId="urn:microsoft.com/office/officeart/2005/8/layout/process1"/>
    <dgm:cxn modelId="{DD7CC170-030F-4ADA-A565-17FD927DB42D}" type="presParOf" srcId="{529A0002-0F20-45FB-B329-F35501015D9E}" destId="{09610D16-07B6-47BD-AE28-BFDC1EF57D0C}" srcOrd="3" destOrd="0" presId="urn:microsoft.com/office/officeart/2005/8/layout/process1"/>
    <dgm:cxn modelId="{75C776A6-E653-4B25-BD2F-1E4DB5EA709C}" type="presParOf" srcId="{09610D16-07B6-47BD-AE28-BFDC1EF57D0C}" destId="{448D69F5-2086-4270-9F5C-F6275A390DDC}" srcOrd="0" destOrd="0" presId="urn:microsoft.com/office/officeart/2005/8/layout/process1"/>
    <dgm:cxn modelId="{240AD3A7-BED8-4CD0-AE33-8CD12DB9EC92}" type="presParOf" srcId="{529A0002-0F20-45FB-B329-F35501015D9E}" destId="{7C6BC3FB-6AE9-4347-8203-B4D781362C3C}" srcOrd="4" destOrd="0" presId="urn:microsoft.com/office/officeart/2005/8/layout/process1"/>
  </dgm:cxnLst>
  <dgm:bg>
    <a:noFill/>
    <a:effectLst>
      <a:glow rad="1016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3F0031-02FE-4016-9277-E56C65D14CF2}" type="doc">
      <dgm:prSet loTypeId="urn:microsoft.com/office/officeart/2005/8/layout/process1" loCatId="process" qsTypeId="urn:microsoft.com/office/officeart/2005/8/quickstyle/simple5" qsCatId="simple" csTypeId="urn:microsoft.com/office/officeart/2005/8/colors/colorful5" csCatId="colorful" phldr="1"/>
      <dgm:spPr/>
    </dgm:pt>
    <dgm:pt modelId="{1C0D4770-E81E-4E60-A4F7-DC5B3B0FC605}">
      <dgm:prSet phldrT="[Text]" custT="1"/>
      <dgm:spPr/>
      <dgm:t>
        <a:bodyPr/>
        <a:lstStyle/>
        <a:p>
          <a:r>
            <a:rPr lang="en-US" sz="2400" b="0" dirty="0" err="1" smtClean="0"/>
            <a:t>Vectorizare</a:t>
          </a:r>
          <a:endParaRPr lang="ro-RO" sz="2400" b="0" dirty="0" smtClean="0"/>
        </a:p>
        <a:p>
          <a:endParaRPr lang="en-US" sz="1800" dirty="0"/>
        </a:p>
      </dgm:t>
    </dgm:pt>
    <dgm:pt modelId="{106BD24D-10AE-4CB1-9035-2EED182A2E3C}" type="parTrans" cxnId="{6555AFC5-E34E-4AE8-8FD3-DD071980ED30}">
      <dgm:prSet/>
      <dgm:spPr/>
      <dgm:t>
        <a:bodyPr/>
        <a:lstStyle/>
        <a:p>
          <a:endParaRPr lang="en-US"/>
        </a:p>
      </dgm:t>
    </dgm:pt>
    <dgm:pt modelId="{FA5AEB19-5D45-475F-AC01-861DA79B5C39}" type="sibTrans" cxnId="{6555AFC5-E34E-4AE8-8FD3-DD071980ED30}">
      <dgm:prSet/>
      <dgm:spPr/>
      <dgm:t>
        <a:bodyPr/>
        <a:lstStyle/>
        <a:p>
          <a:endParaRPr lang="en-US"/>
        </a:p>
      </dgm:t>
    </dgm:pt>
    <dgm:pt modelId="{FEA7D1E7-1E50-45D6-87DD-B797FCB4D52E}">
      <dgm:prSet phldrT="[Text]"/>
      <dgm:spPr/>
      <dgm:t>
        <a:bodyPr/>
        <a:lstStyle/>
        <a:p>
          <a:r>
            <a:rPr lang="ro-RO" dirty="0" smtClean="0"/>
            <a:t>Aplicarea regulilor topologice</a:t>
          </a:r>
        </a:p>
        <a:p>
          <a:r>
            <a:rPr lang="ro-RO" b="0" i="0" dirty="0" smtClean="0"/>
            <a:t> - </a:t>
          </a:r>
          <a:r>
            <a:rPr lang="en-US" b="0" i="0" dirty="0" smtClean="0"/>
            <a:t>Must Not Have Dangles</a:t>
          </a:r>
          <a:endParaRPr lang="en-US" b="0" dirty="0"/>
        </a:p>
      </dgm:t>
    </dgm:pt>
    <dgm:pt modelId="{742F2E3B-FB08-42E2-8185-D3032E87DB82}" type="parTrans" cxnId="{D4E24C72-3D62-4851-A31D-599DF9FEF55F}">
      <dgm:prSet/>
      <dgm:spPr/>
      <dgm:t>
        <a:bodyPr/>
        <a:lstStyle/>
        <a:p>
          <a:endParaRPr lang="en-US"/>
        </a:p>
      </dgm:t>
    </dgm:pt>
    <dgm:pt modelId="{03FA9BC8-6F9C-461D-8F35-0735603C0E03}" type="sibTrans" cxnId="{D4E24C72-3D62-4851-A31D-599DF9FEF55F}">
      <dgm:prSet/>
      <dgm:spPr/>
      <dgm:t>
        <a:bodyPr/>
        <a:lstStyle/>
        <a:p>
          <a:endParaRPr lang="en-US"/>
        </a:p>
      </dgm:t>
    </dgm:pt>
    <dgm:pt modelId="{42AC0F7C-8C1C-4FE3-B8F5-9FB586BC65BF}">
      <dgm:prSet phldrT="[Text]"/>
      <dgm:spPr/>
      <dgm:t>
        <a:bodyPr/>
        <a:lstStyle/>
        <a:p>
          <a:r>
            <a:rPr lang="ro-RO" dirty="0" smtClean="0"/>
            <a:t>Conversia linie - poligon</a:t>
          </a:r>
          <a:endParaRPr lang="en-US" dirty="0"/>
        </a:p>
      </dgm:t>
    </dgm:pt>
    <dgm:pt modelId="{BCF15E75-B147-4D3C-ABBA-FABD7A07A75F}" type="parTrans" cxnId="{EF97E9C5-470C-41EF-AD41-F8DA71121E6A}">
      <dgm:prSet/>
      <dgm:spPr/>
      <dgm:t>
        <a:bodyPr/>
        <a:lstStyle/>
        <a:p>
          <a:endParaRPr lang="en-US"/>
        </a:p>
      </dgm:t>
    </dgm:pt>
    <dgm:pt modelId="{B9D3A85F-704F-4AB5-B216-8163089C14DD}" type="sibTrans" cxnId="{EF97E9C5-470C-41EF-AD41-F8DA71121E6A}">
      <dgm:prSet/>
      <dgm:spPr/>
      <dgm:t>
        <a:bodyPr/>
        <a:lstStyle/>
        <a:p>
          <a:endParaRPr lang="en-US"/>
        </a:p>
      </dgm:t>
    </dgm:pt>
    <dgm:pt modelId="{CB9F6E2D-6AF8-4DD4-A755-5995CE6D9585}" type="pres">
      <dgm:prSet presAssocID="{473F0031-02FE-4016-9277-E56C65D14CF2}" presName="Name0" presStyleCnt="0">
        <dgm:presLayoutVars>
          <dgm:dir/>
          <dgm:resizeHandles val="exact"/>
        </dgm:presLayoutVars>
      </dgm:prSet>
      <dgm:spPr/>
    </dgm:pt>
    <dgm:pt modelId="{48529AD4-AEFC-4707-8B75-5AEDD8B2D152}" type="pres">
      <dgm:prSet presAssocID="{1C0D4770-E81E-4E60-A4F7-DC5B3B0FC605}" presName="node" presStyleLbl="node1" presStyleIdx="0" presStyleCnt="3" custScaleX="66008" custScaleY="99935" custLinFactNeighborX="19615" custLinFactNeighborY="-86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A360BD-DB95-4A95-BF4B-9B4C6E554CF3}" type="pres">
      <dgm:prSet presAssocID="{FA5AEB19-5D45-475F-AC01-861DA79B5C39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9CB5610-0260-4016-9A8C-C5B7285B0C98}" type="pres">
      <dgm:prSet presAssocID="{FA5AEB19-5D45-475F-AC01-861DA79B5C39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851A34F1-1489-49EB-9F84-2F8423B36EF7}" type="pres">
      <dgm:prSet presAssocID="{FEA7D1E7-1E50-45D6-87DD-B797FCB4D52E}" presName="node" presStyleLbl="node1" presStyleIdx="1" presStyleCnt="3" custScaleX="66008" custScaleY="99935" custLinFactNeighborX="5215" custLinFactNeighborY="-86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956584-290C-4A70-A124-17E11F7DDC66}" type="pres">
      <dgm:prSet presAssocID="{03FA9BC8-6F9C-461D-8F35-0735603C0E03}" presName="sibTrans" presStyleLbl="sibTrans2D1" presStyleIdx="1" presStyleCnt="2"/>
      <dgm:spPr/>
      <dgm:t>
        <a:bodyPr/>
        <a:lstStyle/>
        <a:p>
          <a:endParaRPr lang="en-US"/>
        </a:p>
      </dgm:t>
    </dgm:pt>
    <dgm:pt modelId="{4119AD71-0BDD-443F-872C-0DF5DAE2BB85}" type="pres">
      <dgm:prSet presAssocID="{03FA9BC8-6F9C-461D-8F35-0735603C0E03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36CCAE5-D523-4049-9539-0EFC392CF392}" type="pres">
      <dgm:prSet presAssocID="{42AC0F7C-8C1C-4FE3-B8F5-9FB586BC65BF}" presName="node" presStyleLbl="node1" presStyleIdx="2" presStyleCnt="3" custScaleX="66008" custScaleY="99935" custLinFactNeighborX="-10690" custLinFactNeighborY="-86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7B9F9F-C3A5-42A1-B291-712D7FD7F2D6}" type="presOf" srcId="{FEA7D1E7-1E50-45D6-87DD-B797FCB4D52E}" destId="{851A34F1-1489-49EB-9F84-2F8423B36EF7}" srcOrd="0" destOrd="0" presId="urn:microsoft.com/office/officeart/2005/8/layout/process1"/>
    <dgm:cxn modelId="{5B899D78-0608-4E62-BCA7-61076B9D30DC}" type="presOf" srcId="{03FA9BC8-6F9C-461D-8F35-0735603C0E03}" destId="{4119AD71-0BDD-443F-872C-0DF5DAE2BB85}" srcOrd="1" destOrd="0" presId="urn:microsoft.com/office/officeart/2005/8/layout/process1"/>
    <dgm:cxn modelId="{CE2F51AE-D170-46C8-8979-09AB3704833A}" type="presOf" srcId="{1C0D4770-E81E-4E60-A4F7-DC5B3B0FC605}" destId="{48529AD4-AEFC-4707-8B75-5AEDD8B2D152}" srcOrd="0" destOrd="0" presId="urn:microsoft.com/office/officeart/2005/8/layout/process1"/>
    <dgm:cxn modelId="{EF97E9C5-470C-41EF-AD41-F8DA71121E6A}" srcId="{473F0031-02FE-4016-9277-E56C65D14CF2}" destId="{42AC0F7C-8C1C-4FE3-B8F5-9FB586BC65BF}" srcOrd="2" destOrd="0" parTransId="{BCF15E75-B147-4D3C-ABBA-FABD7A07A75F}" sibTransId="{B9D3A85F-704F-4AB5-B216-8163089C14DD}"/>
    <dgm:cxn modelId="{7A4A65A6-DDED-4A08-939A-699406270014}" type="presOf" srcId="{FA5AEB19-5D45-475F-AC01-861DA79B5C39}" destId="{69CB5610-0260-4016-9A8C-C5B7285B0C98}" srcOrd="1" destOrd="0" presId="urn:microsoft.com/office/officeart/2005/8/layout/process1"/>
    <dgm:cxn modelId="{6BE3099E-A025-4873-AF25-1270A6A328E4}" type="presOf" srcId="{03FA9BC8-6F9C-461D-8F35-0735603C0E03}" destId="{F4956584-290C-4A70-A124-17E11F7DDC66}" srcOrd="0" destOrd="0" presId="urn:microsoft.com/office/officeart/2005/8/layout/process1"/>
    <dgm:cxn modelId="{6555AFC5-E34E-4AE8-8FD3-DD071980ED30}" srcId="{473F0031-02FE-4016-9277-E56C65D14CF2}" destId="{1C0D4770-E81E-4E60-A4F7-DC5B3B0FC605}" srcOrd="0" destOrd="0" parTransId="{106BD24D-10AE-4CB1-9035-2EED182A2E3C}" sibTransId="{FA5AEB19-5D45-475F-AC01-861DA79B5C39}"/>
    <dgm:cxn modelId="{D4E24C72-3D62-4851-A31D-599DF9FEF55F}" srcId="{473F0031-02FE-4016-9277-E56C65D14CF2}" destId="{FEA7D1E7-1E50-45D6-87DD-B797FCB4D52E}" srcOrd="1" destOrd="0" parTransId="{742F2E3B-FB08-42E2-8185-D3032E87DB82}" sibTransId="{03FA9BC8-6F9C-461D-8F35-0735603C0E03}"/>
    <dgm:cxn modelId="{B1FF5D64-C532-4FA8-97AD-3EE94309451F}" type="presOf" srcId="{FA5AEB19-5D45-475F-AC01-861DA79B5C39}" destId="{EFA360BD-DB95-4A95-BF4B-9B4C6E554CF3}" srcOrd="0" destOrd="0" presId="urn:microsoft.com/office/officeart/2005/8/layout/process1"/>
    <dgm:cxn modelId="{CE073885-0080-4052-AC21-C860BDEC50D9}" type="presOf" srcId="{42AC0F7C-8C1C-4FE3-B8F5-9FB586BC65BF}" destId="{A36CCAE5-D523-4049-9539-0EFC392CF392}" srcOrd="0" destOrd="0" presId="urn:microsoft.com/office/officeart/2005/8/layout/process1"/>
    <dgm:cxn modelId="{2B020F92-1DF3-4D36-B77A-8C526722286D}" type="presOf" srcId="{473F0031-02FE-4016-9277-E56C65D14CF2}" destId="{CB9F6E2D-6AF8-4DD4-A755-5995CE6D9585}" srcOrd="0" destOrd="0" presId="urn:microsoft.com/office/officeart/2005/8/layout/process1"/>
    <dgm:cxn modelId="{3CA3B984-F579-401E-945A-402D9B3F8143}" type="presParOf" srcId="{CB9F6E2D-6AF8-4DD4-A755-5995CE6D9585}" destId="{48529AD4-AEFC-4707-8B75-5AEDD8B2D152}" srcOrd="0" destOrd="0" presId="urn:microsoft.com/office/officeart/2005/8/layout/process1"/>
    <dgm:cxn modelId="{EAB41BA3-1872-49F6-9886-E7A48BCD43F1}" type="presParOf" srcId="{CB9F6E2D-6AF8-4DD4-A755-5995CE6D9585}" destId="{EFA360BD-DB95-4A95-BF4B-9B4C6E554CF3}" srcOrd="1" destOrd="0" presId="urn:microsoft.com/office/officeart/2005/8/layout/process1"/>
    <dgm:cxn modelId="{1C430149-6DB6-47B1-AA10-D52C9B693BDD}" type="presParOf" srcId="{EFA360BD-DB95-4A95-BF4B-9B4C6E554CF3}" destId="{69CB5610-0260-4016-9A8C-C5B7285B0C98}" srcOrd="0" destOrd="0" presId="urn:microsoft.com/office/officeart/2005/8/layout/process1"/>
    <dgm:cxn modelId="{7566339C-F121-4AA3-8D8D-6A3A8528CBF6}" type="presParOf" srcId="{CB9F6E2D-6AF8-4DD4-A755-5995CE6D9585}" destId="{851A34F1-1489-49EB-9F84-2F8423B36EF7}" srcOrd="2" destOrd="0" presId="urn:microsoft.com/office/officeart/2005/8/layout/process1"/>
    <dgm:cxn modelId="{D7C19A3C-01DD-48AC-BABC-6A17227954AE}" type="presParOf" srcId="{CB9F6E2D-6AF8-4DD4-A755-5995CE6D9585}" destId="{F4956584-290C-4A70-A124-17E11F7DDC66}" srcOrd="3" destOrd="0" presId="urn:microsoft.com/office/officeart/2005/8/layout/process1"/>
    <dgm:cxn modelId="{6E2650C2-22FE-4EB3-A426-F05D000D7CAB}" type="presParOf" srcId="{F4956584-290C-4A70-A124-17E11F7DDC66}" destId="{4119AD71-0BDD-443F-872C-0DF5DAE2BB85}" srcOrd="0" destOrd="0" presId="urn:microsoft.com/office/officeart/2005/8/layout/process1"/>
    <dgm:cxn modelId="{DC369CB2-AC50-4384-BC0A-EC1437B0F2DA}" type="presParOf" srcId="{CB9F6E2D-6AF8-4DD4-A755-5995CE6D9585}" destId="{A36CCAE5-D523-4049-9539-0EFC392CF39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9FF7C4-A5F8-41E1-BA3F-E86B1CAD909D}">
      <dsp:nvSpPr>
        <dsp:cNvPr id="0" name=""/>
        <dsp:cNvSpPr/>
      </dsp:nvSpPr>
      <dsp:spPr>
        <a:xfrm>
          <a:off x="175466" y="562330"/>
          <a:ext cx="2397433" cy="22122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Achiziționarea datelor</a:t>
          </a:r>
          <a:endParaRPr lang="en-US" sz="2000" kern="1200" dirty="0"/>
        </a:p>
      </dsp:txBody>
      <dsp:txXfrm>
        <a:off x="240260" y="627124"/>
        <a:ext cx="2267845" cy="2082639"/>
      </dsp:txXfrm>
    </dsp:sp>
    <dsp:sp modelId="{4A57B244-20CB-4FFD-8556-1371840402EB}">
      <dsp:nvSpPr>
        <dsp:cNvPr id="0" name=""/>
        <dsp:cNvSpPr/>
      </dsp:nvSpPr>
      <dsp:spPr>
        <a:xfrm>
          <a:off x="2700483" y="1509152"/>
          <a:ext cx="270476" cy="3185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2700483" y="1572869"/>
        <a:ext cx="189333" cy="191151"/>
      </dsp:txXfrm>
    </dsp:sp>
    <dsp:sp modelId="{03893080-035A-48F1-ADBB-493A469ED2D8}">
      <dsp:nvSpPr>
        <dsp:cNvPr id="0" name=""/>
        <dsp:cNvSpPr/>
      </dsp:nvSpPr>
      <dsp:spPr>
        <a:xfrm>
          <a:off x="3083232" y="562330"/>
          <a:ext cx="2397433" cy="22122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Analiza și prlucrarea  datelor</a:t>
          </a:r>
          <a:endParaRPr lang="en-US" sz="2000" kern="1200" dirty="0"/>
        </a:p>
      </dsp:txBody>
      <dsp:txXfrm>
        <a:off x="3148026" y="627124"/>
        <a:ext cx="2267845" cy="2082639"/>
      </dsp:txXfrm>
    </dsp:sp>
    <dsp:sp modelId="{09610D16-07B6-47BD-AE28-BFDC1EF57D0C}">
      <dsp:nvSpPr>
        <dsp:cNvPr id="0" name=""/>
        <dsp:cNvSpPr/>
      </dsp:nvSpPr>
      <dsp:spPr>
        <a:xfrm>
          <a:off x="5568541" y="1509152"/>
          <a:ext cx="186295" cy="3185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568541" y="1572869"/>
        <a:ext cx="130407" cy="191151"/>
      </dsp:txXfrm>
    </dsp:sp>
    <dsp:sp modelId="{7C6BC3FB-6AE9-4347-8203-B4D781362C3C}">
      <dsp:nvSpPr>
        <dsp:cNvPr id="0" name=""/>
        <dsp:cNvSpPr/>
      </dsp:nvSpPr>
      <dsp:spPr>
        <a:xfrm>
          <a:off x="5832166" y="562330"/>
          <a:ext cx="2397433" cy="22122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Inter</a:t>
          </a:r>
          <a:r>
            <a:rPr lang="ro-RO" sz="2000" kern="1200" dirty="0" smtClean="0"/>
            <a:t>pretarea rezultatelor</a:t>
          </a:r>
          <a:endParaRPr lang="en-US" sz="2000" kern="1200" dirty="0"/>
        </a:p>
      </dsp:txBody>
      <dsp:txXfrm>
        <a:off x="5896960" y="627124"/>
        <a:ext cx="2267845" cy="20826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529AD4-AEFC-4707-8B75-5AEDD8B2D152}">
      <dsp:nvSpPr>
        <dsp:cNvPr id="0" name=""/>
        <dsp:cNvSpPr/>
      </dsp:nvSpPr>
      <dsp:spPr>
        <a:xfrm>
          <a:off x="235549" y="533401"/>
          <a:ext cx="1952194" cy="17733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 smtClean="0"/>
            <a:t>Vectorizare</a:t>
          </a:r>
          <a:endParaRPr lang="ro-RO" sz="2400" b="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287489" y="585341"/>
        <a:ext cx="1848314" cy="1669474"/>
      </dsp:txXfrm>
    </dsp:sp>
    <dsp:sp modelId="{EFA360BD-DB95-4A95-BF4B-9B4C6E554CF3}">
      <dsp:nvSpPr>
        <dsp:cNvPr id="0" name=""/>
        <dsp:cNvSpPr/>
      </dsp:nvSpPr>
      <dsp:spPr>
        <a:xfrm>
          <a:off x="2440907" y="1053347"/>
          <a:ext cx="536705" cy="7334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2440907" y="1200040"/>
        <a:ext cx="375694" cy="440077"/>
      </dsp:txXfrm>
    </dsp:sp>
    <dsp:sp modelId="{851A34F1-1489-49EB-9F84-2F8423B36EF7}">
      <dsp:nvSpPr>
        <dsp:cNvPr id="0" name=""/>
        <dsp:cNvSpPr/>
      </dsp:nvSpPr>
      <dsp:spPr>
        <a:xfrm>
          <a:off x="3200396" y="533401"/>
          <a:ext cx="1952194" cy="17733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000" kern="1200" dirty="0" smtClean="0"/>
            <a:t>Aplicarea regulilor topologice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000" b="0" i="0" kern="1200" dirty="0" smtClean="0"/>
            <a:t> - </a:t>
          </a:r>
          <a:r>
            <a:rPr lang="en-US" sz="2000" b="0" i="0" kern="1200" dirty="0" smtClean="0"/>
            <a:t>Must Not Have Dangles</a:t>
          </a:r>
          <a:endParaRPr lang="en-US" sz="2000" b="0" kern="1200" dirty="0"/>
        </a:p>
      </dsp:txBody>
      <dsp:txXfrm>
        <a:off x="3252336" y="585341"/>
        <a:ext cx="1848314" cy="1669474"/>
      </dsp:txXfrm>
    </dsp:sp>
    <dsp:sp modelId="{F4956584-290C-4A70-A124-17E11F7DDC66}">
      <dsp:nvSpPr>
        <dsp:cNvPr id="0" name=""/>
        <dsp:cNvSpPr/>
      </dsp:nvSpPr>
      <dsp:spPr>
        <a:xfrm>
          <a:off x="5401303" y="1053347"/>
          <a:ext cx="527269" cy="7334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5401303" y="1200040"/>
        <a:ext cx="369088" cy="440077"/>
      </dsp:txXfrm>
    </dsp:sp>
    <dsp:sp modelId="{A36CCAE5-D523-4049-9539-0EFC392CF392}">
      <dsp:nvSpPr>
        <dsp:cNvPr id="0" name=""/>
        <dsp:cNvSpPr/>
      </dsp:nvSpPr>
      <dsp:spPr>
        <a:xfrm>
          <a:off x="6147439" y="533401"/>
          <a:ext cx="1952194" cy="17733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000" kern="1200" dirty="0" smtClean="0"/>
            <a:t>Conversia linie - poligon</a:t>
          </a:r>
          <a:endParaRPr lang="en-US" sz="2000" kern="1200" dirty="0"/>
        </a:p>
      </dsp:txBody>
      <dsp:txXfrm>
        <a:off x="6199379" y="585341"/>
        <a:ext cx="1848314" cy="1669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26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44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99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23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257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43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58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593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136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93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082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4E7E4-5BE4-4751-877B-88F43D669017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3C36B-A749-490B-BA85-63A0FD24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34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jp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arthexplorer.usgs.gov/" TargetMode="External"/><Relationship Id="rId2" Type="http://schemas.openxmlformats.org/officeDocument/2006/relationships/hyperlink" Target="http://glovis.usgs.gov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glcf.umd.edu/" TargetMode="External"/><Relationship Id="rId4" Type="http://schemas.openxmlformats.org/officeDocument/2006/relationships/hyperlink" Target="http://www.landsat.org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2133600"/>
          </a:xfrm>
        </p:spPr>
        <p:txBody>
          <a:bodyPr>
            <a:normAutofit/>
          </a:bodyPr>
          <a:lstStyle/>
          <a:p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Imagini LANDSAT prinzând conturul Mării Negre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352800"/>
            <a:ext cx="8382000" cy="2438400"/>
          </a:xfrm>
        </p:spPr>
        <p:txBody>
          <a:bodyPr>
            <a:normAutofit fontScale="92500"/>
          </a:bodyPr>
          <a:lstStyle/>
          <a:p>
            <a:endParaRPr lang="ro-RO" sz="2000" b="1" dirty="0" smtClean="0">
              <a:solidFill>
                <a:schemeClr val="bg1"/>
              </a:solidFill>
            </a:endParaRPr>
          </a:p>
          <a:p>
            <a:endParaRPr lang="ro-RO" sz="2000" b="1" dirty="0">
              <a:solidFill>
                <a:schemeClr val="bg1"/>
              </a:solidFill>
            </a:endParaRPr>
          </a:p>
          <a:p>
            <a:endParaRPr lang="ro-RO" sz="2000" b="1" dirty="0" smtClean="0">
              <a:solidFill>
                <a:schemeClr val="bg1"/>
              </a:solidFill>
            </a:endParaRPr>
          </a:p>
          <a:p>
            <a:r>
              <a:rPr lang="ro-RO" sz="2200" b="1" dirty="0" smtClean="0">
                <a:solidFill>
                  <a:schemeClr val="tx2">
                    <a:lumMod val="75000"/>
                  </a:schemeClr>
                </a:solidFill>
              </a:rPr>
              <a:t>Ioan Daniel Șerban</a:t>
            </a:r>
          </a:p>
          <a:p>
            <a:r>
              <a:rPr lang="ro-RO" sz="2200" b="1" dirty="0" smtClean="0">
                <a:solidFill>
                  <a:schemeClr val="tx2">
                    <a:lumMod val="75000"/>
                  </a:schemeClr>
                </a:solidFill>
              </a:rPr>
              <a:t>Soluții open source pentru prelucrarea și reprezentarea datelor geospațiale</a:t>
            </a:r>
          </a:p>
          <a:p>
            <a:r>
              <a:rPr lang="ro-RO" sz="2200" b="1" dirty="0" smtClean="0">
                <a:solidFill>
                  <a:schemeClr val="tx2">
                    <a:lumMod val="75000"/>
                  </a:schemeClr>
                </a:solidFill>
              </a:rPr>
              <a:t>15-16 noiembrie 20013, Timișoara</a:t>
            </a:r>
            <a:endParaRPr lang="en-US" sz="2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108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Structura prezentării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+mj-lt"/>
              <a:buAutoNum type="romanUcPeriod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Scopul cercetării;</a:t>
            </a:r>
          </a:p>
          <a:p>
            <a:pPr marL="571500" indent="-571500">
              <a:buFont typeface="+mj-lt"/>
              <a:buAutoNum type="romanUcPeriod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Metodologie;</a:t>
            </a:r>
          </a:p>
          <a:p>
            <a:pPr marL="571500" indent="-571500">
              <a:buFont typeface="+mj-lt"/>
              <a:buAutoNum type="romanUcPeriod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Probleme apărute in procesarea datelor;</a:t>
            </a:r>
          </a:p>
          <a:p>
            <a:pPr marL="571500" indent="-571500">
              <a:buFont typeface="+mj-lt"/>
              <a:buAutoNum type="romanUcPeriod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Rezultate;</a:t>
            </a:r>
            <a:endParaRPr lang="en-U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Concluzii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;</a:t>
            </a:r>
          </a:p>
          <a:p>
            <a:pPr marL="0" indent="0">
              <a:buNone/>
            </a:pPr>
            <a:endParaRPr lang="ro-RO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3394366"/>
            <a:ext cx="2362200" cy="2214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8986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rgbClr val="002060"/>
                </a:solidFill>
              </a:rPr>
              <a:t>I.Scopul cercetării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ro-RO" sz="3000" dirty="0" smtClean="0">
                <a:solidFill>
                  <a:srgbClr val="002060"/>
                </a:solidFill>
              </a:rPr>
              <a:t>Realizarea unor contururi ale Mării Negre folosind imagini LANDSAT, între  anii 1984-2011; </a:t>
            </a:r>
          </a:p>
          <a:p>
            <a:pPr algn="just"/>
            <a:r>
              <a:rPr lang="ro-RO" sz="3000" dirty="0">
                <a:solidFill>
                  <a:srgbClr val="002060"/>
                </a:solidFill>
              </a:rPr>
              <a:t>Calculul suprafeței și  perimetrului Mării Negre în această perioadă</a:t>
            </a:r>
            <a:r>
              <a:rPr lang="ro-RO" sz="3000" dirty="0" smtClean="0">
                <a:solidFill>
                  <a:srgbClr val="002060"/>
                </a:solidFill>
              </a:rPr>
              <a:t>;</a:t>
            </a:r>
          </a:p>
          <a:p>
            <a:pPr algn="just"/>
            <a:r>
              <a:rPr lang="ro-RO" sz="3000" dirty="0" smtClean="0">
                <a:solidFill>
                  <a:srgbClr val="002060"/>
                </a:solidFill>
              </a:rPr>
              <a:t>Stabilirea zonelor dinamice din punct de vedere geomorfologic și cum influențează acestea suprafața Mării Negre;</a:t>
            </a:r>
          </a:p>
        </p:txBody>
      </p:sp>
    </p:spTree>
    <p:extLst>
      <p:ext uri="{BB962C8B-B14F-4D97-AF65-F5344CB8AC3E}">
        <p14:creationId xmlns:p14="http://schemas.microsoft.com/office/powerpoint/2010/main" val="2722476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>
                <a:solidFill>
                  <a:schemeClr val="tx2">
                    <a:lumMod val="75000"/>
                  </a:schemeClr>
                </a:solidFill>
              </a:rPr>
              <a:t>II. Metodologie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2014212"/>
              </p:ext>
            </p:extLst>
          </p:nvPr>
        </p:nvGraphicFramePr>
        <p:xfrm>
          <a:off x="381000" y="131842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77540"/>
            <a:ext cx="1981200" cy="1981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106" y="3876899"/>
            <a:ext cx="1828800" cy="18807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28155"/>
            <a:ext cx="1774287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3876899"/>
            <a:ext cx="1968219" cy="1737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34839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Date: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</a:rPr>
              <a:t>Imaginile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 LANDSAT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o-RO" sz="2800" dirty="0">
                <a:solidFill>
                  <a:schemeClr val="tx2">
                    <a:lumMod val="75000"/>
                  </a:schemeClr>
                </a:solidFill>
              </a:rPr>
              <a:t>Dimensiunea obiectului/fenomenului </a:t>
            </a:r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</a:rPr>
              <a:t>observat</a:t>
            </a:r>
            <a:r>
              <a:rPr lang="ro-RO" sz="2800" dirty="0">
                <a:solidFill>
                  <a:schemeClr val="tx2">
                    <a:lumMod val="75000"/>
                  </a:schemeClr>
                </a:solidFill>
              </a:rPr>
              <a:t> sau </a:t>
            </a:r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</a:rPr>
              <a:t>extinderea zonei de interes;</a:t>
            </a:r>
          </a:p>
          <a:p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</a:rPr>
              <a:t>Frecvența de observație a zonei de studiu;</a:t>
            </a:r>
          </a:p>
          <a:p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</a:rPr>
              <a:t>Caracteristicile imaginilor LANDSAT:</a:t>
            </a: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Dimensiunea spațială;</a:t>
            </a: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Dimensiunea temporală;</a:t>
            </a:r>
            <a:endParaRPr lang="ro-RO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Dimensiunea spectrală;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3657600"/>
            <a:ext cx="3429000" cy="2090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98997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>
                <a:solidFill>
                  <a:schemeClr val="tx2">
                    <a:lumMod val="75000"/>
                  </a:schemeClr>
                </a:solidFill>
              </a:rPr>
              <a:t>Descărcarea imaginilor 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LANDSAT</a:t>
            </a:r>
            <a:endParaRPr lang="ro-RO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Glovis 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en-US" u="sng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http</a:t>
            </a:r>
            <a:r>
              <a:rPr lang="en-US" u="sng" dirty="0">
                <a:solidFill>
                  <a:schemeClr val="tx2">
                    <a:lumMod val="75000"/>
                  </a:schemeClr>
                </a:solidFill>
                <a:hlinkClick r:id="rId2"/>
              </a:rPr>
              <a:t>://glovis.usgs.gov</a:t>
            </a:r>
            <a:r>
              <a:rPr lang="en-US" u="sng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/</a:t>
            </a:r>
            <a:r>
              <a:rPr lang="ro-RO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Earth explorer (</a:t>
            </a:r>
            <a:r>
              <a:rPr lang="en-US" u="sng" dirty="0">
                <a:solidFill>
                  <a:schemeClr val="tx2">
                    <a:lumMod val="75000"/>
                  </a:schemeClr>
                </a:solidFill>
                <a:hlinkClick r:id="rId3"/>
              </a:rPr>
              <a:t>http://earthexplorer.usgs.gov</a:t>
            </a:r>
            <a:r>
              <a:rPr lang="en-US" u="sng" dirty="0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/</a:t>
            </a:r>
            <a:r>
              <a:rPr lang="ro-RO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Landasat.org (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hlinkClick r:id="rId4"/>
              </a:rPr>
              <a:t>http://www.landsat.org/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lvl="1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Global Land Cover Facility (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hlinkClick r:id="rId5"/>
              </a:rPr>
              <a:t>http://glcf.umd.edu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hlinkClick r:id="rId5"/>
              </a:rPr>
              <a:t>/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58140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665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533400"/>
          </a:xfrm>
        </p:spPr>
        <p:txBody>
          <a:bodyPr>
            <a:normAutofit fontScale="90000"/>
          </a:bodyPr>
          <a:lstStyle/>
          <a:p>
            <a:r>
              <a:rPr lang="en-US" sz="3200" b="1" cap="all" dirty="0" smtClean="0">
                <a:solidFill>
                  <a:schemeClr val="tx2">
                    <a:lumMod val="75000"/>
                  </a:schemeClr>
                </a:solidFill>
              </a:rPr>
              <a:t>GLOBAL </a:t>
            </a:r>
            <a:r>
              <a:rPr lang="en-US" sz="3200" b="1" cap="all" dirty="0">
                <a:solidFill>
                  <a:schemeClr val="tx2">
                    <a:lumMod val="75000"/>
                  </a:schemeClr>
                </a:solidFill>
              </a:rPr>
              <a:t>VISUALIZATION VIEWER (GLOVIS)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9144000" cy="4885324"/>
          </a:xfrm>
          <a:prstGeom prst="rect">
            <a:avLst/>
          </a:prstGeom>
        </p:spPr>
      </p:pic>
      <p:sp>
        <p:nvSpPr>
          <p:cNvPr id="6" name="Left Arrow 5"/>
          <p:cNvSpPr/>
          <p:nvPr/>
        </p:nvSpPr>
        <p:spPr>
          <a:xfrm rot="280154">
            <a:off x="1623903" y="4001827"/>
            <a:ext cx="990600" cy="5376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 rot="18364232">
            <a:off x="717761" y="2210807"/>
            <a:ext cx="841664" cy="53766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304127"/>
            <a:ext cx="1981477" cy="4258270"/>
          </a:xfrm>
          <a:prstGeom prst="rect">
            <a:avLst/>
          </a:prstGeom>
        </p:spPr>
      </p:pic>
      <p:sp>
        <p:nvSpPr>
          <p:cNvPr id="9" name="Left Arrow 8"/>
          <p:cNvSpPr/>
          <p:nvPr/>
        </p:nvSpPr>
        <p:spPr>
          <a:xfrm>
            <a:off x="2972077" y="4953000"/>
            <a:ext cx="761723" cy="5334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990600"/>
            <a:ext cx="9144000" cy="488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17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tx2">
                    <a:lumMod val="75000"/>
                  </a:schemeClr>
                </a:solidFill>
              </a:rPr>
              <a:t>Worldwide Reference System (WRS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 2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Reprezintă un sistem de notare pentru catalogarea datelor LANDSAT. (Path/Row);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Acest sistem conține traseele orbitelor (path) și rândurilor (row) în proiecție UTM.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WRS-2 descending este folosit pentru programele LANDSAT 4,5,6,7 și 8;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914400"/>
            <a:ext cx="8657772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765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Realizarea mozaicului de imagini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1"/>
            <a:ext cx="8305800" cy="4495800"/>
          </a:xfrm>
        </p:spPr>
        <p:txBody>
          <a:bodyPr>
            <a:normAutofit/>
          </a:bodyPr>
          <a:lstStyle/>
          <a:p>
            <a:pPr algn="just"/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Mozaicul de imagini la nivelul întregii suprafețe a Mării Negre a fost realizat folosind banda 4 (NIR – Infraroșu apropiat).</a:t>
            </a:r>
          </a:p>
          <a:p>
            <a:pPr algn="just"/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Pentru anumite areale (delte, zone lagunare) unde limita dintre mare și uscat nu s-a putut face folosind doar banda 4, s-a folosit combinația de benzi 432.</a:t>
            </a:r>
          </a:p>
          <a:p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3" y="3124202"/>
            <a:ext cx="4287159" cy="2819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159" y="3124202"/>
            <a:ext cx="4207988" cy="2819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4641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Georeferențierea imaginilor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1"/>
            <a:ext cx="8229600" cy="4648200"/>
          </a:xfrm>
        </p:spPr>
        <p:txBody>
          <a:bodyPr/>
          <a:lstStyle/>
          <a:p>
            <a:r>
              <a:rPr lang="ro-RO" sz="2400" dirty="0" smtClean="0">
                <a:solidFill>
                  <a:schemeClr val="tx2">
                    <a:lumMod val="75000"/>
                  </a:schemeClr>
                </a:solidFill>
              </a:rPr>
              <a:t>O problemă în realizarea mozaicului a fost îmbinarea imaginilor alăturate. </a:t>
            </a:r>
          </a:p>
          <a:p>
            <a:endParaRPr lang="ro-RO" dirty="0" smtClean="0"/>
          </a:p>
          <a:p>
            <a:pPr marL="0" indent="0">
              <a:buNone/>
            </a:pPr>
            <a:endParaRPr lang="ro-RO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6" y="2438400"/>
            <a:ext cx="4384964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220" y="2438400"/>
            <a:ext cx="4458027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30933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57"/>
            <a:ext cx="8229600" cy="1052945"/>
          </a:xfrm>
        </p:spPr>
        <p:txBody>
          <a:bodyPr>
            <a:normAutofit/>
          </a:bodyPr>
          <a:lstStyle/>
          <a:p>
            <a:r>
              <a:rPr lang="ro-RO" sz="4000" b="1" dirty="0">
                <a:solidFill>
                  <a:schemeClr val="tx2">
                    <a:lumMod val="75000"/>
                  </a:schemeClr>
                </a:solidFill>
              </a:rPr>
              <a:t>Georeferențierea imaginilor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990600"/>
            <a:ext cx="8827131" cy="4572000"/>
          </a:xfrm>
        </p:spPr>
      </p:pic>
    </p:spTree>
    <p:extLst>
      <p:ext uri="{BB962C8B-B14F-4D97-AF65-F5344CB8AC3E}">
        <p14:creationId xmlns:p14="http://schemas.microsoft.com/office/powerpoint/2010/main" val="1349058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153400" cy="79216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Mozaic 2011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2" y="1387667"/>
            <a:ext cx="4266353" cy="2484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3" y="2895600"/>
            <a:ext cx="4685359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9144000" cy="4920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57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9715654"/>
              </p:ext>
            </p:extLst>
          </p:nvPr>
        </p:nvGraphicFramePr>
        <p:xfrm>
          <a:off x="457200" y="152402"/>
          <a:ext cx="8229600" cy="589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458" y="2819400"/>
            <a:ext cx="5663641" cy="3200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2" y="2819400"/>
            <a:ext cx="4216932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8099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Autofit/>
          </a:bodyPr>
          <a:lstStyle/>
          <a:p>
            <a:r>
              <a:rPr lang="ro-RO" sz="3600" b="1" dirty="0" smtClean="0">
                <a:solidFill>
                  <a:schemeClr val="tx2">
                    <a:lumMod val="75000"/>
                  </a:schemeClr>
                </a:solidFill>
              </a:rPr>
              <a:t>III. Probleme întâmpinate </a:t>
            </a:r>
            <a:r>
              <a:rPr lang="ro-RO" sz="3600" b="1" dirty="0">
                <a:solidFill>
                  <a:schemeClr val="tx2">
                    <a:lumMod val="75000"/>
                  </a:schemeClr>
                </a:solidFill>
              </a:rPr>
              <a:t>î</a:t>
            </a:r>
            <a:r>
              <a:rPr lang="ro-RO" sz="3600" b="1" dirty="0" smtClean="0">
                <a:solidFill>
                  <a:schemeClr val="tx2">
                    <a:lumMod val="75000"/>
                  </a:schemeClr>
                </a:solidFill>
              </a:rPr>
              <a:t>n procesarea datelor: Proiecții cartografice.</a:t>
            </a:r>
            <a:endParaRPr 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800603"/>
          </a:xfrm>
        </p:spPr>
        <p:txBody>
          <a:bodyPr/>
          <a:lstStyle/>
          <a:p>
            <a:pPr marL="0" indent="0" algn="just">
              <a:buNone/>
            </a:pPr>
            <a:r>
              <a:rPr lang="ro-RO" sz="2000" i="1" dirty="0" smtClean="0">
                <a:solidFill>
                  <a:schemeClr val="tx2">
                    <a:lumMod val="75000"/>
                  </a:schemeClr>
                </a:solidFill>
              </a:rPr>
              <a:t>Procedeul matematic folosit pentru transpunerea în plan a suprafeței sferice sau eliptice a Pământului cu scopul reprezentării ei se numește </a:t>
            </a:r>
            <a:r>
              <a:rPr lang="ro-RO" sz="2000" b="1" i="1" dirty="0" smtClean="0">
                <a:solidFill>
                  <a:schemeClr val="tx2">
                    <a:lumMod val="75000"/>
                  </a:schemeClr>
                </a:solidFill>
              </a:rPr>
              <a:t>proiecție cartografică.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(A. M. Imbroane, 2012)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209800"/>
            <a:ext cx="5091545" cy="3708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673" y="2209800"/>
            <a:ext cx="2514600" cy="3708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36644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077200" cy="838198"/>
          </a:xfrm>
        </p:spPr>
        <p:txBody>
          <a:bodyPr>
            <a:normAutofit/>
          </a:bodyPr>
          <a:lstStyle/>
          <a:p>
            <a:pPr marL="0" indent="0"/>
            <a:r>
              <a:rPr lang="ro-RO" sz="3200" b="1" dirty="0">
                <a:solidFill>
                  <a:schemeClr val="tx2">
                    <a:lumMod val="75000"/>
                  </a:schemeClr>
                </a:solidFill>
              </a:rPr>
              <a:t>Clasificarea </a:t>
            </a:r>
            <a:r>
              <a:rPr lang="ro-RO" sz="3200" b="1" dirty="0" smtClean="0">
                <a:solidFill>
                  <a:schemeClr val="tx2">
                    <a:lumMod val="75000"/>
                  </a:schemeClr>
                </a:solidFill>
              </a:rPr>
              <a:t>proiecțiilor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847035"/>
            <a:ext cx="5325219" cy="49441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8800" y="838199"/>
            <a:ext cx="335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lphaLcParenR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După suprafața pe care se proiectează acestea pot  fi: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cilindrice, conice și pe suprafață plană (azimutale)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FontTx/>
              <a:buAutoNum type="alphaLcParenR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În funcție de poziția planului de proiecție față de suprafața terestră o proiecție poate fi :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normală (polară) , transversală sau oblică.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o-RO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lphaLcParenR"/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O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proiecție poate fi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tangentă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 (atinge suprafața suprafața de referință într-un punct sau în lungul unei linii – un meridian sau o paralelă) și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secantă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 (taie suprafața de referință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).</a:t>
            </a:r>
            <a:endParaRPr lang="ro-RO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AutoNum type="alphaLcParenR"/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3397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Distorsiuni generate de proiecții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943" y="1408467"/>
            <a:ext cx="5155057" cy="2743200"/>
          </a:xfrm>
        </p:spPr>
      </p:pic>
      <p:sp>
        <p:nvSpPr>
          <p:cNvPr id="6" name="TextBox 5"/>
          <p:cNvSpPr txBox="1"/>
          <p:nvPr/>
        </p:nvSpPr>
        <p:spPr>
          <a:xfrm>
            <a:off x="270166" y="838201"/>
            <a:ext cx="7607275" cy="541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) Deformarea unghiurilor , lungimilor și a </a:t>
            </a:r>
          </a:p>
          <a:p>
            <a:r>
              <a:rPr lang="ro-RO" sz="2000" b="1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riilor.</a:t>
            </a:r>
          </a:p>
          <a:p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modulul de deformare liniara (m):</a:t>
            </a:r>
          </a:p>
          <a:p>
            <a:r>
              <a:rPr lang="ro-RO" b="1" dirty="0" smtClean="0">
                <a:solidFill>
                  <a:srgbClr val="FF0000"/>
                </a:solidFill>
              </a:rPr>
              <a:t>	</a:t>
            </a:r>
            <a:r>
              <a:rPr lang="en-US" b="1" dirty="0" smtClean="0">
                <a:solidFill>
                  <a:srgbClr val="FF0000"/>
                </a:solidFill>
              </a:rPr>
              <a:t>m=</a:t>
            </a:r>
            <a:r>
              <a:rPr lang="en-US" b="1" dirty="0" err="1" smtClean="0">
                <a:solidFill>
                  <a:srgbClr val="FF0000"/>
                </a:solidFill>
              </a:rPr>
              <a:t>ds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h</a:t>
            </a:r>
            <a:r>
              <a:rPr lang="en-US" b="1" dirty="0" smtClean="0">
                <a:solidFill>
                  <a:srgbClr val="FF0000"/>
                </a:solidFill>
              </a:rPr>
              <a:t>/</a:t>
            </a:r>
            <a:r>
              <a:rPr lang="en-US" b="1" dirty="0" err="1" smtClean="0">
                <a:solidFill>
                  <a:srgbClr val="FF0000"/>
                </a:solidFill>
              </a:rPr>
              <a:t>ds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e</a:t>
            </a:r>
            <a:r>
              <a:rPr lang="en-US" b="1" baseline="-25000" dirty="0" smtClean="0">
                <a:solidFill>
                  <a:srgbClr val="FF0000"/>
                </a:solidFill>
              </a:rPr>
              <a:t> </a:t>
            </a:r>
            <a:endParaRPr lang="ro-RO" b="1" baseline="-25000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ds</a:t>
            </a:r>
            <a:r>
              <a:rPr lang="en-US" baseline="-25000" dirty="0" err="1" smtClean="0">
                <a:solidFill>
                  <a:schemeClr val="tx2">
                    <a:lumMod val="75000"/>
                  </a:schemeClr>
                </a:solidFill>
              </a:rPr>
              <a:t>h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varia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ția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infinitezimală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pe </a:t>
            </a:r>
            <a:endParaRPr lang="ro-RO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suprafața proiectată;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ds</a:t>
            </a:r>
            <a:r>
              <a:rPr lang="ro-RO" baseline="-25000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– pe suprafața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curbată;</a:t>
            </a:r>
          </a:p>
          <a:p>
            <a:endParaRPr lang="ro-RO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modulul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de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deformare unghiulară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(δ)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dirty="0" smtClean="0"/>
              <a:t>	</a:t>
            </a:r>
            <a:r>
              <a:rPr lang="ro-RO" b="1" dirty="0" smtClean="0">
                <a:solidFill>
                  <a:srgbClr val="FF0000"/>
                </a:solidFill>
              </a:rPr>
              <a:t>δ </a:t>
            </a:r>
            <a:r>
              <a:rPr lang="ro-RO" b="1" dirty="0">
                <a:solidFill>
                  <a:srgbClr val="FF0000"/>
                </a:solidFill>
              </a:rPr>
              <a:t>= α</a:t>
            </a:r>
            <a:r>
              <a:rPr lang="ro-RO" b="1" baseline="-25000" dirty="0">
                <a:solidFill>
                  <a:srgbClr val="FF0000"/>
                </a:solidFill>
              </a:rPr>
              <a:t>h</a:t>
            </a:r>
            <a:r>
              <a:rPr lang="ro-RO" b="1" dirty="0">
                <a:solidFill>
                  <a:srgbClr val="FF0000"/>
                </a:solidFill>
              </a:rPr>
              <a:t>-α</a:t>
            </a:r>
            <a:r>
              <a:rPr lang="ro-RO" b="1" baseline="-25000" dirty="0">
                <a:solidFill>
                  <a:srgbClr val="FF0000"/>
                </a:solidFill>
              </a:rPr>
              <a:t>e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α</a:t>
            </a:r>
            <a:r>
              <a:rPr lang="ro-RO" baseline="-25000" dirty="0">
                <a:solidFill>
                  <a:schemeClr val="tx2">
                    <a:lumMod val="75000"/>
                  </a:schemeClr>
                </a:solidFill>
              </a:rPr>
              <a:t>h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= α</a:t>
            </a:r>
            <a:r>
              <a:rPr lang="ro-RO" baseline="-25000" dirty="0">
                <a:solidFill>
                  <a:schemeClr val="tx2">
                    <a:lumMod val="75000"/>
                  </a:schemeClr>
                </a:solidFill>
              </a:rPr>
              <a:t>e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avem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proiecție conformă;</a:t>
            </a:r>
          </a:p>
          <a:p>
            <a:endParaRPr lang="ro-RO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modulul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</a:rPr>
              <a:t>de deformare a ariei (µ)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b="1" dirty="0" smtClean="0">
                <a:solidFill>
                  <a:srgbClr val="FF0000"/>
                </a:solidFill>
              </a:rPr>
              <a:t>	µ=dA</a:t>
            </a:r>
            <a:r>
              <a:rPr lang="ro-RO" b="1" baseline="-25000" dirty="0" smtClean="0">
                <a:solidFill>
                  <a:srgbClr val="FF0000"/>
                </a:solidFill>
              </a:rPr>
              <a:t>h</a:t>
            </a:r>
            <a:r>
              <a:rPr lang="ro-RO" b="1" dirty="0" smtClean="0">
                <a:solidFill>
                  <a:srgbClr val="FF0000"/>
                </a:solidFill>
              </a:rPr>
              <a:t>/dA</a:t>
            </a:r>
            <a:r>
              <a:rPr lang="ro-RO" b="1" baseline="-25000" dirty="0" smtClean="0">
                <a:solidFill>
                  <a:srgbClr val="FF0000"/>
                </a:solidFill>
              </a:rPr>
              <a:t>e 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dA</a:t>
            </a:r>
            <a:r>
              <a:rPr lang="ro-RO" baseline="-25000" dirty="0">
                <a:solidFill>
                  <a:schemeClr val="tx2">
                    <a:lumMod val="75000"/>
                  </a:schemeClr>
                </a:solidFill>
              </a:rPr>
              <a:t>h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reprezintă variația infinitezimală a distanței pe suprafața proiectată, dA</a:t>
            </a:r>
            <a:r>
              <a:rPr lang="ro-RO" baseline="-25000" dirty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 pe </a:t>
            </a:r>
            <a:endParaRPr lang="ro-RO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suprafața sferică. (A. M. Imbroane, 2012)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baseline="-25000" dirty="0" smtClean="0"/>
              <a:t> </a:t>
            </a:r>
            <a:endParaRPr lang="en-US" dirty="0"/>
          </a:p>
          <a:p>
            <a:endParaRPr lang="en-US" dirty="0"/>
          </a:p>
          <a:p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0" y="3840032"/>
            <a:ext cx="27944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(După A. M. Imbroane, 2012)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05953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685800"/>
            <a:ext cx="7247690" cy="18004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b) Distorsiunea scării</a:t>
            </a:r>
          </a:p>
          <a:p>
            <a:pPr>
              <a:lnSpc>
                <a:spcPct val="150000"/>
              </a:lnSpc>
            </a:pP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Factorul de scară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(m)= Distanța pe suprafața proiectată/Distanța pe elipsoid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Dacă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m=1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 atunci S (scara adevărată) = Sn (scara nominală).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Dacă 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m≠1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 atunci </a:t>
            </a:r>
            <a:r>
              <a:rPr lang="ro-RO" b="1" dirty="0" smtClean="0">
                <a:solidFill>
                  <a:srgbClr val="FF0000"/>
                </a:solidFill>
              </a:rPr>
              <a:t>S=Sn*m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;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90800"/>
            <a:ext cx="796636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43400"/>
            <a:ext cx="796636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0481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57"/>
            <a:ext cx="8229600" cy="748145"/>
          </a:xfrm>
        </p:spPr>
        <p:txBody>
          <a:bodyPr>
            <a:normAutofit fontScale="90000"/>
          </a:bodyPr>
          <a:lstStyle/>
          <a:p>
            <a:r>
              <a:rPr lang="ro-RO" b="1" dirty="0" smtClean="0">
                <a:solidFill>
                  <a:schemeClr val="tx2">
                    <a:lumMod val="75000"/>
                  </a:schemeClr>
                </a:solidFill>
              </a:rPr>
              <a:t>Indicatoarea Tissot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771217"/>
            <a:ext cx="3810000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Reprezintă un indicator global al distorsiunilor. Este o reprezentare  grafică ce oferă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posibilitatea de a vizualiza  deformările de  pe o hartă. Este rezultatul analizei distorsiunilor, publicat în lucrarea </a:t>
            </a:r>
            <a:r>
              <a:rPr lang="ro-RO" i="1" dirty="0" smtClean="0">
                <a:solidFill>
                  <a:srgbClr val="FF0000"/>
                </a:solidFill>
              </a:rPr>
              <a:t>„Memoir sur la  representations de surfaces et  proiections des cartes Geographiques” 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din 1881, lucrare a geografului francez Nicolas Tissot. </a:t>
            </a:r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Reprezintă factorul de scară la intersecția caroiajului proiectat pe elipsoid. 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753500"/>
            <a:ext cx="4727304" cy="2456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210394"/>
            <a:ext cx="4727303" cy="2545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190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Clasificarea proiecțiilor după mărimile conservate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2"/>
            <a:ext cx="83820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O dată proiectată suprafața terestră pe o suprafață, fie ea plană sau desfășurabilă, putem stabili ce mărimi sunt conservate. În funcție de acestea proiecțiile se pot clasifica în: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o-RO" sz="2000" b="1" i="1" dirty="0" smtClean="0">
                <a:solidFill>
                  <a:srgbClr val="FF0000"/>
                </a:solidFill>
              </a:rPr>
              <a:t>1) Proiecții conforme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–</a:t>
            </a:r>
            <a:r>
              <a:rPr lang="ro-RO" sz="2000" dirty="0" smtClean="0"/>
              <a:t>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conservă unghiurile, conservă pe zone mici formele.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o-RO" sz="2000" b="1" i="1" dirty="0" smtClean="0">
                <a:solidFill>
                  <a:srgbClr val="FF0000"/>
                </a:solidFill>
              </a:rPr>
              <a:t>2) Proiecții echidistante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– conservă distanțele dintre două puncte. Suprafața pe care se proiectează este de obicei desfășurabilă (con, cilindru).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o-RO" sz="2000" b="1" i="1" dirty="0" smtClean="0">
                <a:solidFill>
                  <a:srgbClr val="FF0000"/>
                </a:solidFill>
              </a:rPr>
              <a:t>3) Proiecții echivalente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– conservă ariile, se pierde forma. Suprafețele sunt reprezentate corect pe hartă.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o-RO" sz="2000" b="1" i="1" dirty="0" smtClean="0">
                <a:solidFill>
                  <a:srgbClr val="FF0000"/>
                </a:solidFill>
              </a:rPr>
              <a:t>4) Proiecții azimutale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– conservă direcțiile.</a:t>
            </a: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521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20782"/>
            <a:ext cx="5334000" cy="670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381000"/>
            <a:ext cx="1905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Tabelul 1 – Proiecții cartografice;</a:t>
            </a:r>
          </a:p>
          <a:p>
            <a:r>
              <a:rPr lang="ro-RO" sz="2000" b="1" dirty="0">
                <a:solidFill>
                  <a:schemeClr val="tx2">
                    <a:lumMod val="75000"/>
                  </a:schemeClr>
                </a:solidFill>
              </a:rPr>
              <a:t>Sursa: Maps Projection for Europe</a:t>
            </a:r>
            <a:endParaRPr lang="en-US" sz="20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en-US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1489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4" y="304800"/>
            <a:ext cx="8229600" cy="533400"/>
          </a:xfrm>
        </p:spPr>
        <p:txBody>
          <a:bodyPr>
            <a:noAutofit/>
          </a:bodyPr>
          <a:lstStyle/>
          <a:p>
            <a:r>
              <a:rPr lang="ro-RO" sz="3800" b="1" dirty="0" smtClean="0">
                <a:solidFill>
                  <a:schemeClr val="tx2">
                    <a:lumMod val="75000"/>
                  </a:schemeClr>
                </a:solidFill>
              </a:rPr>
              <a:t>Proiecția UTM (Universal Transversal Mercator)</a:t>
            </a:r>
            <a:endParaRPr lang="en-US" sz="3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4418"/>
            <a:ext cx="3498272" cy="3202781"/>
          </a:xfrm>
        </p:spPr>
        <p:txBody>
          <a:bodyPr>
            <a:normAutofit lnSpcReduction="10000"/>
          </a:bodyPr>
          <a:lstStyle/>
          <a:p>
            <a:pPr algn="just"/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Proiecția în care sunt oferite imaginile LANDSAT; </a:t>
            </a:r>
            <a:endParaRPr lang="ro-RO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Proiecția acoperă întreaga suprafață terestră până la  84⁰ latitudine nordică și 80⁰ latitudine sudică.</a:t>
            </a:r>
          </a:p>
          <a:p>
            <a:pPr algn="just"/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Globul este împărțit in 60 de fuse fiecare fus având 6⁰. </a:t>
            </a:r>
          </a:p>
          <a:p>
            <a:pPr marL="285750" indent="-285750" algn="just"/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Meridianul central are un factor de scară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 de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0.9996.</a:t>
            </a:r>
          </a:p>
          <a:p>
            <a:endParaRPr lang="en-US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073" y="1161411"/>
            <a:ext cx="5029200" cy="305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4225637"/>
            <a:ext cx="8686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În cadrul fiecărei zone există două linii de deformație nulă simetrice față de meridianul axial, la o distanță de 180 de km. </a:t>
            </a:r>
            <a:endParaRPr lang="ro-RO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Fiecare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zonă utilizează în emisfera nordică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false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northing de 0 și false northing de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10.000.000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in emisfera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sudică, false easting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de 500.000 de mii pentru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ambele emisfere.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03072" y="3964027"/>
            <a:ext cx="29995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100" dirty="0" smtClean="0"/>
              <a:t>Sursa: Geo-spatial.org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8695015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Lambert (conic equal-area)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218" y="1413164"/>
            <a:ext cx="4038600" cy="513556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A fost prezentată pentru prima dată de Johann Henrich Lambert în 1772.</a:t>
            </a:r>
          </a:p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Meridianele sunt linii drepte care converg într-un singur punct (unul din cei doi Poli) iar paralelele reprezintă arce circulare concentrice. </a:t>
            </a:r>
          </a:p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Un pol reprezintă un punct iar celălalt este un arc circular.</a:t>
            </a:r>
          </a:p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Scara este reală în lungul paralelei standard și constantă în lungul oricărei paralele.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818" y="1447800"/>
            <a:ext cx="4680284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41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fontAlgn="base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Proiecția 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Plate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</a:rPr>
              <a:t>Carrée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 (Geographic)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990600"/>
            <a:ext cx="3352800" cy="5135565"/>
          </a:xfrm>
        </p:spPr>
        <p:txBody>
          <a:bodyPr>
            <a:normAutofit fontScale="62500" lnSpcReduction="20000"/>
          </a:bodyPr>
          <a:lstStyle/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Este o proiecție cilindrică, normală, echidistantă.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Meridianele sunt linii drepte paralele, având jumătate din lungimea Ecuatorului.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Paralelele sunt reprezentate de linii drepte si paralele, perpendiculare pe meridiane.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Scara este reală (adevărată) în lungul meridianelor și în lungul  Ecuatorului, fiind constantă în lungul paralelelor.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Permite măsurarea corectă a distanțelor între oricare două puncte de pe hartă.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105" y="990600"/>
            <a:ext cx="508381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105" y="3505199"/>
            <a:ext cx="5083810" cy="243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386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Proiecția Mollweide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990601"/>
            <a:ext cx="3830629" cy="499560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Karl Brandan Mollweide, Leipzig, 1805;</a:t>
            </a:r>
          </a:p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Proiecție cilindrică, normală, echivalentă.</a:t>
            </a:r>
          </a:p>
          <a:p>
            <a:pPr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Ecuatorul reprezintă o linie orizontală, perpendiculară pe meridianul central</a:t>
            </a:r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care are jumătate din lungimea ecuatorului (întregul glob este reprezentat ca o elipsă proporțională 2:1).</a:t>
            </a:r>
          </a:p>
          <a:p>
            <a:pPr marL="285750" indent="-285750"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Paralelele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rămân drepte, iar meridianele reprezintă arce de cerc. </a:t>
            </a:r>
          </a:p>
          <a:p>
            <a:pPr marL="285750" indent="-285750" algn="just"/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Meridianele de 90⁰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est, </a:t>
            </a:r>
            <a:r>
              <a:rPr lang="ro-RO" dirty="0">
                <a:solidFill>
                  <a:schemeClr val="tx2">
                    <a:lumMod val="75000"/>
                  </a:schemeClr>
                </a:solidFill>
              </a:rPr>
              <a:t>respectiv vest formează un cerc. </a:t>
            </a:r>
            <a:endParaRPr lang="ro-RO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 algn="just"/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Nu există deformări în lungul meridianului central până la intersecția acestuia cu paralelele de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40°44'12"N 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și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S</a:t>
            </a:r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o-RO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999" y="1127449"/>
            <a:ext cx="4724401" cy="24549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3547801"/>
            <a:ext cx="4724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464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IV. Rezultate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914400"/>
            <a:ext cx="838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În urma vectorizării realizate și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procesării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datelor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am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obținut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valori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ale perimetrului între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7451.601 km și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7607.11 km  și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valori ale ariei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cuprinse între 458026.937 Km</a:t>
            </a:r>
            <a:r>
              <a:rPr lang="ro-RO" sz="2000" baseline="30000" dirty="0" smtClean="0">
                <a:solidFill>
                  <a:schemeClr val="tx2">
                    <a:lumMod val="75000"/>
                  </a:schemeClr>
                </a:solidFill>
              </a:rPr>
              <a:t>2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și 458092.757 </a:t>
            </a:r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Km</a:t>
            </a:r>
            <a:r>
              <a:rPr lang="ro-RO" sz="2000" baseline="30000" dirty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8971934"/>
              </p:ext>
            </p:extLst>
          </p:nvPr>
        </p:nvGraphicFramePr>
        <p:xfrm>
          <a:off x="419100" y="1930062"/>
          <a:ext cx="8343900" cy="4013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807178"/>
              </p:ext>
            </p:extLst>
          </p:nvPr>
        </p:nvGraphicFramePr>
        <p:xfrm>
          <a:off x="381000" y="1930063"/>
          <a:ext cx="8347364" cy="4013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62240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Cauze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507906"/>
            <a:ext cx="2814549" cy="2662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88817" y="1143000"/>
            <a:ext cx="49530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rgbClr val="FF0000"/>
                </a:solidFill>
              </a:rPr>
              <a:t>Naturale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procesele de acumulare sau </a:t>
            </a:r>
          </a:p>
          <a:p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eroziune (mai ales în zona deltelor).</a:t>
            </a:r>
          </a:p>
          <a:p>
            <a:r>
              <a:rPr lang="ro-RO" sz="2000" b="1" dirty="0" smtClean="0">
                <a:solidFill>
                  <a:srgbClr val="FF0000"/>
                </a:solidFill>
              </a:rPr>
              <a:t>Antropice:</a:t>
            </a:r>
            <a:r>
              <a:rPr lang="ro-RO" sz="2000" dirty="0" smtClean="0"/>
              <a:t> 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creștere a suprafețelor </a:t>
            </a:r>
          </a:p>
          <a:p>
            <a:r>
              <a:rPr lang="ro-RO" sz="2000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cupate de porturi,  construirea de diguri </a:t>
            </a:r>
          </a:p>
          <a:p>
            <a:r>
              <a:rPr lang="ro-RO" sz="2000" dirty="0" smtClean="0">
                <a:solidFill>
                  <a:schemeClr val="tx2">
                    <a:lumMod val="75000"/>
                  </a:schemeClr>
                </a:solidFill>
              </a:rPr>
              <a:t>(breakwater) sau extinderea celor existente.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429000"/>
            <a:ext cx="2895600" cy="2310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1" y="3429000"/>
            <a:ext cx="2829020" cy="2310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20" y="3429001"/>
            <a:ext cx="2743463" cy="2310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86193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Cauze naturale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8513"/>
            <a:ext cx="9144000" cy="4920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Oval 4"/>
          <p:cNvSpPr/>
          <p:nvPr/>
        </p:nvSpPr>
        <p:spPr>
          <a:xfrm>
            <a:off x="1586345" y="2590800"/>
            <a:ext cx="457200" cy="38100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814945" y="2781300"/>
            <a:ext cx="471055" cy="190500"/>
          </a:xfrm>
          <a:prstGeom prst="straightConnector1">
            <a:avLst/>
          </a:prstGeom>
          <a:ln w="539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947731"/>
            <a:ext cx="6760642" cy="3116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" y="3581400"/>
            <a:ext cx="3309406" cy="221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57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8" y="914400"/>
            <a:ext cx="9144000" cy="505128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Cauze naturale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990600" y="4419600"/>
            <a:ext cx="533400" cy="457200"/>
          </a:xfrm>
          <a:prstGeom prst="ellipse">
            <a:avLst/>
          </a:prstGeom>
          <a:noFill/>
          <a:ln w="793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276350" y="3993357"/>
            <a:ext cx="495300" cy="654843"/>
          </a:xfrm>
          <a:prstGeom prst="straightConnector1">
            <a:avLst/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59" y="914400"/>
            <a:ext cx="7143751" cy="3078957"/>
          </a:xfrm>
          <a:prstGeom prst="rect">
            <a:avLst/>
          </a:prstGeom>
        </p:spPr>
      </p:pic>
      <p:pic>
        <p:nvPicPr>
          <p:cNvPr id="1026" name="Picture 2" descr="http://mw2.google.com/mw-panoramio/photos/medium/51660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4" y="3190391"/>
            <a:ext cx="3481090" cy="261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371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Cauze antropice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8513"/>
            <a:ext cx="9144000" cy="4920974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66800" y="2971800"/>
            <a:ext cx="457200" cy="457200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295400" y="3200400"/>
            <a:ext cx="533400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320927"/>
            <a:ext cx="7162139" cy="33017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3657600"/>
            <a:ext cx="3491345" cy="2327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519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</a:rPr>
              <a:t>Concluzii</a:t>
            </a:r>
            <a:endParaRPr lang="en-US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4267198"/>
          </a:xfrm>
        </p:spPr>
        <p:txBody>
          <a:bodyPr/>
          <a:lstStyle/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Folosirea unei proiecții echivalente ajută la calcularea cât mai precisă a suprafeței Mării Negre;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Zonele din nord și nord-vest sunt cele mai dinamice. </a:t>
            </a:r>
          </a:p>
          <a:p>
            <a:r>
              <a:rPr lang="ro-RO" dirty="0" smtClean="0">
                <a:solidFill>
                  <a:schemeClr val="tx2">
                    <a:lumMod val="75000"/>
                  </a:schemeClr>
                </a:solidFill>
              </a:rPr>
              <a:t>În ultimii 30 de ani s-a observat o creștere a perimetrului și o scădere a suprafeței Mării Negre.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9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76200"/>
            <a:ext cx="8594533" cy="92333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Vă multumesc pentru atenție!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367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2860</TotalTime>
  <Words>1135</Words>
  <Application>Microsoft Office PowerPoint</Application>
  <PresentationFormat>On-screen Show (4:3)</PresentationFormat>
  <Paragraphs>138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Imagini LANDSAT prinzând conturul Mării Negre</vt:lpstr>
      <vt:lpstr>Structura prezentării</vt:lpstr>
      <vt:lpstr>I.Scopul cercetării</vt:lpstr>
      <vt:lpstr>II. Metodologie</vt:lpstr>
      <vt:lpstr>Date: Imaginile LANDSAT</vt:lpstr>
      <vt:lpstr>Descărcarea imaginilor LANDSAT</vt:lpstr>
      <vt:lpstr>GLOBAL VISUALIZATION VIEWER (GLOVIS)</vt:lpstr>
      <vt:lpstr>Worldwide Reference System (WRS) 2</vt:lpstr>
      <vt:lpstr>Realizarea mozaicului de imagini</vt:lpstr>
      <vt:lpstr>Georeferențierea imaginilor</vt:lpstr>
      <vt:lpstr>Georeferențierea imaginilor</vt:lpstr>
      <vt:lpstr>Mozaic 2011</vt:lpstr>
      <vt:lpstr>PowerPoint Presentation</vt:lpstr>
      <vt:lpstr>III. Probleme întâmpinate în procesarea datelor: Proiecții cartografice.</vt:lpstr>
      <vt:lpstr>Clasificarea proiecțiilor</vt:lpstr>
      <vt:lpstr>Distorsiuni generate de proiecții</vt:lpstr>
      <vt:lpstr>PowerPoint Presentation</vt:lpstr>
      <vt:lpstr>Indicatoarea Tissot</vt:lpstr>
      <vt:lpstr>Clasificarea proiecțiilor după mărimile conservate</vt:lpstr>
      <vt:lpstr>PowerPoint Presentation</vt:lpstr>
      <vt:lpstr>Proiecția UTM (Universal Transversal Mercator)</vt:lpstr>
      <vt:lpstr>Lambert (conic equal-area)</vt:lpstr>
      <vt:lpstr>Proiecția Plate Carrée (Geographic)</vt:lpstr>
      <vt:lpstr>Proiecția Mollweide</vt:lpstr>
      <vt:lpstr>IV. Rezultate</vt:lpstr>
      <vt:lpstr>Cauze</vt:lpstr>
      <vt:lpstr>Cauze naturale</vt:lpstr>
      <vt:lpstr>Cauze naturale</vt:lpstr>
      <vt:lpstr>Cauze antropice</vt:lpstr>
      <vt:lpstr>Concluzii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SERBAN</dc:creator>
  <cp:lastModifiedBy>SERBAN</cp:lastModifiedBy>
  <cp:revision>168</cp:revision>
  <dcterms:created xsi:type="dcterms:W3CDTF">2013-11-07T18:21:11Z</dcterms:created>
  <dcterms:modified xsi:type="dcterms:W3CDTF">2013-11-15T10:21:25Z</dcterms:modified>
</cp:coreProperties>
</file>