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257" r:id="rId3"/>
    <p:sldId id="272" r:id="rId4"/>
    <p:sldId id="258" r:id="rId5"/>
    <p:sldId id="259" r:id="rId6"/>
    <p:sldId id="260" r:id="rId7"/>
    <p:sldId id="281" r:id="rId8"/>
    <p:sldId id="274" r:id="rId9"/>
    <p:sldId id="273" r:id="rId10"/>
    <p:sldId id="261" r:id="rId11"/>
    <p:sldId id="262" r:id="rId12"/>
    <p:sldId id="271" r:id="rId13"/>
    <p:sldId id="277" r:id="rId14"/>
    <p:sldId id="278" r:id="rId15"/>
    <p:sldId id="264" r:id="rId16"/>
    <p:sldId id="275" r:id="rId17"/>
    <p:sldId id="265" r:id="rId18"/>
    <p:sldId id="279" r:id="rId19"/>
    <p:sldId id="280" r:id="rId20"/>
    <p:sldId id="282" r:id="rId21"/>
    <p:sldId id="267" r:id="rId22"/>
    <p:sldId id="266" r:id="rId23"/>
    <p:sldId id="268" r:id="rId24"/>
    <p:sldId id="269" r:id="rId25"/>
    <p:sldId id="270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16" autoAdjust="0"/>
    <p:restoredTop sz="94660"/>
  </p:normalViewPr>
  <p:slideViewPr>
    <p:cSldViewPr>
      <p:cViewPr>
        <p:scale>
          <a:sx n="69" d="100"/>
          <a:sy n="69" d="100"/>
        </p:scale>
        <p:origin x="-2892" y="-13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E:\FDR_PROIECTE\Ingleby%20Farms\Cercetari%20privind%203D%20si%202D\diferente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E:\FDR_PROIECTE\Ingleby%20Farms\Cercetari%20privind%203D%20si%202D\diferent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E:\FDR_PROIECTE\Ingleby%20Farms\Cercetari%20privind%203D%20si%202D\diferente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E:\FDR_PROIECTE\Ingleby%20Farms\Cercetari%20privind%203D%20si%202D\diferent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scatterChart>
        <c:scatterStyle val="lineMarker"/>
        <c:ser>
          <c:idx val="0"/>
          <c:order val="0"/>
          <c:spPr>
            <a:ln w="28575">
              <a:noFill/>
            </a:ln>
          </c:spPr>
          <c:trendline>
            <c:trendlineType val="linear"/>
            <c:dispRSqr val="1"/>
            <c:dispEq val="1"/>
            <c:trendlineLbl>
              <c:layout>
                <c:manualLayout>
                  <c:x val="9.1294669897032388E-2"/>
                  <c:y val="0.30165936489455364"/>
                </c:manualLayout>
              </c:layout>
              <c:numFmt formatCode="General" sourceLinked="0"/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</c:trendlineLbl>
          </c:trendline>
          <c:xVal>
            <c:numRef>
              <c:f>Foaie1!$D$2:$D$76</c:f>
              <c:numCache>
                <c:formatCode>General</c:formatCode>
                <c:ptCount val="75"/>
                <c:pt idx="1">
                  <c:v>166.20999999999998</c:v>
                </c:pt>
                <c:pt idx="2">
                  <c:v>170.87700000000001</c:v>
                </c:pt>
                <c:pt idx="3">
                  <c:v>167.38300000000001</c:v>
                </c:pt>
                <c:pt idx="4">
                  <c:v>159.16800000000001</c:v>
                </c:pt>
                <c:pt idx="5">
                  <c:v>154.62100000000001</c:v>
                </c:pt>
                <c:pt idx="6">
                  <c:v>154.59800000000001</c:v>
                </c:pt>
                <c:pt idx="7">
                  <c:v>154.68700000000001</c:v>
                </c:pt>
                <c:pt idx="8">
                  <c:v>168.52100000000004</c:v>
                </c:pt>
                <c:pt idx="9">
                  <c:v>154.66299999999998</c:v>
                </c:pt>
                <c:pt idx="10">
                  <c:v>154.66899999999998</c:v>
                </c:pt>
                <c:pt idx="11">
                  <c:v>168.529</c:v>
                </c:pt>
                <c:pt idx="12">
                  <c:v>152.52200000000047</c:v>
                </c:pt>
                <c:pt idx="13">
                  <c:v>152.52200000000047</c:v>
                </c:pt>
                <c:pt idx="14">
                  <c:v>152.22999999999999</c:v>
                </c:pt>
                <c:pt idx="15">
                  <c:v>165.27599999999998</c:v>
                </c:pt>
                <c:pt idx="16">
                  <c:v>151.88300000000001</c:v>
                </c:pt>
                <c:pt idx="17">
                  <c:v>151.869</c:v>
                </c:pt>
                <c:pt idx="18">
                  <c:v>152.38600000000059</c:v>
                </c:pt>
                <c:pt idx="19">
                  <c:v>152.51299999999998</c:v>
                </c:pt>
                <c:pt idx="20">
                  <c:v>165.26999999999998</c:v>
                </c:pt>
                <c:pt idx="21">
                  <c:v>153.64899999999997</c:v>
                </c:pt>
                <c:pt idx="22">
                  <c:v>154.85300000000001</c:v>
                </c:pt>
                <c:pt idx="23">
                  <c:v>158.04399999999998</c:v>
                </c:pt>
                <c:pt idx="24">
                  <c:v>159.01399999999998</c:v>
                </c:pt>
                <c:pt idx="25">
                  <c:v>164.41299999999998</c:v>
                </c:pt>
                <c:pt idx="26">
                  <c:v>165.24699999999999</c:v>
                </c:pt>
                <c:pt idx="27">
                  <c:v>165.26999999999998</c:v>
                </c:pt>
                <c:pt idx="28">
                  <c:v>159.41200000000001</c:v>
                </c:pt>
                <c:pt idx="29">
                  <c:v>168.53399999999999</c:v>
                </c:pt>
                <c:pt idx="30">
                  <c:v>166.06399999999999</c:v>
                </c:pt>
                <c:pt idx="31">
                  <c:v>166.02700000000004</c:v>
                </c:pt>
                <c:pt idx="32">
                  <c:v>166.197</c:v>
                </c:pt>
                <c:pt idx="33">
                  <c:v>167.636</c:v>
                </c:pt>
                <c:pt idx="34">
                  <c:v>167.9520000000006</c:v>
                </c:pt>
                <c:pt idx="35">
                  <c:v>171.13</c:v>
                </c:pt>
                <c:pt idx="36">
                  <c:v>171.191</c:v>
                </c:pt>
                <c:pt idx="37">
                  <c:v>169.208</c:v>
                </c:pt>
                <c:pt idx="38">
                  <c:v>167.01</c:v>
                </c:pt>
                <c:pt idx="39">
                  <c:v>163.566</c:v>
                </c:pt>
                <c:pt idx="40">
                  <c:v>156.10399999999998</c:v>
                </c:pt>
                <c:pt idx="41">
                  <c:v>154.07499999999999</c:v>
                </c:pt>
                <c:pt idx="42">
                  <c:v>153.947</c:v>
                </c:pt>
                <c:pt idx="43">
                  <c:v>154.035</c:v>
                </c:pt>
                <c:pt idx="44">
                  <c:v>153.99300000000002</c:v>
                </c:pt>
                <c:pt idx="45">
                  <c:v>153.434</c:v>
                </c:pt>
                <c:pt idx="46">
                  <c:v>153.17599999999999</c:v>
                </c:pt>
                <c:pt idx="47">
                  <c:v>153.29299999999998</c:v>
                </c:pt>
                <c:pt idx="48">
                  <c:v>153.291</c:v>
                </c:pt>
                <c:pt idx="49">
                  <c:v>153.34</c:v>
                </c:pt>
                <c:pt idx="50">
                  <c:v>153.3510000000006</c:v>
                </c:pt>
                <c:pt idx="51">
                  <c:v>153.39000000000001</c:v>
                </c:pt>
                <c:pt idx="52">
                  <c:v>153.01299999999998</c:v>
                </c:pt>
                <c:pt idx="53">
                  <c:v>153.07599999999999</c:v>
                </c:pt>
                <c:pt idx="54">
                  <c:v>153.12300000000002</c:v>
                </c:pt>
                <c:pt idx="55">
                  <c:v>152.60899999999998</c:v>
                </c:pt>
                <c:pt idx="56">
                  <c:v>152.48500000000001</c:v>
                </c:pt>
                <c:pt idx="57">
                  <c:v>152.46600000000001</c:v>
                </c:pt>
                <c:pt idx="58">
                  <c:v>152.19</c:v>
                </c:pt>
                <c:pt idx="59">
                  <c:v>152.38000000000059</c:v>
                </c:pt>
                <c:pt idx="60">
                  <c:v>151.70399999999998</c:v>
                </c:pt>
                <c:pt idx="61">
                  <c:v>151.8810000000006</c:v>
                </c:pt>
                <c:pt idx="62">
                  <c:v>152.095</c:v>
                </c:pt>
                <c:pt idx="63">
                  <c:v>152.21299999999999</c:v>
                </c:pt>
                <c:pt idx="64">
                  <c:v>152.501</c:v>
                </c:pt>
                <c:pt idx="65">
                  <c:v>153.065</c:v>
                </c:pt>
                <c:pt idx="66">
                  <c:v>153.26399999999998</c:v>
                </c:pt>
                <c:pt idx="67">
                  <c:v>153.26899999999998</c:v>
                </c:pt>
                <c:pt idx="68">
                  <c:v>163.38600000000059</c:v>
                </c:pt>
                <c:pt idx="69">
                  <c:v>163.67399999999998</c:v>
                </c:pt>
                <c:pt idx="70">
                  <c:v>163.9</c:v>
                </c:pt>
                <c:pt idx="71">
                  <c:v>167.30600000000001</c:v>
                </c:pt>
                <c:pt idx="72">
                  <c:v>167.185</c:v>
                </c:pt>
                <c:pt idx="73">
                  <c:v>158.12200000000001</c:v>
                </c:pt>
                <c:pt idx="74">
                  <c:v>168.14599999999999</c:v>
                </c:pt>
              </c:numCache>
            </c:numRef>
          </c:xVal>
          <c:yVal>
            <c:numRef>
              <c:f>Foaie1!$E$2:$E$76</c:f>
              <c:numCache>
                <c:formatCode>General</c:formatCode>
                <c:ptCount val="75"/>
                <c:pt idx="0">
                  <c:v>166.137</c:v>
                </c:pt>
                <c:pt idx="1">
                  <c:v>166.06200000000001</c:v>
                </c:pt>
                <c:pt idx="2">
                  <c:v>170.40700000000001</c:v>
                </c:pt>
                <c:pt idx="3">
                  <c:v>167.131</c:v>
                </c:pt>
                <c:pt idx="4">
                  <c:v>158.874</c:v>
                </c:pt>
                <c:pt idx="5">
                  <c:v>154.60999999999999</c:v>
                </c:pt>
                <c:pt idx="6">
                  <c:v>154.56</c:v>
                </c:pt>
                <c:pt idx="7">
                  <c:v>154.44899999999998</c:v>
                </c:pt>
                <c:pt idx="8">
                  <c:v>168.60399999999998</c:v>
                </c:pt>
                <c:pt idx="9">
                  <c:v>154.471</c:v>
                </c:pt>
                <c:pt idx="10">
                  <c:v>154.52500000000001</c:v>
                </c:pt>
                <c:pt idx="11">
                  <c:v>168.60499999999999</c:v>
                </c:pt>
                <c:pt idx="12">
                  <c:v>153.04</c:v>
                </c:pt>
                <c:pt idx="13">
                  <c:v>153.04</c:v>
                </c:pt>
                <c:pt idx="14">
                  <c:v>152.22200000000001</c:v>
                </c:pt>
                <c:pt idx="15">
                  <c:v>165.55100000000004</c:v>
                </c:pt>
                <c:pt idx="16">
                  <c:v>151.75900000000001</c:v>
                </c:pt>
                <c:pt idx="17">
                  <c:v>151.4880000000006</c:v>
                </c:pt>
                <c:pt idx="18">
                  <c:v>151.583</c:v>
                </c:pt>
                <c:pt idx="19">
                  <c:v>151.77399999999992</c:v>
                </c:pt>
                <c:pt idx="20">
                  <c:v>165.553</c:v>
                </c:pt>
                <c:pt idx="21">
                  <c:v>153.44299999999998</c:v>
                </c:pt>
                <c:pt idx="22">
                  <c:v>154.96600000000001</c:v>
                </c:pt>
                <c:pt idx="23">
                  <c:v>158.36800000000059</c:v>
                </c:pt>
                <c:pt idx="24">
                  <c:v>159.31100000000001</c:v>
                </c:pt>
                <c:pt idx="25">
                  <c:v>164.68700000000001</c:v>
                </c:pt>
                <c:pt idx="26">
                  <c:v>165.55</c:v>
                </c:pt>
                <c:pt idx="27">
                  <c:v>165.49100000000001</c:v>
                </c:pt>
                <c:pt idx="28">
                  <c:v>160.084</c:v>
                </c:pt>
                <c:pt idx="29">
                  <c:v>169.01899999999998</c:v>
                </c:pt>
                <c:pt idx="30">
                  <c:v>165.84399999999999</c:v>
                </c:pt>
                <c:pt idx="31">
                  <c:v>165.66399999999999</c:v>
                </c:pt>
                <c:pt idx="32">
                  <c:v>166.22499999999999</c:v>
                </c:pt>
                <c:pt idx="33">
                  <c:v>167.73999999999998</c:v>
                </c:pt>
                <c:pt idx="34">
                  <c:v>167.74599999999998</c:v>
                </c:pt>
                <c:pt idx="35">
                  <c:v>170.691</c:v>
                </c:pt>
                <c:pt idx="36">
                  <c:v>170.684</c:v>
                </c:pt>
                <c:pt idx="37">
                  <c:v>168.726</c:v>
                </c:pt>
                <c:pt idx="38">
                  <c:v>166.61799999999999</c:v>
                </c:pt>
                <c:pt idx="39">
                  <c:v>164.517</c:v>
                </c:pt>
                <c:pt idx="40">
                  <c:v>155.97299999999998</c:v>
                </c:pt>
                <c:pt idx="41">
                  <c:v>154.02500000000001</c:v>
                </c:pt>
                <c:pt idx="42">
                  <c:v>154.107</c:v>
                </c:pt>
                <c:pt idx="43">
                  <c:v>154.191</c:v>
                </c:pt>
                <c:pt idx="44">
                  <c:v>154.63299999999998</c:v>
                </c:pt>
                <c:pt idx="45">
                  <c:v>153.61899999999997</c:v>
                </c:pt>
                <c:pt idx="46">
                  <c:v>153.67499999999998</c:v>
                </c:pt>
                <c:pt idx="47">
                  <c:v>153.68800000000007</c:v>
                </c:pt>
                <c:pt idx="48">
                  <c:v>153.708</c:v>
                </c:pt>
                <c:pt idx="49">
                  <c:v>153.726</c:v>
                </c:pt>
                <c:pt idx="50">
                  <c:v>153.72499999999999</c:v>
                </c:pt>
                <c:pt idx="51">
                  <c:v>153.74199999999999</c:v>
                </c:pt>
                <c:pt idx="52">
                  <c:v>153.51299999999998</c:v>
                </c:pt>
                <c:pt idx="53">
                  <c:v>153.53100000000001</c:v>
                </c:pt>
                <c:pt idx="54">
                  <c:v>153.55200000000059</c:v>
                </c:pt>
                <c:pt idx="55">
                  <c:v>153.07499999999999</c:v>
                </c:pt>
                <c:pt idx="56">
                  <c:v>152.88000000000059</c:v>
                </c:pt>
                <c:pt idx="57">
                  <c:v>152.90100000000001</c:v>
                </c:pt>
                <c:pt idx="58">
                  <c:v>152.648</c:v>
                </c:pt>
                <c:pt idx="59">
                  <c:v>152.58000000000001</c:v>
                </c:pt>
                <c:pt idx="60">
                  <c:v>151.26999999999998</c:v>
                </c:pt>
                <c:pt idx="61">
                  <c:v>151.66</c:v>
                </c:pt>
                <c:pt idx="62">
                  <c:v>151.64399999999998</c:v>
                </c:pt>
                <c:pt idx="63">
                  <c:v>151.64699999999999</c:v>
                </c:pt>
                <c:pt idx="64">
                  <c:v>151.77399999999992</c:v>
                </c:pt>
                <c:pt idx="65">
                  <c:v>152.26299999999998</c:v>
                </c:pt>
                <c:pt idx="66">
                  <c:v>152.691</c:v>
                </c:pt>
                <c:pt idx="67">
                  <c:v>153.13499999999999</c:v>
                </c:pt>
                <c:pt idx="68">
                  <c:v>163.81399999999999</c:v>
                </c:pt>
                <c:pt idx="69">
                  <c:v>163.8270000000006</c:v>
                </c:pt>
                <c:pt idx="70">
                  <c:v>164.3570000000006</c:v>
                </c:pt>
                <c:pt idx="71">
                  <c:v>167.691</c:v>
                </c:pt>
                <c:pt idx="72">
                  <c:v>167.846</c:v>
                </c:pt>
                <c:pt idx="73">
                  <c:v>158.911</c:v>
                </c:pt>
                <c:pt idx="74">
                  <c:v>168.67599999999999</c:v>
                </c:pt>
              </c:numCache>
            </c:numRef>
          </c:yVal>
        </c:ser>
        <c:axId val="81890688"/>
        <c:axId val="82077184"/>
      </c:scatterChart>
      <c:valAx>
        <c:axId val="81890688"/>
        <c:scaling>
          <c:orientation val="minMax"/>
        </c:scaling>
        <c:axPos val="b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Elevation</a:t>
                </a:r>
                <a:r>
                  <a:rPr lang="en-US" baseline="0"/>
                  <a:t> from terrestrial measurements (m)</a:t>
                </a:r>
                <a:endParaRPr lang="en-US"/>
              </a:p>
            </c:rich>
          </c:tx>
          <c:layout/>
        </c:title>
        <c:numFmt formatCode="General" sourceLinked="1"/>
        <c:tickLblPos val="nextTo"/>
        <c:crossAx val="82077184"/>
        <c:crosses val="autoZero"/>
        <c:crossBetween val="midCat"/>
      </c:valAx>
      <c:valAx>
        <c:axId val="82077184"/>
        <c:scaling>
          <c:orientation val="minMax"/>
        </c:scaling>
        <c:axPos val="l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Elevation from stereo restitution</a:t>
                </a:r>
              </a:p>
            </c:rich>
          </c:tx>
          <c:layout/>
        </c:title>
        <c:numFmt formatCode="General" sourceLinked="1"/>
        <c:tickLblPos val="nextTo"/>
        <c:crossAx val="81890688"/>
        <c:crosses val="autoZero"/>
        <c:crossBetween val="midCat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scatterChart>
        <c:scatterStyle val="lineMarker"/>
        <c:ser>
          <c:idx val="0"/>
          <c:order val="0"/>
          <c:spPr>
            <a:ln w="28575">
              <a:noFill/>
            </a:ln>
          </c:spPr>
          <c:yVal>
            <c:numRef>
              <c:f>Foaie1!$F$2:$F$76</c:f>
              <c:numCache>
                <c:formatCode>General</c:formatCode>
                <c:ptCount val="75"/>
                <c:pt idx="0">
                  <c:v>-7.2000000000002784E-2</c:v>
                </c:pt>
                <c:pt idx="1">
                  <c:v>-0.14799999999999719</c:v>
                </c:pt>
                <c:pt idx="2">
                  <c:v>-0.47000000000000008</c:v>
                </c:pt>
                <c:pt idx="3">
                  <c:v>-0.25200000000000955</c:v>
                </c:pt>
                <c:pt idx="4">
                  <c:v>-0.29400000000001131</c:v>
                </c:pt>
                <c:pt idx="5">
                  <c:v>-1.0999999999995678E-2</c:v>
                </c:pt>
                <c:pt idx="6">
                  <c:v>-3.8000000000010942E-2</c:v>
                </c:pt>
                <c:pt idx="7">
                  <c:v>-0.23800000000000004</c:v>
                </c:pt>
                <c:pt idx="8">
                  <c:v>8.3000000000027066E-2</c:v>
                </c:pt>
                <c:pt idx="9">
                  <c:v>-0.19200000000000728</c:v>
                </c:pt>
                <c:pt idx="10">
                  <c:v>-0.14400000000000546</c:v>
                </c:pt>
                <c:pt idx="11">
                  <c:v>7.5999999999993711E-2</c:v>
                </c:pt>
                <c:pt idx="12">
                  <c:v>0.51800000000000068</c:v>
                </c:pt>
                <c:pt idx="13">
                  <c:v>0.51800000000000068</c:v>
                </c:pt>
                <c:pt idx="14">
                  <c:v>-7.9999999999814039E-3</c:v>
                </c:pt>
                <c:pt idx="15">
                  <c:v>0.27499999999997937</c:v>
                </c:pt>
                <c:pt idx="16">
                  <c:v>-0.12400000000002366</c:v>
                </c:pt>
                <c:pt idx="17">
                  <c:v>-0.38100000000000156</c:v>
                </c:pt>
                <c:pt idx="18">
                  <c:v>-0.8029999999999976</c:v>
                </c:pt>
                <c:pt idx="19">
                  <c:v>-0.73900000000000465</c:v>
                </c:pt>
                <c:pt idx="20">
                  <c:v>0.28299999999998915</c:v>
                </c:pt>
                <c:pt idx="21">
                  <c:v>-0.20599999999998891</c:v>
                </c:pt>
                <c:pt idx="22">
                  <c:v>0.11299999999999955</c:v>
                </c:pt>
                <c:pt idx="23">
                  <c:v>0.32399999999998647</c:v>
                </c:pt>
                <c:pt idx="24">
                  <c:v>0.29699999999999915</c:v>
                </c:pt>
                <c:pt idx="25">
                  <c:v>0.27400000000000091</c:v>
                </c:pt>
                <c:pt idx="26">
                  <c:v>0.30299999999999938</c:v>
                </c:pt>
                <c:pt idx="27">
                  <c:v>0.22100000000000364</c:v>
                </c:pt>
                <c:pt idx="28">
                  <c:v>0.67200000000000004</c:v>
                </c:pt>
                <c:pt idx="29">
                  <c:v>0.48500000000001381</c:v>
                </c:pt>
                <c:pt idx="30">
                  <c:v>-0.22000000000000003</c:v>
                </c:pt>
                <c:pt idx="31">
                  <c:v>-0.36300000000000032</c:v>
                </c:pt>
                <c:pt idx="32">
                  <c:v>2.7999999999991591E-2</c:v>
                </c:pt>
                <c:pt idx="33">
                  <c:v>0.10400000000001362</c:v>
                </c:pt>
                <c:pt idx="34">
                  <c:v>-0.20599999999998891</c:v>
                </c:pt>
                <c:pt idx="35">
                  <c:v>-0.4389999999999955</c:v>
                </c:pt>
                <c:pt idx="36">
                  <c:v>-0.507000000000005</c:v>
                </c:pt>
                <c:pt idx="37">
                  <c:v>-0.48200000000000032</c:v>
                </c:pt>
                <c:pt idx="38">
                  <c:v>-0.39199999999999857</c:v>
                </c:pt>
                <c:pt idx="39">
                  <c:v>0.95099999999999363</c:v>
                </c:pt>
                <c:pt idx="40">
                  <c:v>-0.13100000000000023</c:v>
                </c:pt>
                <c:pt idx="41">
                  <c:v>-4.9999999999983218E-2</c:v>
                </c:pt>
                <c:pt idx="42">
                  <c:v>0.15999999999999787</c:v>
                </c:pt>
                <c:pt idx="43">
                  <c:v>0.15600000000000591</c:v>
                </c:pt>
                <c:pt idx="44">
                  <c:v>0.64000000000001733</c:v>
                </c:pt>
                <c:pt idx="45">
                  <c:v>0.18500000000000241</c:v>
                </c:pt>
                <c:pt idx="46">
                  <c:v>0.49900000000002381</c:v>
                </c:pt>
                <c:pt idx="47">
                  <c:v>0.39499999999998475</c:v>
                </c:pt>
                <c:pt idx="48">
                  <c:v>0.41700000000000181</c:v>
                </c:pt>
                <c:pt idx="49">
                  <c:v>0.38599999999999829</c:v>
                </c:pt>
                <c:pt idx="50">
                  <c:v>0.37399999999999761</c:v>
                </c:pt>
                <c:pt idx="51">
                  <c:v>0.35200000000000387</c:v>
                </c:pt>
                <c:pt idx="52">
                  <c:v>0.5</c:v>
                </c:pt>
                <c:pt idx="53">
                  <c:v>0.45500000000001251</c:v>
                </c:pt>
                <c:pt idx="54">
                  <c:v>0.42900000000000232</c:v>
                </c:pt>
                <c:pt idx="55">
                  <c:v>0.46599999999998187</c:v>
                </c:pt>
                <c:pt idx="56">
                  <c:v>0.39499999999998475</c:v>
                </c:pt>
                <c:pt idx="57">
                  <c:v>0.43500000000000238</c:v>
                </c:pt>
                <c:pt idx="58">
                  <c:v>0.45799999999999991</c:v>
                </c:pt>
                <c:pt idx="59">
                  <c:v>0.20000000000001705</c:v>
                </c:pt>
                <c:pt idx="60">
                  <c:v>-0.43399999999999983</c:v>
                </c:pt>
                <c:pt idx="61">
                  <c:v>-0.22100000000000364</c:v>
                </c:pt>
                <c:pt idx="62">
                  <c:v>-0.4509999999999949</c:v>
                </c:pt>
                <c:pt idx="63">
                  <c:v>-0.56600000000000261</c:v>
                </c:pt>
                <c:pt idx="64">
                  <c:v>-0.72700000000000464</c:v>
                </c:pt>
                <c:pt idx="65">
                  <c:v>-0.80199999999999261</c:v>
                </c:pt>
                <c:pt idx="66">
                  <c:v>-0.57300000000000761</c:v>
                </c:pt>
                <c:pt idx="67">
                  <c:v>-0.13400000000001455</c:v>
                </c:pt>
                <c:pt idx="68">
                  <c:v>0.42799999999999938</c:v>
                </c:pt>
                <c:pt idx="69">
                  <c:v>0.15299999999999275</c:v>
                </c:pt>
                <c:pt idx="70">
                  <c:v>0.45699999999999513</c:v>
                </c:pt>
                <c:pt idx="71">
                  <c:v>0.38499999999999357</c:v>
                </c:pt>
                <c:pt idx="72">
                  <c:v>0.66100000000000436</c:v>
                </c:pt>
                <c:pt idx="73">
                  <c:v>0.7889999999999876</c:v>
                </c:pt>
                <c:pt idx="74">
                  <c:v>0.53000000000000114</c:v>
                </c:pt>
              </c:numCache>
            </c:numRef>
          </c:yVal>
        </c:ser>
        <c:axId val="87168128"/>
        <c:axId val="87170048"/>
      </c:scatterChart>
      <c:valAx>
        <c:axId val="87168128"/>
        <c:scaling>
          <c:orientation val="minMax"/>
          <c:max val="80"/>
          <c:min val="3"/>
        </c:scaling>
        <c:axPos val="b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Point ID</a:t>
                </a:r>
              </a:p>
            </c:rich>
          </c:tx>
          <c:layout/>
        </c:title>
        <c:tickLblPos val="nextTo"/>
        <c:crossAx val="87170048"/>
        <c:crosses val="autoZero"/>
        <c:crossBetween val="midCat"/>
      </c:valAx>
      <c:valAx>
        <c:axId val="87170048"/>
        <c:scaling>
          <c:orientation val="minMax"/>
          <c:max val="1"/>
          <c:min val="-1"/>
        </c:scaling>
        <c:axPos val="l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Elevation</a:t>
                </a:r>
                <a:r>
                  <a:rPr lang="en-US" baseline="0"/>
                  <a:t> difference</a:t>
                </a:r>
                <a:endParaRPr lang="en-US"/>
              </a:p>
            </c:rich>
          </c:tx>
          <c:layout/>
        </c:title>
        <c:numFmt formatCode="General" sourceLinked="1"/>
        <c:tickLblPos val="nextTo"/>
        <c:crossAx val="87168128"/>
        <c:crosses val="autoZero"/>
        <c:crossBetween val="midCat"/>
      </c:valAx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scatterChart>
        <c:scatterStyle val="lineMarker"/>
        <c:ser>
          <c:idx val="0"/>
          <c:order val="0"/>
          <c:spPr>
            <a:ln w="28575">
              <a:noFill/>
            </a:ln>
          </c:spPr>
          <c:yVal>
            <c:numRef>
              <c:f>Foaie2!$K$2:$K$17</c:f>
              <c:numCache>
                <c:formatCode>General</c:formatCode>
                <c:ptCount val="16"/>
                <c:pt idx="0">
                  <c:v>-7.1999999999999995E-2</c:v>
                </c:pt>
                <c:pt idx="1">
                  <c:v>-0.14800000000000021</c:v>
                </c:pt>
                <c:pt idx="2">
                  <c:v>-0.47000000000000008</c:v>
                </c:pt>
                <c:pt idx="3">
                  <c:v>-0.29400000000000032</c:v>
                </c:pt>
                <c:pt idx="4">
                  <c:v>-0.22</c:v>
                </c:pt>
                <c:pt idx="5">
                  <c:v>-0.36300000000000032</c:v>
                </c:pt>
                <c:pt idx="6">
                  <c:v>2.8000000000000001E-2</c:v>
                </c:pt>
                <c:pt idx="7">
                  <c:v>-0.20600000000000004</c:v>
                </c:pt>
                <c:pt idx="8">
                  <c:v>-0.43900000000000117</c:v>
                </c:pt>
                <c:pt idx="9">
                  <c:v>-0.50700000000000001</c:v>
                </c:pt>
                <c:pt idx="10">
                  <c:v>-0.48200000000000032</c:v>
                </c:pt>
                <c:pt idx="11">
                  <c:v>-0.39200000000000151</c:v>
                </c:pt>
                <c:pt idx="12">
                  <c:v>0.95100000000000062</c:v>
                </c:pt>
                <c:pt idx="13">
                  <c:v>-0.13100000000000001</c:v>
                </c:pt>
                <c:pt idx="14">
                  <c:v>-0.05</c:v>
                </c:pt>
                <c:pt idx="15">
                  <c:v>0.15600000000000044</c:v>
                </c:pt>
              </c:numCache>
            </c:numRef>
          </c:yVal>
        </c:ser>
        <c:axId val="87185664"/>
        <c:axId val="87208320"/>
      </c:scatterChart>
      <c:valAx>
        <c:axId val="87185664"/>
        <c:scaling>
          <c:orientation val="minMax"/>
        </c:scaling>
        <c:axPos val="b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Sample number</a:t>
                </a:r>
              </a:p>
            </c:rich>
          </c:tx>
          <c:layout/>
        </c:title>
        <c:tickLblPos val="nextTo"/>
        <c:crossAx val="87208320"/>
        <c:crosses val="autoZero"/>
        <c:crossBetween val="midCat"/>
      </c:valAx>
      <c:valAx>
        <c:axId val="87208320"/>
        <c:scaling>
          <c:orientation val="minMax"/>
        </c:scaling>
        <c:axPos val="l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Error</a:t>
                </a:r>
                <a:r>
                  <a:rPr lang="en-US" baseline="0"/>
                  <a:t> in meters</a:t>
                </a:r>
                <a:endParaRPr lang="en-US"/>
              </a:p>
            </c:rich>
          </c:tx>
          <c:layout/>
        </c:title>
        <c:numFmt formatCode="General" sourceLinked="1"/>
        <c:tickLblPos val="nextTo"/>
        <c:crossAx val="87185664"/>
        <c:crossesAt val="0"/>
        <c:crossBetween val="midCat"/>
      </c:valAx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scatterChart>
        <c:scatterStyle val="lineMarker"/>
        <c:ser>
          <c:idx val="0"/>
          <c:order val="0"/>
          <c:spPr>
            <a:ln w="28575">
              <a:noFill/>
            </a:ln>
          </c:spPr>
          <c:trendline>
            <c:trendlineType val="linear"/>
            <c:dispRSqr val="1"/>
            <c:dispEq val="1"/>
            <c:trendlineLbl>
              <c:layout>
                <c:manualLayout>
                  <c:x val="8.625042062049966E-2"/>
                  <c:y val="0.33095014988135446"/>
                </c:manualLayout>
              </c:layout>
              <c:numFmt formatCode="General" sourceLinked="0"/>
              <c:spPr>
                <a:solidFill>
                  <a:sysClr val="window" lastClr="FFFFFF"/>
                </a:solidFill>
                <a:ln>
                  <a:solidFill>
                    <a:sysClr val="windowText" lastClr="000000"/>
                  </a:solidFill>
                </a:ln>
              </c:spPr>
            </c:trendlineLbl>
          </c:trendline>
          <c:xVal>
            <c:numRef>
              <c:f>Foaie2!$I$2:$I$17</c:f>
              <c:numCache>
                <c:formatCode>General</c:formatCode>
                <c:ptCount val="16"/>
                <c:pt idx="0">
                  <c:v>166.20899999999997</c:v>
                </c:pt>
                <c:pt idx="1">
                  <c:v>166.20999999999998</c:v>
                </c:pt>
                <c:pt idx="2">
                  <c:v>170.87700000000001</c:v>
                </c:pt>
                <c:pt idx="3">
                  <c:v>159.16800000000001</c:v>
                </c:pt>
                <c:pt idx="4">
                  <c:v>166.06399999999999</c:v>
                </c:pt>
                <c:pt idx="5">
                  <c:v>166.02700000000004</c:v>
                </c:pt>
                <c:pt idx="6">
                  <c:v>166.197</c:v>
                </c:pt>
                <c:pt idx="7">
                  <c:v>167.9520000000006</c:v>
                </c:pt>
                <c:pt idx="8">
                  <c:v>171.13</c:v>
                </c:pt>
                <c:pt idx="9">
                  <c:v>171.191</c:v>
                </c:pt>
                <c:pt idx="10">
                  <c:v>169.208</c:v>
                </c:pt>
                <c:pt idx="11">
                  <c:v>167.01</c:v>
                </c:pt>
                <c:pt idx="12">
                  <c:v>163.566</c:v>
                </c:pt>
                <c:pt idx="13">
                  <c:v>156.10399999999998</c:v>
                </c:pt>
                <c:pt idx="14">
                  <c:v>154.07499999999999</c:v>
                </c:pt>
                <c:pt idx="15">
                  <c:v>154.035</c:v>
                </c:pt>
              </c:numCache>
            </c:numRef>
          </c:xVal>
          <c:yVal>
            <c:numRef>
              <c:f>Foaie2!$J$2:$J$17</c:f>
              <c:numCache>
                <c:formatCode>General</c:formatCode>
                <c:ptCount val="16"/>
                <c:pt idx="0">
                  <c:v>166.137</c:v>
                </c:pt>
                <c:pt idx="1">
                  <c:v>166.06200000000001</c:v>
                </c:pt>
                <c:pt idx="2">
                  <c:v>170.40700000000001</c:v>
                </c:pt>
                <c:pt idx="3">
                  <c:v>158.874</c:v>
                </c:pt>
                <c:pt idx="4">
                  <c:v>165.84399999999999</c:v>
                </c:pt>
                <c:pt idx="5">
                  <c:v>165.66399999999999</c:v>
                </c:pt>
                <c:pt idx="6">
                  <c:v>166.22499999999999</c:v>
                </c:pt>
                <c:pt idx="7">
                  <c:v>167.74599999999998</c:v>
                </c:pt>
                <c:pt idx="8">
                  <c:v>170.691</c:v>
                </c:pt>
                <c:pt idx="9">
                  <c:v>170.684</c:v>
                </c:pt>
                <c:pt idx="10">
                  <c:v>168.726</c:v>
                </c:pt>
                <c:pt idx="11">
                  <c:v>166.61799999999999</c:v>
                </c:pt>
                <c:pt idx="12">
                  <c:v>164.517</c:v>
                </c:pt>
                <c:pt idx="13">
                  <c:v>155.97299999999998</c:v>
                </c:pt>
                <c:pt idx="14">
                  <c:v>154.02500000000001</c:v>
                </c:pt>
                <c:pt idx="15">
                  <c:v>154.191</c:v>
                </c:pt>
              </c:numCache>
            </c:numRef>
          </c:yVal>
        </c:ser>
        <c:axId val="87220608"/>
        <c:axId val="87222528"/>
      </c:scatterChart>
      <c:valAx>
        <c:axId val="87220608"/>
        <c:scaling>
          <c:orientation val="minMax"/>
        </c:scaling>
        <c:axPos val="b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Elevation from terrestrial measurements</a:t>
                </a:r>
              </a:p>
            </c:rich>
          </c:tx>
          <c:layout/>
        </c:title>
        <c:numFmt formatCode="General" sourceLinked="1"/>
        <c:tickLblPos val="nextTo"/>
        <c:crossAx val="87222528"/>
        <c:crosses val="autoZero"/>
        <c:crossBetween val="midCat"/>
      </c:valAx>
      <c:valAx>
        <c:axId val="87222528"/>
        <c:scaling>
          <c:orientation val="minMax"/>
        </c:scaling>
        <c:axPos val="l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Elevation</a:t>
                </a:r>
                <a:r>
                  <a:rPr lang="en-US" baseline="0"/>
                  <a:t> from stereo restitution</a:t>
                </a:r>
                <a:endParaRPr lang="en-US"/>
              </a:p>
            </c:rich>
          </c:tx>
          <c:layout/>
        </c:title>
        <c:numFmt formatCode="General" sourceLinked="1"/>
        <c:tickLblPos val="nextTo"/>
        <c:crossAx val="87220608"/>
        <c:crosses val="autoZero"/>
        <c:crossBetween val="midCat"/>
      </c:valAx>
    </c:plotArea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6EE6FD-2B66-4685-A239-98FCD10466FB}" type="datetimeFigureOut">
              <a:rPr lang="en-US" smtClean="0"/>
              <a:pPr/>
              <a:t>11/15/2013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A25843-0C7F-4BEF-8581-33F39656487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25843-0C7F-4BEF-8581-33F39656487E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Faceți clic pentru editarea stilului de subtitlu al coordonatorului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11/15/2013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11/15/2013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11/15/2013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11/15/2013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11/15/2013</a:t>
            </a:fld>
            <a:endParaRPr lang="en-US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11/15/2013</a:t>
            </a:fld>
            <a:endParaRPr lang="en-US"/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11/15/2013</a:t>
            </a:fld>
            <a:endParaRPr lang="en-US"/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11/15/2013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11/15/2013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11/15/2013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11/15/2013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7B2AD-34D6-4093-8772-DC8079B6D005}" type="datetimeFigureOut">
              <a:rPr lang="en-US" smtClean="0"/>
              <a:pPr/>
              <a:t>11/15/2013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6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0.jpe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o-RO" sz="3200" dirty="0" smtClean="0"/>
              <a:t>Monitorizarea naturii utilizând imagini aeriene neconvenţionale. </a:t>
            </a:r>
            <a:br>
              <a:rPr lang="ro-RO" sz="3200" dirty="0" smtClean="0"/>
            </a:br>
            <a:r>
              <a:rPr lang="ro-RO" sz="3200" dirty="0" smtClean="0"/>
              <a:t>Îndemânare, calm, precizie</a:t>
            </a:r>
            <a:endParaRPr lang="ro-RO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Mihai</a:t>
            </a:r>
            <a:r>
              <a:rPr lang="ro-RO" sz="2400" dirty="0" err="1" smtClean="0"/>
              <a:t>-Daniel</a:t>
            </a:r>
            <a:r>
              <a:rPr lang="en-US" sz="2400" dirty="0" smtClean="0"/>
              <a:t> </a:t>
            </a:r>
            <a:r>
              <a:rPr lang="ro-RO" sz="2400" dirty="0" smtClean="0"/>
              <a:t>Niţă, Bogdan Candrea, Ştefan Şimon</a:t>
            </a:r>
            <a:endParaRPr lang="en-US" sz="2400" dirty="0"/>
          </a:p>
        </p:txBody>
      </p:sp>
      <p:pic>
        <p:nvPicPr>
          <p:cNvPr id="4" name="Picture 2" descr="http://www.forestdesign.ro/templates/rhuk_milkyway/images/mw_joomla_logo.pn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6093296"/>
            <a:ext cx="1440160" cy="6480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Subiecte tratate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o-RO" dirty="0" smtClean="0"/>
              <a:t>Istoric</a:t>
            </a:r>
          </a:p>
          <a:p>
            <a:r>
              <a:rPr lang="ro-RO" dirty="0" smtClean="0"/>
              <a:t>Aspecte metodologice</a:t>
            </a:r>
          </a:p>
          <a:p>
            <a:r>
              <a:rPr lang="ro-RO" dirty="0" smtClean="0"/>
              <a:t>Soluţii</a:t>
            </a:r>
          </a:p>
          <a:p>
            <a:r>
              <a:rPr lang="ro-RO" dirty="0" smtClean="0"/>
              <a:t>Concluzii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221088"/>
            <a:ext cx="3578247" cy="23957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988840"/>
            <a:ext cx="3375896" cy="2851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Istoric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o-RO" dirty="0" smtClean="0"/>
              <a:t>Despre </a:t>
            </a:r>
            <a:r>
              <a:rPr lang="ro-RO" dirty="0" err="1" smtClean="0"/>
              <a:t>geo-spatial.org</a:t>
            </a:r>
            <a:endParaRPr lang="en-US" dirty="0"/>
          </a:p>
        </p:txBody>
      </p:sp>
      <p:sp>
        <p:nvSpPr>
          <p:cNvPr id="7170" name="AutoShape 2" descr="data:image/jpeg;base64,/9j/4AAQSkZJRgABAQAAAQABAAD/2wCEAAkGBhQSERUUExQWFBIVGBoXFBYYGRQXFhwYFRYWFBcUFh4XHCYeFx4jGhUXHy8gJCcpLCwsFx4xNTAqNSYrLCkBCQoKDgwOFw8PFSwcFxwpKSkpKSksKSkpKSwpKSkpKTUsKSksKSkpKSwpKSkpKSkpKSksLCkpLCkpKSwpKSkpKf/AABEIAHkAkAMBIgACEQEDEQH/xAAcAAEAAQUBAQAAAAAAAAAAAAAAAwIEBQYHAQj/xAA+EAABAwEEBgcGAwcFAAAAAAABAAIDEQQFITEGEkFRYZEHIjJxgaGxE0JSYsHwgpLRFCMkcoOy8TM0NUNz/8QAGAEBAAMBAAAAAAAAAAAAAAAAAAECAwT/xAAdEQEBAQEAAwEBAQAAAAAAAAAAAQIRAxIxIVEy/9oADAMBAAIRAxEAPwDfERESIiICIiAiKC221kLHSSODGNFXOOACCdFy7SPpKlkdq2OrIx/2EDWceAPZHmsCb4tr6F1plNcgHEf20VfaLTNrt6LjcOlltiI/fPIGx1HA99Rit50Y09jtJEcg9lOcAPccfkJ2/KfNJqUubG1oiKyoiIgIiICIiAiIgIiIPCaZrk993pLec5aOrZI3dRvxkYB7t/AbAVu+nt4mKxv1e1IRGDuDsXH8oPNaro1Zg2IbziVTd5Gnjz3SSyaKtoFex6OtB2UWVheArlrxRYyuz1kYSS4mUoRXitavvRfAmM0cMR3hb3JLwWPtjcKqOp9ZYudAtKDaoNSQ/wARF1ZK5uGyT6Hj3raVyG5be2zXi1+TXOLXY7H4V7gSD4Lry6ZexwanLwREUqiIiAiIgIiICIiDnfS9baNgjHxOkP4aNHqVY3bb/ZsaKEuLQaDis70l3H7WJsgzYCD/AC1DvoVY2WwnV1mUDyAASK0oFlut/FL9XNlvrGj4ntG8jBZmKaMtqOSwkdgfrOc573VFA0l1G5VIx4HZ7xU9nk1WuCpbI6MzV+luvrHViie92WAwWLnvKVv+pEWjvxV3Jd+u2mIr7w2UNd9McikN3Fubi5lAKGpyFK47TmnZxHNdaVpLERM0jsuFf1XZ7om14InHN0bCfyhc4tV2CWdjNjWuJ39WlB6LpdggDImNGTWgDktMX8c/lnL1cIiLRiIiICIiAiIgIiILC+49aCTCvVd6EGngtJ0dvDWAHBdEc2oocRtXKBD+zW10AyY86pPwEBzfI08FTU618e/Vur2hrSeCxcUsYiNXdbaO/asRbtKHFxa3sioB3nLksZZ43kHGmsdYmv05rP166L5P43W6QC0gkGmR78aKG+bSI2egWp2S9ZrPVtagGorj4Ka+r39rG05HIhT6l8jJaKyGS1OOFAA38xqfJq6KtR6Orr1YDOTV0xJA3NaS0DvNCVt60zOOXevaiIisoIiICIiAiLwmmJyQeotfvrTqyWYdeUPdsZHR7vGmDfErSLz6XJnkizxNjbsc/ru5YD1QdXXOeklgZNFO0tIIMT6EE1FS2u7CuPBaJbtJrVOf3k0j+GtRo7g2gHJWThz3pwbTdsrKlxHcD6lZI3kAMGN5n7C1SzWv2bix4odndSvmKLM2O8owMSMyf0WdjXO7ldW22Ne2hAG3AZcVhLTJjQb9m/LBXVqvFgBwFT671PozdLpH+2eOqOzXad6fIfutNw0Av5gBsTurLFXU3PaesacQScN2K3VfO972k/tLntJBDqtIwIocCKdy6Po70rQuYxlqDo5AAHSUqwn4jTFvHAjuV58U19dBRW9jt8czdaJ7ZG72kOHkrhSqIiICIiDDaT6URWKLXkxc6ojYM3EegFRU8VyDSHTS02yuu7Ui2Rswb+La7xVz0hW4y2+UE1bGRG0bAGgE+ZK117cgFPEIWRYVU7Gqt7aABUEqYhI1lFS4+a9D1E7tIltsVzNtULSMJG9U8QMq+CtBoXNXDwzV1o3bdR7a9lwAPfsP3vW9RkHauftjeSajWLp0Hawh8p13bjly2q+0it4ggIbQOcNVoHmfBZC97zZC0FxqT2WDM/oOK5xfl4ulcXOO0AbgK5Dgo/1V+zE/GJl7Sr9nUL18fNety45Lo45VN3XlLBKHwvdG4bRt4EZOHArr+iHSFHaqRy0jn2fA8/LXI/KfCq4sB1jQ1qVcCMhOD6RRcq0O6RXRasVpJfFk2Q1L2fzbXN8xxXUopQ5oc0hzSKgg1BByIIzUJVqK02hsbHPeaNaC5x3ACpKlWsdI15+xu+XfJSIfjOJ5AoOP263GeaWUihkeX03VOA5UUbWKiFilorIUuzH3sXkbVUBivI8ypQ8IUbxiO9SuCjdmFCWWsx6o8FnLNpPKwUNHdWgJGNdhNM1grKzqA8FPq1yWNaZe2m0ufVziS52ZKxdszaN5J5f5WRkFKDmsfb+2OA9aqcz9NVFVWtpkNKDb6KZ+OHNQyNq4LVkqs7NUDefIKXXqe5RyOp4+gVcLcESAFbfoJpebLJ7KV38O87cfZuPvD5TtHjvrqbjTAc1RqqB9HLl/THbXa0EIPU1XSEb3axYK9wB5rqC410p/8h/TZ9VCWswswVROKrgyUcvaH3sV1RozVJzVce1eOUA4KN4UipeiWasr6sHAKUBWtg7H3vV2clhr62nxbl2JPgsZaHVkceNB4BZEfVY05u7yr4U0gpiVRDmTuCknyKjjyd97Foo8haTiclO44UGHqvYcvAKn3kFbI/BIoi97Wtxc4hrRxcaAcyq5clk9Dv8Af2f/ANB6FRR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174" name="Picture 6" descr="http://4.bp.blogspot.com/_DAanqXLkhD4/S_L7svC1j3I/AAAAAAAAAL4/H_NWjXflWPk/s1600/Copy+of+ABC_-_Doi_stramosi_ilustrii_Decebal_si_Traian-Dumitru_Almas-Ion_Creanga_111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276872"/>
            <a:ext cx="3842444" cy="3816424"/>
          </a:xfrm>
          <a:prstGeom prst="rect">
            <a:avLst/>
          </a:prstGeom>
          <a:noFill/>
        </p:spPr>
      </p:pic>
      <p:pic>
        <p:nvPicPr>
          <p:cNvPr id="7176" name="Picture 8" descr="http://www.activewatch.ro/Assets/Upload/images/logo-geo-spatial-org%5b1%5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5118602"/>
            <a:ext cx="3384376" cy="902686"/>
          </a:xfrm>
          <a:prstGeom prst="rect">
            <a:avLst/>
          </a:prstGeom>
          <a:noFill/>
        </p:spPr>
      </p:pic>
      <p:pic>
        <p:nvPicPr>
          <p:cNvPr id="8" name="Picture 2" descr="http://www.lifecleanwater.ro/img/vasile_craciunesc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004048" y="2564904"/>
            <a:ext cx="1728193" cy="1728192"/>
          </a:xfrm>
          <a:prstGeom prst="rect">
            <a:avLst/>
          </a:prstGeom>
          <a:noFill/>
        </p:spPr>
      </p:pic>
      <p:pic>
        <p:nvPicPr>
          <p:cNvPr id="7172" name="Picture 4" descr="http://www.unibuc.ro/prof/constantinescu_s/img/stefa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29908" y="3789040"/>
            <a:ext cx="1714500" cy="14478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Istoric</a:t>
            </a:r>
            <a:endParaRPr lang="en-US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412776"/>
            <a:ext cx="8229600" cy="2181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www.lifecleanwater.ro/img/vasile_craciunesc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340768"/>
            <a:ext cx="1872207" cy="1872208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933056"/>
            <a:ext cx="8712968" cy="1575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www.cosis.net/pi.php/u2d559d6875344cc05eceb/pas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4941168"/>
            <a:ext cx="1333500" cy="1762126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395536" y="5013176"/>
            <a:ext cx="2808312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323528" y="4437112"/>
            <a:ext cx="273630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4" descr="http://www.ecoportal.ro/lidia/album/ciprian_samoila_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112" y="3789040"/>
            <a:ext cx="1428750" cy="1905000"/>
          </a:xfrm>
          <a:prstGeom prst="rect">
            <a:avLst/>
          </a:prstGeom>
          <a:noFill/>
        </p:spPr>
      </p:pic>
      <p:sp>
        <p:nvSpPr>
          <p:cNvPr id="16" name="Freeform 15"/>
          <p:cNvSpPr/>
          <p:nvPr/>
        </p:nvSpPr>
        <p:spPr>
          <a:xfrm>
            <a:off x="721685" y="2381027"/>
            <a:ext cx="513352" cy="84855"/>
          </a:xfrm>
          <a:custGeom>
            <a:avLst/>
            <a:gdLst>
              <a:gd name="connsiteX0" fmla="*/ 72794 w 513352"/>
              <a:gd name="connsiteY0" fmla="*/ 9904 h 84855"/>
              <a:gd name="connsiteX1" fmla="*/ 110269 w 513352"/>
              <a:gd name="connsiteY1" fmla="*/ 2409 h 84855"/>
              <a:gd name="connsiteX2" fmla="*/ 177725 w 513352"/>
              <a:gd name="connsiteY2" fmla="*/ 17399 h 84855"/>
              <a:gd name="connsiteX3" fmla="*/ 245181 w 513352"/>
              <a:gd name="connsiteY3" fmla="*/ 32389 h 84855"/>
              <a:gd name="connsiteX4" fmla="*/ 455043 w 513352"/>
              <a:gd name="connsiteY4" fmla="*/ 24894 h 84855"/>
              <a:gd name="connsiteX5" fmla="*/ 402577 w 513352"/>
              <a:gd name="connsiteY5" fmla="*/ 47380 h 84855"/>
              <a:gd name="connsiteX6" fmla="*/ 380092 w 513352"/>
              <a:gd name="connsiteY6" fmla="*/ 62370 h 84855"/>
              <a:gd name="connsiteX7" fmla="*/ 335122 w 513352"/>
              <a:gd name="connsiteY7" fmla="*/ 69865 h 84855"/>
              <a:gd name="connsiteX8" fmla="*/ 267666 w 513352"/>
              <a:gd name="connsiteY8" fmla="*/ 84855 h 84855"/>
              <a:gd name="connsiteX9" fmla="*/ 102774 w 513352"/>
              <a:gd name="connsiteY9" fmla="*/ 77360 h 84855"/>
              <a:gd name="connsiteX10" fmla="*/ 57804 w 513352"/>
              <a:gd name="connsiteY10" fmla="*/ 62370 h 84855"/>
              <a:gd name="connsiteX11" fmla="*/ 35318 w 513352"/>
              <a:gd name="connsiteY11" fmla="*/ 54875 h 84855"/>
              <a:gd name="connsiteX12" fmla="*/ 252676 w 513352"/>
              <a:gd name="connsiteY12" fmla="*/ 39884 h 84855"/>
              <a:gd name="connsiteX13" fmla="*/ 327626 w 513352"/>
              <a:gd name="connsiteY13" fmla="*/ 24894 h 84855"/>
              <a:gd name="connsiteX14" fmla="*/ 477528 w 513352"/>
              <a:gd name="connsiteY14" fmla="*/ 32389 h 84855"/>
              <a:gd name="connsiteX15" fmla="*/ 357607 w 513352"/>
              <a:gd name="connsiteY15" fmla="*/ 39884 h 84855"/>
              <a:gd name="connsiteX16" fmla="*/ 312636 w 513352"/>
              <a:gd name="connsiteY16" fmla="*/ 54875 h 84855"/>
              <a:gd name="connsiteX17" fmla="*/ 200210 w 513352"/>
              <a:gd name="connsiteY17" fmla="*/ 47380 h 84855"/>
              <a:gd name="connsiteX18" fmla="*/ 147745 w 513352"/>
              <a:gd name="connsiteY18" fmla="*/ 39884 h 84855"/>
              <a:gd name="connsiteX19" fmla="*/ 87784 w 513352"/>
              <a:gd name="connsiteY19" fmla="*/ 32389 h 84855"/>
              <a:gd name="connsiteX20" fmla="*/ 110269 w 513352"/>
              <a:gd name="connsiteY20" fmla="*/ 24894 h 84855"/>
              <a:gd name="connsiteX21" fmla="*/ 365102 w 513352"/>
              <a:gd name="connsiteY21" fmla="*/ 24894 h 84855"/>
              <a:gd name="connsiteX22" fmla="*/ 155240 w 513352"/>
              <a:gd name="connsiteY22" fmla="*/ 47380 h 84855"/>
              <a:gd name="connsiteX23" fmla="*/ 102774 w 513352"/>
              <a:gd name="connsiteY23" fmla="*/ 62370 h 84855"/>
              <a:gd name="connsiteX24" fmla="*/ 72794 w 513352"/>
              <a:gd name="connsiteY24" fmla="*/ 69865 h 84855"/>
              <a:gd name="connsiteX25" fmla="*/ 477528 w 513352"/>
              <a:gd name="connsiteY25" fmla="*/ 69865 h 84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513352" h="84855">
                <a:moveTo>
                  <a:pt x="72794" y="9904"/>
                </a:moveTo>
                <a:cubicBezTo>
                  <a:pt x="85286" y="7406"/>
                  <a:pt x="97530" y="2409"/>
                  <a:pt x="110269" y="2409"/>
                </a:cubicBezTo>
                <a:cubicBezTo>
                  <a:pt x="144085" y="2409"/>
                  <a:pt x="150673" y="9670"/>
                  <a:pt x="177725" y="17399"/>
                </a:cubicBezTo>
                <a:cubicBezTo>
                  <a:pt x="202424" y="24456"/>
                  <a:pt x="219420" y="27237"/>
                  <a:pt x="245181" y="32389"/>
                </a:cubicBezTo>
                <a:cubicBezTo>
                  <a:pt x="342348" y="0"/>
                  <a:pt x="274366" y="16682"/>
                  <a:pt x="455043" y="24894"/>
                </a:cubicBezTo>
                <a:cubicBezTo>
                  <a:pt x="429815" y="33303"/>
                  <a:pt x="428512" y="32560"/>
                  <a:pt x="402577" y="47380"/>
                </a:cubicBezTo>
                <a:cubicBezTo>
                  <a:pt x="394756" y="51849"/>
                  <a:pt x="388638" y="59521"/>
                  <a:pt x="380092" y="62370"/>
                </a:cubicBezTo>
                <a:cubicBezTo>
                  <a:pt x="365675" y="67176"/>
                  <a:pt x="350074" y="67147"/>
                  <a:pt x="335122" y="69865"/>
                </a:cubicBezTo>
                <a:cubicBezTo>
                  <a:pt x="300230" y="76209"/>
                  <a:pt x="299748" y="76834"/>
                  <a:pt x="267666" y="84855"/>
                </a:cubicBezTo>
                <a:cubicBezTo>
                  <a:pt x="212702" y="82357"/>
                  <a:pt x="157482" y="83221"/>
                  <a:pt x="102774" y="77360"/>
                </a:cubicBezTo>
                <a:cubicBezTo>
                  <a:pt x="87063" y="75677"/>
                  <a:pt x="72794" y="67367"/>
                  <a:pt x="57804" y="62370"/>
                </a:cubicBezTo>
                <a:lnTo>
                  <a:pt x="35318" y="54875"/>
                </a:lnTo>
                <a:cubicBezTo>
                  <a:pt x="135006" y="29954"/>
                  <a:pt x="0" y="61543"/>
                  <a:pt x="252676" y="39884"/>
                </a:cubicBezTo>
                <a:cubicBezTo>
                  <a:pt x="278061" y="37708"/>
                  <a:pt x="327626" y="24894"/>
                  <a:pt x="327626" y="24894"/>
                </a:cubicBezTo>
                <a:cubicBezTo>
                  <a:pt x="377593" y="27392"/>
                  <a:pt x="432780" y="10016"/>
                  <a:pt x="477528" y="32389"/>
                </a:cubicBezTo>
                <a:cubicBezTo>
                  <a:pt x="513352" y="50300"/>
                  <a:pt x="397291" y="34472"/>
                  <a:pt x="357607" y="39884"/>
                </a:cubicBezTo>
                <a:cubicBezTo>
                  <a:pt x="341951" y="42019"/>
                  <a:pt x="312636" y="54875"/>
                  <a:pt x="312636" y="54875"/>
                </a:cubicBezTo>
                <a:cubicBezTo>
                  <a:pt x="275161" y="52377"/>
                  <a:pt x="237614" y="50781"/>
                  <a:pt x="200210" y="47380"/>
                </a:cubicBezTo>
                <a:cubicBezTo>
                  <a:pt x="182617" y="45781"/>
                  <a:pt x="165256" y="42219"/>
                  <a:pt x="147745" y="39884"/>
                </a:cubicBezTo>
                <a:lnTo>
                  <a:pt x="87784" y="32389"/>
                </a:lnTo>
                <a:cubicBezTo>
                  <a:pt x="95279" y="29891"/>
                  <a:pt x="102386" y="25420"/>
                  <a:pt x="110269" y="24894"/>
                </a:cubicBezTo>
                <a:cubicBezTo>
                  <a:pt x="299176" y="12300"/>
                  <a:pt x="253956" y="9016"/>
                  <a:pt x="365102" y="24894"/>
                </a:cubicBezTo>
                <a:cubicBezTo>
                  <a:pt x="267934" y="57283"/>
                  <a:pt x="335916" y="39166"/>
                  <a:pt x="155240" y="47380"/>
                </a:cubicBezTo>
                <a:cubicBezTo>
                  <a:pt x="61527" y="70807"/>
                  <a:pt x="178032" y="40868"/>
                  <a:pt x="102774" y="62370"/>
                </a:cubicBezTo>
                <a:cubicBezTo>
                  <a:pt x="92869" y="65200"/>
                  <a:pt x="62495" y="69659"/>
                  <a:pt x="72794" y="69865"/>
                </a:cubicBezTo>
                <a:cubicBezTo>
                  <a:pt x="207678" y="72563"/>
                  <a:pt x="342617" y="69865"/>
                  <a:pt x="477528" y="69865"/>
                </a:cubicBezTo>
              </a:path>
            </a:pathLst>
          </a:cu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Istoric</a:t>
            </a:r>
            <a:endParaRPr lang="en-US" dirty="0"/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008" y="1412776"/>
            <a:ext cx="9036496" cy="1349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AutoShape 7" descr="data:image/jpeg;base64,/9j/4AAQSkZJRgABAQAAAQABAAD/2wCEAAkGBggGBRUUBxQWFRQVGB8ZGRcXGR4aHRwgHBwcHRcfHiQgGyYgGB0kGxgZIC8iIygpLDAtHB49NTAqNSYxLCkBCQoKDQsNGg8PGTQlHCQ0LC4yLCksLDQsLCwsKSk0Ki00LCosLCwsLCksLC0sLCwpLCwsLDYsKSwsKSw0KSksLP/AABEIAF0AQAMBIgACEQEDEQH/xAAcAAACAgMBAQAAAAAAAAAAAAAFBgQHAQIDCAD/xAA3EAABAgUCAwUGBAcBAAAAAAABAgMABAURIRIxBkFREyJhcYEHFDKRobEjQsHRFVJjcoLh8Bf/xAAZAQACAwEAAAAAAAAAAAAAAAACAwABBAX/xAAiEQACAgICAQUBAAAAAAAAAAAAAQIRAyESMRMiI0FRYQT/2gAMAwEAAhEDEQA/ALwjVa0toJWbAZJjIIKcQE4ynfc+GXNO6hpHLzgJy4xbIJ3FvtolqNMlulNdoofmUbJ+mTCl/wC9V9K7llgjpZX7xX1WcLs8onJvEJLym9oGNtWyi8+HPbzTZ50JrjRYJ/OnvI9eY+sWfKzTE7KhcqoLQoXCkm4I8DHkJLzKvjTbyh+9l3HZ4ZrAafUfdnTYg7IUcBQ6DrB2Sz0JGY5pmGV/CpJ8iI3BBGIIsp6g8WVCjuDslakc0KOLfp6QQ404lNVoaVadIIOL+mYR0qUkWTmIlb4kpbiUpmnFudmAOyZIsTzKlnCf8QT5RnyRctLovsU57R7yc5J2H/faPjSplDOp5BSnq4dHyvYmCY4kmVpIprbcsj+km6/VxV1k+OIiSsq5NzBU7dZ6qJJ+Zi/JQ2OBvsGuKYb3N/7Qf1jQTrSD3b/SGRNNSs2VAircNOSg1t/D9okciemFP+elaGike0pluVSidSvAtrBvfpcQ5Ufi1TsuTS3iUncA7eYO0USpKkKzBXh2feka02WScqCSOoJyIaZ2iTxFXn5l5TTN0tg2I2Kut/DwgXTUJcWdRtDPVKMzPquQUq6238+sDZbhp5ibu4AtHhjyxAvoOD9QUkJSUcb7hBjaeLzbFmCW0jc2yfKIVOp82KqkgBIByAOXjDnN05uZas7GSWmdOC5IW6SzKPLsG3SRusn/AHDO7S0TdPKOo59eUcpOQl2V4O3jB6XS32XchcpbDUKRX1M4faIK54W0q0WUMX6nqIn0ThhmmTqnn7XuezSNgDz/AGhkqUv7y2Eq2Jz19OkcZuaUuUQ0lIAaBSCB3iL8+ovDYScmIywjGCF52TnULHaAjlYn7R2TLzTC0l6wBUB8YP2MGVGtJaADrlknH4l7fOIJp8+oEoKe8bkggZ5+F4dztGHhRPnXJaTf/BAJB+vKBY4hmZhVk903sbgH5ROnOF6szR0vzwsgrACjm99ibcuV4CTbAYfs/qUroMJ9AOXnGdquzqYpprRPW4hdtJGrwyfpiDFNdV7sO0+LnEWQQlqWF06T0jYuhpfc2hMlYTlQUeQhbWo8h+sLz0wVvEoyM7Zg9IPIdWntMp1Jv5XF/pDXVV8FuPELCVLNyeyHeFzg93a2wvGnFVMx527Qk8Y0KeTIhMq+1raSNQRfTfmL9b/YxD9mlJXJ1h12pqSbMrKWrXC1Yyelt4TF8ZVBNRUp6xSo5TsNzt45MMHCPG0uutKamUobbfT2YWu503zY23BMNrJF18C/bkv0dZL+MVyQLUihDg0kLBKtCckg554wBC1OuTFLkW1zaLBy4Su2+k2I8DHbg6qTFKn5iXlV9glxX5lgIACSFKBOBcbdY+n+LpPiebXKtC7SEgtHoEC1vO2b84U42rCT4yoDuVha/hEYamXHXBrO5jm3LhIsdxHdhIDl4UzSl9jFTlCDjIp1Mlda+zaSd1WCbnx6wuyCrC8KvGlcE/MBqVVcIBvpPMnI6GKxxcnQGVpKxam5Vtie0q1JSTzFyBz84xMMycoAqUcUsg3ygp22gjVXZlVZbUV985BI29OcTZSVmeJK7Ks1Ny7bjukhKQnG59SBbwjqPs5ydBKm8OqrWlU+pbbLisBIutzSkEhF8AC+VHAvbeH+Q4VkZCUaFNbDQfUvI7xKW21GxUd9RsMYwYG8OIHEHEIC+4jUlhCE7IbAKilPnzMM/tEqrtBoYFNCUaLFGL6NItjpgnMK8eqQ6WXlPmyuv4epxRI2G55QOmZ+TllfhnXb+Xb5wIcm5mprvNrKrnbYDyG0C6k4UuaRtEjgilsks7fRJqnEk3PDS0dKOicX9YFtIKlWRvGicqgq62mSZAb3VuecMjFVoRKTb2f/2Q=="/>
          <p:cNvSpPr>
            <a:spLocks noChangeAspect="1" noChangeArrowheads="1"/>
          </p:cNvSpPr>
          <p:nvPr/>
        </p:nvSpPr>
        <p:spPr bwMode="auto">
          <a:xfrm>
            <a:off x="155575" y="-479425"/>
            <a:ext cx="704850" cy="1009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393" name="AutoShape 9" descr="data:image/jpeg;base64,/9j/4AAQSkZJRgABAQAAAQABAAD/2wCEAAkGBggGBRUUBxQWFRQVGB8ZGRcXGR4aHRwgHBwcHRcfHiQgGyYgGB0kGxgZIC8iIygpLDAtHB49NTAqNSYxLCkBCQoKDQsNGg8PGTQlHCQ0LC4yLCksLDQsLCwsKSk0Ki00LCosLCwsLCksLC0sLCwpLCwsLDYsKSwsKSw0KSksLP/AABEIAF0AQAMBIgACEQEDEQH/xAAcAAACAgMBAQAAAAAAAAAAAAAFBgQHAQIDCAD/xAA3EAABAgUCAwUGBAcBAAAAAAABAgMABAURIRIxBkFREyJhcYEHFDKRobEjQsHRFVJjcoLh8Bf/xAAZAQACAwEAAAAAAAAAAAAAAAACAwABBAX/xAAiEQACAgICAQUBAAAAAAAAAAAAAQIRAyESMRMiI0FRYQT/2gAMAwEAAhEDEQA/ALwjVa0toJWbAZJjIIKcQE4ynfc+GXNO6hpHLzgJy4xbIJ3FvtolqNMlulNdoofmUbJ+mTCl/wC9V9K7llgjpZX7xX1WcLs8onJvEJLym9oGNtWyi8+HPbzTZ50JrjRYJ/OnvI9eY+sWfKzTE7KhcqoLQoXCkm4I8DHkJLzKvjTbyh+9l3HZ4ZrAafUfdnTYg7IUcBQ6DrB2Sz0JGY5pmGV/CpJ8iI3BBGIIsp6g8WVCjuDslakc0KOLfp6QQ404lNVoaVadIIOL+mYR0qUkWTmIlb4kpbiUpmnFudmAOyZIsTzKlnCf8QT5RnyRctLovsU57R7yc5J2H/faPjSplDOp5BSnq4dHyvYmCY4kmVpIprbcsj+km6/VxV1k+OIiSsq5NzBU7dZ6qJJ+Zi/JQ2OBvsGuKYb3N/7Qf1jQTrSD3b/SGRNNSs2VAircNOSg1t/D9okciemFP+elaGike0pluVSidSvAtrBvfpcQ5Ufi1TsuTS3iUncA7eYO0USpKkKzBXh2feka02WScqCSOoJyIaZ2iTxFXn5l5TTN0tg2I2Kut/DwgXTUJcWdRtDPVKMzPquQUq6238+sDZbhp5ibu4AtHhjyxAvoOD9QUkJSUcb7hBjaeLzbFmCW0jc2yfKIVOp82KqkgBIByAOXjDnN05uZas7GSWmdOC5IW6SzKPLsG3SRusn/AHDO7S0TdPKOo59eUcpOQl2V4O3jB6XS32XchcpbDUKRX1M4faIK54W0q0WUMX6nqIn0ThhmmTqnn7XuezSNgDz/AGhkqUv7y2Eq2Jz19OkcZuaUuUQ0lIAaBSCB3iL8+ovDYScmIywjGCF52TnULHaAjlYn7R2TLzTC0l6wBUB8YP2MGVGtJaADrlknH4l7fOIJp8+oEoKe8bkggZ5+F4dztGHhRPnXJaTf/BAJB+vKBY4hmZhVk903sbgH5ROnOF6szR0vzwsgrACjm99ibcuV4CTbAYfs/qUroMJ9AOXnGdquzqYpprRPW4hdtJGrwyfpiDFNdV7sO0+LnEWQQlqWF06T0jYuhpfc2hMlYTlQUeQhbWo8h+sLz0wVvEoyM7Zg9IPIdWntMp1Jv5XF/pDXVV8FuPELCVLNyeyHeFzg93a2wvGnFVMx527Qk8Y0KeTIhMq+1raSNQRfTfmL9b/YxD9mlJXJ1h12pqSbMrKWrXC1Yyelt4TF8ZVBNRUp6xSo5TsNzt45MMHCPG0uutKamUobbfT2YWu503zY23BMNrJF18C/bkv0dZL+MVyQLUihDg0kLBKtCckg554wBC1OuTFLkW1zaLBy4Su2+k2I8DHbg6qTFKn5iXlV9glxX5lgIACSFKBOBcbdY+n+LpPiebXKtC7SEgtHoEC1vO2b84U42rCT4yoDuVha/hEYamXHXBrO5jm3LhIsdxHdhIDl4UzSl9jFTlCDjIp1Mlda+zaSd1WCbnx6wuyCrC8KvGlcE/MBqVVcIBvpPMnI6GKxxcnQGVpKxam5Vtie0q1JSTzFyBz84xMMycoAqUcUsg3ygp22gjVXZlVZbUV985BI29OcTZSVmeJK7Ks1Ny7bjukhKQnG59SBbwjqPs5ydBKm8OqrWlU+pbbLisBIutzSkEhF8AC+VHAvbeH+Q4VkZCUaFNbDQfUvI7xKW21GxUd9RsMYwYG8OIHEHEIC+4jUlhCE7IbAKilPnzMM/tEqrtBoYFNCUaLFGL6NItjpgnMK8eqQ6WXlPmyuv4epxRI2G55QOmZ+TllfhnXb+Xb5wIcm5mprvNrKrnbYDyG0C6k4UuaRtEjgilsks7fRJqnEk3PDS0dKOicX9YFtIKlWRvGicqgq62mSZAb3VuecMjFVoRKTb2f/2Q=="/>
          <p:cNvSpPr>
            <a:spLocks noChangeAspect="1" noChangeArrowheads="1"/>
          </p:cNvSpPr>
          <p:nvPr/>
        </p:nvSpPr>
        <p:spPr bwMode="auto">
          <a:xfrm>
            <a:off x="155575" y="-479425"/>
            <a:ext cx="704850" cy="1009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395" name="AutoShape 11" descr="data:image/jpeg;base64,/9j/4AAQSkZJRgABAQAAAQABAAD/2wCEAAkGBggGBRUUBxQWFRQVGB8ZGRcXGR4aHRwgHBwcHRcfHiQgGyYgGB0kGxgZIC8iIygpLDAtHB49NTAqNSYxLCkBCQoKDQsNGg8PGTQlHCQ0LC4yLCksLDQsLCwsKSk0Ki00LCosLCwsLCksLC0sLCwpLCwsLDYsKSwsKSw0KSksLP/AABEIAF0AQAMBIgACEQEDEQH/xAAcAAACAgMBAQAAAAAAAAAAAAAFBgQHAQIDCAD/xAA3EAABAgUCAwUGBAcBAAAAAAABAgMABAURIRIxBkFREyJhcYEHFDKRobEjQsHRFVJjcoLh8Bf/xAAZAQACAwEAAAAAAAAAAAAAAAACAwABBAX/xAAiEQACAgICAQUBAAAAAAAAAAAAAQIRAyESMRMiI0FRYQT/2gAMAwEAAhEDEQA/ALwjVa0toJWbAZJjIIKcQE4ynfc+GXNO6hpHLzgJy4xbIJ3FvtolqNMlulNdoofmUbJ+mTCl/wC9V9K7llgjpZX7xX1WcLs8onJvEJLym9oGNtWyi8+HPbzTZ50JrjRYJ/OnvI9eY+sWfKzTE7KhcqoLQoXCkm4I8DHkJLzKvjTbyh+9l3HZ4ZrAafUfdnTYg7IUcBQ6DrB2Sz0JGY5pmGV/CpJ8iI3BBGIIsp6g8WVCjuDslakc0KOLfp6QQ404lNVoaVadIIOL+mYR0qUkWTmIlb4kpbiUpmnFudmAOyZIsTzKlnCf8QT5RnyRctLovsU57R7yc5J2H/faPjSplDOp5BSnq4dHyvYmCY4kmVpIprbcsj+km6/VxV1k+OIiSsq5NzBU7dZ6qJJ+Zi/JQ2OBvsGuKYb3N/7Qf1jQTrSD3b/SGRNNSs2VAircNOSg1t/D9okciemFP+elaGike0pluVSidSvAtrBvfpcQ5Ufi1TsuTS3iUncA7eYO0USpKkKzBXh2feka02WScqCSOoJyIaZ2iTxFXn5l5TTN0tg2I2Kut/DwgXTUJcWdRtDPVKMzPquQUq6238+sDZbhp5ibu4AtHhjyxAvoOD9QUkJSUcb7hBjaeLzbFmCW0jc2yfKIVOp82KqkgBIByAOXjDnN05uZas7GSWmdOC5IW6SzKPLsG3SRusn/AHDO7S0TdPKOo59eUcpOQl2V4O3jB6XS32XchcpbDUKRX1M4faIK54W0q0WUMX6nqIn0ThhmmTqnn7XuezSNgDz/AGhkqUv7y2Eq2Jz19OkcZuaUuUQ0lIAaBSCB3iL8+ovDYScmIywjGCF52TnULHaAjlYn7R2TLzTC0l6wBUB8YP2MGVGtJaADrlknH4l7fOIJp8+oEoKe8bkggZ5+F4dztGHhRPnXJaTf/BAJB+vKBY4hmZhVk903sbgH5ROnOF6szR0vzwsgrACjm99ibcuV4CTbAYfs/qUroMJ9AOXnGdquzqYpprRPW4hdtJGrwyfpiDFNdV7sO0+LnEWQQlqWF06T0jYuhpfc2hMlYTlQUeQhbWo8h+sLz0wVvEoyM7Zg9IPIdWntMp1Jv5XF/pDXVV8FuPELCVLNyeyHeFzg93a2wvGnFVMx527Qk8Y0KeTIhMq+1raSNQRfTfmL9b/YxD9mlJXJ1h12pqSbMrKWrXC1Yyelt4TF8ZVBNRUp6xSo5TsNzt45MMHCPG0uutKamUobbfT2YWu503zY23BMNrJF18C/bkv0dZL+MVyQLUihDg0kLBKtCckg554wBC1OuTFLkW1zaLBy4Su2+k2I8DHbg6qTFKn5iXlV9glxX5lgIACSFKBOBcbdY+n+LpPiebXKtC7SEgtHoEC1vO2b84U42rCT4yoDuVha/hEYamXHXBrO5jm3LhIsdxHdhIDl4UzSl9jFTlCDjIp1Mlda+zaSd1WCbnx6wuyCrC8KvGlcE/MBqVVcIBvpPMnI6GKxxcnQGVpKxam5Vtie0q1JSTzFyBz84xMMycoAqUcUsg3ygp22gjVXZlVZbUV985BI29OcTZSVmeJK7Ks1Ny7bjukhKQnG59SBbwjqPs5ydBKm8OqrWlU+pbbLisBIutzSkEhF8AC+VHAvbeH+Q4VkZCUaFNbDQfUvI7xKW21GxUd9RsMYwYG8OIHEHEIC+4jUlhCE7IbAKilPnzMM/tEqrtBoYFNCUaLFGL6NItjpgnMK8eqQ6WXlPmyuv4epxRI2G55QOmZ+TllfhnXb+Xb5wIcm5mprvNrKrnbYDyG0C6k4UuaRtEjgilsks7fRJqnEk3PDS0dKOicX9YFtIKlWRvGicqgq62mSZAb3VuecMjFVoRKTb2f/2Q=="/>
          <p:cNvSpPr>
            <a:spLocks noChangeAspect="1" noChangeArrowheads="1"/>
          </p:cNvSpPr>
          <p:nvPr/>
        </p:nvSpPr>
        <p:spPr bwMode="auto">
          <a:xfrm>
            <a:off x="155575" y="-479425"/>
            <a:ext cx="704850" cy="1009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6397" name="Picture 13" descr="http://4.bp.blogspot.com/-dQ-_rhJQgDI/TjPhlBdeF1I/AAAAAAAAe88/QMfSy22X_L8/s1600/photo.jpg%253Fsz%253D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548680"/>
            <a:ext cx="1400944" cy="1400944"/>
          </a:xfrm>
          <a:prstGeom prst="rect">
            <a:avLst/>
          </a:prstGeom>
          <a:noFill/>
        </p:spPr>
      </p:pic>
      <p:pic>
        <p:nvPicPr>
          <p:cNvPr id="16398" name="Picture 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2996952"/>
            <a:ext cx="896515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http://www.cosis.net/pi.php/u2d559d6875344cc05eceb/pas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2924944"/>
            <a:ext cx="1333500" cy="1762126"/>
          </a:xfrm>
          <a:prstGeom prst="rect">
            <a:avLst/>
          </a:prstGeom>
          <a:noFill/>
        </p:spPr>
      </p:pic>
      <p:pic>
        <p:nvPicPr>
          <p:cNvPr id="16399" name="Picture 1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496" y="5229200"/>
            <a:ext cx="9036496" cy="1455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1" name="Picture 17" descr="http://m.c.lnkd.licdn.com/mpr/pub/image-WdGsCMceaQX0Eo5wC8gTIjzkQeqHk7DGgnsN-Yc1QHDVPAB7WdGN-zreQJ65P6-PQk9d/ionut-sandric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056" y="5229200"/>
            <a:ext cx="952500" cy="952500"/>
          </a:xfrm>
          <a:prstGeom prst="rect">
            <a:avLst/>
          </a:prstGeom>
          <a:noFill/>
        </p:spPr>
      </p:pic>
      <p:sp>
        <p:nvSpPr>
          <p:cNvPr id="12" name="Freeform 11"/>
          <p:cNvSpPr/>
          <p:nvPr/>
        </p:nvSpPr>
        <p:spPr>
          <a:xfrm>
            <a:off x="3887358" y="2256020"/>
            <a:ext cx="1748944" cy="564307"/>
          </a:xfrm>
          <a:custGeom>
            <a:avLst/>
            <a:gdLst>
              <a:gd name="connsiteX0" fmla="*/ 234937 w 1748944"/>
              <a:gd name="connsiteY0" fmla="*/ 52465 h 564307"/>
              <a:gd name="connsiteX1" fmla="*/ 122511 w 1748944"/>
              <a:gd name="connsiteY1" fmla="*/ 67455 h 564307"/>
              <a:gd name="connsiteX2" fmla="*/ 77540 w 1748944"/>
              <a:gd name="connsiteY2" fmla="*/ 82446 h 564307"/>
              <a:gd name="connsiteX3" fmla="*/ 17580 w 1748944"/>
              <a:gd name="connsiteY3" fmla="*/ 149901 h 564307"/>
              <a:gd name="connsiteX4" fmla="*/ 17580 w 1748944"/>
              <a:gd name="connsiteY4" fmla="*/ 269823 h 564307"/>
              <a:gd name="connsiteX5" fmla="*/ 47560 w 1748944"/>
              <a:gd name="connsiteY5" fmla="*/ 314793 h 564307"/>
              <a:gd name="connsiteX6" fmla="*/ 70045 w 1748944"/>
              <a:gd name="connsiteY6" fmla="*/ 322288 h 564307"/>
              <a:gd name="connsiteX7" fmla="*/ 115016 w 1748944"/>
              <a:gd name="connsiteY7" fmla="*/ 359764 h 564307"/>
              <a:gd name="connsiteX8" fmla="*/ 144996 w 1748944"/>
              <a:gd name="connsiteY8" fmla="*/ 382249 h 564307"/>
              <a:gd name="connsiteX9" fmla="*/ 234937 w 1748944"/>
              <a:gd name="connsiteY9" fmla="*/ 404734 h 564307"/>
              <a:gd name="connsiteX10" fmla="*/ 339868 w 1748944"/>
              <a:gd name="connsiteY10" fmla="*/ 419724 h 564307"/>
              <a:gd name="connsiteX11" fmla="*/ 1411665 w 1748944"/>
              <a:gd name="connsiteY11" fmla="*/ 487180 h 564307"/>
              <a:gd name="connsiteX12" fmla="*/ 1733953 w 1748944"/>
              <a:gd name="connsiteY12" fmla="*/ 457200 h 564307"/>
              <a:gd name="connsiteX13" fmla="*/ 1741449 w 1748944"/>
              <a:gd name="connsiteY13" fmla="*/ 427219 h 564307"/>
              <a:gd name="connsiteX14" fmla="*/ 1748944 w 1748944"/>
              <a:gd name="connsiteY14" fmla="*/ 404734 h 564307"/>
              <a:gd name="connsiteX15" fmla="*/ 1741449 w 1748944"/>
              <a:gd name="connsiteY15" fmla="*/ 352269 h 564307"/>
              <a:gd name="connsiteX16" fmla="*/ 1718963 w 1748944"/>
              <a:gd name="connsiteY16" fmla="*/ 307298 h 564307"/>
              <a:gd name="connsiteX17" fmla="*/ 1696478 w 1748944"/>
              <a:gd name="connsiteY17" fmla="*/ 277318 h 564307"/>
              <a:gd name="connsiteX18" fmla="*/ 1659003 w 1748944"/>
              <a:gd name="connsiteY18" fmla="*/ 209862 h 564307"/>
              <a:gd name="connsiteX19" fmla="*/ 1644012 w 1748944"/>
              <a:gd name="connsiteY19" fmla="*/ 164891 h 564307"/>
              <a:gd name="connsiteX20" fmla="*/ 1636517 w 1748944"/>
              <a:gd name="connsiteY20" fmla="*/ 142406 h 564307"/>
              <a:gd name="connsiteX21" fmla="*/ 1629022 w 1748944"/>
              <a:gd name="connsiteY21" fmla="*/ 119921 h 564307"/>
              <a:gd name="connsiteX22" fmla="*/ 1599042 w 1748944"/>
              <a:gd name="connsiteY22" fmla="*/ 74950 h 564307"/>
              <a:gd name="connsiteX23" fmla="*/ 1591547 w 1748944"/>
              <a:gd name="connsiteY23" fmla="*/ 52465 h 564307"/>
              <a:gd name="connsiteX24" fmla="*/ 1546576 w 1748944"/>
              <a:gd name="connsiteY24" fmla="*/ 22485 h 564307"/>
              <a:gd name="connsiteX25" fmla="*/ 1321724 w 1748944"/>
              <a:gd name="connsiteY25" fmla="*/ 37475 h 564307"/>
              <a:gd name="connsiteX26" fmla="*/ 1276753 w 1748944"/>
              <a:gd name="connsiteY26" fmla="*/ 52465 h 564307"/>
              <a:gd name="connsiteX27" fmla="*/ 1209298 w 1748944"/>
              <a:gd name="connsiteY27" fmla="*/ 59960 h 564307"/>
              <a:gd name="connsiteX28" fmla="*/ 1149337 w 1748944"/>
              <a:gd name="connsiteY28" fmla="*/ 67455 h 564307"/>
              <a:gd name="connsiteX29" fmla="*/ 872019 w 1748944"/>
              <a:gd name="connsiteY29" fmla="*/ 59960 h 564307"/>
              <a:gd name="connsiteX30" fmla="*/ 789573 w 1748944"/>
              <a:gd name="connsiteY30" fmla="*/ 37475 h 564307"/>
              <a:gd name="connsiteX31" fmla="*/ 729612 w 1748944"/>
              <a:gd name="connsiteY31" fmla="*/ 22485 h 564307"/>
              <a:gd name="connsiteX32" fmla="*/ 512255 w 1748944"/>
              <a:gd name="connsiteY32" fmla="*/ 14990 h 564307"/>
              <a:gd name="connsiteX33" fmla="*/ 414819 w 1748944"/>
              <a:gd name="connsiteY33" fmla="*/ 7495 h 564307"/>
              <a:gd name="connsiteX34" fmla="*/ 384839 w 1748944"/>
              <a:gd name="connsiteY34" fmla="*/ 0 h 564307"/>
              <a:gd name="connsiteX35" fmla="*/ 287403 w 1748944"/>
              <a:gd name="connsiteY35" fmla="*/ 7495 h 564307"/>
              <a:gd name="connsiteX36" fmla="*/ 264917 w 1748944"/>
              <a:gd name="connsiteY36" fmla="*/ 14990 h 564307"/>
              <a:gd name="connsiteX37" fmla="*/ 234937 w 1748944"/>
              <a:gd name="connsiteY37" fmla="*/ 22485 h 564307"/>
              <a:gd name="connsiteX38" fmla="*/ 212452 w 1748944"/>
              <a:gd name="connsiteY38" fmla="*/ 37475 h 564307"/>
              <a:gd name="connsiteX39" fmla="*/ 234937 w 1748944"/>
              <a:gd name="connsiteY39" fmla="*/ 52465 h 564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748944" h="564307">
                <a:moveTo>
                  <a:pt x="234937" y="52465"/>
                </a:moveTo>
                <a:cubicBezTo>
                  <a:pt x="219947" y="57462"/>
                  <a:pt x="165690" y="54501"/>
                  <a:pt x="122511" y="67455"/>
                </a:cubicBezTo>
                <a:cubicBezTo>
                  <a:pt x="107376" y="71996"/>
                  <a:pt x="77540" y="82446"/>
                  <a:pt x="77540" y="82446"/>
                </a:cubicBezTo>
                <a:cubicBezTo>
                  <a:pt x="26200" y="133786"/>
                  <a:pt x="44329" y="109777"/>
                  <a:pt x="17580" y="149901"/>
                </a:cubicBezTo>
                <a:cubicBezTo>
                  <a:pt x="5949" y="196427"/>
                  <a:pt x="0" y="206535"/>
                  <a:pt x="17580" y="269823"/>
                </a:cubicBezTo>
                <a:cubicBezTo>
                  <a:pt x="22402" y="287181"/>
                  <a:pt x="37567" y="299803"/>
                  <a:pt x="47560" y="314793"/>
                </a:cubicBezTo>
                <a:cubicBezTo>
                  <a:pt x="51942" y="321367"/>
                  <a:pt x="62550" y="319790"/>
                  <a:pt x="70045" y="322288"/>
                </a:cubicBezTo>
                <a:cubicBezTo>
                  <a:pt x="105038" y="357280"/>
                  <a:pt x="78496" y="333677"/>
                  <a:pt x="115016" y="359764"/>
                </a:cubicBezTo>
                <a:cubicBezTo>
                  <a:pt x="125181" y="367025"/>
                  <a:pt x="133300" y="377863"/>
                  <a:pt x="144996" y="382249"/>
                </a:cubicBezTo>
                <a:cubicBezTo>
                  <a:pt x="173931" y="393100"/>
                  <a:pt x="204634" y="398673"/>
                  <a:pt x="234937" y="404734"/>
                </a:cubicBezTo>
                <a:cubicBezTo>
                  <a:pt x="279363" y="413619"/>
                  <a:pt x="286805" y="416233"/>
                  <a:pt x="339868" y="419724"/>
                </a:cubicBezTo>
                <a:lnTo>
                  <a:pt x="1411665" y="487180"/>
                </a:lnTo>
                <a:cubicBezTo>
                  <a:pt x="1433109" y="486657"/>
                  <a:pt x="1688049" y="564307"/>
                  <a:pt x="1733953" y="457200"/>
                </a:cubicBezTo>
                <a:cubicBezTo>
                  <a:pt x="1738011" y="447732"/>
                  <a:pt x="1738619" y="437124"/>
                  <a:pt x="1741449" y="427219"/>
                </a:cubicBezTo>
                <a:cubicBezTo>
                  <a:pt x="1743620" y="419623"/>
                  <a:pt x="1746446" y="412229"/>
                  <a:pt x="1748944" y="404734"/>
                </a:cubicBezTo>
                <a:cubicBezTo>
                  <a:pt x="1746446" y="387246"/>
                  <a:pt x="1744914" y="369592"/>
                  <a:pt x="1741449" y="352269"/>
                </a:cubicBezTo>
                <a:cubicBezTo>
                  <a:pt x="1737324" y="331644"/>
                  <a:pt x="1731245" y="324492"/>
                  <a:pt x="1718963" y="307298"/>
                </a:cubicBezTo>
                <a:cubicBezTo>
                  <a:pt x="1711702" y="297133"/>
                  <a:pt x="1703973" y="287311"/>
                  <a:pt x="1696478" y="277318"/>
                </a:cubicBezTo>
                <a:cubicBezTo>
                  <a:pt x="1683286" y="237741"/>
                  <a:pt x="1693366" y="261406"/>
                  <a:pt x="1659003" y="209862"/>
                </a:cubicBezTo>
                <a:cubicBezTo>
                  <a:pt x="1650238" y="196715"/>
                  <a:pt x="1649009" y="179881"/>
                  <a:pt x="1644012" y="164891"/>
                </a:cubicBezTo>
                <a:lnTo>
                  <a:pt x="1636517" y="142406"/>
                </a:lnTo>
                <a:cubicBezTo>
                  <a:pt x="1634019" y="134911"/>
                  <a:pt x="1633404" y="126495"/>
                  <a:pt x="1629022" y="119921"/>
                </a:cubicBezTo>
                <a:lnTo>
                  <a:pt x="1599042" y="74950"/>
                </a:lnTo>
                <a:cubicBezTo>
                  <a:pt x="1594660" y="68376"/>
                  <a:pt x="1595929" y="59039"/>
                  <a:pt x="1591547" y="52465"/>
                </a:cubicBezTo>
                <a:cubicBezTo>
                  <a:pt x="1575506" y="28403"/>
                  <a:pt x="1570150" y="30343"/>
                  <a:pt x="1546576" y="22485"/>
                </a:cubicBezTo>
                <a:cubicBezTo>
                  <a:pt x="1535935" y="23111"/>
                  <a:pt x="1347275" y="33441"/>
                  <a:pt x="1321724" y="37475"/>
                </a:cubicBezTo>
                <a:cubicBezTo>
                  <a:pt x="1306116" y="39939"/>
                  <a:pt x="1292247" y="49366"/>
                  <a:pt x="1276753" y="52465"/>
                </a:cubicBezTo>
                <a:cubicBezTo>
                  <a:pt x="1254569" y="56902"/>
                  <a:pt x="1231766" y="57317"/>
                  <a:pt x="1209298" y="59960"/>
                </a:cubicBezTo>
                <a:lnTo>
                  <a:pt x="1149337" y="67455"/>
                </a:lnTo>
                <a:cubicBezTo>
                  <a:pt x="1056898" y="64957"/>
                  <a:pt x="964387" y="64358"/>
                  <a:pt x="872019" y="59960"/>
                </a:cubicBezTo>
                <a:cubicBezTo>
                  <a:pt x="839993" y="58435"/>
                  <a:pt x="820652" y="45245"/>
                  <a:pt x="789573" y="37475"/>
                </a:cubicBezTo>
                <a:cubicBezTo>
                  <a:pt x="769586" y="32478"/>
                  <a:pt x="750202" y="23195"/>
                  <a:pt x="729612" y="22485"/>
                </a:cubicBezTo>
                <a:lnTo>
                  <a:pt x="512255" y="14990"/>
                </a:lnTo>
                <a:cubicBezTo>
                  <a:pt x="479776" y="12492"/>
                  <a:pt x="447171" y="11301"/>
                  <a:pt x="414819" y="7495"/>
                </a:cubicBezTo>
                <a:cubicBezTo>
                  <a:pt x="404589" y="6291"/>
                  <a:pt x="395140" y="0"/>
                  <a:pt x="384839" y="0"/>
                </a:cubicBezTo>
                <a:cubicBezTo>
                  <a:pt x="352264" y="0"/>
                  <a:pt x="319882" y="4997"/>
                  <a:pt x="287403" y="7495"/>
                </a:cubicBezTo>
                <a:cubicBezTo>
                  <a:pt x="279908" y="9993"/>
                  <a:pt x="272514" y="12820"/>
                  <a:pt x="264917" y="14990"/>
                </a:cubicBezTo>
                <a:cubicBezTo>
                  <a:pt x="255012" y="17820"/>
                  <a:pt x="244405" y="18427"/>
                  <a:pt x="234937" y="22485"/>
                </a:cubicBezTo>
                <a:cubicBezTo>
                  <a:pt x="226657" y="26033"/>
                  <a:pt x="219947" y="32478"/>
                  <a:pt x="212452" y="37475"/>
                </a:cubicBezTo>
                <a:cubicBezTo>
                  <a:pt x="202587" y="67071"/>
                  <a:pt x="249927" y="47468"/>
                  <a:pt x="234937" y="52465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816964" y="5853785"/>
            <a:ext cx="1571043" cy="498010"/>
          </a:xfrm>
          <a:custGeom>
            <a:avLst/>
            <a:gdLst>
              <a:gd name="connsiteX0" fmla="*/ 89941 w 1571043"/>
              <a:gd name="connsiteY0" fmla="*/ 22359 h 498010"/>
              <a:gd name="connsiteX1" fmla="*/ 44970 w 1571043"/>
              <a:gd name="connsiteY1" fmla="*/ 29854 h 498010"/>
              <a:gd name="connsiteX2" fmla="*/ 29980 w 1571043"/>
              <a:gd name="connsiteY2" fmla="*/ 74825 h 498010"/>
              <a:gd name="connsiteX3" fmla="*/ 44970 w 1571043"/>
              <a:gd name="connsiteY3" fmla="*/ 224726 h 498010"/>
              <a:gd name="connsiteX4" fmla="*/ 59961 w 1571043"/>
              <a:gd name="connsiteY4" fmla="*/ 247212 h 498010"/>
              <a:gd name="connsiteX5" fmla="*/ 112426 w 1571043"/>
              <a:gd name="connsiteY5" fmla="*/ 314667 h 498010"/>
              <a:gd name="connsiteX6" fmla="*/ 149902 w 1571043"/>
              <a:gd name="connsiteY6" fmla="*/ 352143 h 498010"/>
              <a:gd name="connsiteX7" fmla="*/ 209862 w 1571043"/>
              <a:gd name="connsiteY7" fmla="*/ 397113 h 498010"/>
              <a:gd name="connsiteX8" fmla="*/ 269823 w 1571043"/>
              <a:gd name="connsiteY8" fmla="*/ 427094 h 498010"/>
              <a:gd name="connsiteX9" fmla="*/ 344774 w 1571043"/>
              <a:gd name="connsiteY9" fmla="*/ 457074 h 498010"/>
              <a:gd name="connsiteX10" fmla="*/ 906905 w 1571043"/>
              <a:gd name="connsiteY10" fmla="*/ 449579 h 498010"/>
              <a:gd name="connsiteX11" fmla="*/ 929390 w 1571043"/>
              <a:gd name="connsiteY11" fmla="*/ 434589 h 498010"/>
              <a:gd name="connsiteX12" fmla="*/ 974361 w 1571043"/>
              <a:gd name="connsiteY12" fmla="*/ 412104 h 498010"/>
              <a:gd name="connsiteX13" fmla="*/ 1026826 w 1571043"/>
              <a:gd name="connsiteY13" fmla="*/ 389618 h 498010"/>
              <a:gd name="connsiteX14" fmla="*/ 1079292 w 1571043"/>
              <a:gd name="connsiteY14" fmla="*/ 367133 h 498010"/>
              <a:gd name="connsiteX15" fmla="*/ 1386590 w 1571043"/>
              <a:gd name="connsiteY15" fmla="*/ 352143 h 498010"/>
              <a:gd name="connsiteX16" fmla="*/ 1431561 w 1571043"/>
              <a:gd name="connsiteY16" fmla="*/ 329658 h 498010"/>
              <a:gd name="connsiteX17" fmla="*/ 1461541 w 1571043"/>
              <a:gd name="connsiteY17" fmla="*/ 314667 h 498010"/>
              <a:gd name="connsiteX18" fmla="*/ 1499016 w 1571043"/>
              <a:gd name="connsiteY18" fmla="*/ 269697 h 498010"/>
              <a:gd name="connsiteX19" fmla="*/ 1528997 w 1571043"/>
              <a:gd name="connsiteY19" fmla="*/ 247212 h 498010"/>
              <a:gd name="connsiteX20" fmla="*/ 1551482 w 1571043"/>
              <a:gd name="connsiteY20" fmla="*/ 224726 h 498010"/>
              <a:gd name="connsiteX21" fmla="*/ 1558977 w 1571043"/>
              <a:gd name="connsiteY21" fmla="*/ 202241 h 498010"/>
              <a:gd name="connsiteX22" fmla="*/ 1558977 w 1571043"/>
              <a:gd name="connsiteY22" fmla="*/ 74825 h 498010"/>
              <a:gd name="connsiteX23" fmla="*/ 1543987 w 1571043"/>
              <a:gd name="connsiteY23" fmla="*/ 52340 h 498010"/>
              <a:gd name="connsiteX24" fmla="*/ 1521502 w 1571043"/>
              <a:gd name="connsiteY24" fmla="*/ 44845 h 498010"/>
              <a:gd name="connsiteX25" fmla="*/ 1371600 w 1571043"/>
              <a:gd name="connsiteY25" fmla="*/ 14864 h 498010"/>
              <a:gd name="connsiteX26" fmla="*/ 1041816 w 1571043"/>
              <a:gd name="connsiteY26" fmla="*/ 22359 h 498010"/>
              <a:gd name="connsiteX27" fmla="*/ 959370 w 1571043"/>
              <a:gd name="connsiteY27" fmla="*/ 37349 h 498010"/>
              <a:gd name="connsiteX28" fmla="*/ 914400 w 1571043"/>
              <a:gd name="connsiteY28" fmla="*/ 52340 h 498010"/>
              <a:gd name="connsiteX29" fmla="*/ 891915 w 1571043"/>
              <a:gd name="connsiteY29" fmla="*/ 59835 h 498010"/>
              <a:gd name="connsiteX30" fmla="*/ 757003 w 1571043"/>
              <a:gd name="connsiteY30" fmla="*/ 52340 h 498010"/>
              <a:gd name="connsiteX31" fmla="*/ 734518 w 1571043"/>
              <a:gd name="connsiteY31" fmla="*/ 44845 h 498010"/>
              <a:gd name="connsiteX32" fmla="*/ 704538 w 1571043"/>
              <a:gd name="connsiteY32" fmla="*/ 37349 h 498010"/>
              <a:gd name="connsiteX33" fmla="*/ 667062 w 1571043"/>
              <a:gd name="connsiteY33" fmla="*/ 29854 h 498010"/>
              <a:gd name="connsiteX34" fmla="*/ 584616 w 1571043"/>
              <a:gd name="connsiteY34" fmla="*/ 14864 h 498010"/>
              <a:gd name="connsiteX35" fmla="*/ 89941 w 1571043"/>
              <a:gd name="connsiteY35" fmla="*/ 22359 h 498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571043" h="498010">
                <a:moveTo>
                  <a:pt x="89941" y="22359"/>
                </a:moveTo>
                <a:cubicBezTo>
                  <a:pt x="0" y="24857"/>
                  <a:pt x="56407" y="19847"/>
                  <a:pt x="44970" y="29854"/>
                </a:cubicBezTo>
                <a:cubicBezTo>
                  <a:pt x="33078" y="40259"/>
                  <a:pt x="29980" y="74825"/>
                  <a:pt x="29980" y="74825"/>
                </a:cubicBezTo>
                <a:cubicBezTo>
                  <a:pt x="30418" y="82266"/>
                  <a:pt x="25418" y="185622"/>
                  <a:pt x="44970" y="224726"/>
                </a:cubicBezTo>
                <a:cubicBezTo>
                  <a:pt x="48999" y="232783"/>
                  <a:pt x="54964" y="239717"/>
                  <a:pt x="59961" y="247212"/>
                </a:cubicBezTo>
                <a:cubicBezTo>
                  <a:pt x="74160" y="289809"/>
                  <a:pt x="61869" y="264109"/>
                  <a:pt x="112426" y="314667"/>
                </a:cubicBezTo>
                <a:lnTo>
                  <a:pt x="149902" y="352143"/>
                </a:lnTo>
                <a:lnTo>
                  <a:pt x="209862" y="397113"/>
                </a:lnTo>
                <a:cubicBezTo>
                  <a:pt x="227739" y="410521"/>
                  <a:pt x="249836" y="417100"/>
                  <a:pt x="269823" y="427094"/>
                </a:cubicBezTo>
                <a:cubicBezTo>
                  <a:pt x="313935" y="449150"/>
                  <a:pt x="289206" y="438552"/>
                  <a:pt x="344774" y="457074"/>
                </a:cubicBezTo>
                <a:cubicBezTo>
                  <a:pt x="532151" y="454576"/>
                  <a:pt x="719650" y="456781"/>
                  <a:pt x="906905" y="449579"/>
                </a:cubicBezTo>
                <a:cubicBezTo>
                  <a:pt x="915906" y="449233"/>
                  <a:pt x="921333" y="438617"/>
                  <a:pt x="929390" y="434589"/>
                </a:cubicBezTo>
                <a:cubicBezTo>
                  <a:pt x="1066782" y="365893"/>
                  <a:pt x="824027" y="498010"/>
                  <a:pt x="974361" y="412104"/>
                </a:cubicBezTo>
                <a:cubicBezTo>
                  <a:pt x="1024083" y="383691"/>
                  <a:pt x="984778" y="407638"/>
                  <a:pt x="1026826" y="389618"/>
                </a:cubicBezTo>
                <a:cubicBezTo>
                  <a:pt x="1056860" y="376746"/>
                  <a:pt x="1051165" y="374165"/>
                  <a:pt x="1079292" y="367133"/>
                </a:cubicBezTo>
                <a:cubicBezTo>
                  <a:pt x="1176714" y="342778"/>
                  <a:pt x="1303784" y="354443"/>
                  <a:pt x="1386590" y="352143"/>
                </a:cubicBezTo>
                <a:cubicBezTo>
                  <a:pt x="1427811" y="338403"/>
                  <a:pt x="1390883" y="352903"/>
                  <a:pt x="1431561" y="329658"/>
                </a:cubicBezTo>
                <a:cubicBezTo>
                  <a:pt x="1441262" y="324115"/>
                  <a:pt x="1452449" y="321161"/>
                  <a:pt x="1461541" y="314667"/>
                </a:cubicBezTo>
                <a:cubicBezTo>
                  <a:pt x="1504522" y="283966"/>
                  <a:pt x="1466141" y="302571"/>
                  <a:pt x="1499016" y="269697"/>
                </a:cubicBezTo>
                <a:cubicBezTo>
                  <a:pt x="1507849" y="260864"/>
                  <a:pt x="1519512" y="255342"/>
                  <a:pt x="1528997" y="247212"/>
                </a:cubicBezTo>
                <a:cubicBezTo>
                  <a:pt x="1537045" y="240314"/>
                  <a:pt x="1543987" y="232221"/>
                  <a:pt x="1551482" y="224726"/>
                </a:cubicBezTo>
                <a:cubicBezTo>
                  <a:pt x="1553980" y="217231"/>
                  <a:pt x="1557061" y="209906"/>
                  <a:pt x="1558977" y="202241"/>
                </a:cubicBezTo>
                <a:cubicBezTo>
                  <a:pt x="1571043" y="153975"/>
                  <a:pt x="1570667" y="133278"/>
                  <a:pt x="1558977" y="74825"/>
                </a:cubicBezTo>
                <a:cubicBezTo>
                  <a:pt x="1557210" y="65992"/>
                  <a:pt x="1551021" y="57967"/>
                  <a:pt x="1543987" y="52340"/>
                </a:cubicBezTo>
                <a:cubicBezTo>
                  <a:pt x="1537818" y="47405"/>
                  <a:pt x="1528997" y="47343"/>
                  <a:pt x="1521502" y="44845"/>
                </a:cubicBezTo>
                <a:cubicBezTo>
                  <a:pt x="1476657" y="0"/>
                  <a:pt x="1499832" y="16932"/>
                  <a:pt x="1371600" y="14864"/>
                </a:cubicBezTo>
                <a:lnTo>
                  <a:pt x="1041816" y="22359"/>
                </a:lnTo>
                <a:cubicBezTo>
                  <a:pt x="980274" y="42873"/>
                  <a:pt x="1078029" y="11921"/>
                  <a:pt x="959370" y="37349"/>
                </a:cubicBezTo>
                <a:cubicBezTo>
                  <a:pt x="943920" y="40660"/>
                  <a:pt x="929390" y="47343"/>
                  <a:pt x="914400" y="52340"/>
                </a:cubicBezTo>
                <a:lnTo>
                  <a:pt x="891915" y="59835"/>
                </a:lnTo>
                <a:cubicBezTo>
                  <a:pt x="846944" y="57337"/>
                  <a:pt x="801840" y="56610"/>
                  <a:pt x="757003" y="52340"/>
                </a:cubicBezTo>
                <a:cubicBezTo>
                  <a:pt x="749138" y="51591"/>
                  <a:pt x="742114" y="47016"/>
                  <a:pt x="734518" y="44845"/>
                </a:cubicBezTo>
                <a:cubicBezTo>
                  <a:pt x="724613" y="42015"/>
                  <a:pt x="714594" y="39584"/>
                  <a:pt x="704538" y="37349"/>
                </a:cubicBezTo>
                <a:cubicBezTo>
                  <a:pt x="692102" y="34585"/>
                  <a:pt x="679498" y="32618"/>
                  <a:pt x="667062" y="29854"/>
                </a:cubicBezTo>
                <a:cubicBezTo>
                  <a:pt x="634132" y="22536"/>
                  <a:pt x="622945" y="16163"/>
                  <a:pt x="584616" y="14864"/>
                </a:cubicBezTo>
                <a:cubicBezTo>
                  <a:pt x="336587" y="6456"/>
                  <a:pt x="179882" y="19861"/>
                  <a:pt x="89941" y="22359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/>
          <p:cNvSpPr/>
          <p:nvPr/>
        </p:nvSpPr>
        <p:spPr>
          <a:xfrm>
            <a:off x="2682187" y="3418606"/>
            <a:ext cx="1624345" cy="352282"/>
          </a:xfrm>
          <a:custGeom>
            <a:avLst/>
            <a:gdLst>
              <a:gd name="connsiteX0" fmla="*/ 69105 w 1624345"/>
              <a:gd name="connsiteY0" fmla="*/ 117613 h 352282"/>
              <a:gd name="connsiteX1" fmla="*/ 28645 w 1624345"/>
              <a:gd name="connsiteY1" fmla="*/ 141890 h 352282"/>
              <a:gd name="connsiteX2" fmla="*/ 4369 w 1624345"/>
              <a:gd name="connsiteY2" fmla="*/ 158074 h 352282"/>
              <a:gd name="connsiteX3" fmla="*/ 12461 w 1624345"/>
              <a:gd name="connsiteY3" fmla="*/ 230902 h 352282"/>
              <a:gd name="connsiteX4" fmla="*/ 28645 w 1624345"/>
              <a:gd name="connsiteY4" fmla="*/ 255178 h 352282"/>
              <a:gd name="connsiteX5" fmla="*/ 101473 w 1624345"/>
              <a:gd name="connsiteY5" fmla="*/ 295638 h 352282"/>
              <a:gd name="connsiteX6" fmla="*/ 125749 w 1624345"/>
              <a:gd name="connsiteY6" fmla="*/ 303730 h 352282"/>
              <a:gd name="connsiteX7" fmla="*/ 303774 w 1624345"/>
              <a:gd name="connsiteY7" fmla="*/ 295638 h 352282"/>
              <a:gd name="connsiteX8" fmla="*/ 870217 w 1624345"/>
              <a:gd name="connsiteY8" fmla="*/ 303730 h 352282"/>
              <a:gd name="connsiteX9" fmla="*/ 894493 w 1624345"/>
              <a:gd name="connsiteY9" fmla="*/ 311822 h 352282"/>
              <a:gd name="connsiteX10" fmla="*/ 951137 w 1624345"/>
              <a:gd name="connsiteY10" fmla="*/ 328006 h 352282"/>
              <a:gd name="connsiteX11" fmla="*/ 1088701 w 1624345"/>
              <a:gd name="connsiteY11" fmla="*/ 319914 h 352282"/>
              <a:gd name="connsiteX12" fmla="*/ 1121070 w 1624345"/>
              <a:gd name="connsiteY12" fmla="*/ 311822 h 352282"/>
              <a:gd name="connsiteX13" fmla="*/ 1347647 w 1624345"/>
              <a:gd name="connsiteY13" fmla="*/ 319914 h 352282"/>
              <a:gd name="connsiteX14" fmla="*/ 1380015 w 1624345"/>
              <a:gd name="connsiteY14" fmla="*/ 328006 h 352282"/>
              <a:gd name="connsiteX15" fmla="*/ 1404291 w 1624345"/>
              <a:gd name="connsiteY15" fmla="*/ 336098 h 352282"/>
              <a:gd name="connsiteX16" fmla="*/ 1566132 w 1624345"/>
              <a:gd name="connsiteY16" fmla="*/ 352282 h 352282"/>
              <a:gd name="connsiteX17" fmla="*/ 1582316 w 1624345"/>
              <a:gd name="connsiteY17" fmla="*/ 247086 h 352282"/>
              <a:gd name="connsiteX18" fmla="*/ 1517579 w 1624345"/>
              <a:gd name="connsiteY18" fmla="*/ 190442 h 352282"/>
              <a:gd name="connsiteX19" fmla="*/ 1493303 w 1624345"/>
              <a:gd name="connsiteY19" fmla="*/ 166166 h 352282"/>
              <a:gd name="connsiteX20" fmla="*/ 1444751 w 1624345"/>
              <a:gd name="connsiteY20" fmla="*/ 133798 h 352282"/>
              <a:gd name="connsiteX21" fmla="*/ 1355739 w 1624345"/>
              <a:gd name="connsiteY21" fmla="*/ 109521 h 352282"/>
              <a:gd name="connsiteX22" fmla="*/ 1282910 w 1624345"/>
              <a:gd name="connsiteY22" fmla="*/ 93337 h 352282"/>
              <a:gd name="connsiteX23" fmla="*/ 886401 w 1624345"/>
              <a:gd name="connsiteY23" fmla="*/ 85245 h 352282"/>
              <a:gd name="connsiteX24" fmla="*/ 125749 w 1624345"/>
              <a:gd name="connsiteY24" fmla="*/ 85245 h 352282"/>
              <a:gd name="connsiteX25" fmla="*/ 77197 w 1624345"/>
              <a:gd name="connsiteY25" fmla="*/ 101429 h 352282"/>
              <a:gd name="connsiteX26" fmla="*/ 52921 w 1624345"/>
              <a:gd name="connsiteY26" fmla="*/ 109521 h 352282"/>
              <a:gd name="connsiteX27" fmla="*/ 69105 w 1624345"/>
              <a:gd name="connsiteY27" fmla="*/ 117613 h 352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624345" h="352282">
                <a:moveTo>
                  <a:pt x="69105" y="117613"/>
                </a:moveTo>
                <a:cubicBezTo>
                  <a:pt x="65059" y="123008"/>
                  <a:pt x="41982" y="133554"/>
                  <a:pt x="28645" y="141890"/>
                </a:cubicBezTo>
                <a:cubicBezTo>
                  <a:pt x="20398" y="147045"/>
                  <a:pt x="6109" y="148505"/>
                  <a:pt x="4369" y="158074"/>
                </a:cubicBezTo>
                <a:cubicBezTo>
                  <a:pt x="0" y="182105"/>
                  <a:pt x="6537" y="207206"/>
                  <a:pt x="12461" y="230902"/>
                </a:cubicBezTo>
                <a:cubicBezTo>
                  <a:pt x="14820" y="240337"/>
                  <a:pt x="22419" y="247707"/>
                  <a:pt x="28645" y="255178"/>
                </a:cubicBezTo>
                <a:cubicBezTo>
                  <a:pt x="56598" y="288722"/>
                  <a:pt x="54565" y="280002"/>
                  <a:pt x="101473" y="295638"/>
                </a:cubicBezTo>
                <a:lnTo>
                  <a:pt x="125749" y="303730"/>
                </a:lnTo>
                <a:cubicBezTo>
                  <a:pt x="185091" y="301033"/>
                  <a:pt x="244371" y="295638"/>
                  <a:pt x="303774" y="295638"/>
                </a:cubicBezTo>
                <a:cubicBezTo>
                  <a:pt x="492608" y="295638"/>
                  <a:pt x="681454" y="298558"/>
                  <a:pt x="870217" y="303730"/>
                </a:cubicBezTo>
                <a:cubicBezTo>
                  <a:pt x="878744" y="303964"/>
                  <a:pt x="886291" y="309479"/>
                  <a:pt x="894493" y="311822"/>
                </a:cubicBezTo>
                <a:cubicBezTo>
                  <a:pt x="965618" y="332144"/>
                  <a:pt x="892931" y="308604"/>
                  <a:pt x="951137" y="328006"/>
                </a:cubicBezTo>
                <a:cubicBezTo>
                  <a:pt x="996992" y="325309"/>
                  <a:pt x="1042974" y="324269"/>
                  <a:pt x="1088701" y="319914"/>
                </a:cubicBezTo>
                <a:cubicBezTo>
                  <a:pt x="1099773" y="318860"/>
                  <a:pt x="1109948" y="311822"/>
                  <a:pt x="1121070" y="311822"/>
                </a:cubicBezTo>
                <a:cubicBezTo>
                  <a:pt x="1196644" y="311822"/>
                  <a:pt x="1272121" y="317217"/>
                  <a:pt x="1347647" y="319914"/>
                </a:cubicBezTo>
                <a:cubicBezTo>
                  <a:pt x="1358436" y="322611"/>
                  <a:pt x="1369322" y="324951"/>
                  <a:pt x="1380015" y="328006"/>
                </a:cubicBezTo>
                <a:cubicBezTo>
                  <a:pt x="1388217" y="330349"/>
                  <a:pt x="1395833" y="334995"/>
                  <a:pt x="1404291" y="336098"/>
                </a:cubicBezTo>
                <a:cubicBezTo>
                  <a:pt x="1458052" y="343110"/>
                  <a:pt x="1512185" y="346887"/>
                  <a:pt x="1566132" y="352282"/>
                </a:cubicBezTo>
                <a:cubicBezTo>
                  <a:pt x="1622195" y="338266"/>
                  <a:pt x="1624345" y="349156"/>
                  <a:pt x="1582316" y="247086"/>
                </a:cubicBezTo>
                <a:cubicBezTo>
                  <a:pt x="1569145" y="215099"/>
                  <a:pt x="1540303" y="209379"/>
                  <a:pt x="1517579" y="190442"/>
                </a:cubicBezTo>
                <a:cubicBezTo>
                  <a:pt x="1508788" y="183116"/>
                  <a:pt x="1502336" y="173192"/>
                  <a:pt x="1493303" y="166166"/>
                </a:cubicBezTo>
                <a:cubicBezTo>
                  <a:pt x="1477950" y="154224"/>
                  <a:pt x="1463204" y="139949"/>
                  <a:pt x="1444751" y="133798"/>
                </a:cubicBezTo>
                <a:cubicBezTo>
                  <a:pt x="1399374" y="118672"/>
                  <a:pt x="1428750" y="127775"/>
                  <a:pt x="1355739" y="109521"/>
                </a:cubicBezTo>
                <a:cubicBezTo>
                  <a:pt x="1331613" y="103489"/>
                  <a:pt x="1307745" y="94622"/>
                  <a:pt x="1282910" y="93337"/>
                </a:cubicBezTo>
                <a:cubicBezTo>
                  <a:pt x="1150889" y="86508"/>
                  <a:pt x="1018571" y="87942"/>
                  <a:pt x="886401" y="85245"/>
                </a:cubicBezTo>
                <a:cubicBezTo>
                  <a:pt x="630665" y="0"/>
                  <a:pt x="829880" y="63468"/>
                  <a:pt x="125749" y="85245"/>
                </a:cubicBezTo>
                <a:cubicBezTo>
                  <a:pt x="108698" y="85772"/>
                  <a:pt x="93381" y="96034"/>
                  <a:pt x="77197" y="101429"/>
                </a:cubicBezTo>
                <a:lnTo>
                  <a:pt x="52921" y="109521"/>
                </a:lnTo>
                <a:cubicBezTo>
                  <a:pt x="34830" y="127613"/>
                  <a:pt x="73151" y="112218"/>
                  <a:pt x="69105" y="117613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Istoric</a:t>
            </a:r>
            <a:endParaRPr lang="en-US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56792"/>
            <a:ext cx="8704264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www.lifecleanwater.ro/img/vasile_craciunesc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340768"/>
            <a:ext cx="1872207" cy="1872208"/>
          </a:xfrm>
          <a:prstGeom prst="rect">
            <a:avLst/>
          </a:prstGeom>
          <a:noFill/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3356992"/>
            <a:ext cx="8965504" cy="1327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5012846"/>
            <a:ext cx="8856984" cy="1584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reeform 6"/>
          <p:cNvSpPr/>
          <p:nvPr/>
        </p:nvSpPr>
        <p:spPr>
          <a:xfrm>
            <a:off x="2880876" y="2652276"/>
            <a:ext cx="971044" cy="56644"/>
          </a:xfrm>
          <a:custGeom>
            <a:avLst/>
            <a:gdLst>
              <a:gd name="connsiteX0" fmla="*/ 0 w 971044"/>
              <a:gd name="connsiteY0" fmla="*/ 0 h 56644"/>
              <a:gd name="connsiteX1" fmla="*/ 40460 w 971044"/>
              <a:gd name="connsiteY1" fmla="*/ 32368 h 56644"/>
              <a:gd name="connsiteX2" fmla="*/ 161841 w 971044"/>
              <a:gd name="connsiteY2" fmla="*/ 56644 h 56644"/>
              <a:gd name="connsiteX3" fmla="*/ 291313 w 971044"/>
              <a:gd name="connsiteY3" fmla="*/ 48552 h 56644"/>
              <a:gd name="connsiteX4" fmla="*/ 364142 w 971044"/>
              <a:gd name="connsiteY4" fmla="*/ 40460 h 56644"/>
              <a:gd name="connsiteX5" fmla="*/ 404602 w 971044"/>
              <a:gd name="connsiteY5" fmla="*/ 32368 h 56644"/>
              <a:gd name="connsiteX6" fmla="*/ 574535 w 971044"/>
              <a:gd name="connsiteY6" fmla="*/ 24276 h 56644"/>
              <a:gd name="connsiteX7" fmla="*/ 647363 w 971044"/>
              <a:gd name="connsiteY7" fmla="*/ 16184 h 56644"/>
              <a:gd name="connsiteX8" fmla="*/ 671639 w 971044"/>
              <a:gd name="connsiteY8" fmla="*/ 8092 h 56644"/>
              <a:gd name="connsiteX9" fmla="*/ 906308 w 971044"/>
              <a:gd name="connsiteY9" fmla="*/ 16184 h 56644"/>
              <a:gd name="connsiteX10" fmla="*/ 962952 w 971044"/>
              <a:gd name="connsiteY10" fmla="*/ 40460 h 56644"/>
              <a:gd name="connsiteX11" fmla="*/ 971044 w 971044"/>
              <a:gd name="connsiteY11" fmla="*/ 40460 h 56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71044" h="56644">
                <a:moveTo>
                  <a:pt x="0" y="0"/>
                </a:moveTo>
                <a:cubicBezTo>
                  <a:pt x="13487" y="10789"/>
                  <a:pt x="25012" y="24644"/>
                  <a:pt x="40460" y="32368"/>
                </a:cubicBezTo>
                <a:cubicBezTo>
                  <a:pt x="73697" y="48986"/>
                  <a:pt x="126698" y="52251"/>
                  <a:pt x="161841" y="56644"/>
                </a:cubicBezTo>
                <a:lnTo>
                  <a:pt x="291313" y="48552"/>
                </a:lnTo>
                <a:cubicBezTo>
                  <a:pt x="315661" y="46604"/>
                  <a:pt x="339962" y="43914"/>
                  <a:pt x="364142" y="40460"/>
                </a:cubicBezTo>
                <a:cubicBezTo>
                  <a:pt x="377758" y="38515"/>
                  <a:pt x="390889" y="33423"/>
                  <a:pt x="404602" y="32368"/>
                </a:cubicBezTo>
                <a:cubicBezTo>
                  <a:pt x="461143" y="28019"/>
                  <a:pt x="517891" y="26973"/>
                  <a:pt x="574535" y="24276"/>
                </a:cubicBezTo>
                <a:cubicBezTo>
                  <a:pt x="598811" y="21579"/>
                  <a:pt x="623270" y="20200"/>
                  <a:pt x="647363" y="16184"/>
                </a:cubicBezTo>
                <a:cubicBezTo>
                  <a:pt x="655777" y="14782"/>
                  <a:pt x="663109" y="8092"/>
                  <a:pt x="671639" y="8092"/>
                </a:cubicBezTo>
                <a:cubicBezTo>
                  <a:pt x="749908" y="8092"/>
                  <a:pt x="828085" y="13487"/>
                  <a:pt x="906308" y="16184"/>
                </a:cubicBezTo>
                <a:cubicBezTo>
                  <a:pt x="929467" y="27763"/>
                  <a:pt x="939139" y="34507"/>
                  <a:pt x="962952" y="40460"/>
                </a:cubicBezTo>
                <a:cubicBezTo>
                  <a:pt x="965569" y="41114"/>
                  <a:pt x="968347" y="40460"/>
                  <a:pt x="971044" y="40460"/>
                </a:cubicBezTo>
              </a:path>
            </a:pathLst>
          </a:cu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4942049" y="3789040"/>
            <a:ext cx="1286135" cy="372233"/>
          </a:xfrm>
          <a:custGeom>
            <a:avLst/>
            <a:gdLst>
              <a:gd name="connsiteX0" fmla="*/ 34612 w 1286135"/>
              <a:gd name="connsiteY0" fmla="*/ 113288 h 372233"/>
              <a:gd name="connsiteX1" fmla="*/ 50796 w 1286135"/>
              <a:gd name="connsiteY1" fmla="*/ 153748 h 372233"/>
              <a:gd name="connsiteX2" fmla="*/ 83164 w 1286135"/>
              <a:gd name="connsiteY2" fmla="*/ 299405 h 372233"/>
              <a:gd name="connsiteX3" fmla="*/ 99348 w 1286135"/>
              <a:gd name="connsiteY3" fmla="*/ 323681 h 372233"/>
              <a:gd name="connsiteX4" fmla="*/ 325925 w 1286135"/>
              <a:gd name="connsiteY4" fmla="*/ 347957 h 372233"/>
              <a:gd name="connsiteX5" fmla="*/ 528226 w 1286135"/>
              <a:gd name="connsiteY5" fmla="*/ 364141 h 372233"/>
              <a:gd name="connsiteX6" fmla="*/ 576778 w 1286135"/>
              <a:gd name="connsiteY6" fmla="*/ 372233 h 372233"/>
              <a:gd name="connsiteX7" fmla="*/ 965196 w 1286135"/>
              <a:gd name="connsiteY7" fmla="*/ 364141 h 372233"/>
              <a:gd name="connsiteX8" fmla="*/ 1021840 w 1286135"/>
              <a:gd name="connsiteY8" fmla="*/ 356049 h 372233"/>
              <a:gd name="connsiteX9" fmla="*/ 1070392 w 1286135"/>
              <a:gd name="connsiteY9" fmla="*/ 339865 h 372233"/>
              <a:gd name="connsiteX10" fmla="*/ 1094668 w 1286135"/>
              <a:gd name="connsiteY10" fmla="*/ 331773 h 372233"/>
              <a:gd name="connsiteX11" fmla="*/ 1118944 w 1286135"/>
              <a:gd name="connsiteY11" fmla="*/ 323681 h 372233"/>
              <a:gd name="connsiteX12" fmla="*/ 1151313 w 1286135"/>
              <a:gd name="connsiteY12" fmla="*/ 315589 h 372233"/>
              <a:gd name="connsiteX13" fmla="*/ 1175589 w 1286135"/>
              <a:gd name="connsiteY13" fmla="*/ 307497 h 372233"/>
              <a:gd name="connsiteX14" fmla="*/ 1207957 w 1286135"/>
              <a:gd name="connsiteY14" fmla="*/ 299405 h 372233"/>
              <a:gd name="connsiteX15" fmla="*/ 1256509 w 1286135"/>
              <a:gd name="connsiteY15" fmla="*/ 283221 h 372233"/>
              <a:gd name="connsiteX16" fmla="*/ 1272693 w 1286135"/>
              <a:gd name="connsiteY16" fmla="*/ 258945 h 372233"/>
              <a:gd name="connsiteX17" fmla="*/ 1272693 w 1286135"/>
              <a:gd name="connsiteY17" fmla="*/ 186117 h 372233"/>
              <a:gd name="connsiteX18" fmla="*/ 1248417 w 1286135"/>
              <a:gd name="connsiteY18" fmla="*/ 178024 h 372233"/>
              <a:gd name="connsiteX19" fmla="*/ 1224141 w 1286135"/>
              <a:gd name="connsiteY19" fmla="*/ 161840 h 372233"/>
              <a:gd name="connsiteX20" fmla="*/ 1167497 w 1286135"/>
              <a:gd name="connsiteY20" fmla="*/ 113288 h 372233"/>
              <a:gd name="connsiteX21" fmla="*/ 1110852 w 1286135"/>
              <a:gd name="connsiteY21" fmla="*/ 105196 h 372233"/>
              <a:gd name="connsiteX22" fmla="*/ 1054208 w 1286135"/>
              <a:gd name="connsiteY22" fmla="*/ 89012 h 372233"/>
              <a:gd name="connsiteX23" fmla="*/ 932828 w 1286135"/>
              <a:gd name="connsiteY23" fmla="*/ 72828 h 372233"/>
              <a:gd name="connsiteX24" fmla="*/ 779079 w 1286135"/>
              <a:gd name="connsiteY24" fmla="*/ 56644 h 372233"/>
              <a:gd name="connsiteX25" fmla="*/ 730527 w 1286135"/>
              <a:gd name="connsiteY25" fmla="*/ 48552 h 372233"/>
              <a:gd name="connsiteX26" fmla="*/ 673883 w 1286135"/>
              <a:gd name="connsiteY26" fmla="*/ 32368 h 372233"/>
              <a:gd name="connsiteX27" fmla="*/ 576778 w 1286135"/>
              <a:gd name="connsiteY27" fmla="*/ 24276 h 372233"/>
              <a:gd name="connsiteX28" fmla="*/ 544410 w 1286135"/>
              <a:gd name="connsiteY28" fmla="*/ 16184 h 372233"/>
              <a:gd name="connsiteX29" fmla="*/ 512042 w 1286135"/>
              <a:gd name="connsiteY29" fmla="*/ 0 h 372233"/>
              <a:gd name="connsiteX30" fmla="*/ 212637 w 1286135"/>
              <a:gd name="connsiteY30" fmla="*/ 8092 h 372233"/>
              <a:gd name="connsiteX31" fmla="*/ 188360 w 1286135"/>
              <a:gd name="connsiteY31" fmla="*/ 16184 h 372233"/>
              <a:gd name="connsiteX32" fmla="*/ 131716 w 1286135"/>
              <a:gd name="connsiteY32" fmla="*/ 48552 h 372233"/>
              <a:gd name="connsiteX33" fmla="*/ 26520 w 1286135"/>
              <a:gd name="connsiteY33" fmla="*/ 80920 h 372233"/>
              <a:gd name="connsiteX34" fmla="*/ 34612 w 1286135"/>
              <a:gd name="connsiteY34" fmla="*/ 113288 h 372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286135" h="372233">
                <a:moveTo>
                  <a:pt x="34612" y="113288"/>
                </a:moveTo>
                <a:cubicBezTo>
                  <a:pt x="38658" y="125426"/>
                  <a:pt x="48742" y="139368"/>
                  <a:pt x="50796" y="153748"/>
                </a:cubicBezTo>
                <a:cubicBezTo>
                  <a:pt x="71856" y="301168"/>
                  <a:pt x="20128" y="257381"/>
                  <a:pt x="83164" y="299405"/>
                </a:cubicBezTo>
                <a:cubicBezTo>
                  <a:pt x="88559" y="307497"/>
                  <a:pt x="91877" y="317455"/>
                  <a:pt x="99348" y="323681"/>
                </a:cubicBezTo>
                <a:cubicBezTo>
                  <a:pt x="151639" y="367257"/>
                  <a:pt x="323930" y="347874"/>
                  <a:pt x="325925" y="347957"/>
                </a:cubicBezTo>
                <a:cubicBezTo>
                  <a:pt x="429130" y="368598"/>
                  <a:pt x="314241" y="347681"/>
                  <a:pt x="528226" y="364141"/>
                </a:cubicBezTo>
                <a:cubicBezTo>
                  <a:pt x="544585" y="365399"/>
                  <a:pt x="560594" y="369536"/>
                  <a:pt x="576778" y="372233"/>
                </a:cubicBezTo>
                <a:lnTo>
                  <a:pt x="965196" y="364141"/>
                </a:lnTo>
                <a:cubicBezTo>
                  <a:pt x="984256" y="363448"/>
                  <a:pt x="1003255" y="360338"/>
                  <a:pt x="1021840" y="356049"/>
                </a:cubicBezTo>
                <a:cubicBezTo>
                  <a:pt x="1038463" y="352213"/>
                  <a:pt x="1054208" y="345260"/>
                  <a:pt x="1070392" y="339865"/>
                </a:cubicBezTo>
                <a:lnTo>
                  <a:pt x="1094668" y="331773"/>
                </a:lnTo>
                <a:cubicBezTo>
                  <a:pt x="1102760" y="329076"/>
                  <a:pt x="1110669" y="325750"/>
                  <a:pt x="1118944" y="323681"/>
                </a:cubicBezTo>
                <a:cubicBezTo>
                  <a:pt x="1129734" y="320984"/>
                  <a:pt x="1140619" y="318644"/>
                  <a:pt x="1151313" y="315589"/>
                </a:cubicBezTo>
                <a:cubicBezTo>
                  <a:pt x="1159515" y="313246"/>
                  <a:pt x="1167387" y="309840"/>
                  <a:pt x="1175589" y="307497"/>
                </a:cubicBezTo>
                <a:cubicBezTo>
                  <a:pt x="1186282" y="304442"/>
                  <a:pt x="1197305" y="302601"/>
                  <a:pt x="1207957" y="299405"/>
                </a:cubicBezTo>
                <a:cubicBezTo>
                  <a:pt x="1224297" y="294503"/>
                  <a:pt x="1256509" y="283221"/>
                  <a:pt x="1256509" y="283221"/>
                </a:cubicBezTo>
                <a:cubicBezTo>
                  <a:pt x="1261904" y="275129"/>
                  <a:pt x="1268344" y="267644"/>
                  <a:pt x="1272693" y="258945"/>
                </a:cubicBezTo>
                <a:cubicBezTo>
                  <a:pt x="1283921" y="236489"/>
                  <a:pt x="1286135" y="209641"/>
                  <a:pt x="1272693" y="186117"/>
                </a:cubicBezTo>
                <a:cubicBezTo>
                  <a:pt x="1268461" y="178711"/>
                  <a:pt x="1256046" y="181839"/>
                  <a:pt x="1248417" y="178024"/>
                </a:cubicBezTo>
                <a:cubicBezTo>
                  <a:pt x="1239718" y="173675"/>
                  <a:pt x="1231612" y="168066"/>
                  <a:pt x="1224141" y="161840"/>
                </a:cubicBezTo>
                <a:cubicBezTo>
                  <a:pt x="1207313" y="147817"/>
                  <a:pt x="1189004" y="121108"/>
                  <a:pt x="1167497" y="113288"/>
                </a:cubicBezTo>
                <a:cubicBezTo>
                  <a:pt x="1149572" y="106770"/>
                  <a:pt x="1129734" y="107893"/>
                  <a:pt x="1110852" y="105196"/>
                </a:cubicBezTo>
                <a:cubicBezTo>
                  <a:pt x="1090053" y="98263"/>
                  <a:pt x="1076562" y="93076"/>
                  <a:pt x="1054208" y="89012"/>
                </a:cubicBezTo>
                <a:cubicBezTo>
                  <a:pt x="1026242" y="83927"/>
                  <a:pt x="959246" y="76350"/>
                  <a:pt x="932828" y="72828"/>
                </a:cubicBezTo>
                <a:cubicBezTo>
                  <a:pt x="827117" y="58733"/>
                  <a:pt x="923990" y="68720"/>
                  <a:pt x="779079" y="56644"/>
                </a:cubicBezTo>
                <a:cubicBezTo>
                  <a:pt x="762895" y="53947"/>
                  <a:pt x="746514" y="52241"/>
                  <a:pt x="730527" y="48552"/>
                </a:cubicBezTo>
                <a:cubicBezTo>
                  <a:pt x="711393" y="44136"/>
                  <a:pt x="693280" y="35431"/>
                  <a:pt x="673883" y="32368"/>
                </a:cubicBezTo>
                <a:cubicBezTo>
                  <a:pt x="641800" y="27302"/>
                  <a:pt x="609146" y="26973"/>
                  <a:pt x="576778" y="24276"/>
                </a:cubicBezTo>
                <a:cubicBezTo>
                  <a:pt x="565989" y="21579"/>
                  <a:pt x="554823" y="20089"/>
                  <a:pt x="544410" y="16184"/>
                </a:cubicBezTo>
                <a:cubicBezTo>
                  <a:pt x="533115" y="11948"/>
                  <a:pt x="524101" y="294"/>
                  <a:pt x="512042" y="0"/>
                </a:cubicBezTo>
                <a:lnTo>
                  <a:pt x="212637" y="8092"/>
                </a:lnTo>
                <a:cubicBezTo>
                  <a:pt x="204545" y="10789"/>
                  <a:pt x="195990" y="12369"/>
                  <a:pt x="188360" y="16184"/>
                </a:cubicBezTo>
                <a:cubicBezTo>
                  <a:pt x="129962" y="45382"/>
                  <a:pt x="202657" y="20176"/>
                  <a:pt x="131716" y="48552"/>
                </a:cubicBezTo>
                <a:cubicBezTo>
                  <a:pt x="103724" y="59749"/>
                  <a:pt x="54457" y="72938"/>
                  <a:pt x="26520" y="80920"/>
                </a:cubicBezTo>
                <a:cubicBezTo>
                  <a:pt x="0" y="98600"/>
                  <a:pt x="30566" y="101150"/>
                  <a:pt x="34612" y="113288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260648"/>
            <a:ext cx="3672408" cy="1581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Evoluţie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7504" y="1988840"/>
            <a:ext cx="8784976" cy="2099089"/>
            <a:chOff x="251520" y="3429000"/>
            <a:chExt cx="8784976" cy="2099089"/>
          </a:xfrm>
        </p:grpSpPr>
        <p:pic>
          <p:nvPicPr>
            <p:cNvPr id="3993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3429000"/>
              <a:ext cx="2088232" cy="20990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http://ucurtma.org/resimler/plans/doublestar/doublestar_1.jpg"/>
            <p:cNvPicPr>
              <a:picLocks noChangeAspect="1" noChangeArrowheads="1"/>
            </p:cNvPicPr>
            <p:nvPr/>
          </p:nvPicPr>
          <p:blipFill>
            <a:blip r:embed="rId4" cstate="print"/>
            <a:srcRect r="41653"/>
            <a:stretch>
              <a:fillRect/>
            </a:stretch>
          </p:blipFill>
          <p:spPr bwMode="auto">
            <a:xfrm>
              <a:off x="2483768" y="3429000"/>
              <a:ext cx="2266164" cy="2082552"/>
            </a:xfrm>
            <a:prstGeom prst="rect">
              <a:avLst/>
            </a:prstGeom>
            <a:noFill/>
          </p:spPr>
        </p:pic>
        <p:pic>
          <p:nvPicPr>
            <p:cNvPr id="7" name="Picture 6" descr="DSC_2073.JPG"/>
            <p:cNvPicPr>
              <a:picLocks noChangeAspect="1"/>
            </p:cNvPicPr>
            <p:nvPr/>
          </p:nvPicPr>
          <p:blipFill>
            <a:blip r:embed="rId5" cstate="print"/>
            <a:srcRect l="17416" t="12532" r="28594"/>
            <a:stretch>
              <a:fillRect/>
            </a:stretch>
          </p:blipFill>
          <p:spPr>
            <a:xfrm>
              <a:off x="4932040" y="3429000"/>
              <a:ext cx="1925513" cy="2088232"/>
            </a:xfrm>
            <a:prstGeom prst="rect">
              <a:avLst/>
            </a:prstGeom>
            <a:ln w="28575">
              <a:solidFill>
                <a:schemeClr val="accent1"/>
              </a:solidFill>
            </a:ln>
          </p:spPr>
        </p:pic>
        <p:pic>
          <p:nvPicPr>
            <p:cNvPr id="8" name="Picture 7" descr="DSC_0167.jpg"/>
            <p:cNvPicPr>
              <a:picLocks noChangeAspect="1"/>
            </p:cNvPicPr>
            <p:nvPr/>
          </p:nvPicPr>
          <p:blipFill>
            <a:blip r:embed="rId6" cstate="print"/>
            <a:srcRect l="48992" t="23254" r="24989" b="33560"/>
            <a:stretch>
              <a:fillRect/>
            </a:stretch>
          </p:blipFill>
          <p:spPr>
            <a:xfrm>
              <a:off x="7092280" y="3429000"/>
              <a:ext cx="1944216" cy="2088232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</p:grpSp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581128"/>
            <a:ext cx="3956668" cy="1901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dan.nita.FORESTDESIGN\Downloads\IMG_20130706_152445.jpg"/>
          <p:cNvPicPr>
            <a:picLocks noChangeAspect="1" noChangeArrowheads="1"/>
          </p:cNvPicPr>
          <p:nvPr/>
        </p:nvPicPr>
        <p:blipFill>
          <a:blip r:embed="rId8" cstate="print"/>
          <a:srcRect l="9393" t="20906" r="14799" b="27965"/>
          <a:stretch>
            <a:fillRect/>
          </a:stretch>
        </p:blipFill>
        <p:spPr bwMode="auto">
          <a:xfrm>
            <a:off x="4572000" y="4509120"/>
            <a:ext cx="4067944" cy="20577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De ce imagini neconvenţionale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6868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o-RO" sz="1800" dirty="0" smtClean="0"/>
              <a:t>Pentru că aparatul de zbor nu este </a:t>
            </a:r>
            <a:r>
              <a:rPr lang="ro-RO" sz="1800" dirty="0" smtClean="0"/>
              <a:t>neapărat destinat zborurilor fotogrammetrice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  <p:pic>
        <p:nvPicPr>
          <p:cNvPr id="4" name="Picture 3" descr="DSC_01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1844824"/>
            <a:ext cx="3744751" cy="2506817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 descr="2012-04-01 18.39.18.jpg"/>
          <p:cNvPicPr>
            <a:picLocks noChangeAspect="1"/>
          </p:cNvPicPr>
          <p:nvPr/>
        </p:nvPicPr>
        <p:blipFill>
          <a:blip r:embed="rId3" cstate="print"/>
          <a:srcRect r="12500"/>
          <a:stretch>
            <a:fillRect/>
          </a:stretch>
        </p:blipFill>
        <p:spPr>
          <a:xfrm>
            <a:off x="539552" y="1916832"/>
            <a:ext cx="2940327" cy="2520280"/>
          </a:xfrm>
          <a:prstGeom prst="rect">
            <a:avLst/>
          </a:prstGeom>
        </p:spPr>
      </p:pic>
      <p:pic>
        <p:nvPicPr>
          <p:cNvPr id="6" name="Picture 5" descr="DSC_205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9712" y="4293096"/>
            <a:ext cx="3369971" cy="225593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3794" name="Picture 2" descr="C:\Users\dan.nita.FORESTDESIGN\Dropbox\motoparapanta\2013-10-26 12.47.2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3356992"/>
            <a:ext cx="2440792" cy="32543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De ce imagini neconvenţionale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o-RO" dirty="0" smtClean="0"/>
              <a:t>În mod normal </a:t>
            </a:r>
            <a:r>
              <a:rPr lang="en-US" dirty="0" err="1" smtClean="0"/>
              <a:t>produc</a:t>
            </a:r>
            <a:r>
              <a:rPr lang="ro-RO" dirty="0" err="1" smtClean="0"/>
              <a:t>ţia</a:t>
            </a:r>
            <a:r>
              <a:rPr lang="en-US" dirty="0" smtClean="0"/>
              <a:t> de </a:t>
            </a:r>
            <a:r>
              <a:rPr lang="en-US" dirty="0" err="1" smtClean="0"/>
              <a:t>ortofoto</a:t>
            </a:r>
            <a:r>
              <a:rPr lang="en-US" dirty="0" smtClean="0"/>
              <a:t> </a:t>
            </a:r>
            <a:r>
              <a:rPr lang="ro-RO" dirty="0" smtClean="0"/>
              <a:t>se focusează pe  </a:t>
            </a:r>
            <a:r>
              <a:rPr lang="en-US" b="1" dirty="0" err="1" smtClean="0">
                <a:solidFill>
                  <a:srgbClr val="FF0000"/>
                </a:solidFill>
              </a:rPr>
              <a:t>zbor</a:t>
            </a:r>
            <a:r>
              <a:rPr lang="en-US" b="1" dirty="0" smtClean="0">
                <a:solidFill>
                  <a:srgbClr val="FF0000"/>
                </a:solidFill>
              </a:rPr>
              <a:t>, </a:t>
            </a:r>
            <a:r>
              <a:rPr lang="en-US" b="1" dirty="0" err="1" smtClean="0">
                <a:solidFill>
                  <a:srgbClr val="FF0000"/>
                </a:solidFill>
              </a:rPr>
              <a:t>avion</a:t>
            </a:r>
            <a:r>
              <a:rPr lang="en-US" b="1" dirty="0" smtClean="0">
                <a:solidFill>
                  <a:srgbClr val="FF0000"/>
                </a:solidFill>
              </a:rPr>
              <a:t>,</a:t>
            </a:r>
            <a:r>
              <a:rPr lang="ro-RO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instrumente</a:t>
            </a:r>
            <a:r>
              <a:rPr lang="en-US" b="1" dirty="0" smtClean="0">
                <a:solidFill>
                  <a:srgbClr val="FF0000"/>
                </a:solidFill>
              </a:rPr>
              <a:t>, GNSS</a:t>
            </a:r>
            <a:r>
              <a:rPr lang="ro-RO" b="1" dirty="0" smtClean="0">
                <a:solidFill>
                  <a:srgbClr val="FF0000"/>
                </a:solidFill>
              </a:rPr>
              <a:t> şi </a:t>
            </a:r>
            <a:r>
              <a:rPr lang="en-US" b="1" dirty="0" smtClean="0">
                <a:solidFill>
                  <a:srgbClr val="FF0000"/>
                </a:solidFill>
              </a:rPr>
              <a:t>software </a:t>
            </a:r>
            <a:endParaRPr lang="ro-RO" b="1" dirty="0" smtClean="0">
              <a:solidFill>
                <a:srgbClr val="FF0000"/>
              </a:solidFill>
            </a:endParaRPr>
          </a:p>
          <a:p>
            <a:endParaRPr lang="ro-RO" b="1" dirty="0" smtClean="0">
              <a:solidFill>
                <a:srgbClr val="FF0000"/>
              </a:solidFill>
            </a:endParaRPr>
          </a:p>
          <a:p>
            <a:r>
              <a:rPr lang="ro-RO" b="1" dirty="0" smtClean="0"/>
              <a:t>Zborurile convenţionale </a:t>
            </a:r>
            <a:r>
              <a:rPr lang="en-US" dirty="0" smtClean="0"/>
              <a:t/>
            </a:r>
            <a:br>
              <a:rPr lang="en-US" dirty="0" smtClean="0"/>
            </a:br>
            <a:endParaRPr lang="ro-RO" dirty="0" smtClean="0"/>
          </a:p>
          <a:p>
            <a:pPr lvl="1">
              <a:buFont typeface="Wingdings" pitchFamily="2" charset="2"/>
              <a:buChar char="v"/>
            </a:pPr>
            <a:r>
              <a:rPr lang="en-US" dirty="0" err="1" smtClean="0"/>
              <a:t>Aerotriangulatie</a:t>
            </a:r>
            <a:r>
              <a:rPr lang="en-US" dirty="0" smtClean="0"/>
              <a:t> (</a:t>
            </a:r>
            <a:r>
              <a:rPr lang="en-US" dirty="0" err="1" smtClean="0"/>
              <a:t>fiserele</a:t>
            </a:r>
            <a:r>
              <a:rPr lang="en-US" dirty="0" smtClean="0"/>
              <a:t> de </a:t>
            </a:r>
            <a:r>
              <a:rPr lang="en-US" dirty="0" err="1" smtClean="0"/>
              <a:t>productie</a:t>
            </a:r>
            <a:r>
              <a:rPr lang="en-US" dirty="0" smtClean="0"/>
              <a:t>)</a:t>
            </a:r>
            <a:endParaRPr lang="ro-RO" dirty="0" smtClean="0"/>
          </a:p>
          <a:p>
            <a:pPr lvl="1">
              <a:buFont typeface="Wingdings" pitchFamily="2" charset="2"/>
              <a:buChar char="v"/>
            </a:pPr>
            <a:r>
              <a:rPr lang="en-US" dirty="0" err="1" smtClean="0"/>
              <a:t>Schita</a:t>
            </a:r>
            <a:r>
              <a:rPr lang="en-US" dirty="0" smtClean="0"/>
              <a:t> </a:t>
            </a:r>
            <a:r>
              <a:rPr lang="en-US" dirty="0" err="1" smtClean="0"/>
              <a:t>traiectoriei</a:t>
            </a:r>
            <a:r>
              <a:rPr lang="en-US" dirty="0" smtClean="0"/>
              <a:t> de </a:t>
            </a:r>
            <a:r>
              <a:rPr lang="en-US" dirty="0" err="1" smtClean="0"/>
              <a:t>zbor</a:t>
            </a:r>
            <a:r>
              <a:rPr lang="en-US" dirty="0" smtClean="0"/>
              <a:t> </a:t>
            </a:r>
            <a:endParaRPr lang="ro-RO" dirty="0" smtClean="0"/>
          </a:p>
          <a:p>
            <a:pPr lvl="1">
              <a:buFont typeface="Wingdings" pitchFamily="2" charset="2"/>
              <a:buChar char="v"/>
            </a:pPr>
            <a:r>
              <a:rPr lang="en-US" dirty="0" err="1" smtClean="0"/>
              <a:t>Planul</a:t>
            </a:r>
            <a:r>
              <a:rPr lang="en-US" dirty="0" smtClean="0"/>
              <a:t> de </a:t>
            </a:r>
            <a:r>
              <a:rPr lang="en-US" dirty="0" err="1" smtClean="0"/>
              <a:t>zbor</a:t>
            </a:r>
            <a:r>
              <a:rPr lang="en-US" dirty="0" smtClean="0"/>
              <a:t> </a:t>
            </a:r>
            <a:endParaRPr lang="ro-RO" dirty="0" smtClean="0"/>
          </a:p>
          <a:p>
            <a:pPr lvl="1">
              <a:buFont typeface="Wingdings" pitchFamily="2" charset="2"/>
              <a:buChar char="v"/>
            </a:pPr>
            <a:r>
              <a:rPr lang="en-US" dirty="0" err="1" smtClean="0"/>
              <a:t>Coordonate</a:t>
            </a:r>
            <a:r>
              <a:rPr lang="en-US" dirty="0" smtClean="0"/>
              <a:t> centre imagine – ETRS89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Stereografic</a:t>
            </a:r>
            <a:r>
              <a:rPr lang="en-US" dirty="0" smtClean="0"/>
              <a:t> 1970 &amp; </a:t>
            </a:r>
            <a:r>
              <a:rPr lang="en-US" dirty="0" err="1" smtClean="0"/>
              <a:t>Marea</a:t>
            </a:r>
            <a:r>
              <a:rPr lang="en-US" dirty="0" smtClean="0"/>
              <a:t> </a:t>
            </a:r>
            <a:r>
              <a:rPr lang="en-US" dirty="0" err="1" smtClean="0"/>
              <a:t>Neagra</a:t>
            </a:r>
            <a:r>
              <a:rPr lang="ro-RO" dirty="0" smtClean="0"/>
              <a:t> </a:t>
            </a:r>
            <a:r>
              <a:rPr lang="en-US" dirty="0" smtClean="0"/>
              <a:t>1975</a:t>
            </a:r>
            <a:endParaRPr lang="ro-RO" dirty="0" smtClean="0"/>
          </a:p>
          <a:p>
            <a:pPr lvl="1">
              <a:buFont typeface="Wingdings" pitchFamily="2" charset="2"/>
              <a:buChar char="v"/>
            </a:pPr>
            <a:r>
              <a:rPr lang="en-US" dirty="0" err="1" smtClean="0"/>
              <a:t>Coordonate</a:t>
            </a:r>
            <a:r>
              <a:rPr lang="en-US" dirty="0" smtClean="0"/>
              <a:t> </a:t>
            </a:r>
            <a:r>
              <a:rPr lang="en-US" dirty="0" err="1" smtClean="0"/>
              <a:t>traiectorie</a:t>
            </a:r>
            <a:r>
              <a:rPr lang="en-US" dirty="0" smtClean="0"/>
              <a:t> </a:t>
            </a:r>
            <a:r>
              <a:rPr lang="en-US" dirty="0" err="1" smtClean="0"/>
              <a:t>antena</a:t>
            </a:r>
            <a:r>
              <a:rPr lang="en-US" dirty="0" smtClean="0"/>
              <a:t> GNSS la </a:t>
            </a:r>
            <a:r>
              <a:rPr lang="en-US" dirty="0" err="1" smtClean="0"/>
              <a:t>bordul</a:t>
            </a:r>
            <a:r>
              <a:rPr lang="en-US" dirty="0" smtClean="0"/>
              <a:t> </a:t>
            </a:r>
            <a:r>
              <a:rPr lang="en-US" dirty="0" err="1" smtClean="0"/>
              <a:t>avionului</a:t>
            </a:r>
            <a:r>
              <a:rPr lang="en-US" dirty="0" smtClean="0"/>
              <a:t> – ETRS89</a:t>
            </a:r>
            <a:endParaRPr lang="ro-RO" dirty="0" smtClean="0"/>
          </a:p>
          <a:p>
            <a:pPr lvl="1">
              <a:buFont typeface="Wingdings" pitchFamily="2" charset="2"/>
              <a:buChar char="v"/>
            </a:pPr>
            <a:r>
              <a:rPr lang="en-US" dirty="0" err="1" smtClean="0"/>
              <a:t>Harta</a:t>
            </a:r>
            <a:r>
              <a:rPr lang="en-US" dirty="0" smtClean="0"/>
              <a:t> index </a:t>
            </a:r>
            <a:r>
              <a:rPr lang="en-US" dirty="0" err="1" smtClean="0"/>
              <a:t>digitala</a:t>
            </a:r>
            <a:r>
              <a:rPr lang="en-US" dirty="0" smtClean="0"/>
              <a:t> </a:t>
            </a:r>
            <a:r>
              <a:rPr lang="en-US" dirty="0" err="1" smtClean="0"/>
              <a:t>ortofoto</a:t>
            </a:r>
            <a:endParaRPr lang="ro-RO" dirty="0" smtClean="0"/>
          </a:p>
          <a:p>
            <a:pPr lvl="1">
              <a:buFont typeface="Wingdings" pitchFamily="2" charset="2"/>
              <a:buChar char="v"/>
            </a:pPr>
            <a:r>
              <a:rPr lang="en-US" dirty="0" err="1" smtClean="0"/>
              <a:t>Imagini</a:t>
            </a:r>
            <a:r>
              <a:rPr lang="en-US" dirty="0" smtClean="0"/>
              <a:t> </a:t>
            </a:r>
            <a:r>
              <a:rPr lang="en-US" dirty="0" err="1" smtClean="0"/>
              <a:t>ortofoto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Aspecte metodologice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o-RO" dirty="0" smtClean="0"/>
              <a:t>Aparat </a:t>
            </a:r>
            <a:r>
              <a:rPr lang="ro-RO" sz="1200" dirty="0" smtClean="0"/>
              <a:t>(sau orice care zboară) </a:t>
            </a:r>
            <a:r>
              <a:rPr lang="ro-RO" dirty="0" smtClean="0"/>
              <a:t>de zbor dotat cu o camera</a:t>
            </a:r>
          </a:p>
          <a:p>
            <a:r>
              <a:rPr lang="ro-RO" dirty="0" smtClean="0"/>
              <a:t>Prelucrare date cu ajutorul unui soft </a:t>
            </a:r>
            <a:r>
              <a:rPr lang="ro-RO" dirty="0" smtClean="0"/>
              <a:t>specializat </a:t>
            </a:r>
            <a:r>
              <a:rPr lang="ro-RO" sz="1400" dirty="0" smtClean="0"/>
              <a:t>(</a:t>
            </a:r>
            <a:r>
              <a:rPr lang="ro-RO" sz="1400" dirty="0" err="1" smtClean="0"/>
              <a:t>open-source</a:t>
            </a:r>
            <a:r>
              <a:rPr lang="ro-RO" sz="1400" dirty="0" smtClean="0"/>
              <a:t> sau nu) </a:t>
            </a:r>
            <a:endParaRPr lang="ro-RO" dirty="0" smtClean="0"/>
          </a:p>
          <a:p>
            <a:r>
              <a:rPr lang="ro-RO" dirty="0" err="1" smtClean="0"/>
              <a:t>Georeferenţiere</a:t>
            </a:r>
            <a:r>
              <a:rPr lang="ro-RO" dirty="0" smtClean="0"/>
              <a:t> utilizând puncte de control</a:t>
            </a: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9552" y="443711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Îndemânare</a:t>
            </a:r>
            <a:r>
              <a:rPr kumimoji="0" lang="ro-RO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– Calm - Precizie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Aparat de zbor - îndemânare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o-RO" dirty="0" smtClean="0"/>
              <a:t>Orice dispozitiv care oferă o perspectivă de sus (nu neapărat perpendiculară) a obiectivului urmărit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4149080"/>
            <a:ext cx="3672408" cy="1386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dan.nita.FORESTDESIGN\Downloads\IMG_20130323_1357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284984"/>
            <a:ext cx="4032448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Aparat de zbor - îndemânare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30999" t="18186" r="30769" b="7416"/>
          <a:stretch>
            <a:fillRect/>
          </a:stretch>
        </p:blipFill>
        <p:spPr bwMode="auto">
          <a:xfrm>
            <a:off x="5076056" y="2276872"/>
            <a:ext cx="2664296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 l="32598" t="17756" r="31336" b="23429"/>
          <a:stretch>
            <a:fillRect/>
          </a:stretch>
        </p:blipFill>
        <p:spPr bwMode="auto">
          <a:xfrm>
            <a:off x="683568" y="1988840"/>
            <a:ext cx="3744416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1403648" y="4437112"/>
            <a:ext cx="504056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Aparat de zbor – plan de zbor</a:t>
            </a:r>
            <a:endParaRPr lang="en-US" dirty="0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 l="21088" t="8187" r="33121" b="16986"/>
          <a:stretch>
            <a:fillRect/>
          </a:stretch>
        </p:blipFill>
        <p:spPr bwMode="auto">
          <a:xfrm>
            <a:off x="251520" y="1772816"/>
            <a:ext cx="4159818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 cstate="print"/>
          <a:srcRect l="20412" t="7207" r="31279" b="11145"/>
          <a:stretch>
            <a:fillRect/>
          </a:stretch>
        </p:blipFill>
        <p:spPr bwMode="auto">
          <a:xfrm>
            <a:off x="4716016" y="1772816"/>
            <a:ext cx="4021887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Aparat de zbor – plan de zbor</a:t>
            </a:r>
            <a:endParaRPr lang="en-US" dirty="0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 l="22109" t="10107" r="34727" b="19146"/>
          <a:stretch>
            <a:fillRect/>
          </a:stretch>
        </p:blipFill>
        <p:spPr bwMode="auto">
          <a:xfrm>
            <a:off x="395536" y="1844824"/>
            <a:ext cx="3936437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3" cstate="print"/>
          <a:srcRect l="21262" t="8396" r="33851" b="19464"/>
          <a:stretch>
            <a:fillRect/>
          </a:stretch>
        </p:blipFill>
        <p:spPr bwMode="auto">
          <a:xfrm>
            <a:off x="4716016" y="1916832"/>
            <a:ext cx="3942863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Prelucrare date - calm</a:t>
            </a:r>
            <a:endParaRPr lang="en-US" dirty="0"/>
          </a:p>
        </p:txBody>
      </p:sp>
      <p:pic>
        <p:nvPicPr>
          <p:cNvPr id="7" name="Picture 6"/>
          <p:cNvPicPr/>
          <p:nvPr/>
        </p:nvPicPr>
        <p:blipFill>
          <a:blip r:embed="rId2" cstate="print"/>
          <a:srcRect l="3635" t="11631" r="655" b="5017"/>
          <a:stretch>
            <a:fillRect/>
          </a:stretch>
        </p:blipFill>
        <p:spPr bwMode="auto">
          <a:xfrm>
            <a:off x="251520" y="1412776"/>
            <a:ext cx="8496944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err="1" smtClean="0"/>
              <a:t>Georeferenţiere</a:t>
            </a:r>
            <a:r>
              <a:rPr lang="ro-RO" dirty="0" smtClean="0"/>
              <a:t> - precizie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o-RO" dirty="0" smtClean="0"/>
              <a:t>Puncte de control</a:t>
            </a:r>
            <a:endParaRPr lang="en-US" dirty="0"/>
          </a:p>
        </p:txBody>
      </p:sp>
      <p:pic>
        <p:nvPicPr>
          <p:cNvPr id="4" name="Picture 2" descr="C:\Users\dan.nita.FORESTDESIGN\Dropbox\Camera Uploads\2013-07-24 13.30.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492896"/>
            <a:ext cx="2970329" cy="3960439"/>
          </a:xfrm>
          <a:prstGeom prst="rect">
            <a:avLst/>
          </a:prstGeom>
          <a:noFill/>
        </p:spPr>
      </p:pic>
      <p:pic>
        <p:nvPicPr>
          <p:cNvPr id="1027" name="Picture 3" descr="C:\Users\dan.nita.FORESTDESIGN\Downloads\IMG_20130723_165323.jpg"/>
          <p:cNvPicPr>
            <a:picLocks noChangeAspect="1" noChangeArrowheads="1"/>
          </p:cNvPicPr>
          <p:nvPr/>
        </p:nvPicPr>
        <p:blipFill>
          <a:blip r:embed="rId3" cstate="print"/>
          <a:srcRect l="26673" t="18895" r="38594" b="24109"/>
          <a:stretch>
            <a:fillRect/>
          </a:stretch>
        </p:blipFill>
        <p:spPr bwMode="auto">
          <a:xfrm>
            <a:off x="4139952" y="1484784"/>
            <a:ext cx="4104456" cy="5051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dirty="0" err="1" smtClean="0"/>
              <a:t>Georeferenţiere</a:t>
            </a:r>
            <a:r>
              <a:rPr lang="ro-RO" dirty="0" smtClean="0"/>
              <a:t> – </a:t>
            </a:r>
            <a:r>
              <a:rPr lang="ro-RO" dirty="0" err="1" smtClean="0"/>
              <a:t>adugare</a:t>
            </a:r>
            <a:r>
              <a:rPr lang="ro-RO" dirty="0" smtClean="0"/>
              <a:t> puncte de control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7292" t="14162" r="26976" b="4405"/>
          <a:stretch>
            <a:fillRect/>
          </a:stretch>
        </p:blipFill>
        <p:spPr bwMode="auto">
          <a:xfrm>
            <a:off x="539552" y="1628800"/>
            <a:ext cx="4464496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564904"/>
            <a:ext cx="362454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err="1" smtClean="0"/>
              <a:t>Georeferenţiere</a:t>
            </a:r>
            <a:endParaRPr lang="en-US" dirty="0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 l="3544" t="10710" r="788" b="13474"/>
          <a:stretch>
            <a:fillRect/>
          </a:stretch>
        </p:blipFill>
        <p:spPr bwMode="auto">
          <a:xfrm>
            <a:off x="467543" y="1484784"/>
            <a:ext cx="8577483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323528" y="4005064"/>
            <a:ext cx="3312368" cy="14401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6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63369" y="0"/>
            <a:ext cx="3380632" cy="27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err="1" smtClean="0"/>
              <a:t>Georeferenţiere</a:t>
            </a:r>
            <a:endParaRPr lang="en-US" dirty="0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204864"/>
            <a:ext cx="6336704" cy="191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4509120"/>
            <a:ext cx="6624736" cy="2009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AutoShape 5" descr="data:image/jpeg;base64,/9j/4AAQSkZJRgABAQAAAQABAAD/2wCEAAkGBxQTEhQSEhQWFBQXGBUYFhcUFxUVGBcYFBgXFhccFhQYHCggGRwlHBQYITEhJSkrLi4uFx8zODMsNygtLisBCgoKDg0OGxAQGiwlICQvLzIsLCwtLCwsLDQtLCwsLCwsLCwsLCwsLCwsLCwsLCwsLiwsLCwsLCwsLDQsLCwsLP/AABEIAMsA+QMBIgACEQEDEQH/xAAcAAEAAgMBAQEAAAAAAAAAAAAABQYCBAcDAQj/xABBEAACAQIEAgcGAwYFAwUAAAABAgADEQQSITEFQQYTIlFhcYEHMpGhscEjQtEUUnKC8PEzYpKy4VNzohUkQ8LD/8QAGQEBAAMBAQAAAAAAAAAAAAAAAAEDBAIF/8QAJxEAAgMAAgIBAwUBAQAAAAAAAAECAxEhMQQSIjJBURMzYbHwcRT/2gAMAwEAAhEDEQA/AO4REQBERAEREARI7ifHcNh/8avTpnuZ1DHyW9z6Sq1vaphA+VaeIdb++KYQedqjK1vSQ2kOy9xNbAY1K1NatMgqwBBBB38tJsyQIiIAvEgatXFLVqFVLJdsoOUC1qVj3mx62w/4nw1sUGZsgb3Qq7L/AIYJtrfV7i528ZT+svwyz9P+UT8SIp4jE5lui5S7gmxuqq9lv2j7y3N+WxkpfUeR+0sjP2OHHDOfLyL4hWrBx1akrZlOg94qWVtdwCoG/wCY901cJVxS2VlzAsnaYbAopbY/v5h4acpw7ceYzpV6t1E/E1OGvUZA1UBWPIAiw8bk67/GbcsT1actY8EREkgREQBERAEROeP0uxK4+v2WODtXpUb0yFNfDUxUzdaNSHK1ktt+GpG8A6HE57hOmeMZlV6FNQzIhKGoWBrYI4tCMwtZSMhvuTytI/hvtAxS4VGemlVgMIr1/dRHrUXqVBXzFEV1amoPaUDrl8iB1KJWejXH6+Jqsr0qdOmlLDuxDl2L16WchCBlZQbjMDrpLNAEREAREQBOc+1rF4ohMNh6nU02UtWdTaowJyqin8q7knQ7eN+jTmPSfE9ZjaqGwy2XUgEgKNVHdqde+cWNpcFlUFKWM4hxDgtXDsGtnDblCxa19cxGo89o4fxB3YrbKtrbkkct/wC23OWzpNwSqUNMsQlyV0vfU6Hu15yrcL6P1g+Uo2b8qgBmJ8AdEH+dvScRkmuTudTT4XBK8J6ZYnhbt+z1OsDr2lq3dL/lYAEaja4tfW95O8K9r/EaGJX9uUPSYIzU+rFNlpuA4amQNeybi9798o3HKwbQXJU7aaEG3a7zpI9+ItUekamopotMfwLcC/8Aqli6KmuT9m4esHVXU3VgGU94YXB+BnpIDoDUzcOwpP8A0lHw0HyEn5KZyamJFXMMmXLbUN33+enLSYU+vzDMEy3FwL3tdtvG1vhtM+J0Xemy0n6t+zZtTazAm4GuoBHrIvB8KxK1Cz4nOt65tZwbVcvVi2bLZLN+W+osRY5pBJ0uuzdoJl1929/A67c9JtHceR+0geF8MxdNlz4sVUBfMrpqQxXL2/e07Vrk7/Cd5jyP2gGtVFbOcuUrpYHy128efyMxo9fftZLWO19DYW9L3mpxDAV3qFkrZEJw5C9u46pnapswBzhlWxuOzz5azcIxWSmBjD1iGsWfJYP1lQOl0uR2VBW3jpaAS+G62/bCWt+UnQ68zvym3NLhVKsiZa9QVWu3aC5NCxIBG2gIFxbabsAREQBORdMfac/Xmhg2C01NmqgBmcjfJfQLyvueWm939oXEWpYRlp3NSsRSQDft3vb+UHWUPoj0boIMzolV9mLqDlPcFb3R9ZXZNRXJdVU58lcHF69Vw61qvWlsqMzG4Op5aj5jWbfRv2j4ujUArOayNa61DcjvytuDv8J0nDYTDkDKqeBQCwI7iNJyPpZw8JiepUbPcHwqNt8ST6mcQs1ls61h+gOD8TTE0VrUjdWHwI0IPiDN2cr9jGOYNXwzHsjtr4EHKbedx8J1SXIyyWMWiIkkCIiAIiIAiIgHli6uRGaxbKCbDc2GwnJqj/tFdqlQdsEg6DS5Bt9J14zl3FaRXFVtQe2x08TfU8zrb0lVvRp8bG2jT6QYfOiheV/t+k86FL8SmFH4YDXe+ucr2LAb21JvJSmwI17tJtUMCqiyDe9vMi/2Myvs2+yRxfp2i08VWCpZc2bnqXA0HgDKdQW5+H1E7XxHoecfxBFqHq6CW6xtiwvawPfyHdmvOV4+kgxuIVRamK1RVA2CiocoHoJqg/iYJr5n6l6AG/D8N/2wPheTtanmUrtcEXG4vppK97O3vw/D/wAJ+TESyTuPSKZdkTWwlOmFD12UFlyhnVQStzYX377DumDvRyIWxK+41qnWIMyggu4N7WGxPK82OK06L5VqtbIy1BZitirAKSR3Nb+15H1eD4NgAWt1atTUiqylA6Cm2Vwb3yne+7MdyTOiDep0KecBavb0a2cEkMWYadxAa3gD3SQO48j9pEVOG4Rmpt2M9PqwjK2VuyRkBKnte7sfGTB3HkftAI2vTpmqx67K/YzKHUWzEKlxuMx0Hee+YUqdLtU+vzFr08udS2c3dtL+9lI03AF55cT4XhqlXNWJLg0SL1KgCmkzPTKgGy9q9+/S/KYrwzCdatcteohLB2qNe5Cob66iyqPQQDboYWm9ytUuNbZXBC6i1rdxT6zew9LKoW5NuZ3kdw/AYWlUL0cqs4sQrWU5jm0QG1/G0loAiIgFA9pBL4jB0rmw62obG2y23HPl6zHonw9UzEDQ8jrv3DkJqe0zFZMdhDe3ZsfJ2K/eSXA6QBIO/itx8e+Z7d02U56M9qHD7VjUWo4Gt0uSjDuKk2HoBKv0ywynFoQBm6u5P8D319PpLoqEFhsCfPT4SgdIsaBicQ3Kmip/4sW+bSqDbZZLM02fZWLY+rbYrVt4gMh+869ONeyOp/7wX/6dX/8AKdlmxLDFN6xERJOBERAEREAREQBIbH9HKVVi12Uk3OU6X8jJmJDSfZKk10UDj/AeoZWViyHv3BHfaevD6lwPD9CJZ+kSqaDht7XXzGo+8pmyhV5+8b8/3R5c5nnVzv2Lo3N5Ht/7k+43D06lWk7C602Le6HF/wApCnRrMAfTTkZ+eeJZuvxBa2frXJyggZszE2U6geBn6XwmGNhcXE5j7YuiOUft9Be5a6gd+i1P/qfMeMmqf2ZNlaXyXZ032P49avDKWXdC6sOd75vnmvLrKH7H+GLTwKVVuDUAzC+hy7G3I6kf2Evkuh0Uy7Z41MKjG7KpO1yATYa2vNHjFWjhqT13pgqmrZVW+41AYgG2/ppNzFYgqRZCwsxJHLLa2nMm/wApr1caxUHqWa5PZNgRYXBIPpOjkjv/AFvDC34ZucQKG1O4cnsubN7puLHfUaSeO48j9porjRcDqnGuhyWtdiL+Hf6+c3juPI/aAQvEOLUErGk1IvUvRByikx/HYopIL5rDJc3GwJFwDb34biKFZqqpTH4TBCSq2bMMwKEE3U3302mxXxJVj+Ex1UBgL3uL+gHfMGxpUi1FrEBiVHMgm1rb6AevKAba4VAbhFB8hyt+g+E9pq4fGZmy5HXfVhYaW/WbUAREQDnHT7AdbjUJ1CUGb1Utl+biRi9IqtHE1aAVDk6sFmOpL0w57NuRuL37peeNUAa6n96nWQ+nV1B8leUTjPD1PX1/ztXqgHvFNUW3kCAPjKbl8WafHfySN7GcYrsvvog71FzbnYsbfKc74rjM2e18rtckndV09S1gfMyW4hime2FpWZyO219EXncjmdv+dpBOhqmnlckk27QsMttrXEoqfpzI02x9uInp7JxfGgj9yr8wo+07ROPezbAPh+IilU17DlTyYWOo/Sdhm3U+UefNNPGIiIORERAEREAREQBMK1UKLk2H66CfK9ZUUsxAUC5J5Ss8S4g1a3ZKoNVB1JPIsBtvt4/DqMfZlVtqgjW4txVqngOQ8O+RqPqLbDaeGIraF9/uB/V/WM2syXWbLF0jZ4tTjFSl2/8AYWbBOLT0xWFSqj06i5kdWV1PNWFiPgZG4CtJZDtIg+C6SPHoFwh8LhmoOcwWo+Q96EKQfC5vpLJNfBNdJsTSujHLsSE4njMWtZlpUFekKaMGuMxqGoA65S62Ap6g9/lYzcSSCBxWMxnXEU6C9TmoAMxBYqzMK5NnGUqMpGhv43sJs7jyP2mcxO48j9oBB8SxeMWtlo0Uelel2jobHN1n/wAgvay620udGtrv8Nr1War1iZFDL1VwoLKVBJNnbZiR+Xbbmd+IAiIgCIkfxvjNLC0zUqtYclHvMe5Rz+0A8OP07KlTS6MW12N6dSmQfR/lOR9I+JMLYek16hLZiPyl2LufAksT/YCevSjpzXxJyralT5BdW9X/AEtInothxUrlT7xQ2v3ggn5Su1NRcvwaKc9kvyTfRfApQA5uTdief9ay8UXDC0pmOoGkQflJjgeOBtrPP9m3p6DgkuCawOBAxNCoNChcea1FII+OU/GXKVi1xcSdwGJzr/mGh85solxhg8iPPsbURE0GYREQBERAEREAh+kLAhVOwIYjy2+evoJEnD3UgHXv7ue/fJTj9LZv5fU7SOwxCraaK/pPPv12PSrYxSqgeA+kBrqvkPpPfivvMvr6HX9R6TQotYEd33nlWR9W0e/TJTgmiXwDHSWOgdBKtw15acHrlHiJNZ1bwTeCWyz3nxBYAT7NaPPfYiIkkCYnceR+0ymJ3HkftAMoiIAiIgCck9reJP7Qq8lQW9dTOtznntU4OKgWon+JYCxNhlUn59r5RqXLJiteI5KDebODxLUnV095Tcf8+BGk2KHR/EEXCD/XTv8AAtPtXgmJTVqFS3eFLD4reT7wfGos9JrnGW2tjaOKUMrXP5kb3l8x3eI0nmAKZBXTvttKDjLr3qw8wR9xMsHxutsWDD/ML6eYtMj8V78XwaoeUsySOv8ADuIXABk7g65Uhh6jvE5v0Z4i1SmGYW1IvyNtvlaXjhmIuLGVLYSwsklKOouCNcXGxmUjuGVrdg+a/cSRm2MvZaedKPq8ERE6ORERAEREArPSvGHMtMHbU27zt/XjK9UxDkaNb0v9x9ZnxfEZq1Qn94/AGwmpeZ/1pRfDL340Jx+SPHF0C2uY5u8AC48dTNCgCGYE37vT+838VWCjUyHTGFqgCo1jcFiLDa/PfblObLfftIto8b9P6ZPPx9v6LBgBtLZwr3klZwFPaWXhi3aw7vuLyKuyzyHkWWKJ8UaT7NZ54iIgCYnceR+0ymJ3HkftAMoiIAiIgCUvp7Vs9IcspPzl0lH9oa9ukf8AKw+BB+8qu+hl3j/uIjsJSDWMnsNTsJX+BtcWlhLWWedHg9GZA9KmUqQ6q38QB+s57xTCU1Tsoqlja4ABAAubW7zYS2dJKxJkbW4LUq1adJRoF7Tcl1F/Xu8pdRLnTm2PwwuPs/4MrYPJUGjgNpupLMVKnvAM+8KplWZSb5WZb9+U2lo4JSFOkbaKBYfwoJWuDXy3O7an1ltr4TKKu5L7FgpnZu7WTQkPw+hdh3Lqft/XhJmW07mme5rcEREuKRERAEGIgHMKxuzeZ+s+CevF6XV1qi9zNbyJuPkZqdbMEuGejHlI+1lvNShTu9+6ZVqx5bz7g2+c5bLIk7h00vLD0ZpHtPy2H1Mr+EUtZe+WjhRy6WsvjpL6Y69M3kTSWEvERNRjEREATE7jyP2mUxO48j9oBlERAEREASpe0Nfw6R5hmHoRr9BLbKl7RP8ADpfxH/bK7foZbR+4iA4CssNQ6Wlb4JVlhR7zzT0pdlb4mgStRdhdRUQt5BgZM8NolWe4scxE1ekeFzUzaSPRXiCVkpZyA62U3/MV0X1285bWt4OLXi9iZ403VYOoOeTL6ucv1aQvBqfZB/rSZ9L8YXq08Muws7+ZvlHwufUTf4Zhdl+Plzltnyn6r7FFfxr9n9yW4dSst/3tfTl/XjNufAJ9muKxYY29eiIiSQIiIAiIgEB0h4D1x6xTZrajvtt68pRv2GqTbLlHeT9htOsGUjjRRWa2oznv0Kk738biI11t7JFV9lyjlbK1WwbKpJYeg39T6z7g6eszxNXM1r3AufU6nmZt4KnbU7TL5DhKeQXCNvg12V1bY22/yTvB6VtTJpWkJhsRYCw+v6zdp4vvHwmmqUIxzTLfXbKblhPYV7jyntNLhxvc8tJuzp9iG5yIiJB0Jidx5H7TKYnceR+0AyiIgCIiAJD9KuGGvQKr7ynMviRe49QTJiJDWrCU2nqOP4OoUcjny9ZZsFVCjtbnlufgJTPadehiqmWplvkKoL3KuGYkEHSzKR6ibvAOK/h9qsjFUBd0OWmgAB/Hrk6trsPloZhn47i909KFymsLbxDFAIbo22mlr+rWEoa4euEbTq261XWxzdkDw5g2N9NpasNjadel1i3yjao46qm1jupftEHv5z0dqCLerXpL/Ovy1uZyveL4R0/T1xnzo8j1nfEVNWY/Sw9NBLxgaGUXO5+kg+imKoV85oapTIGxAJIvz32lmmqqvOX2Yr7PZ4uhERLzOIiIAiIgCIiADOd9Kn/HZAdASx/m7X0IE6IZzXpMLYqqDzIPpYWlVr+JdQtkRuES515zbw+LDvVRfdp2Unve4vbwGo+M9eH2BF5F8AYdU7D89Qn0vmPzcSqtfc03SeL/AKv7LNhbWE9xVkdSbSTHAMD1j5m90a+Z5CQlrIk0lrLBwlCKYvz1+M3IiaksRib16IiJJAmJ3HkftMpidx5H7QDKIiAIiIAiJhXqZVZu4E/AXgHEPaDw6tisdVemVKqQgBNrZNDy77yMwfQ/GdkHq2phs/VvUJplu9kG8sWDckljuTc+ZNzLDhHnnvyZ7h6n/misKjjeheNxBD16tJraKpZ8qDuRAll/q8026C102NI+CsR9VE6S9XSeeBoNWfIv8x7hOlfPUkcypjjcj29l/C3o4V+sGVmqE28FAUa+d5cZhRpBVCrsAAPSZzcv5POb5EREECIiAIiIAiIgCc36dIwxYIFsyLY+QPOdIlf6a4PPQzWuUYH0Oh+04sWxLKpestOdYWuzCwJGekbDfUhtPPb4z14QmWnblZj/AOVP9B8Z4NSJOmmvzmzg2KhktudPAXBP+1Zng0jVbsks/JL4QXl54PQC0h46mUvArL7hBZF8h9JbWuSm5nrERLjOIiIAmJ3HkftMpidx5H7QDKIiAIiIAmrxUfgVv+3U/wBpm1MKqZlK94I+OkEo49w7aTmGMiMGmW6nkSPhJigu08Z8M9tvTbqHST3RTD2Rn5sbDyX/AJPylftpLb0fp2oJ43PxJmrxls9MnlSyGEjERN55wiIgCIiAIiIAiIgCeeIoh1ZDswIPrPSIByXF4U0qrI24JHwge9J3p7QC1lf98fNdD8rSvU2uRMkljw3QexTJ7h+pA7yB8Zf1FhaULhTWdP4h9ZfpdUZ7uxERLSkREQBMTuPI/aZTE7jyP2gGUREAREQBERAOYcWw/V4usnexYeT9r7zbojQT29oChK9J/wB5Lf6T+jCamGrXUETyr4+s2evVL2rTN07S74SllRV7lA+AlHWpYi/K15fRNPiLtmTy30hERNhjEREAREQBERAEREAREQCJ6S8JGIolPzjtIf8AMOXkdpy3DOQbHcTtE5HxdQMTUA2zGUXLpmmh9oksJU2I5TomErh0VhzE5hw46S/dGGJo+pip8i5cEvERLzMIiIAmJ3HkftMpidx5H7QDKIiAIiIAiIgFQ9odC60H5B2Un+MXH+2VrA9k5TtfSXzpfTBwda4vZbjwKkEH4iUWhtfnpPP8pZPT0/EltefgkMSNL+nxl24TWz0abc8oB8xofmJTqq/h356Sz9Gj+D/M31nXivJNFflr4pktERNxgEREAREQ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7895" name="AutoShape 7" descr="data:image/jpeg;base64,/9j/4AAQSkZJRgABAQAAAQABAAD/2wCEAAkGBxQTEhQSEhQWFBQXGBUYFhcUFxUVGBcYFBgXFhccFhQYHCggGRwlHBQYITEhJSkrLi4uFx8zODMsNygtLisBCgoKDg0OGxAQGiwlICQvLzIsLCwtLCwsLDQtLCwsLCwsLCwsLCwsLCwsLCwsLCwsLiwsLCwsLCwsLDQsLCwsLP/AABEIAMsA+QMBIgACEQEDEQH/xAAcAAEAAgMBAQEAAAAAAAAAAAAABQYCBAcDAQj/xABBEAACAQIEAgcGAwYFAwUAAAABAgADEQQSITEFQQYTIlFhcYEHMpGhscEjQtEUUnKC8PEzYpKy4VNzohUkQ8LD/8QAGQEBAAMBAQAAAAAAAAAAAAAAAAEDBAIF/8QAJxEAAgMAAgIBAwUBAQAAAAAAAAECAxEhMQQSIjJBURMzYbHwcRT/2gAMAwEAAhEDEQA/AO4REQBERAEREARI7ifHcNh/8avTpnuZ1DHyW9z6Sq1vaphA+VaeIdb++KYQedqjK1vSQ2kOy9xNbAY1K1NatMgqwBBBB38tJsyQIiIAvEgatXFLVqFVLJdsoOUC1qVj3mx62w/4nw1sUGZsgb3Qq7L/AIYJtrfV7i528ZT+svwyz9P+UT8SIp4jE5lui5S7gmxuqq9lv2j7y3N+WxkpfUeR+0sjP2OHHDOfLyL4hWrBx1akrZlOg94qWVtdwCoG/wCY901cJVxS2VlzAsnaYbAopbY/v5h4acpw7ceYzpV6t1E/E1OGvUZA1UBWPIAiw8bk67/GbcsT1actY8EREkgREQBERAEROeP0uxK4+v2WODtXpUb0yFNfDUxUzdaNSHK1ktt+GpG8A6HE57hOmeMZlV6FNQzIhKGoWBrYI4tCMwtZSMhvuTytI/hvtAxS4VGemlVgMIr1/dRHrUXqVBXzFEV1amoPaUDrl8iB1KJWejXH6+Jqsr0qdOmlLDuxDl2L16WchCBlZQbjMDrpLNAEREAREQBOc+1rF4ohMNh6nU02UtWdTaowJyqin8q7knQ7eN+jTmPSfE9ZjaqGwy2XUgEgKNVHdqde+cWNpcFlUFKWM4hxDgtXDsGtnDblCxa19cxGo89o4fxB3YrbKtrbkkct/wC23OWzpNwSqUNMsQlyV0vfU6Hu15yrcL6P1g+Uo2b8qgBmJ8AdEH+dvScRkmuTudTT4XBK8J6ZYnhbt+z1OsDr2lq3dL/lYAEaja4tfW95O8K9r/EaGJX9uUPSYIzU+rFNlpuA4amQNeybi9798o3HKwbQXJU7aaEG3a7zpI9+ItUekamopotMfwLcC/8Aqli6KmuT9m4esHVXU3VgGU94YXB+BnpIDoDUzcOwpP8A0lHw0HyEn5KZyamJFXMMmXLbUN33+enLSYU+vzDMEy3FwL3tdtvG1vhtM+J0Xemy0n6t+zZtTazAm4GuoBHrIvB8KxK1Cz4nOt65tZwbVcvVi2bLZLN+W+osRY5pBJ0uuzdoJl1929/A67c9JtHceR+0geF8MxdNlz4sVUBfMrpqQxXL2/e07Vrk7/Cd5jyP2gGtVFbOcuUrpYHy128efyMxo9fftZLWO19DYW9L3mpxDAV3qFkrZEJw5C9u46pnapswBzhlWxuOzz5azcIxWSmBjD1iGsWfJYP1lQOl0uR2VBW3jpaAS+G62/bCWt+UnQ68zvym3NLhVKsiZa9QVWu3aC5NCxIBG2gIFxbabsAREQBORdMfac/Xmhg2C01NmqgBmcjfJfQLyvueWm939oXEWpYRlp3NSsRSQDft3vb+UHWUPoj0boIMzolV9mLqDlPcFb3R9ZXZNRXJdVU58lcHF69Vw61qvWlsqMzG4Op5aj5jWbfRv2j4ujUArOayNa61DcjvytuDv8J0nDYTDkDKqeBQCwI7iNJyPpZw8JiepUbPcHwqNt8ST6mcQs1ls61h+gOD8TTE0VrUjdWHwI0IPiDN2cr9jGOYNXwzHsjtr4EHKbedx8J1SXIyyWMWiIkkCIiAIiIAiIgHli6uRGaxbKCbDc2GwnJqj/tFdqlQdsEg6DS5Bt9J14zl3FaRXFVtQe2x08TfU8zrb0lVvRp8bG2jT6QYfOiheV/t+k86FL8SmFH4YDXe+ucr2LAb21JvJSmwI17tJtUMCqiyDe9vMi/2Myvs2+yRxfp2i08VWCpZc2bnqXA0HgDKdQW5+H1E7XxHoecfxBFqHq6CW6xtiwvawPfyHdmvOV4+kgxuIVRamK1RVA2CiocoHoJqg/iYJr5n6l6AG/D8N/2wPheTtanmUrtcEXG4vppK97O3vw/D/wAJ+TESyTuPSKZdkTWwlOmFD12UFlyhnVQStzYX377DumDvRyIWxK+41qnWIMyggu4N7WGxPK82OK06L5VqtbIy1BZitirAKSR3Nb+15H1eD4NgAWt1atTUiqylA6Cm2Vwb3yne+7MdyTOiDep0KecBavb0a2cEkMWYadxAa3gD3SQO48j9pEVOG4Rmpt2M9PqwjK2VuyRkBKnte7sfGTB3HkftAI2vTpmqx67K/YzKHUWzEKlxuMx0Hee+YUqdLtU+vzFr08udS2c3dtL+9lI03AF55cT4XhqlXNWJLg0SL1KgCmkzPTKgGy9q9+/S/KYrwzCdatcteohLB2qNe5Cob66iyqPQQDboYWm9ytUuNbZXBC6i1rdxT6zew9LKoW5NuZ3kdw/AYWlUL0cqs4sQrWU5jm0QG1/G0loAiIgFA9pBL4jB0rmw62obG2y23HPl6zHonw9UzEDQ8jrv3DkJqe0zFZMdhDe3ZsfJ2K/eSXA6QBIO/itx8e+Z7d02U56M9qHD7VjUWo4Gt0uSjDuKk2HoBKv0ywynFoQBm6u5P8D319PpLoqEFhsCfPT4SgdIsaBicQ3Kmip/4sW+bSqDbZZLM02fZWLY+rbYrVt4gMh+869ONeyOp/7wX/6dX/8AKdlmxLDFN6xERJOBERAEREAREQBIbH9HKVVi12Uk3OU6X8jJmJDSfZKk10UDj/AeoZWViyHv3BHfaevD6lwPD9CJZ+kSqaDht7XXzGo+8pmyhV5+8b8/3R5c5nnVzv2Lo3N5Ht/7k+43D06lWk7C602Le6HF/wApCnRrMAfTTkZ+eeJZuvxBa2frXJyggZszE2U6geBn6XwmGNhcXE5j7YuiOUft9Be5a6gd+i1P/qfMeMmqf2ZNlaXyXZ032P49avDKWXdC6sOd75vnmvLrKH7H+GLTwKVVuDUAzC+hy7G3I6kf2Evkuh0Uy7Z41MKjG7KpO1yATYa2vNHjFWjhqT13pgqmrZVW+41AYgG2/ppNzFYgqRZCwsxJHLLa2nMm/wApr1caxUHqWa5PZNgRYXBIPpOjkjv/AFvDC34ZucQKG1O4cnsubN7puLHfUaSeO48j9porjRcDqnGuhyWtdiL+Hf6+c3juPI/aAQvEOLUErGk1IvUvRByikx/HYopIL5rDJc3GwJFwDb34biKFZqqpTH4TBCSq2bMMwKEE3U3302mxXxJVj+Ex1UBgL3uL+gHfMGxpUi1FrEBiVHMgm1rb6AevKAba4VAbhFB8hyt+g+E9pq4fGZmy5HXfVhYaW/WbUAREQDnHT7AdbjUJ1CUGb1Utl+biRi9IqtHE1aAVDk6sFmOpL0w57NuRuL37peeNUAa6n96nWQ+nV1B8leUTjPD1PX1/ztXqgHvFNUW3kCAPjKbl8WafHfySN7GcYrsvvog71FzbnYsbfKc74rjM2e18rtckndV09S1gfMyW4hime2FpWZyO219EXncjmdv+dpBOhqmnlckk27QsMttrXEoqfpzI02x9uInp7JxfGgj9yr8wo+07ROPezbAPh+IilU17DlTyYWOo/Sdhm3U+UefNNPGIiIORERAEREAREQBMK1UKLk2H66CfK9ZUUsxAUC5J5Ss8S4g1a3ZKoNVB1JPIsBtvt4/DqMfZlVtqgjW4txVqngOQ8O+RqPqLbDaeGIraF9/uB/V/WM2syXWbLF0jZ4tTjFSl2/8AYWbBOLT0xWFSqj06i5kdWV1PNWFiPgZG4CtJZDtIg+C6SPHoFwh8LhmoOcwWo+Q96EKQfC5vpLJNfBNdJsTSujHLsSE4njMWtZlpUFekKaMGuMxqGoA65S62Ap6g9/lYzcSSCBxWMxnXEU6C9TmoAMxBYqzMK5NnGUqMpGhv43sJs7jyP2mcxO48j9oBB8SxeMWtlo0Uelel2jobHN1n/wAgvay620udGtrv8Nr1War1iZFDL1VwoLKVBJNnbZiR+Xbbmd+IAiIgCIkfxvjNLC0zUqtYclHvMe5Rz+0A8OP07KlTS6MW12N6dSmQfR/lOR9I+JMLYek16hLZiPyl2LufAksT/YCevSjpzXxJyralT5BdW9X/AEtInothxUrlT7xQ2v3ggn5Su1NRcvwaKc9kvyTfRfApQA5uTdief9ay8UXDC0pmOoGkQflJjgeOBtrPP9m3p6DgkuCawOBAxNCoNChcea1FII+OU/GXKVi1xcSdwGJzr/mGh85solxhg8iPPsbURE0GYREQBERAEREAh+kLAhVOwIYjy2+evoJEnD3UgHXv7ue/fJTj9LZv5fU7SOwxCraaK/pPPv12PSrYxSqgeA+kBrqvkPpPfivvMvr6HX9R6TQotYEd33nlWR9W0e/TJTgmiXwDHSWOgdBKtw15acHrlHiJNZ1bwTeCWyz3nxBYAT7NaPPfYiIkkCYnceR+0ymJ3HkftAMoiIAiIgCck9reJP7Qq8lQW9dTOtznntU4OKgWon+JYCxNhlUn59r5RqXLJiteI5KDebODxLUnV095Tcf8+BGk2KHR/EEXCD/XTv8AAtPtXgmJTVqFS3eFLD4reT7wfGos9JrnGW2tjaOKUMrXP5kb3l8x3eI0nmAKZBXTvttKDjLr3qw8wR9xMsHxutsWDD/ML6eYtMj8V78XwaoeUsySOv8ADuIXABk7g65Uhh6jvE5v0Z4i1SmGYW1IvyNtvlaXjhmIuLGVLYSwsklKOouCNcXGxmUjuGVrdg+a/cSRm2MvZaedKPq8ERE6ORERAEREArPSvGHMtMHbU27zt/XjK9UxDkaNb0v9x9ZnxfEZq1Qn94/AGwmpeZ/1pRfDL340Jx+SPHF0C2uY5u8AC48dTNCgCGYE37vT+838VWCjUyHTGFqgCo1jcFiLDa/PfblObLfftIto8b9P6ZPPx9v6LBgBtLZwr3klZwFPaWXhi3aw7vuLyKuyzyHkWWKJ8UaT7NZ54iIgCYnceR+0ymJ3HkftAMoiIAiIgCUvp7Vs9IcspPzl0lH9oa9ukf8AKw+BB+8qu+hl3j/uIjsJSDWMnsNTsJX+BtcWlhLWWedHg9GZA9KmUqQ6q38QB+s57xTCU1Tsoqlja4ABAAubW7zYS2dJKxJkbW4LUq1adJRoF7Tcl1F/Xu8pdRLnTm2PwwuPs/4MrYPJUGjgNpupLMVKnvAM+8KplWZSb5WZb9+U2lo4JSFOkbaKBYfwoJWuDXy3O7an1ltr4TKKu5L7FgpnZu7WTQkPw+hdh3Lqft/XhJmW07mme5rcEREuKRERAEGIgHMKxuzeZ+s+CevF6XV1qi9zNbyJuPkZqdbMEuGejHlI+1lvNShTu9+6ZVqx5bz7g2+c5bLIk7h00vLD0ZpHtPy2H1Mr+EUtZe+WjhRy6WsvjpL6Y69M3kTSWEvERNRjEREATE7jyP2mUxO48j9oBlERAEREASpe0Nfw6R5hmHoRr9BLbKl7RP8ADpfxH/bK7foZbR+4iA4CssNQ6Wlb4JVlhR7zzT0pdlb4mgStRdhdRUQt5BgZM8NolWe4scxE1ekeFzUzaSPRXiCVkpZyA62U3/MV0X1285bWt4OLXi9iZ403VYOoOeTL6ucv1aQvBqfZB/rSZ9L8YXq08Muws7+ZvlHwufUTf4Zhdl+Plzltnyn6r7FFfxr9n9yW4dSst/3tfTl/XjNufAJ9muKxYY29eiIiSQIiIAiIgEB0h4D1x6xTZrajvtt68pRv2GqTbLlHeT9htOsGUjjRRWa2oznv0Kk738biI11t7JFV9lyjlbK1WwbKpJYeg39T6z7g6eszxNXM1r3AufU6nmZt4KnbU7TL5DhKeQXCNvg12V1bY22/yTvB6VtTJpWkJhsRYCw+v6zdp4vvHwmmqUIxzTLfXbKblhPYV7jyntNLhxvc8tJuzp9iG5yIiJB0Jidx5H7TKYnceR+0AyiIgCIiAJD9KuGGvQKr7ynMviRe49QTJiJDWrCU2nqOP4OoUcjny9ZZsFVCjtbnlufgJTPadehiqmWplvkKoL3KuGYkEHSzKR6ibvAOK/h9qsjFUBd0OWmgAB/Hrk6trsPloZhn47i909KFymsLbxDFAIbo22mlr+rWEoa4euEbTq261XWxzdkDw5g2N9NpasNjadel1i3yjao46qm1jupftEHv5z0dqCLerXpL/Ovy1uZyveL4R0/T1xnzo8j1nfEVNWY/Sw9NBLxgaGUXO5+kg+imKoV85oapTIGxAJIvz32lmmqqvOX2Yr7PZ4uhERLzOIiIAiIgCIiADOd9Kn/HZAdASx/m7X0IE6IZzXpMLYqqDzIPpYWlVr+JdQtkRuES515zbw+LDvVRfdp2Unve4vbwGo+M9eH2BF5F8AYdU7D89Qn0vmPzcSqtfc03SeL/AKv7LNhbWE9xVkdSbSTHAMD1j5m90a+Z5CQlrIk0lrLBwlCKYvz1+M3IiaksRib16IiJJAmJ3HkftMpidx5H7QDKIiAIiIAiJhXqZVZu4E/AXgHEPaDw6tisdVemVKqQgBNrZNDy77yMwfQ/GdkHq2phs/VvUJplu9kG8sWDckljuTc+ZNzLDhHnnvyZ7h6n/misKjjeheNxBD16tJraKpZ8qDuRAll/q8026C102NI+CsR9VE6S9XSeeBoNWfIv8x7hOlfPUkcypjjcj29l/C3o4V+sGVmqE28FAUa+d5cZhRpBVCrsAAPSZzcv5POb5EREECIiAIiIAiIgCc36dIwxYIFsyLY+QPOdIlf6a4PPQzWuUYH0Oh+04sWxLKpestOdYWuzCwJGekbDfUhtPPb4z14QmWnblZj/AOVP9B8Z4NSJOmmvzmzg2KhktudPAXBP+1Zng0jVbsks/JL4QXl54PQC0h46mUvArL7hBZF8h9JbWuSm5nrERLjOIiIAmJ3HkftMpidx5H7QDKIiAIiIAmrxUfgVv+3U/wBpm1MKqZlK94I+OkEo49w7aTmGMiMGmW6nkSPhJigu08Z8M9tvTbqHST3RTD2Rn5sbDyX/AJPylftpLb0fp2oJ43PxJmrxls9MnlSyGEjERN55wiIgCIiAIiIAiIgCeeIoh1ZDswIPrPSIByXF4U0qrI24JHwge9J3p7QC1lf98fNdD8rSvU2uRMkljw3QexTJ7h+pA7yB8Zf1FhaULhTWdP4h9ZfpdUZ7uxERLSkREQBMTuPI/aZTE7jyP2gGUREAREQBERAOYcWw/V4usnexYeT9r7zbojQT29oChK9J/wB5Lf6T+jCamGrXUETyr4+s2evVL2rTN07S74SllRV7lA+AlHWpYi/K15fRNPiLtmTy30hERNhjEREAREQBERAEREAREQCJ6S8JGIolPzjtIf8AMOXkdpy3DOQbHcTtE5HxdQMTUA2zGUXLpmmh9oksJU2I5TomErh0VhzE5hw46S/dGGJo+pip8i5cEvERLzMIiIAmJ3HkftMpidx5H7QDKIiAIiIAiIgFQ9odC60H5B2Un+MXH+2VrA9k5TtfSXzpfTBwda4vZbjwKkEH4iUWhtfnpPP8pZPT0/EltefgkMSNL+nxl24TWz0abc8oB8xofmJTqq/h356Sz9Gj+D/M31nXivJNFflr4pktERNxgEREAREQD//Z"/>
          <p:cNvSpPr>
            <a:spLocks noChangeAspect="1" noChangeArrowheads="1"/>
          </p:cNvSpPr>
          <p:nvPr/>
        </p:nvSpPr>
        <p:spPr bwMode="auto">
          <a:xfrm>
            <a:off x="155575" y="-2376488"/>
            <a:ext cx="6096000" cy="49625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79512" y="2924944"/>
            <a:ext cx="4968552" cy="7200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907704" y="4797152"/>
            <a:ext cx="5040560" cy="10081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83568" y="1700808"/>
            <a:ext cx="49089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000" b="1" dirty="0" smtClean="0"/>
              <a:t>Înainte de introducerea punctelor de control</a:t>
            </a:r>
            <a:endParaRPr lang="en-US" sz="2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987824" y="4149080"/>
            <a:ext cx="47268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000" b="1" dirty="0" smtClean="0"/>
              <a:t>După de introducerea punctelor de control</a:t>
            </a:r>
            <a:endParaRPr 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Rezultate şi Discuţii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691680" y="2348880"/>
            <a:ext cx="41764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 smtClean="0"/>
              <a:t>Mozaic de imagini </a:t>
            </a:r>
            <a:r>
              <a:rPr lang="ro-RO" b="1" dirty="0" err="1" smtClean="0"/>
              <a:t>ortorectificate</a:t>
            </a:r>
            <a:endParaRPr lang="ro-RO" b="1" dirty="0" smtClean="0"/>
          </a:p>
          <a:p>
            <a:endParaRPr lang="ro-RO" dirty="0" smtClean="0"/>
          </a:p>
          <a:p>
            <a:endParaRPr lang="ro-RO" dirty="0" smtClean="0"/>
          </a:p>
          <a:p>
            <a:r>
              <a:rPr lang="ro-RO" b="1" dirty="0" smtClean="0"/>
              <a:t>Model digital al suprafeţei (DSM)</a:t>
            </a:r>
            <a:endParaRPr lang="en-US" b="1" dirty="0"/>
          </a:p>
        </p:txBody>
      </p:sp>
      <p:pic>
        <p:nvPicPr>
          <p:cNvPr id="5" name="Picture 4" descr="File:DTM DSM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861048"/>
            <a:ext cx="381642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196752"/>
            <a:ext cx="3269843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dirty="0" smtClean="0"/>
              <a:t>Produse</a:t>
            </a:r>
            <a:endParaRPr lang="en-US" dirty="0"/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556792"/>
            <a:ext cx="7945129" cy="511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 l="32598" t="17756" r="31336" b="23429"/>
          <a:stretch>
            <a:fillRect/>
          </a:stretch>
        </p:blipFill>
        <p:spPr bwMode="auto">
          <a:xfrm>
            <a:off x="899592" y="260648"/>
            <a:ext cx="1978182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Modelul digital al suprafeţei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8900" t="17640" r="18889" b="20621"/>
          <a:stretch>
            <a:fillRect/>
          </a:stretch>
        </p:blipFill>
        <p:spPr bwMode="auto">
          <a:xfrm>
            <a:off x="467544" y="1628800"/>
            <a:ext cx="8010523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Erori</a:t>
            </a:r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755576" y="1340768"/>
          <a:ext cx="7992888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Erori</a:t>
            </a:r>
            <a:endParaRPr lang="en-US" dirty="0"/>
          </a:p>
        </p:txBody>
      </p:sp>
      <p:graphicFrame>
        <p:nvGraphicFramePr>
          <p:cNvPr id="5" name="Chart 4"/>
          <p:cNvGraphicFramePr/>
          <p:nvPr/>
        </p:nvGraphicFramePr>
        <p:xfrm>
          <a:off x="539552" y="1484784"/>
          <a:ext cx="8136904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schita_drumuri.jpg"/>
          <p:cNvPicPr/>
          <p:nvPr/>
        </p:nvPicPr>
        <p:blipFill>
          <a:blip r:embed="rId2" cstate="print"/>
          <a:srcRect t="23859"/>
          <a:stretch>
            <a:fillRect/>
          </a:stretch>
        </p:blipFill>
        <p:spPr>
          <a:xfrm>
            <a:off x="1187624" y="332656"/>
            <a:ext cx="6912768" cy="3600400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0" y="3789040"/>
          <a:ext cx="5076056" cy="27233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Chart 5"/>
          <p:cNvGraphicFramePr/>
          <p:nvPr/>
        </p:nvGraphicFramePr>
        <p:xfrm>
          <a:off x="5111552" y="3717032"/>
          <a:ext cx="4032448" cy="32971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789040"/>
            <a:ext cx="4360485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5" y="1916832"/>
            <a:ext cx="4104456" cy="3078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Aplicații</a:t>
            </a:r>
            <a:endParaRPr lang="en-US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7427168" cy="792088"/>
          </a:xfrm>
        </p:spPr>
        <p:txBody>
          <a:bodyPr>
            <a:normAutofit/>
          </a:bodyPr>
          <a:lstStyle/>
          <a:p>
            <a:r>
              <a:rPr lang="ro-RO" b="1" dirty="0" smtClean="0"/>
              <a:t>Identificarea specii valoroase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6660232" y="5301208"/>
            <a:ext cx="576064" cy="648072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076056" y="4005064"/>
            <a:ext cx="792088" cy="79208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21011447">
            <a:off x="2481521" y="2760058"/>
            <a:ext cx="1012605" cy="905838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7884368" y="5301208"/>
            <a:ext cx="648072" cy="576064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652120" y="6309320"/>
            <a:ext cx="1684372" cy="369332"/>
          </a:xfrm>
          <a:prstGeom prst="rect">
            <a:avLst/>
          </a:prstGeom>
          <a:solidFill>
            <a:schemeClr val="accent1">
              <a:tint val="66000"/>
              <a:satMod val="160000"/>
            </a:schemeClr>
          </a:solidFill>
        </p:spPr>
        <p:txBody>
          <a:bodyPr wrap="none" rtlCol="0">
            <a:spAutoFit/>
          </a:bodyPr>
          <a:lstStyle/>
          <a:p>
            <a:r>
              <a:rPr lang="ro-RO" dirty="0" smtClean="0">
                <a:solidFill>
                  <a:sysClr val="windowText" lastClr="000000"/>
                </a:solidFill>
              </a:rPr>
              <a:t>Specii valoroase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04248" y="2060848"/>
            <a:ext cx="1630896" cy="369332"/>
          </a:xfrm>
          <a:prstGeom prst="rect">
            <a:avLst/>
          </a:prstGeom>
          <a:solidFill>
            <a:schemeClr val="accent1">
              <a:tint val="66000"/>
              <a:satMod val="160000"/>
            </a:schemeClr>
          </a:solidFill>
        </p:spPr>
        <p:txBody>
          <a:bodyPr wrap="none" rtlCol="0">
            <a:spAutoFit/>
          </a:bodyPr>
          <a:lstStyle/>
          <a:p>
            <a:r>
              <a:rPr lang="ro-RO" dirty="0" smtClean="0">
                <a:solidFill>
                  <a:sysClr val="windowText" lastClr="000000"/>
                </a:solidFill>
              </a:rPr>
              <a:t>Zona de interes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cxnSp>
        <p:nvCxnSpPr>
          <p:cNvPr id="14" name="Straight Arrow Connector 13"/>
          <p:cNvCxnSpPr>
            <a:stCxn id="11" idx="0"/>
            <a:endCxn id="10" idx="3"/>
          </p:cNvCxnSpPr>
          <p:nvPr/>
        </p:nvCxnSpPr>
        <p:spPr>
          <a:xfrm flipV="1">
            <a:off x="6494306" y="5792909"/>
            <a:ext cx="1484970" cy="51641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1" idx="0"/>
            <a:endCxn id="6" idx="4"/>
          </p:cNvCxnSpPr>
          <p:nvPr/>
        </p:nvCxnSpPr>
        <p:spPr>
          <a:xfrm flipV="1">
            <a:off x="6494306" y="5949280"/>
            <a:ext cx="453958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1" idx="0"/>
            <a:endCxn id="7" idx="4"/>
          </p:cNvCxnSpPr>
          <p:nvPr/>
        </p:nvCxnSpPr>
        <p:spPr>
          <a:xfrm flipH="1" flipV="1">
            <a:off x="5472100" y="4797152"/>
            <a:ext cx="1022206" cy="15121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2" idx="1"/>
            <a:endCxn id="9" idx="6"/>
          </p:cNvCxnSpPr>
          <p:nvPr/>
        </p:nvCxnSpPr>
        <p:spPr>
          <a:xfrm flipH="1">
            <a:off x="3486724" y="2245514"/>
            <a:ext cx="3317524" cy="881205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3356992"/>
            <a:ext cx="5635558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Aplicații</a:t>
            </a:r>
            <a:endParaRPr lang="en-US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96752"/>
            <a:ext cx="7427168" cy="792088"/>
          </a:xfrm>
        </p:spPr>
        <p:txBody>
          <a:bodyPr>
            <a:normAutofit/>
          </a:bodyPr>
          <a:lstStyle/>
          <a:p>
            <a:r>
              <a:rPr lang="ro-RO" b="1" dirty="0" smtClean="0"/>
              <a:t>Evaluarea parchetelor în exploatare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276872"/>
            <a:ext cx="3888432" cy="2716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2627784" y="4005064"/>
            <a:ext cx="1656184" cy="936104"/>
          </a:xfrm>
          <a:prstGeom prst="rect">
            <a:avLst/>
          </a:prstGeom>
          <a:solidFill>
            <a:schemeClr val="accent2">
              <a:alpha val="3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491880" y="6165304"/>
            <a:ext cx="791114" cy="369332"/>
          </a:xfrm>
          <a:prstGeom prst="rect">
            <a:avLst/>
          </a:prstGeom>
          <a:solidFill>
            <a:schemeClr val="accent1">
              <a:tint val="66000"/>
              <a:satMod val="160000"/>
            </a:schemeClr>
          </a:solidFill>
        </p:spPr>
        <p:txBody>
          <a:bodyPr wrap="none" rtlCol="0">
            <a:spAutoFit/>
          </a:bodyPr>
          <a:lstStyle/>
          <a:p>
            <a:r>
              <a:rPr lang="ro-RO" dirty="0" smtClean="0">
                <a:solidFill>
                  <a:sysClr val="windowText" lastClr="000000"/>
                </a:solidFill>
              </a:rPr>
              <a:t>ZOOM</a:t>
            </a:r>
            <a:endParaRPr lang="en-US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Aplicații</a:t>
            </a:r>
            <a:endParaRPr lang="en-US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7427168" cy="792088"/>
          </a:xfrm>
        </p:spPr>
        <p:txBody>
          <a:bodyPr>
            <a:normAutofit/>
          </a:bodyPr>
          <a:lstStyle/>
          <a:p>
            <a:r>
              <a:rPr lang="ro-RO" b="1" dirty="0" smtClean="0"/>
              <a:t>Identificarea cioatelor din arboret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844824"/>
            <a:ext cx="7488832" cy="4699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val 5"/>
          <p:cNvSpPr/>
          <p:nvPr/>
        </p:nvSpPr>
        <p:spPr>
          <a:xfrm>
            <a:off x="3995936" y="4653136"/>
            <a:ext cx="216024" cy="216024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3707904" y="5085184"/>
            <a:ext cx="216024" cy="216024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21011447">
            <a:off x="5148064" y="3429000"/>
            <a:ext cx="288032" cy="1008112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4355976" y="3429000"/>
            <a:ext cx="216024" cy="216024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2699792" y="3933056"/>
            <a:ext cx="776046" cy="369332"/>
          </a:xfrm>
          <a:prstGeom prst="rect">
            <a:avLst/>
          </a:prstGeom>
          <a:solidFill>
            <a:schemeClr val="accent1">
              <a:tint val="66000"/>
              <a:satMod val="160000"/>
            </a:schemeClr>
          </a:solidFill>
        </p:spPr>
        <p:txBody>
          <a:bodyPr wrap="none" rtlCol="0">
            <a:spAutoFit/>
          </a:bodyPr>
          <a:lstStyle/>
          <a:p>
            <a:r>
              <a:rPr lang="ro-RO" dirty="0" smtClean="0">
                <a:solidFill>
                  <a:sysClr val="windowText" lastClr="000000"/>
                </a:solidFill>
              </a:rPr>
              <a:t>Cioată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72200" y="3068960"/>
            <a:ext cx="1635128" cy="369332"/>
          </a:xfrm>
          <a:prstGeom prst="rect">
            <a:avLst/>
          </a:prstGeom>
          <a:solidFill>
            <a:schemeClr val="accent1">
              <a:tint val="66000"/>
              <a:satMod val="160000"/>
            </a:schemeClr>
          </a:solidFill>
        </p:spPr>
        <p:txBody>
          <a:bodyPr wrap="none" rtlCol="0">
            <a:spAutoFit/>
          </a:bodyPr>
          <a:lstStyle/>
          <a:p>
            <a:r>
              <a:rPr lang="ro-RO" dirty="0" smtClean="0">
                <a:solidFill>
                  <a:sysClr val="windowText" lastClr="000000"/>
                </a:solidFill>
              </a:rPr>
              <a:t>Arbore doborât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cxnSp>
        <p:nvCxnSpPr>
          <p:cNvPr id="14" name="Straight Arrow Connector 13"/>
          <p:cNvCxnSpPr>
            <a:stCxn id="11" idx="3"/>
            <a:endCxn id="10" idx="3"/>
          </p:cNvCxnSpPr>
          <p:nvPr/>
        </p:nvCxnSpPr>
        <p:spPr>
          <a:xfrm flipV="1">
            <a:off x="3475838" y="3613388"/>
            <a:ext cx="911774" cy="50433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endCxn id="6" idx="1"/>
          </p:cNvCxnSpPr>
          <p:nvPr/>
        </p:nvCxnSpPr>
        <p:spPr>
          <a:xfrm>
            <a:off x="3491880" y="4149080"/>
            <a:ext cx="535692" cy="5356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1" idx="3"/>
            <a:endCxn id="7" idx="1"/>
          </p:cNvCxnSpPr>
          <p:nvPr/>
        </p:nvCxnSpPr>
        <p:spPr>
          <a:xfrm>
            <a:off x="3475838" y="4117722"/>
            <a:ext cx="263702" cy="99909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2" idx="1"/>
            <a:endCxn id="9" idx="6"/>
          </p:cNvCxnSpPr>
          <p:nvPr/>
        </p:nvCxnSpPr>
        <p:spPr>
          <a:xfrm flipH="1">
            <a:off x="5433991" y="3253626"/>
            <a:ext cx="938209" cy="65489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204864"/>
            <a:ext cx="7548202" cy="4226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Aplicații</a:t>
            </a:r>
            <a:endParaRPr lang="en-US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7427168" cy="792088"/>
          </a:xfrm>
        </p:spPr>
        <p:txBody>
          <a:bodyPr>
            <a:normAutofit/>
          </a:bodyPr>
          <a:lstStyle/>
          <a:p>
            <a:r>
              <a:rPr lang="ro-RO" b="1" dirty="0" smtClean="0"/>
              <a:t>Identificarea zone arbori uscați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3419872" y="4005064"/>
            <a:ext cx="504056" cy="43204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987824" y="5157192"/>
            <a:ext cx="504056" cy="43204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21011447">
            <a:off x="4353729" y="3652652"/>
            <a:ext cx="1012605" cy="905838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3707904" y="4869160"/>
            <a:ext cx="360040" cy="36004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148064" y="5661248"/>
            <a:ext cx="2339871" cy="369332"/>
          </a:xfrm>
          <a:prstGeom prst="rect">
            <a:avLst/>
          </a:prstGeom>
          <a:solidFill>
            <a:schemeClr val="accent1">
              <a:tint val="66000"/>
              <a:satMod val="160000"/>
            </a:schemeClr>
          </a:solidFill>
        </p:spPr>
        <p:txBody>
          <a:bodyPr wrap="none" rtlCol="0">
            <a:spAutoFit/>
          </a:bodyPr>
          <a:lstStyle/>
          <a:p>
            <a:r>
              <a:rPr lang="ro-RO" dirty="0" smtClean="0">
                <a:solidFill>
                  <a:sysClr val="windowText" lastClr="000000"/>
                </a:solidFill>
              </a:rPr>
              <a:t>Arbori uscați individual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44208" y="2564904"/>
            <a:ext cx="1512168" cy="646331"/>
          </a:xfrm>
          <a:prstGeom prst="rect">
            <a:avLst/>
          </a:prstGeom>
          <a:solidFill>
            <a:schemeClr val="accent1">
              <a:tint val="66000"/>
              <a:satMod val="160000"/>
            </a:schemeClr>
          </a:solidFill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ysClr val="windowText" lastClr="000000"/>
                </a:solidFill>
              </a:rPr>
              <a:t>Grup de arbori uscați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cxnSp>
        <p:nvCxnSpPr>
          <p:cNvPr id="14" name="Straight Arrow Connector 13"/>
          <p:cNvCxnSpPr>
            <a:stCxn id="11" idx="0"/>
            <a:endCxn id="10" idx="6"/>
          </p:cNvCxnSpPr>
          <p:nvPr/>
        </p:nvCxnSpPr>
        <p:spPr>
          <a:xfrm flipH="1" flipV="1">
            <a:off x="4067944" y="5049180"/>
            <a:ext cx="2250056" cy="6120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1" idx="0"/>
            <a:endCxn id="6" idx="4"/>
          </p:cNvCxnSpPr>
          <p:nvPr/>
        </p:nvCxnSpPr>
        <p:spPr>
          <a:xfrm flipH="1" flipV="1">
            <a:off x="3671900" y="4437112"/>
            <a:ext cx="2646100" cy="12241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1" idx="0"/>
            <a:endCxn id="7" idx="6"/>
          </p:cNvCxnSpPr>
          <p:nvPr/>
        </p:nvCxnSpPr>
        <p:spPr>
          <a:xfrm flipH="1" flipV="1">
            <a:off x="3491880" y="5373216"/>
            <a:ext cx="282612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2" idx="1"/>
            <a:endCxn id="9" idx="6"/>
          </p:cNvCxnSpPr>
          <p:nvPr/>
        </p:nvCxnSpPr>
        <p:spPr>
          <a:xfrm flipH="1">
            <a:off x="5358932" y="2888070"/>
            <a:ext cx="1085276" cy="1131243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988840"/>
            <a:ext cx="7309135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Aplicații</a:t>
            </a:r>
            <a:endParaRPr lang="en-US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7427168" cy="792088"/>
          </a:xfrm>
        </p:spPr>
        <p:txBody>
          <a:bodyPr>
            <a:normAutofit/>
          </a:bodyPr>
          <a:lstStyle/>
          <a:p>
            <a:r>
              <a:rPr lang="ro-RO" b="1" dirty="0" smtClean="0"/>
              <a:t>Identificarea arborilor doborâți de vânt</a:t>
            </a:r>
            <a:endParaRPr lang="en-US" dirty="0"/>
          </a:p>
        </p:txBody>
      </p:sp>
      <p:grpSp>
        <p:nvGrpSpPr>
          <p:cNvPr id="3" name="Group 16"/>
          <p:cNvGrpSpPr/>
          <p:nvPr/>
        </p:nvGrpSpPr>
        <p:grpSpPr>
          <a:xfrm>
            <a:off x="5592082" y="2420888"/>
            <a:ext cx="2220278" cy="1670872"/>
            <a:chOff x="5241481" y="2780928"/>
            <a:chExt cx="2469731" cy="1670872"/>
          </a:xfrm>
        </p:grpSpPr>
        <p:sp>
          <p:nvSpPr>
            <p:cNvPr id="9" name="Oval 8"/>
            <p:cNvSpPr/>
            <p:nvPr/>
          </p:nvSpPr>
          <p:spPr>
            <a:xfrm rot="21011447">
              <a:off x="5241481" y="3443688"/>
              <a:ext cx="288032" cy="1008112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868952" y="2780928"/>
              <a:ext cx="1842260" cy="646331"/>
            </a:xfrm>
            <a:prstGeom prst="rect">
              <a:avLst/>
            </a:prstGeom>
            <a:solidFill>
              <a:schemeClr val="accent1">
                <a:tint val="66000"/>
                <a:satMod val="1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ro-RO" dirty="0" smtClean="0">
                  <a:solidFill>
                    <a:sysClr val="windowText" lastClr="000000"/>
                  </a:solidFill>
                </a:rPr>
                <a:t>Arbore doborât de vânt</a:t>
              </a:r>
              <a:endParaRPr lang="en-US" dirty="0">
                <a:solidFill>
                  <a:sysClr val="windowText" lastClr="000000"/>
                </a:solidFill>
              </a:endParaRPr>
            </a:p>
          </p:txBody>
        </p:sp>
        <p:cxnSp>
          <p:nvCxnSpPr>
            <p:cNvPr id="20" name="Straight Arrow Connector 19"/>
            <p:cNvCxnSpPr>
              <a:stCxn id="12" idx="1"/>
              <a:endCxn id="9" idx="7"/>
            </p:cNvCxnSpPr>
            <p:nvPr/>
          </p:nvCxnSpPr>
          <p:spPr>
            <a:xfrm flipH="1">
              <a:off x="5418303" y="3104094"/>
              <a:ext cx="450649" cy="476842"/>
            </a:xfrm>
            <a:prstGeom prst="straightConnector1">
              <a:avLst/>
            </a:prstGeom>
            <a:ln>
              <a:solidFill>
                <a:srgbClr val="FFC000"/>
              </a:solidFill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4" name="Group 30"/>
          <p:cNvGrpSpPr/>
          <p:nvPr/>
        </p:nvGrpSpPr>
        <p:grpSpPr>
          <a:xfrm>
            <a:off x="2555776" y="3356992"/>
            <a:ext cx="2520280" cy="1582435"/>
            <a:chOff x="5209487" y="3390376"/>
            <a:chExt cx="2803439" cy="1582435"/>
          </a:xfrm>
        </p:grpSpPr>
        <p:sp>
          <p:nvSpPr>
            <p:cNvPr id="32" name="Oval 31"/>
            <p:cNvSpPr/>
            <p:nvPr/>
          </p:nvSpPr>
          <p:spPr>
            <a:xfrm rot="685649">
              <a:off x="5209487" y="3390376"/>
              <a:ext cx="403788" cy="1409740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170666" y="4326480"/>
              <a:ext cx="1842260" cy="646331"/>
            </a:xfrm>
            <a:prstGeom prst="rect">
              <a:avLst/>
            </a:prstGeom>
            <a:solidFill>
              <a:schemeClr val="accent1">
                <a:tint val="66000"/>
                <a:satMod val="1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ro-RO" dirty="0" smtClean="0">
                  <a:solidFill>
                    <a:sysClr val="windowText" lastClr="000000"/>
                  </a:solidFill>
                </a:rPr>
                <a:t>Arbore doborât de vânt</a:t>
              </a:r>
              <a:endParaRPr lang="en-US" dirty="0">
                <a:solidFill>
                  <a:sysClr val="windowText" lastClr="000000"/>
                </a:solidFill>
              </a:endParaRPr>
            </a:p>
          </p:txBody>
        </p:sp>
        <p:cxnSp>
          <p:nvCxnSpPr>
            <p:cNvPr id="34" name="Straight Arrow Connector 33"/>
            <p:cNvCxnSpPr>
              <a:stCxn id="33" idx="1"/>
              <a:endCxn id="32" idx="6"/>
            </p:cNvCxnSpPr>
            <p:nvPr/>
          </p:nvCxnSpPr>
          <p:spPr>
            <a:xfrm flipH="1" flipV="1">
              <a:off x="5609273" y="4131207"/>
              <a:ext cx="561393" cy="518439"/>
            </a:xfrm>
            <a:prstGeom prst="straightConnector1">
              <a:avLst/>
            </a:prstGeom>
            <a:ln>
              <a:solidFill>
                <a:srgbClr val="FFC000"/>
              </a:solidFill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204864"/>
            <a:ext cx="8208912" cy="41044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Aplicații</a:t>
            </a:r>
            <a:endParaRPr lang="en-US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7427168" cy="792088"/>
          </a:xfrm>
        </p:spPr>
        <p:txBody>
          <a:bodyPr>
            <a:normAutofit/>
          </a:bodyPr>
          <a:lstStyle/>
          <a:p>
            <a:r>
              <a:rPr lang="ro-RO" b="1" dirty="0" smtClean="0"/>
              <a:t>Identificarea incendii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2987824" y="2636912"/>
            <a:ext cx="216024" cy="216024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699792" y="2636912"/>
            <a:ext cx="216024" cy="216024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21011447">
            <a:off x="4332718" y="2778198"/>
            <a:ext cx="753321" cy="792776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3275856" y="2564904"/>
            <a:ext cx="216024" cy="216024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979712" y="4365104"/>
            <a:ext cx="926857" cy="369332"/>
          </a:xfrm>
          <a:prstGeom prst="rect">
            <a:avLst/>
          </a:prstGeom>
          <a:solidFill>
            <a:schemeClr val="accent1">
              <a:tint val="66000"/>
              <a:satMod val="160000"/>
            </a:schemeClr>
          </a:solidFill>
        </p:spPr>
        <p:txBody>
          <a:bodyPr wrap="none" rtlCol="0">
            <a:spAutoFit/>
          </a:bodyPr>
          <a:lstStyle/>
          <a:p>
            <a:r>
              <a:rPr lang="ro-RO" dirty="0" smtClean="0">
                <a:solidFill>
                  <a:sysClr val="windowText" lastClr="000000"/>
                </a:solidFill>
              </a:rPr>
              <a:t>Incendii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72200" y="3068960"/>
            <a:ext cx="926857" cy="369332"/>
          </a:xfrm>
          <a:prstGeom prst="rect">
            <a:avLst/>
          </a:prstGeom>
          <a:solidFill>
            <a:schemeClr val="accent1">
              <a:tint val="66000"/>
              <a:satMod val="160000"/>
            </a:schemeClr>
          </a:solidFill>
        </p:spPr>
        <p:txBody>
          <a:bodyPr wrap="none" rtlCol="0">
            <a:spAutoFit/>
          </a:bodyPr>
          <a:lstStyle/>
          <a:p>
            <a:r>
              <a:rPr lang="ro-RO" dirty="0" smtClean="0">
                <a:solidFill>
                  <a:sysClr val="windowText" lastClr="000000"/>
                </a:solidFill>
              </a:rPr>
              <a:t>Incendii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cxnSp>
        <p:nvCxnSpPr>
          <p:cNvPr id="14" name="Straight Arrow Connector 13"/>
          <p:cNvCxnSpPr>
            <a:stCxn id="11" idx="0"/>
            <a:endCxn id="10" idx="3"/>
          </p:cNvCxnSpPr>
          <p:nvPr/>
        </p:nvCxnSpPr>
        <p:spPr>
          <a:xfrm flipV="1">
            <a:off x="2443141" y="2749292"/>
            <a:ext cx="864351" cy="16158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1" idx="0"/>
            <a:endCxn id="6" idx="4"/>
          </p:cNvCxnSpPr>
          <p:nvPr/>
        </p:nvCxnSpPr>
        <p:spPr>
          <a:xfrm flipV="1">
            <a:off x="2443141" y="2852936"/>
            <a:ext cx="652695" cy="15121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1" idx="0"/>
            <a:endCxn id="7" idx="4"/>
          </p:cNvCxnSpPr>
          <p:nvPr/>
        </p:nvCxnSpPr>
        <p:spPr>
          <a:xfrm flipV="1">
            <a:off x="2443141" y="2852936"/>
            <a:ext cx="364663" cy="15121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2" idx="1"/>
            <a:endCxn id="9" idx="6"/>
          </p:cNvCxnSpPr>
          <p:nvPr/>
        </p:nvCxnSpPr>
        <p:spPr>
          <a:xfrm flipH="1" flipV="1">
            <a:off x="5080532" y="3110415"/>
            <a:ext cx="1291668" cy="143211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916832"/>
            <a:ext cx="5857842" cy="4393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Aplicații</a:t>
            </a:r>
            <a:endParaRPr lang="en-US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7427168" cy="792088"/>
          </a:xfrm>
        </p:spPr>
        <p:txBody>
          <a:bodyPr>
            <a:normAutofit fontScale="92500"/>
          </a:bodyPr>
          <a:lstStyle/>
          <a:p>
            <a:r>
              <a:rPr lang="ro-RO" b="1" dirty="0" smtClean="0"/>
              <a:t>Identificarea zone cu reușită în regenerare</a:t>
            </a:r>
            <a:endParaRPr lang="en-US" dirty="0"/>
          </a:p>
        </p:txBody>
      </p:sp>
      <p:sp>
        <p:nvSpPr>
          <p:cNvPr id="9" name="Oval 8"/>
          <p:cNvSpPr/>
          <p:nvPr/>
        </p:nvSpPr>
        <p:spPr>
          <a:xfrm rot="21011447">
            <a:off x="4638595" y="2751651"/>
            <a:ext cx="1445844" cy="905838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7380312" y="2276872"/>
            <a:ext cx="1259384" cy="369332"/>
          </a:xfrm>
          <a:prstGeom prst="rect">
            <a:avLst/>
          </a:prstGeom>
          <a:solidFill>
            <a:schemeClr val="accent1">
              <a:tint val="66000"/>
              <a:satMod val="160000"/>
            </a:schemeClr>
          </a:solidFill>
        </p:spPr>
        <p:txBody>
          <a:bodyPr wrap="none" rtlCol="0">
            <a:spAutoFit/>
          </a:bodyPr>
          <a:lstStyle/>
          <a:p>
            <a:r>
              <a:rPr lang="ro-RO" dirty="0" smtClean="0">
                <a:solidFill>
                  <a:sysClr val="windowText" lastClr="000000"/>
                </a:solidFill>
              </a:rPr>
              <a:t>Regenerare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cxnSp>
        <p:nvCxnSpPr>
          <p:cNvPr id="20" name="Straight Arrow Connector 19"/>
          <p:cNvCxnSpPr>
            <a:stCxn id="12" idx="1"/>
            <a:endCxn id="9" idx="6"/>
          </p:cNvCxnSpPr>
          <p:nvPr/>
        </p:nvCxnSpPr>
        <p:spPr>
          <a:xfrm flipH="1">
            <a:off x="6073870" y="2461538"/>
            <a:ext cx="1306442" cy="619869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 l="12794" t="11100" r="9013" b="24011"/>
          <a:stretch>
            <a:fillRect/>
          </a:stretch>
        </p:blipFill>
        <p:spPr bwMode="auto">
          <a:xfrm>
            <a:off x="467544" y="2060848"/>
            <a:ext cx="8101408" cy="4201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Aplicații</a:t>
            </a:r>
            <a:endParaRPr lang="en-US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7427168" cy="792088"/>
          </a:xfrm>
        </p:spPr>
        <p:txBody>
          <a:bodyPr>
            <a:normAutofit/>
          </a:bodyPr>
          <a:lstStyle/>
          <a:p>
            <a:r>
              <a:rPr lang="ro-RO" b="1" dirty="0" smtClean="0"/>
              <a:t>Urmărirea reușitei plantațiilor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Concluzii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o-RO" dirty="0" smtClean="0"/>
              <a:t>După 2 ani de cercetare şi dezvoltare putem spune că avem o </a:t>
            </a:r>
            <a:r>
              <a:rPr lang="ro-RO" b="1" dirty="0" smtClean="0">
                <a:solidFill>
                  <a:srgbClr val="FF0000"/>
                </a:solidFill>
              </a:rPr>
              <a:t>soluţie pentru monitorizarea </a:t>
            </a:r>
            <a:r>
              <a:rPr lang="ro-RO" dirty="0" smtClean="0"/>
              <a:t>naturii</a:t>
            </a:r>
          </a:p>
          <a:p>
            <a:r>
              <a:rPr lang="ro-RO" dirty="0" smtClean="0"/>
              <a:t>Piaţa este în plină expansiune…</a:t>
            </a:r>
          </a:p>
          <a:p>
            <a:r>
              <a:rPr lang="ro-RO" b="1" dirty="0" smtClean="0">
                <a:solidFill>
                  <a:srgbClr val="FF0000"/>
                </a:solidFill>
              </a:rPr>
              <a:t>RECOMANDĂM cu căldură experimentarea </a:t>
            </a:r>
            <a:r>
              <a:rPr lang="ro-RO" dirty="0" smtClean="0"/>
              <a:t>acestui tip de aplicaţii</a:t>
            </a:r>
          </a:p>
          <a:p>
            <a:r>
              <a:rPr lang="ro-RO" dirty="0" smtClean="0"/>
              <a:t>Soluţia se poate dezvolta în </a:t>
            </a:r>
            <a:r>
              <a:rPr lang="ro-RO" b="1" dirty="0" smtClean="0">
                <a:solidFill>
                  <a:srgbClr val="FF0000"/>
                </a:solidFill>
              </a:rPr>
              <a:t>totalitate pe aplicaţii </a:t>
            </a:r>
            <a:r>
              <a:rPr lang="ro-RO" b="1" dirty="0" err="1" smtClean="0">
                <a:solidFill>
                  <a:srgbClr val="FF0000"/>
                </a:solidFill>
              </a:rPr>
              <a:t>open-source</a:t>
            </a:r>
            <a:r>
              <a:rPr lang="ro-RO" b="1" dirty="0" smtClean="0">
                <a:solidFill>
                  <a:srgbClr val="FF0000"/>
                </a:solidFill>
              </a:rPr>
              <a:t> </a:t>
            </a:r>
            <a:r>
              <a:rPr lang="ro-RO" b="1" dirty="0" smtClean="0"/>
              <a:t>(http://diydrones.com/)</a:t>
            </a:r>
            <a:endParaRPr lang="en-US" b="1" dirty="0"/>
          </a:p>
        </p:txBody>
      </p:sp>
      <p:pic>
        <p:nvPicPr>
          <p:cNvPr id="41986" name="Picture 2" descr="DIY Dro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5877272"/>
            <a:ext cx="4608512" cy="921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mul</a:t>
            </a:r>
            <a:r>
              <a:rPr lang="ro-RO" dirty="0" err="1" smtClean="0"/>
              <a:t>ţumesc</a:t>
            </a:r>
            <a:r>
              <a:rPr lang="ro-RO" dirty="0" smtClean="0"/>
              <a:t> pentru atenţia </a:t>
            </a:r>
            <a:r>
              <a:rPr lang="ro-RO" dirty="0" smtClean="0"/>
              <a:t>acordată!</a:t>
            </a:r>
            <a:endParaRPr lang="en-US" dirty="0"/>
          </a:p>
        </p:txBody>
      </p:sp>
      <p:sp>
        <p:nvSpPr>
          <p:cNvPr id="4098" name="AutoShape 2" descr="http://f1403.mail.vip.bf1.yahoo.com/ya/download?mid=2%5f0%5f0%5f1%5f14623742%5fAJfrHkgAABUGUoCSEwAAAN2%2fNTw&amp;pid=2&amp;fid=Inbox&amp;inline=1&amp;appid=yahoomail"/>
          <p:cNvSpPr>
            <a:spLocks noChangeAspect="1" noChangeArrowheads="1"/>
          </p:cNvSpPr>
          <p:nvPr/>
        </p:nvSpPr>
        <p:spPr bwMode="auto">
          <a:xfrm>
            <a:off x="155575" y="-2370138"/>
            <a:ext cx="6638925" cy="49434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099" name="Picture 3" descr="C:\Users\dan.nita.FORESTDESIGN\Desktop\downlo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412776"/>
            <a:ext cx="6858001" cy="5105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716</TotalTime>
  <Words>347</Words>
  <Application>Microsoft Office PowerPoint</Application>
  <PresentationFormat>On-screen Show (4:3)</PresentationFormat>
  <Paragraphs>96</Paragraphs>
  <Slides>35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Temă Office</vt:lpstr>
      <vt:lpstr>Monitorizarea naturii utilizând imagini aeriene neconvenţionale.  Îndemânare, calm, precizie</vt:lpstr>
      <vt:lpstr>Subiecte tratate</vt:lpstr>
      <vt:lpstr>Istoric</vt:lpstr>
      <vt:lpstr>Istoric</vt:lpstr>
      <vt:lpstr>Istoric</vt:lpstr>
      <vt:lpstr>Istoric</vt:lpstr>
      <vt:lpstr>Evoluţie</vt:lpstr>
      <vt:lpstr>De ce imagini neconvenţionale?</vt:lpstr>
      <vt:lpstr>De ce imagini neconvenţionale?</vt:lpstr>
      <vt:lpstr>Aspecte metodologice</vt:lpstr>
      <vt:lpstr>Aparat de zbor - îndemânare</vt:lpstr>
      <vt:lpstr>Aparat de zbor - îndemânare</vt:lpstr>
      <vt:lpstr>Aparat de zbor – plan de zbor</vt:lpstr>
      <vt:lpstr>Aparat de zbor – plan de zbor</vt:lpstr>
      <vt:lpstr>Prelucrare date - calm</vt:lpstr>
      <vt:lpstr>Georeferenţiere - precizie</vt:lpstr>
      <vt:lpstr>Georeferenţiere – adugare puncte de control</vt:lpstr>
      <vt:lpstr>Georeferenţiere</vt:lpstr>
      <vt:lpstr>Georeferenţiere</vt:lpstr>
      <vt:lpstr>Rezultate şi Discuţii</vt:lpstr>
      <vt:lpstr>Produse</vt:lpstr>
      <vt:lpstr>Modelul digital al suprafeţei</vt:lpstr>
      <vt:lpstr>Erori</vt:lpstr>
      <vt:lpstr>Erori</vt:lpstr>
      <vt:lpstr>Slide 25</vt:lpstr>
      <vt:lpstr>Aplicații</vt:lpstr>
      <vt:lpstr>Aplicații</vt:lpstr>
      <vt:lpstr>Aplicații</vt:lpstr>
      <vt:lpstr>Aplicații</vt:lpstr>
      <vt:lpstr>Aplicații</vt:lpstr>
      <vt:lpstr>Aplicații</vt:lpstr>
      <vt:lpstr>Aplicații</vt:lpstr>
      <vt:lpstr>Aplicații</vt:lpstr>
      <vt:lpstr>Concluzii</vt:lpstr>
      <vt:lpstr>Va mulţumesc pentru atenţia acordată!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Monitorizarea naturii utilizând imagini aeriene neconvenţionale.  Indemânare, calm, precizie</dc:title>
  <dc:creator>dan.nita</dc:creator>
  <cp:lastModifiedBy>Mihai Daniel Nita</cp:lastModifiedBy>
  <cp:revision>107</cp:revision>
  <dcterms:created xsi:type="dcterms:W3CDTF">2013-11-13T14:20:53Z</dcterms:created>
  <dcterms:modified xsi:type="dcterms:W3CDTF">2013-11-15T13:04:03Z</dcterms:modified>
</cp:coreProperties>
</file>