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317" r:id="rId3"/>
    <p:sldId id="276" r:id="rId4"/>
    <p:sldId id="291" r:id="rId5"/>
    <p:sldId id="292" r:id="rId6"/>
    <p:sldId id="295" r:id="rId7"/>
    <p:sldId id="290" r:id="rId8"/>
    <p:sldId id="312" r:id="rId9"/>
    <p:sldId id="296" r:id="rId10"/>
    <p:sldId id="260" r:id="rId11"/>
    <p:sldId id="263" r:id="rId12"/>
    <p:sldId id="264" r:id="rId13"/>
    <p:sldId id="270" r:id="rId14"/>
    <p:sldId id="315" r:id="rId15"/>
    <p:sldId id="268" r:id="rId16"/>
    <p:sldId id="269" r:id="rId17"/>
    <p:sldId id="259" r:id="rId18"/>
    <p:sldId id="316" r:id="rId19"/>
    <p:sldId id="266" r:id="rId20"/>
    <p:sldId id="274" r:id="rId21"/>
    <p:sldId id="281" r:id="rId22"/>
    <p:sldId id="286" r:id="rId23"/>
    <p:sldId id="289" r:id="rId24"/>
    <p:sldId id="278" r:id="rId25"/>
    <p:sldId id="288" r:id="rId26"/>
    <p:sldId id="280" r:id="rId27"/>
    <p:sldId id="279" r:id="rId28"/>
    <p:sldId id="265" r:id="rId29"/>
    <p:sldId id="277" r:id="rId30"/>
    <p:sldId id="273" r:id="rId31"/>
    <p:sldId id="275" r:id="rId32"/>
    <p:sldId id="257" r:id="rId33"/>
    <p:sldId id="285" r:id="rId34"/>
    <p:sldId id="283" r:id="rId35"/>
    <p:sldId id="282" r:id="rId36"/>
    <p:sldId id="303" r:id="rId37"/>
    <p:sldId id="304" r:id="rId38"/>
    <p:sldId id="305" r:id="rId39"/>
    <p:sldId id="306" r:id="rId40"/>
    <p:sldId id="308" r:id="rId41"/>
    <p:sldId id="307" r:id="rId42"/>
    <p:sldId id="309" r:id="rId43"/>
    <p:sldId id="302" r:id="rId44"/>
    <p:sldId id="313" r:id="rId45"/>
    <p:sldId id="310" r:id="rId46"/>
    <p:sldId id="287"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190" y="1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43CC7A9B-754E-4433-A473-18FB3CEFB341}" type="datetimeFigureOut">
              <a:rPr lang="en-US" smtClean="0"/>
              <a:pPr/>
              <a:t>11/15/2013</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DC98CDDE-4B20-495C-B9E4-EB25BC746272}"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CC7A9B-754E-4433-A473-18FB3CEFB341}" type="datetimeFigureOut">
              <a:rPr lang="en-US" smtClean="0"/>
              <a:pPr/>
              <a:t>11/15/2013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C98CDDE-4B20-495C-B9E4-EB25BC74627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43CC7A9B-754E-4433-A473-18FB3CEFB341}" type="datetimeFigureOut">
              <a:rPr lang="en-US" smtClean="0"/>
              <a:pPr/>
              <a:t>11/15/2013</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DC98CDDE-4B20-495C-B9E4-EB25BC746272}"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3CC7A9B-754E-4433-A473-18FB3CEFB341}" type="datetimeFigureOut">
              <a:rPr lang="en-US" smtClean="0"/>
              <a:pPr/>
              <a:t>11/15/2013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DC98CDDE-4B20-495C-B9E4-EB25BC746272}"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3CC7A9B-754E-4433-A473-18FB3CEFB341}" type="datetimeFigureOut">
              <a:rPr lang="en-US" smtClean="0"/>
              <a:pPr/>
              <a:t>11/15/2013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DC98CDDE-4B20-495C-B9E4-EB25BC74627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43CC7A9B-754E-4433-A473-18FB3CEFB341}" type="datetimeFigureOut">
              <a:rPr lang="en-US" smtClean="0"/>
              <a:pPr/>
              <a:t>11/15/2013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DC98CDDE-4B20-495C-B9E4-EB25BC746272}"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43CC7A9B-754E-4433-A473-18FB3CEFB341}" type="datetimeFigureOut">
              <a:rPr lang="en-US" smtClean="0"/>
              <a:pPr/>
              <a:t>11/15/2013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DC98CDDE-4B20-495C-B9E4-EB25BC74627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43CC7A9B-754E-4433-A473-18FB3CEFB341}" type="datetimeFigureOut">
              <a:rPr lang="en-US" smtClean="0"/>
              <a:pPr/>
              <a:t>11/15/2013</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DC98CDDE-4B20-495C-B9E4-EB25BC746272}"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43CC7A9B-754E-4433-A473-18FB3CEFB341}" type="datetimeFigureOut">
              <a:rPr lang="en-US" smtClean="0"/>
              <a:pPr/>
              <a:t>11/15/2013</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DC98CDDE-4B20-495C-B9E4-EB25BC746272}"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CC7A9B-754E-4433-A473-18FB3CEFB341}" type="datetimeFigureOut">
              <a:rPr lang="en-US" smtClean="0"/>
              <a:pPr/>
              <a:t>11/15/2013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C98CDDE-4B20-495C-B9E4-EB25BC74627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3CC7A9B-754E-4433-A473-18FB3CEFB341}" type="datetimeFigureOut">
              <a:rPr lang="en-US" smtClean="0"/>
              <a:pPr/>
              <a:t>11/15/2013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C98CDDE-4B20-495C-B9E4-EB25BC74627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43CC7A9B-754E-4433-A473-18FB3CEFB341}" type="datetimeFigureOut">
              <a:rPr lang="en-US" smtClean="0"/>
              <a:pPr/>
              <a:t>11/15/2013</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DC98CDDE-4B20-495C-B9E4-EB25BC746272}"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Placeholder 36" descr="1236415_614824018541014_1778003362_n.jpg"/>
          <p:cNvPicPr>
            <a:picLocks noGrp="1" noChangeAspect="1"/>
          </p:cNvPicPr>
          <p:nvPr>
            <p:ph type="pic" idx="1"/>
          </p:nvPr>
        </p:nvPicPr>
        <p:blipFill>
          <a:blip r:embed="rId2" cstate="print">
            <a:duotone>
              <a:schemeClr val="bg2">
                <a:shade val="45000"/>
                <a:satMod val="135000"/>
              </a:schemeClr>
              <a:prstClr val="white"/>
            </a:duotone>
          </a:blip>
          <a:srcRect t="11590" b="11590"/>
          <a:stretch>
            <a:fillRect/>
          </a:stretch>
        </p:blipFill>
        <p:spPr>
          <a:xfrm>
            <a:off x="304800" y="1219200"/>
            <a:ext cx="8534400" cy="4343400"/>
          </a:xfrm>
          <a:effectLst>
            <a:innerShdw blurRad="114300">
              <a:prstClr val="black"/>
            </a:innerShdw>
          </a:effectLst>
        </p:spPr>
      </p:pic>
      <p:sp>
        <p:nvSpPr>
          <p:cNvPr id="2" name="Title 1"/>
          <p:cNvSpPr>
            <a:spLocks noGrp="1"/>
          </p:cNvSpPr>
          <p:nvPr>
            <p:ph type="title"/>
          </p:nvPr>
        </p:nvSpPr>
        <p:spPr>
          <a:xfrm>
            <a:off x="1912557" y="4876800"/>
            <a:ext cx="6774243" cy="664536"/>
          </a:xfrm>
        </p:spPr>
        <p:txBody>
          <a:bodyPr>
            <a:noAutofit/>
          </a:bodyPr>
          <a:lstStyle/>
          <a:p>
            <a:r>
              <a:rPr lang="ro-RO" sz="1600" b="1" dirty="0" smtClean="0">
                <a:solidFill>
                  <a:schemeClr val="accent5">
                    <a:lumMod val="60000"/>
                    <a:lumOff val="40000"/>
                  </a:schemeClr>
                </a:solidFill>
              </a:rPr>
              <a:t> </a:t>
            </a:r>
            <a:r>
              <a:rPr lang="en-US" sz="1600" b="1" dirty="0" smtClean="0">
                <a:solidFill>
                  <a:schemeClr val="accent5">
                    <a:lumMod val="60000"/>
                    <a:lumOff val="40000"/>
                  </a:schemeClr>
                </a:solidFill>
              </a:rPr>
              <a:t>Perspective de </a:t>
            </a:r>
            <a:r>
              <a:rPr lang="en-US" sz="1600" b="1" dirty="0" err="1" smtClean="0">
                <a:solidFill>
                  <a:schemeClr val="accent5">
                    <a:lumMod val="60000"/>
                    <a:lumOff val="40000"/>
                  </a:schemeClr>
                </a:solidFill>
              </a:rPr>
              <a:t>valorificare</a:t>
            </a:r>
            <a:r>
              <a:rPr lang="en-US" sz="1600" b="1" dirty="0" smtClean="0">
                <a:solidFill>
                  <a:schemeClr val="accent5">
                    <a:lumMod val="60000"/>
                    <a:lumOff val="40000"/>
                  </a:schemeClr>
                </a:solidFill>
              </a:rPr>
              <a:t> a </a:t>
            </a:r>
            <a:r>
              <a:rPr lang="ro-RO" sz="1600" b="1" dirty="0" smtClean="0">
                <a:solidFill>
                  <a:schemeClr val="accent5">
                    <a:lumMod val="60000"/>
                    <a:lumOff val="40000"/>
                  </a:schemeClr>
                </a:solidFill>
              </a:rPr>
              <a:t/>
            </a:r>
            <a:br>
              <a:rPr lang="ro-RO" sz="1600" b="1" dirty="0" smtClean="0">
                <a:solidFill>
                  <a:schemeClr val="accent5">
                    <a:lumMod val="60000"/>
                    <a:lumOff val="40000"/>
                  </a:schemeClr>
                </a:solidFill>
              </a:rPr>
            </a:br>
            <a:r>
              <a:rPr lang="en-US" sz="1600" b="1" dirty="0" smtClean="0">
                <a:solidFill>
                  <a:schemeClr val="accent1">
                    <a:lumMod val="75000"/>
                  </a:schemeClr>
                </a:solidFill>
              </a:rPr>
              <a:t>POTENȚIALULUI </a:t>
            </a:r>
            <a:r>
              <a:rPr lang="ro-RO" sz="1600" b="1" dirty="0" smtClean="0">
                <a:solidFill>
                  <a:schemeClr val="accent1">
                    <a:lumMod val="75000"/>
                  </a:schemeClr>
                </a:solidFill>
              </a:rPr>
              <a:t> </a:t>
            </a:r>
            <a:r>
              <a:rPr lang="en-US" sz="1600" b="1" dirty="0" smtClean="0">
                <a:solidFill>
                  <a:schemeClr val="accent1">
                    <a:lumMod val="75000"/>
                  </a:schemeClr>
                </a:solidFill>
              </a:rPr>
              <a:t>TURISTIC</a:t>
            </a:r>
            <a:r>
              <a:rPr lang="ro-RO" sz="1600" b="1" dirty="0" smtClean="0">
                <a:solidFill>
                  <a:schemeClr val="accent1">
                    <a:lumMod val="75000"/>
                  </a:schemeClr>
                </a:solidFill>
              </a:rPr>
              <a:t> </a:t>
            </a:r>
            <a:r>
              <a:rPr lang="en-US" sz="1600" b="1" dirty="0" smtClean="0">
                <a:solidFill>
                  <a:schemeClr val="accent1">
                    <a:lumMod val="75000"/>
                  </a:schemeClr>
                </a:solidFill>
              </a:rPr>
              <a:t> ROMÂNESC</a:t>
            </a:r>
            <a:r>
              <a:rPr lang="ro-RO" sz="1600" b="1" dirty="0" smtClean="0"/>
              <a:t/>
            </a:r>
            <a:br>
              <a:rPr lang="ro-RO" sz="1600" b="1" dirty="0" smtClean="0"/>
            </a:br>
            <a:r>
              <a:rPr lang="en-US" sz="1600" b="1" dirty="0" smtClean="0"/>
              <a:t> </a:t>
            </a:r>
            <a:r>
              <a:rPr lang="en-US" sz="1600" b="1" dirty="0" err="1" smtClean="0">
                <a:solidFill>
                  <a:schemeClr val="accent5">
                    <a:lumMod val="60000"/>
                    <a:lumOff val="40000"/>
                  </a:schemeClr>
                </a:solidFill>
              </a:rPr>
              <a:t>prin</a:t>
            </a:r>
            <a:r>
              <a:rPr lang="en-US" sz="1600" b="1" dirty="0" smtClean="0">
                <a:solidFill>
                  <a:schemeClr val="accent5">
                    <a:lumMod val="60000"/>
                    <a:lumOff val="40000"/>
                  </a:schemeClr>
                </a:solidFill>
              </a:rPr>
              <a:t> </a:t>
            </a:r>
            <a:r>
              <a:rPr lang="en-US" sz="1600" b="1" dirty="0" err="1" smtClean="0">
                <a:solidFill>
                  <a:schemeClr val="accent5">
                    <a:lumMod val="60000"/>
                    <a:lumOff val="40000"/>
                  </a:schemeClr>
                </a:solidFill>
              </a:rPr>
              <a:t>intermediul</a:t>
            </a:r>
            <a:r>
              <a:rPr lang="en-US" sz="1600" b="1" dirty="0" smtClean="0">
                <a:solidFill>
                  <a:schemeClr val="accent5">
                    <a:lumMod val="60000"/>
                    <a:lumOff val="40000"/>
                  </a:schemeClr>
                </a:solidFill>
              </a:rPr>
              <a:t> </a:t>
            </a:r>
            <a:r>
              <a:rPr lang="ro-RO" sz="1600" b="1" dirty="0" smtClean="0">
                <a:solidFill>
                  <a:schemeClr val="accent5">
                    <a:lumMod val="60000"/>
                    <a:lumOff val="40000"/>
                  </a:schemeClr>
                </a:solidFill>
              </a:rPr>
              <a:t/>
            </a:r>
            <a:br>
              <a:rPr lang="ro-RO" sz="1600" b="1" dirty="0" smtClean="0">
                <a:solidFill>
                  <a:schemeClr val="accent5">
                    <a:lumMod val="60000"/>
                    <a:lumOff val="40000"/>
                  </a:schemeClr>
                </a:solidFill>
              </a:rPr>
            </a:br>
            <a:r>
              <a:rPr lang="en-US" sz="1600" b="1" dirty="0" smtClean="0">
                <a:solidFill>
                  <a:schemeClr val="accent1">
                    <a:lumMod val="75000"/>
                  </a:schemeClr>
                </a:solidFill>
              </a:rPr>
              <a:t>SISTEMELOR </a:t>
            </a:r>
            <a:r>
              <a:rPr lang="ro-RO" sz="1600" b="1" dirty="0" smtClean="0">
                <a:solidFill>
                  <a:schemeClr val="accent1">
                    <a:lumMod val="75000"/>
                  </a:schemeClr>
                </a:solidFill>
              </a:rPr>
              <a:t> </a:t>
            </a:r>
            <a:r>
              <a:rPr lang="en-US" sz="1600" b="1" dirty="0" smtClean="0">
                <a:solidFill>
                  <a:schemeClr val="accent1">
                    <a:lumMod val="75000"/>
                  </a:schemeClr>
                </a:solidFill>
              </a:rPr>
              <a:t>INFORMAȚIONALE </a:t>
            </a:r>
            <a:r>
              <a:rPr lang="ro-RO" sz="1600" b="1" dirty="0" smtClean="0">
                <a:solidFill>
                  <a:schemeClr val="accent1">
                    <a:lumMod val="75000"/>
                  </a:schemeClr>
                </a:solidFill>
              </a:rPr>
              <a:t> </a:t>
            </a:r>
            <a:r>
              <a:rPr lang="en-US" sz="1600" b="1" dirty="0" smtClean="0">
                <a:solidFill>
                  <a:schemeClr val="accent1">
                    <a:lumMod val="75000"/>
                  </a:schemeClr>
                </a:solidFill>
              </a:rPr>
              <a:t>GEOGRAFICE</a:t>
            </a:r>
            <a:endParaRPr lang="en-US" sz="1600" dirty="0">
              <a:solidFill>
                <a:schemeClr val="accent1">
                  <a:lumMod val="75000"/>
                </a:schemeClr>
              </a:solidFill>
            </a:endParaRPr>
          </a:p>
        </p:txBody>
      </p:sp>
      <p:sp>
        <p:nvSpPr>
          <p:cNvPr id="33" name="Subtitle 32"/>
          <p:cNvSpPr>
            <a:spLocks noGrp="1"/>
          </p:cNvSpPr>
          <p:nvPr>
            <p:ph type="body" sz="half" idx="2"/>
          </p:nvPr>
        </p:nvSpPr>
        <p:spPr>
          <a:xfrm>
            <a:off x="990600" y="6019800"/>
            <a:ext cx="3124200" cy="609600"/>
          </a:xfrm>
        </p:spPr>
        <p:txBody>
          <a:bodyPr>
            <a:normAutofit/>
          </a:bodyPr>
          <a:lstStyle/>
          <a:p>
            <a:pPr algn="l"/>
            <a:r>
              <a:rPr lang="ro-RO" dirty="0" smtClean="0">
                <a:solidFill>
                  <a:schemeClr val="bg1"/>
                </a:solidFill>
                <a:effectLst>
                  <a:outerShdw blurRad="38100" dist="38100" dir="2700000" algn="tl">
                    <a:srgbClr val="000000">
                      <a:alpha val="43137"/>
                    </a:srgbClr>
                  </a:outerShdw>
                </a:effectLst>
              </a:rPr>
              <a:t>                Lavinia Oanea</a:t>
            </a:r>
          </a:p>
          <a:p>
            <a:pPr algn="l"/>
            <a:r>
              <a:rPr lang="ro-RO" sz="1200" dirty="0" smtClean="0">
                <a:solidFill>
                  <a:schemeClr val="bg1"/>
                </a:solidFill>
              </a:rPr>
              <a:t>Administraţia Naţională de Meteorologie</a:t>
            </a:r>
            <a:endParaRPr lang="en-US" sz="1200" dirty="0">
              <a:solidFill>
                <a:schemeClr val="bg1"/>
              </a:solidFill>
            </a:endParaRPr>
          </a:p>
        </p:txBody>
      </p:sp>
      <p:sp>
        <p:nvSpPr>
          <p:cNvPr id="38" name="TextBox 37"/>
          <p:cNvSpPr txBox="1"/>
          <p:nvPr/>
        </p:nvSpPr>
        <p:spPr>
          <a:xfrm>
            <a:off x="5960115" y="6629400"/>
            <a:ext cx="3183885" cy="253916"/>
          </a:xfrm>
          <a:prstGeom prst="rect">
            <a:avLst/>
          </a:prstGeom>
          <a:noFill/>
        </p:spPr>
        <p:txBody>
          <a:bodyPr wrap="none" rtlCol="0">
            <a:spAutoFit/>
          </a:bodyPr>
          <a:lstStyle/>
          <a:p>
            <a:r>
              <a:rPr lang="ro-RO" sz="1050" dirty="0" smtClean="0">
                <a:solidFill>
                  <a:schemeClr val="bg1"/>
                </a:solidFill>
              </a:rPr>
              <a:t>Foto: </a:t>
            </a:r>
            <a:r>
              <a:rPr lang="en-US" sz="1050" dirty="0" smtClean="0">
                <a:solidFill>
                  <a:schemeClr val="bg1"/>
                </a:solidFill>
              </a:rPr>
              <a:t>https://www.facebook.com/Ovidiu.Stefeliga</a:t>
            </a:r>
            <a:endParaRPr lang="en-US" sz="1050" dirty="0">
              <a:solidFill>
                <a:schemeClr val="bg1"/>
              </a:solidFill>
            </a:endParaRPr>
          </a:p>
        </p:txBody>
      </p:sp>
      <p:sp>
        <p:nvSpPr>
          <p:cNvPr id="39" name="TextBox 38"/>
          <p:cNvSpPr txBox="1"/>
          <p:nvPr/>
        </p:nvSpPr>
        <p:spPr>
          <a:xfrm>
            <a:off x="0" y="247896"/>
            <a:ext cx="9144000" cy="784830"/>
          </a:xfrm>
          <a:prstGeom prst="rect">
            <a:avLst/>
          </a:prstGeom>
          <a:noFill/>
        </p:spPr>
        <p:txBody>
          <a:bodyPr wrap="square" rtlCol="0">
            <a:spAutoFit/>
          </a:bodyPr>
          <a:lstStyle/>
          <a:p>
            <a:pPr algn="ctr">
              <a:lnSpc>
                <a:spcPct val="150000"/>
              </a:lnSpc>
            </a:pPr>
            <a:r>
              <a:rPr lang="ro-RO" sz="1600" dirty="0" smtClean="0">
                <a:solidFill>
                  <a:schemeClr val="bg1"/>
                </a:solidFill>
              </a:rPr>
              <a:t> “</a:t>
            </a:r>
            <a:r>
              <a:rPr lang="en-US" sz="1600" dirty="0" err="1" smtClean="0">
                <a:solidFill>
                  <a:schemeClr val="bg1"/>
                </a:solidFill>
              </a:rPr>
              <a:t>Soluții</a:t>
            </a:r>
            <a:r>
              <a:rPr lang="en-US" sz="1600" dirty="0" smtClean="0">
                <a:solidFill>
                  <a:schemeClr val="bg1"/>
                </a:solidFill>
              </a:rPr>
              <a:t> open source </a:t>
            </a:r>
            <a:r>
              <a:rPr lang="en-US" sz="1600" dirty="0" err="1" smtClean="0">
                <a:solidFill>
                  <a:schemeClr val="bg1"/>
                </a:solidFill>
              </a:rPr>
              <a:t>pentru</a:t>
            </a:r>
            <a:r>
              <a:rPr lang="en-US" sz="1600" dirty="0" smtClean="0">
                <a:solidFill>
                  <a:schemeClr val="bg1"/>
                </a:solidFill>
              </a:rPr>
              <a:t> </a:t>
            </a:r>
            <a:r>
              <a:rPr lang="en-US" sz="1600" dirty="0" err="1" smtClean="0">
                <a:solidFill>
                  <a:schemeClr val="bg1"/>
                </a:solidFill>
              </a:rPr>
              <a:t>prelucrarea</a:t>
            </a:r>
            <a:r>
              <a:rPr lang="en-US" sz="1600" dirty="0" smtClean="0">
                <a:solidFill>
                  <a:schemeClr val="bg1"/>
                </a:solidFill>
              </a:rPr>
              <a:t> </a:t>
            </a:r>
            <a:r>
              <a:rPr lang="en-US" sz="1600" dirty="0" err="1" smtClean="0">
                <a:solidFill>
                  <a:schemeClr val="bg1"/>
                </a:solidFill>
              </a:rPr>
              <a:t>și</a:t>
            </a:r>
            <a:r>
              <a:rPr lang="ro-RO" sz="1600" dirty="0" smtClean="0">
                <a:solidFill>
                  <a:schemeClr val="bg1"/>
                </a:solidFill>
              </a:rPr>
              <a:t> </a:t>
            </a:r>
            <a:r>
              <a:rPr lang="en-US" sz="1600" dirty="0" err="1" smtClean="0">
                <a:solidFill>
                  <a:schemeClr val="bg1"/>
                </a:solidFill>
              </a:rPr>
              <a:t>reprezentarea</a:t>
            </a:r>
            <a:r>
              <a:rPr lang="en-US" sz="1600" dirty="0" smtClean="0">
                <a:solidFill>
                  <a:schemeClr val="bg1"/>
                </a:solidFill>
              </a:rPr>
              <a:t> </a:t>
            </a:r>
            <a:r>
              <a:rPr lang="en-US" sz="1600" dirty="0" err="1" smtClean="0">
                <a:solidFill>
                  <a:schemeClr val="bg1"/>
                </a:solidFill>
              </a:rPr>
              <a:t>datelor</a:t>
            </a:r>
            <a:r>
              <a:rPr lang="en-US" sz="1600" dirty="0" smtClean="0">
                <a:solidFill>
                  <a:schemeClr val="bg1"/>
                </a:solidFill>
              </a:rPr>
              <a:t> </a:t>
            </a:r>
            <a:r>
              <a:rPr lang="en-US" sz="1600" dirty="0" err="1" smtClean="0">
                <a:solidFill>
                  <a:schemeClr val="bg1"/>
                </a:solidFill>
              </a:rPr>
              <a:t>geospațiale</a:t>
            </a:r>
            <a:r>
              <a:rPr lang="ro-RO" sz="1600" dirty="0" smtClean="0">
                <a:solidFill>
                  <a:schemeClr val="bg1"/>
                </a:solidFill>
              </a:rPr>
              <a:t>”</a:t>
            </a:r>
            <a:endParaRPr lang="ro-RO" sz="1400" dirty="0" smtClean="0">
              <a:solidFill>
                <a:schemeClr val="bg1"/>
              </a:solidFill>
            </a:endParaRPr>
          </a:p>
          <a:p>
            <a:pPr algn="ctr">
              <a:lnSpc>
                <a:spcPct val="150000"/>
              </a:lnSpc>
            </a:pPr>
            <a:r>
              <a:rPr lang="ro-RO" sz="1400" dirty="0" smtClean="0">
                <a:solidFill>
                  <a:schemeClr val="bg1"/>
                </a:solidFill>
              </a:rPr>
              <a:t>15 – 16 noiembrie 2013</a:t>
            </a:r>
            <a:endParaRPr lang="en-US" sz="14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algn="ctr"/>
            <a:r>
              <a:rPr lang="en-US" sz="3600" dirty="0" err="1" smtClean="0"/>
              <a:t>Structur</a:t>
            </a:r>
            <a:r>
              <a:rPr lang="ro-RO" sz="3600" dirty="0" smtClean="0"/>
              <a:t>ă</a:t>
            </a:r>
            <a:endParaRPr lang="en-US" sz="3600" dirty="0"/>
          </a:p>
        </p:txBody>
      </p:sp>
      <p:sp>
        <p:nvSpPr>
          <p:cNvPr id="6" name="Content Placeholder 5"/>
          <p:cNvSpPr>
            <a:spLocks noGrp="1"/>
          </p:cNvSpPr>
          <p:nvPr>
            <p:ph idx="1"/>
          </p:nvPr>
        </p:nvSpPr>
        <p:spPr>
          <a:xfrm>
            <a:off x="2133600" y="2103437"/>
            <a:ext cx="6553200" cy="3382963"/>
          </a:xfrm>
        </p:spPr>
        <p:txBody>
          <a:bodyPr>
            <a:noAutofit/>
          </a:bodyPr>
          <a:lstStyle/>
          <a:p>
            <a:pPr algn="l">
              <a:lnSpc>
                <a:spcPct val="150000"/>
              </a:lnSpc>
              <a:buFont typeface="Arial" pitchFamily="34" charset="0"/>
              <a:buChar char="•"/>
            </a:pPr>
            <a:r>
              <a:rPr lang="ro-RO" sz="1800" dirty="0" smtClean="0">
                <a:solidFill>
                  <a:schemeClr val="bg1"/>
                </a:solidFill>
              </a:rPr>
              <a:t>  Legătura  </a:t>
            </a:r>
            <a:r>
              <a:rPr lang="ro-RO" sz="1800" dirty="0" smtClean="0">
                <a:solidFill>
                  <a:schemeClr val="bg1"/>
                </a:solidFill>
              </a:rPr>
              <a:t>dintre  turism  şi  </a:t>
            </a:r>
            <a:r>
              <a:rPr lang="ro-RO" sz="1800" dirty="0" smtClean="0">
                <a:solidFill>
                  <a:schemeClr val="bg1"/>
                </a:solidFill>
              </a:rPr>
              <a:t>GIS</a:t>
            </a:r>
            <a:endParaRPr lang="en-US" sz="1800" dirty="0" smtClean="0">
              <a:solidFill>
                <a:schemeClr val="bg1"/>
              </a:solidFill>
            </a:endParaRPr>
          </a:p>
          <a:p>
            <a:pPr algn="l">
              <a:lnSpc>
                <a:spcPct val="150000"/>
              </a:lnSpc>
              <a:buFont typeface="Arial" pitchFamily="34" charset="0"/>
              <a:buChar char="•"/>
            </a:pPr>
            <a:r>
              <a:rPr lang="ro-RO" sz="1800" dirty="0" smtClean="0">
                <a:solidFill>
                  <a:schemeClr val="bg1"/>
                </a:solidFill>
              </a:rPr>
              <a:t>  GIS</a:t>
            </a:r>
            <a:r>
              <a:rPr lang="en-US" sz="1800" dirty="0" smtClean="0">
                <a:solidFill>
                  <a:schemeClr val="bg1"/>
                </a:solidFill>
              </a:rPr>
              <a:t> </a:t>
            </a:r>
            <a:r>
              <a:rPr lang="en-US" sz="1800" dirty="0" err="1" smtClean="0">
                <a:solidFill>
                  <a:schemeClr val="bg1"/>
                </a:solidFill>
              </a:rPr>
              <a:t>utilizat</a:t>
            </a:r>
            <a:r>
              <a:rPr lang="en-US" sz="1800" dirty="0" smtClean="0">
                <a:solidFill>
                  <a:schemeClr val="bg1"/>
                </a:solidFill>
              </a:rPr>
              <a:t> </a:t>
            </a:r>
            <a:r>
              <a:rPr lang="ro-RO" sz="1800" dirty="0" smtClean="0">
                <a:solidFill>
                  <a:schemeClr val="bg1"/>
                </a:solidFill>
              </a:rPr>
              <a:t>î</a:t>
            </a:r>
            <a:r>
              <a:rPr lang="en-US" sz="1800" dirty="0" smtClean="0">
                <a:solidFill>
                  <a:schemeClr val="bg1"/>
                </a:solidFill>
              </a:rPr>
              <a:t>n </a:t>
            </a:r>
            <a:r>
              <a:rPr lang="en-US" sz="1800" dirty="0" err="1" smtClean="0">
                <a:solidFill>
                  <a:schemeClr val="bg1"/>
                </a:solidFill>
              </a:rPr>
              <a:t>turism</a:t>
            </a:r>
            <a:endParaRPr lang="en-US" sz="1800" dirty="0" smtClean="0">
              <a:solidFill>
                <a:schemeClr val="bg1"/>
              </a:solidFill>
            </a:endParaRPr>
          </a:p>
          <a:p>
            <a:pPr algn="l">
              <a:lnSpc>
                <a:spcPct val="150000"/>
              </a:lnSpc>
              <a:buFont typeface="Arial" pitchFamily="34" charset="0"/>
              <a:buChar char="•"/>
            </a:pPr>
            <a:r>
              <a:rPr lang="ro-RO" sz="1800" dirty="0" smtClean="0">
                <a:solidFill>
                  <a:schemeClr val="bg1"/>
                </a:solidFill>
              </a:rPr>
              <a:t>  </a:t>
            </a:r>
            <a:r>
              <a:rPr lang="en-US" sz="1800" dirty="0" smtClean="0">
                <a:solidFill>
                  <a:schemeClr val="bg1"/>
                </a:solidFill>
              </a:rPr>
              <a:t>GIS  </a:t>
            </a:r>
            <a:r>
              <a:rPr lang="en-US" sz="1800" dirty="0" smtClean="0">
                <a:solidFill>
                  <a:schemeClr val="bg1"/>
                </a:solidFill>
              </a:rPr>
              <a:t>+  </a:t>
            </a:r>
            <a:r>
              <a:rPr lang="en-US" sz="1800" dirty="0" err="1" smtClean="0">
                <a:solidFill>
                  <a:schemeClr val="bg1"/>
                </a:solidFill>
              </a:rPr>
              <a:t>turism</a:t>
            </a:r>
            <a:r>
              <a:rPr lang="en-US" sz="1800" dirty="0" smtClean="0">
                <a:solidFill>
                  <a:schemeClr val="bg1"/>
                </a:solidFill>
              </a:rPr>
              <a:t>  +  </a:t>
            </a:r>
            <a:r>
              <a:rPr lang="en-US" sz="1800" dirty="0" err="1" smtClean="0">
                <a:solidFill>
                  <a:schemeClr val="bg1"/>
                </a:solidFill>
              </a:rPr>
              <a:t>tehnici</a:t>
            </a:r>
            <a:r>
              <a:rPr lang="en-US" sz="1800" dirty="0" smtClean="0">
                <a:solidFill>
                  <a:schemeClr val="bg1"/>
                </a:solidFill>
              </a:rPr>
              <a:t> </a:t>
            </a:r>
            <a:r>
              <a:rPr lang="en-US" sz="1800" dirty="0" err="1" smtClean="0">
                <a:solidFill>
                  <a:schemeClr val="bg1"/>
                </a:solidFill>
              </a:rPr>
              <a:t>grafice</a:t>
            </a:r>
            <a:endParaRPr lang="en-US" sz="1800" dirty="0" smtClean="0">
              <a:solidFill>
                <a:schemeClr val="bg1"/>
              </a:solidFill>
            </a:endParaRPr>
          </a:p>
          <a:p>
            <a:pPr algn="l">
              <a:lnSpc>
                <a:spcPct val="150000"/>
              </a:lnSpc>
              <a:buFont typeface="Arial" pitchFamily="34" charset="0"/>
              <a:buChar char="•"/>
            </a:pPr>
            <a:r>
              <a:rPr lang="ro-RO" sz="1800" dirty="0" smtClean="0">
                <a:solidFill>
                  <a:schemeClr val="bg1"/>
                </a:solidFill>
              </a:rPr>
              <a:t>  </a:t>
            </a:r>
            <a:r>
              <a:rPr lang="en-US" sz="1800" dirty="0" err="1" smtClean="0">
                <a:solidFill>
                  <a:schemeClr val="bg1"/>
                </a:solidFill>
              </a:rPr>
              <a:t>Studii</a:t>
            </a:r>
            <a:r>
              <a:rPr lang="en-US" sz="1800" dirty="0" smtClean="0">
                <a:solidFill>
                  <a:schemeClr val="bg1"/>
                </a:solidFill>
              </a:rPr>
              <a:t> de </a:t>
            </a:r>
            <a:r>
              <a:rPr lang="en-US" sz="1800" dirty="0" err="1" smtClean="0">
                <a:solidFill>
                  <a:schemeClr val="bg1"/>
                </a:solidFill>
              </a:rPr>
              <a:t>caz</a:t>
            </a:r>
            <a:r>
              <a:rPr lang="en-US" sz="1800" dirty="0" smtClean="0">
                <a:solidFill>
                  <a:schemeClr val="bg1"/>
                </a:solidFill>
              </a:rPr>
              <a:t>:</a:t>
            </a:r>
          </a:p>
          <a:p>
            <a:pPr lvl="1">
              <a:lnSpc>
                <a:spcPct val="150000"/>
              </a:lnSpc>
              <a:buFont typeface="Arial" pitchFamily="34" charset="0"/>
              <a:buChar char="•"/>
            </a:pPr>
            <a:r>
              <a:rPr lang="ro-RO" sz="1600" dirty="0" smtClean="0">
                <a:solidFill>
                  <a:schemeClr val="bg1"/>
                </a:solidFill>
              </a:rPr>
              <a:t>Elaborarea  </a:t>
            </a:r>
            <a:r>
              <a:rPr lang="ro-RO" sz="1600" dirty="0" smtClean="0">
                <a:solidFill>
                  <a:schemeClr val="bg1"/>
                </a:solidFill>
              </a:rPr>
              <a:t>de  trasee  </a:t>
            </a:r>
            <a:r>
              <a:rPr lang="ro-RO" sz="1600" dirty="0" smtClean="0">
                <a:solidFill>
                  <a:schemeClr val="bg1"/>
                </a:solidFill>
              </a:rPr>
              <a:t>tematice</a:t>
            </a:r>
            <a:endParaRPr lang="en-US" sz="1600" dirty="0" smtClean="0">
              <a:solidFill>
                <a:schemeClr val="bg1"/>
              </a:solidFill>
            </a:endParaRPr>
          </a:p>
          <a:p>
            <a:pPr lvl="1">
              <a:lnSpc>
                <a:spcPct val="150000"/>
              </a:lnSpc>
              <a:buFont typeface="Arial" pitchFamily="34" charset="0"/>
              <a:buChar char="•"/>
            </a:pPr>
            <a:r>
              <a:rPr lang="en-US" sz="1600" dirty="0" err="1" smtClean="0">
                <a:solidFill>
                  <a:schemeClr val="bg1"/>
                </a:solidFill>
              </a:rPr>
              <a:t>Utilizarea</a:t>
            </a:r>
            <a:r>
              <a:rPr lang="ro-RO" sz="1600" dirty="0" smtClean="0">
                <a:solidFill>
                  <a:schemeClr val="bg1"/>
                </a:solidFill>
              </a:rPr>
              <a:t> </a:t>
            </a:r>
            <a:r>
              <a:rPr lang="en-US" sz="1600" dirty="0" smtClean="0">
                <a:solidFill>
                  <a:schemeClr val="bg1"/>
                </a:solidFill>
              </a:rPr>
              <a:t> h</a:t>
            </a:r>
            <a:r>
              <a:rPr lang="ro-RO" sz="1600" dirty="0" smtClean="0">
                <a:solidFill>
                  <a:schemeClr val="bg1"/>
                </a:solidFill>
              </a:rPr>
              <a:t>ă</a:t>
            </a:r>
            <a:r>
              <a:rPr lang="en-US" sz="1600" dirty="0" smtClean="0">
                <a:solidFill>
                  <a:schemeClr val="bg1"/>
                </a:solidFill>
              </a:rPr>
              <a:t>r</a:t>
            </a:r>
            <a:r>
              <a:rPr lang="ro-RO" sz="1600" dirty="0" smtClean="0">
                <a:solidFill>
                  <a:schemeClr val="bg1"/>
                </a:solidFill>
              </a:rPr>
              <a:t>ţ</a:t>
            </a:r>
            <a:r>
              <a:rPr lang="en-US" sz="1600" dirty="0" err="1" smtClean="0">
                <a:solidFill>
                  <a:schemeClr val="bg1"/>
                </a:solidFill>
              </a:rPr>
              <a:t>ilor</a:t>
            </a:r>
            <a:r>
              <a:rPr lang="en-US" sz="1600" dirty="0" smtClean="0">
                <a:solidFill>
                  <a:schemeClr val="bg1"/>
                </a:solidFill>
              </a:rPr>
              <a:t> </a:t>
            </a:r>
            <a:r>
              <a:rPr lang="ro-RO" sz="1600" dirty="0" smtClean="0">
                <a:solidFill>
                  <a:schemeClr val="bg1"/>
                </a:solidFill>
              </a:rPr>
              <a:t> </a:t>
            </a:r>
            <a:r>
              <a:rPr lang="en-US" sz="1600" dirty="0" err="1" smtClean="0">
                <a:solidFill>
                  <a:schemeClr val="bg1"/>
                </a:solidFill>
              </a:rPr>
              <a:t>vechi</a:t>
            </a:r>
            <a:r>
              <a:rPr lang="ro-RO" sz="1600" dirty="0" smtClean="0">
                <a:solidFill>
                  <a:schemeClr val="bg1"/>
                </a:solidFill>
              </a:rPr>
              <a:t> </a:t>
            </a:r>
            <a:r>
              <a:rPr lang="en-US" sz="1600" dirty="0" smtClean="0">
                <a:solidFill>
                  <a:schemeClr val="bg1"/>
                </a:solidFill>
              </a:rPr>
              <a:t> </a:t>
            </a:r>
            <a:r>
              <a:rPr lang="ro-RO" sz="1600" dirty="0" smtClean="0">
                <a:solidFill>
                  <a:schemeClr val="bg1"/>
                </a:solidFill>
              </a:rPr>
              <a:t>î</a:t>
            </a:r>
            <a:r>
              <a:rPr lang="en-US" sz="1600" dirty="0" smtClean="0">
                <a:solidFill>
                  <a:schemeClr val="bg1"/>
                </a:solidFill>
              </a:rPr>
              <a:t>n </a:t>
            </a:r>
            <a:r>
              <a:rPr lang="ro-RO" sz="1600" dirty="0" smtClean="0">
                <a:solidFill>
                  <a:schemeClr val="bg1"/>
                </a:solidFill>
              </a:rPr>
              <a:t> </a:t>
            </a:r>
            <a:r>
              <a:rPr lang="en-US" sz="1600" dirty="0" err="1" smtClean="0">
                <a:solidFill>
                  <a:schemeClr val="bg1"/>
                </a:solidFill>
              </a:rPr>
              <a:t>turism</a:t>
            </a:r>
            <a:endParaRPr lang="en-US" sz="1600" dirty="0" smtClean="0">
              <a:solidFill>
                <a:schemeClr val="bg1"/>
              </a:solidFill>
            </a:endParaRPr>
          </a:p>
          <a:p>
            <a:pPr lvl="1">
              <a:lnSpc>
                <a:spcPct val="150000"/>
              </a:lnSpc>
              <a:buFont typeface="Arial" pitchFamily="34" charset="0"/>
              <a:buChar char="•"/>
            </a:pPr>
            <a:r>
              <a:rPr lang="ro-RO" sz="1600" dirty="0" smtClean="0">
                <a:solidFill>
                  <a:schemeClr val="bg1"/>
                </a:solidFill>
              </a:rPr>
              <a:t>Harta  turistică  interactivă</a:t>
            </a:r>
            <a:endParaRPr lang="en-US" sz="1600"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a:bodyPr>
          <a:lstStyle/>
          <a:p>
            <a:r>
              <a:rPr lang="ro-RO" sz="3200" dirty="0" smtClean="0"/>
              <a:t>Legătura  dintre  turism  şi  GIS</a:t>
            </a:r>
            <a:endParaRPr lang="en-US" sz="3200" dirty="0"/>
          </a:p>
        </p:txBody>
      </p:sp>
      <p:sp>
        <p:nvSpPr>
          <p:cNvPr id="5" name="Text Placeholder 4"/>
          <p:cNvSpPr>
            <a:spLocks noGrp="1"/>
          </p:cNvSpPr>
          <p:nvPr>
            <p:ph type="body" idx="1"/>
          </p:nvPr>
        </p:nvSpPr>
        <p:spPr/>
        <p:txBody>
          <a:bodyPr/>
          <a:lstStyle/>
          <a:p>
            <a:endParaRPr lang="en-US" dirty="0"/>
          </a:p>
        </p:txBody>
      </p:sp>
      <p:sp>
        <p:nvSpPr>
          <p:cNvPr id="7" name="Rounded Rectangle 6"/>
          <p:cNvSpPr/>
          <p:nvPr/>
        </p:nvSpPr>
        <p:spPr>
          <a:xfrm>
            <a:off x="5257800" y="2743200"/>
            <a:ext cx="1600200" cy="457200"/>
          </a:xfrm>
          <a:prstGeom prst="roundRect">
            <a:avLst/>
          </a:prstGeom>
          <a:noFill/>
          <a:ln w="12700">
            <a:solidFill>
              <a:schemeClr val="bg1">
                <a:lumMod val="95000"/>
                <a:lumOff val="5000"/>
              </a:schemeClr>
            </a:solid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sz="1600" dirty="0"/>
          </a:p>
        </p:txBody>
      </p:sp>
      <p:sp>
        <p:nvSpPr>
          <p:cNvPr id="8" name="Rounded Rectangle 7"/>
          <p:cNvSpPr/>
          <p:nvPr/>
        </p:nvSpPr>
        <p:spPr>
          <a:xfrm>
            <a:off x="7467600" y="2667000"/>
            <a:ext cx="990600" cy="533400"/>
          </a:xfrm>
          <a:prstGeom prst="roundRect">
            <a:avLst/>
          </a:prstGeom>
          <a:noFill/>
          <a:ln w="12700">
            <a:solidFill>
              <a:schemeClr val="bg1">
                <a:lumMod val="95000"/>
                <a:lumOff val="5000"/>
              </a:schemeClr>
            </a:solid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sz="1600" dirty="0"/>
          </a:p>
        </p:txBody>
      </p:sp>
      <p:cxnSp>
        <p:nvCxnSpPr>
          <p:cNvPr id="10" name="Elbow Connector 9"/>
          <p:cNvCxnSpPr>
            <a:stCxn id="7" idx="0"/>
            <a:endCxn id="8" idx="0"/>
          </p:cNvCxnSpPr>
          <p:nvPr/>
        </p:nvCxnSpPr>
        <p:spPr>
          <a:xfrm rot="5400000" flipH="1" flipV="1">
            <a:off x="6972300" y="1752600"/>
            <a:ext cx="76200" cy="1905000"/>
          </a:xfrm>
          <a:prstGeom prst="bentConnector3">
            <a:avLst>
              <a:gd name="adj1" fmla="val 400000"/>
            </a:avLst>
          </a:prstGeom>
          <a:ln>
            <a:solidFill>
              <a:schemeClr val="bg1">
                <a:lumMod val="95000"/>
                <a:lumOff val="5000"/>
              </a:schemeClr>
            </a:solidFill>
            <a:prstDash val="lg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4294967295"/>
          </p:nvPr>
        </p:nvSpPr>
        <p:spPr>
          <a:xfrm>
            <a:off x="228600" y="838200"/>
            <a:ext cx="8915400" cy="5562600"/>
          </a:xfrm>
        </p:spPr>
        <p:txBody>
          <a:bodyPr numCol="1">
            <a:normAutofit/>
          </a:bodyPr>
          <a:lstStyle/>
          <a:p>
            <a:pPr>
              <a:lnSpc>
                <a:spcPct val="160000"/>
              </a:lnSpc>
            </a:pPr>
            <a:r>
              <a:rPr lang="ro-RO" sz="1600" dirty="0" smtClean="0"/>
              <a:t>Turismul este o activitate, care </a:t>
            </a:r>
            <a:r>
              <a:rPr lang="ro-RO" sz="1600" b="1" dirty="0" smtClean="0">
                <a:solidFill>
                  <a:schemeClr val="accent1">
                    <a:lumMod val="75000"/>
                  </a:schemeClr>
                </a:solidFill>
              </a:rPr>
              <a:t>„consumă” spațiu geografic </a:t>
            </a:r>
            <a:r>
              <a:rPr lang="ro-RO" sz="1600" dirty="0" smtClean="0"/>
              <a:t>în locurile în care se dezvoltă, din perspectiva infrastructurii, a  construcţiilor cu funcţiuni turistice, a utilizării resurselor locale, a integrării populației native sau a degradării mediului. </a:t>
            </a:r>
          </a:p>
          <a:p>
            <a:pPr>
              <a:lnSpc>
                <a:spcPct val="160000"/>
              </a:lnSpc>
            </a:pPr>
            <a:endParaRPr lang="en-US" sz="1600" dirty="0" smtClean="0"/>
          </a:p>
          <a:p>
            <a:pPr>
              <a:lnSpc>
                <a:spcPct val="160000"/>
              </a:lnSpc>
            </a:pPr>
            <a:r>
              <a:rPr lang="en-US" sz="1600" dirty="0" err="1" smtClean="0"/>
              <a:t>Sistemele</a:t>
            </a:r>
            <a:r>
              <a:rPr lang="en-US" sz="1600" dirty="0" smtClean="0"/>
              <a:t> </a:t>
            </a:r>
            <a:r>
              <a:rPr lang="en-US" sz="1600" dirty="0" err="1" smtClean="0"/>
              <a:t>Informaţionale</a:t>
            </a:r>
            <a:r>
              <a:rPr lang="en-US" sz="1600" dirty="0" smtClean="0"/>
              <a:t> </a:t>
            </a:r>
            <a:r>
              <a:rPr lang="en-US" sz="1600" dirty="0" err="1" smtClean="0"/>
              <a:t>Geografice</a:t>
            </a:r>
            <a:r>
              <a:rPr lang="en-US" sz="1600" dirty="0" smtClean="0"/>
              <a:t> </a:t>
            </a:r>
            <a:r>
              <a:rPr lang="en-US" sz="1600" dirty="0" err="1" smtClean="0"/>
              <a:t>şi</a:t>
            </a:r>
            <a:r>
              <a:rPr lang="en-US" sz="1600" dirty="0" smtClean="0"/>
              <a:t> </a:t>
            </a:r>
            <a:r>
              <a:rPr lang="en-US" sz="1600" dirty="0" err="1" smtClean="0"/>
              <a:t>turismul</a:t>
            </a:r>
            <a:r>
              <a:rPr lang="en-US" sz="1600" dirty="0" smtClean="0"/>
              <a:t> </a:t>
            </a:r>
            <a:r>
              <a:rPr lang="en-US" sz="1600" dirty="0" err="1" smtClean="0"/>
              <a:t>împărtăşesc</a:t>
            </a:r>
            <a:r>
              <a:rPr lang="en-US" sz="1600" dirty="0" smtClean="0"/>
              <a:t> o </a:t>
            </a:r>
            <a:r>
              <a:rPr lang="en-US" sz="1600" dirty="0" err="1" smtClean="0"/>
              <a:t>anumită</a:t>
            </a:r>
            <a:r>
              <a:rPr lang="en-US" sz="1600" dirty="0" smtClean="0"/>
              <a:t> </a:t>
            </a:r>
            <a:r>
              <a:rPr lang="en-US" sz="1600" dirty="0" err="1" smtClean="0"/>
              <a:t>caracteristică</a:t>
            </a:r>
            <a:r>
              <a:rPr lang="en-US" sz="1600" dirty="0" smtClean="0"/>
              <a:t>  </a:t>
            </a:r>
            <a:r>
              <a:rPr lang="en-US" sz="1600" dirty="0" err="1" smtClean="0"/>
              <a:t>şi</a:t>
            </a:r>
            <a:r>
              <a:rPr lang="en-US" sz="1600" dirty="0" smtClean="0"/>
              <a:t> </a:t>
            </a:r>
            <a:r>
              <a:rPr lang="en-US" sz="1600" dirty="0" err="1" smtClean="0"/>
              <a:t>anume</a:t>
            </a:r>
            <a:r>
              <a:rPr lang="en-US" sz="1600" dirty="0" smtClean="0"/>
              <a:t> </a:t>
            </a:r>
            <a:r>
              <a:rPr lang="en-US" sz="1600" dirty="0" err="1" smtClean="0"/>
              <a:t>faptul</a:t>
            </a:r>
            <a:r>
              <a:rPr lang="en-US" sz="1600" dirty="0" smtClean="0"/>
              <a:t> </a:t>
            </a:r>
            <a:r>
              <a:rPr lang="en-US" sz="1600" dirty="0" err="1" smtClean="0"/>
              <a:t>că</a:t>
            </a:r>
            <a:r>
              <a:rPr lang="en-US" sz="1600" dirty="0" smtClean="0"/>
              <a:t> </a:t>
            </a:r>
            <a:r>
              <a:rPr lang="en-US" sz="1600" dirty="0" err="1" smtClean="0"/>
              <a:t>amandouă</a:t>
            </a:r>
            <a:r>
              <a:rPr lang="en-US" sz="1600" dirty="0" smtClean="0"/>
              <a:t> </a:t>
            </a:r>
            <a:r>
              <a:rPr lang="en-US" sz="1600" b="1" dirty="0" err="1" smtClean="0">
                <a:solidFill>
                  <a:schemeClr val="accent1">
                    <a:lumMod val="75000"/>
                  </a:schemeClr>
                </a:solidFill>
              </a:rPr>
              <a:t>traversează</a:t>
            </a:r>
            <a:r>
              <a:rPr lang="en-US" sz="1600" b="1" dirty="0" smtClean="0">
                <a:solidFill>
                  <a:schemeClr val="accent1">
                    <a:lumMod val="75000"/>
                  </a:schemeClr>
                </a:solidFill>
              </a:rPr>
              <a:t> </a:t>
            </a:r>
            <a:r>
              <a:rPr lang="en-US" sz="1600" b="1" dirty="0" err="1" smtClean="0">
                <a:solidFill>
                  <a:schemeClr val="accent1">
                    <a:lumMod val="75000"/>
                  </a:schemeClr>
                </a:solidFill>
              </a:rPr>
              <a:t>granițele</a:t>
            </a:r>
            <a:r>
              <a:rPr lang="en-US" sz="1600" b="1" dirty="0" smtClean="0">
                <a:solidFill>
                  <a:schemeClr val="accent1">
                    <a:lumMod val="75000"/>
                  </a:schemeClr>
                </a:solidFill>
              </a:rPr>
              <a:t> </a:t>
            </a:r>
            <a:r>
              <a:rPr lang="en-US" sz="1600" b="1" dirty="0" err="1" smtClean="0">
                <a:solidFill>
                  <a:schemeClr val="accent1">
                    <a:lumMod val="75000"/>
                  </a:schemeClr>
                </a:solidFill>
              </a:rPr>
              <a:t>mai</a:t>
            </a:r>
            <a:r>
              <a:rPr lang="en-US" sz="1600" b="1" dirty="0" smtClean="0">
                <a:solidFill>
                  <a:schemeClr val="accent1">
                    <a:lumMod val="75000"/>
                  </a:schemeClr>
                </a:solidFill>
              </a:rPr>
              <a:t> </a:t>
            </a:r>
            <a:r>
              <a:rPr lang="en-US" sz="1600" b="1" dirty="0" err="1" smtClean="0">
                <a:solidFill>
                  <a:schemeClr val="accent1">
                    <a:lumMod val="75000"/>
                  </a:schemeClr>
                </a:solidFill>
              </a:rPr>
              <a:t>multor</a:t>
            </a:r>
            <a:r>
              <a:rPr lang="en-US" sz="1600" b="1" dirty="0" smtClean="0">
                <a:solidFill>
                  <a:schemeClr val="accent1">
                    <a:lumMod val="75000"/>
                  </a:schemeClr>
                </a:solidFill>
              </a:rPr>
              <a:t> discipline </a:t>
            </a:r>
            <a:r>
              <a:rPr lang="en-US" sz="1600" b="1" dirty="0" err="1" smtClean="0">
                <a:solidFill>
                  <a:schemeClr val="accent1">
                    <a:lumMod val="75000"/>
                  </a:schemeClr>
                </a:solidFill>
              </a:rPr>
              <a:t>și</a:t>
            </a:r>
            <a:r>
              <a:rPr lang="en-US" sz="1600" b="1" dirty="0" smtClean="0">
                <a:solidFill>
                  <a:schemeClr val="accent1">
                    <a:lumMod val="75000"/>
                  </a:schemeClr>
                </a:solidFill>
              </a:rPr>
              <a:t> </a:t>
            </a:r>
            <a:r>
              <a:rPr lang="en-US" sz="1600" b="1" dirty="0" err="1" smtClean="0">
                <a:solidFill>
                  <a:schemeClr val="accent1">
                    <a:lumMod val="75000"/>
                  </a:schemeClr>
                </a:solidFill>
              </a:rPr>
              <a:t>domenii</a:t>
            </a:r>
            <a:r>
              <a:rPr lang="en-US" sz="1600" b="1" dirty="0" smtClean="0">
                <a:solidFill>
                  <a:schemeClr val="accent1">
                    <a:lumMod val="75000"/>
                  </a:schemeClr>
                </a:solidFill>
              </a:rPr>
              <a:t> de </a:t>
            </a:r>
            <a:r>
              <a:rPr lang="en-US" sz="1600" b="1" dirty="0" err="1" smtClean="0">
                <a:solidFill>
                  <a:schemeClr val="accent1">
                    <a:lumMod val="75000"/>
                  </a:schemeClr>
                </a:solidFill>
              </a:rPr>
              <a:t>aplicare</a:t>
            </a:r>
            <a:r>
              <a:rPr lang="en-US" sz="1600" dirty="0" smtClean="0"/>
              <a:t>. SIG -</a:t>
            </a:r>
            <a:r>
              <a:rPr lang="en-US" sz="1600" dirty="0" err="1" smtClean="0"/>
              <a:t>ul</a:t>
            </a:r>
            <a:r>
              <a:rPr lang="en-US" sz="1600" dirty="0" smtClean="0"/>
              <a:t> a </a:t>
            </a:r>
            <a:r>
              <a:rPr lang="en-US" sz="1600" dirty="0" err="1" smtClean="0"/>
              <a:t>fost</a:t>
            </a:r>
            <a:r>
              <a:rPr lang="en-US" sz="1600" dirty="0" smtClean="0"/>
              <a:t> </a:t>
            </a:r>
            <a:r>
              <a:rPr lang="en-US" sz="1600" dirty="0" err="1" smtClean="0"/>
              <a:t>utilizat</a:t>
            </a:r>
            <a:r>
              <a:rPr lang="en-US" sz="1600" dirty="0" smtClean="0"/>
              <a:t> </a:t>
            </a:r>
            <a:r>
              <a:rPr lang="en-US" sz="1600" dirty="0" err="1" smtClean="0"/>
              <a:t>în</a:t>
            </a:r>
            <a:r>
              <a:rPr lang="en-US" sz="1600" dirty="0" smtClean="0"/>
              <a:t> </a:t>
            </a:r>
            <a:r>
              <a:rPr lang="en-US" sz="1600" dirty="0" err="1" smtClean="0"/>
              <a:t>numeroase</a:t>
            </a:r>
            <a:r>
              <a:rPr lang="en-US" sz="1600" dirty="0" smtClean="0"/>
              <a:t> </a:t>
            </a:r>
            <a:r>
              <a:rPr lang="en-US" sz="1600" dirty="0" err="1" smtClean="0"/>
              <a:t>domenii</a:t>
            </a:r>
            <a:r>
              <a:rPr lang="en-US" sz="1600" dirty="0" smtClean="0"/>
              <a:t>, </a:t>
            </a:r>
            <a:r>
              <a:rPr lang="en-US" sz="1600" dirty="0" err="1" smtClean="0"/>
              <a:t>inclusiv</a:t>
            </a:r>
            <a:r>
              <a:rPr lang="en-US" sz="1600" dirty="0" smtClean="0"/>
              <a:t> </a:t>
            </a:r>
            <a:r>
              <a:rPr lang="en-US" sz="1600" dirty="0" err="1" smtClean="0"/>
              <a:t>geografie</a:t>
            </a:r>
            <a:r>
              <a:rPr lang="en-US" sz="1600" dirty="0" smtClean="0"/>
              <a:t>, </a:t>
            </a:r>
            <a:r>
              <a:rPr lang="en-US" sz="1600" dirty="0" err="1" smtClean="0"/>
              <a:t>silvicultură</a:t>
            </a:r>
            <a:r>
              <a:rPr lang="en-US" sz="1600" dirty="0" smtClean="0"/>
              <a:t>, </a:t>
            </a:r>
            <a:r>
              <a:rPr lang="en-US" sz="1600" dirty="0" err="1" smtClean="0"/>
              <a:t>dezvoltare</a:t>
            </a:r>
            <a:r>
              <a:rPr lang="en-US" sz="1600" dirty="0" smtClean="0"/>
              <a:t> </a:t>
            </a:r>
            <a:r>
              <a:rPr lang="en-US" sz="1600" dirty="0" err="1" smtClean="0"/>
              <a:t>urbană</a:t>
            </a:r>
            <a:r>
              <a:rPr lang="en-US" sz="1600" dirty="0" smtClean="0"/>
              <a:t>, </a:t>
            </a:r>
            <a:r>
              <a:rPr lang="en-US" sz="1600" dirty="0" err="1" smtClean="0"/>
              <a:t>planificare</a:t>
            </a:r>
            <a:r>
              <a:rPr lang="en-US" sz="1600" dirty="0" smtClean="0"/>
              <a:t> </a:t>
            </a:r>
            <a:r>
              <a:rPr lang="en-US" sz="1600" dirty="0" err="1" smtClean="0"/>
              <a:t>și</a:t>
            </a:r>
            <a:r>
              <a:rPr lang="en-US" sz="1600" dirty="0" smtClean="0"/>
              <a:t> </a:t>
            </a:r>
            <a:r>
              <a:rPr lang="en-US" sz="1600" dirty="0" err="1" smtClean="0"/>
              <a:t>studii</a:t>
            </a:r>
            <a:r>
              <a:rPr lang="en-US" sz="1600" dirty="0" smtClean="0"/>
              <a:t> de </a:t>
            </a:r>
            <a:r>
              <a:rPr lang="en-US" sz="1600" dirty="0" err="1" smtClean="0"/>
              <a:t>mediu</a:t>
            </a:r>
            <a:r>
              <a:rPr lang="en-US" sz="1600" dirty="0" smtClean="0"/>
              <a:t>. De </a:t>
            </a:r>
            <a:r>
              <a:rPr lang="en-US" sz="1600" dirty="0" err="1" smtClean="0"/>
              <a:t>asemenea</a:t>
            </a:r>
            <a:r>
              <a:rPr lang="en-US" sz="1600" dirty="0" smtClean="0"/>
              <a:t>, </a:t>
            </a:r>
            <a:r>
              <a:rPr lang="en-US" sz="1600" dirty="0" err="1" smtClean="0"/>
              <a:t>turismul</a:t>
            </a:r>
            <a:r>
              <a:rPr lang="en-US" sz="1600" dirty="0" smtClean="0"/>
              <a:t> a </a:t>
            </a:r>
            <a:r>
              <a:rPr lang="en-US" sz="1600" dirty="0" err="1" smtClean="0"/>
              <a:t>fost</a:t>
            </a:r>
            <a:r>
              <a:rPr lang="en-US" sz="1600" dirty="0" smtClean="0"/>
              <a:t> un </a:t>
            </a:r>
            <a:r>
              <a:rPr lang="en-US" sz="1600" dirty="0" err="1" smtClean="0"/>
              <a:t>subiect</a:t>
            </a:r>
            <a:r>
              <a:rPr lang="en-US" sz="1600" dirty="0" smtClean="0"/>
              <a:t> de </a:t>
            </a:r>
            <a:r>
              <a:rPr lang="en-US" sz="1600" dirty="0" err="1" smtClean="0"/>
              <a:t>interes</a:t>
            </a:r>
            <a:r>
              <a:rPr lang="en-US" sz="1600" dirty="0" smtClean="0"/>
              <a:t> </a:t>
            </a:r>
            <a:r>
              <a:rPr lang="en-US" sz="1600" dirty="0" err="1" smtClean="0"/>
              <a:t>pentru</a:t>
            </a:r>
            <a:r>
              <a:rPr lang="en-US" sz="1600" dirty="0" smtClean="0"/>
              <a:t> </a:t>
            </a:r>
            <a:r>
              <a:rPr lang="en-US" sz="1600" dirty="0" err="1" smtClean="0"/>
              <a:t>geografi</a:t>
            </a:r>
            <a:r>
              <a:rPr lang="en-US" sz="1600" dirty="0" smtClean="0"/>
              <a:t>, </a:t>
            </a:r>
            <a:r>
              <a:rPr lang="en-US" sz="1600" dirty="0" err="1" smtClean="0"/>
              <a:t>economisti</a:t>
            </a:r>
            <a:r>
              <a:rPr lang="en-US" sz="1600" dirty="0" smtClean="0"/>
              <a:t>, </a:t>
            </a:r>
            <a:r>
              <a:rPr lang="en-US" sz="1600" dirty="0" err="1" smtClean="0"/>
              <a:t>persoane</a:t>
            </a:r>
            <a:r>
              <a:rPr lang="en-US" sz="1600" dirty="0" smtClean="0"/>
              <a:t> care se </a:t>
            </a:r>
            <a:r>
              <a:rPr lang="en-US" sz="1600" dirty="0" err="1" smtClean="0"/>
              <a:t>ocupă</a:t>
            </a:r>
            <a:r>
              <a:rPr lang="en-US" sz="1600" dirty="0" smtClean="0"/>
              <a:t> de </a:t>
            </a:r>
            <a:r>
              <a:rPr lang="en-US" sz="1600" dirty="0" err="1" smtClean="0"/>
              <a:t>planificarea</a:t>
            </a:r>
            <a:r>
              <a:rPr lang="en-US" sz="1600" dirty="0" smtClean="0"/>
              <a:t> </a:t>
            </a:r>
            <a:r>
              <a:rPr lang="en-US" sz="1600" dirty="0" err="1" smtClean="0"/>
              <a:t>afacerilor</a:t>
            </a:r>
            <a:r>
              <a:rPr lang="en-US" sz="1600" dirty="0" smtClean="0"/>
              <a:t> </a:t>
            </a:r>
            <a:r>
              <a:rPr lang="en-US" sz="1600" dirty="0" err="1" smtClean="0"/>
              <a:t>sau</a:t>
            </a:r>
            <a:r>
              <a:rPr lang="en-US" sz="1600" dirty="0" smtClean="0"/>
              <a:t> a </a:t>
            </a:r>
            <a:r>
              <a:rPr lang="en-US" sz="1600" dirty="0" err="1" smtClean="0"/>
              <a:t>mediului</a:t>
            </a:r>
            <a:r>
              <a:rPr lang="en-US" sz="1600" dirty="0" smtClean="0"/>
              <a:t>, </a:t>
            </a:r>
            <a:r>
              <a:rPr lang="en-US" sz="1600" dirty="0" err="1" smtClean="0"/>
              <a:t>antropologi</a:t>
            </a:r>
            <a:r>
              <a:rPr lang="en-US" sz="1600" dirty="0" smtClean="0"/>
              <a:t> </a:t>
            </a:r>
            <a:r>
              <a:rPr lang="en-US" sz="1600" dirty="0" err="1" smtClean="0"/>
              <a:t>și</a:t>
            </a:r>
            <a:r>
              <a:rPr lang="en-US" sz="1600" dirty="0" smtClean="0"/>
              <a:t> </a:t>
            </a:r>
            <a:r>
              <a:rPr lang="en-US" sz="1600" dirty="0" err="1" smtClean="0"/>
              <a:t>arheologi</a:t>
            </a:r>
            <a:r>
              <a:rPr lang="en-US" sz="1600" dirty="0" smtClean="0"/>
              <a:t>.</a:t>
            </a:r>
            <a:endParaRPr lang="ro-RO" sz="1600" dirty="0" smtClean="0"/>
          </a:p>
          <a:p>
            <a:pPr>
              <a:lnSpc>
                <a:spcPct val="160000"/>
              </a:lnSpc>
            </a:pPr>
            <a:endParaRPr lang="en-US" sz="1600" dirty="0" smtClean="0"/>
          </a:p>
          <a:p>
            <a:pPr>
              <a:lnSpc>
                <a:spcPct val="160000"/>
              </a:lnSpc>
            </a:pPr>
            <a:r>
              <a:rPr lang="en-US" sz="1600" dirty="0" err="1" smtClean="0"/>
              <a:t>Pentru</a:t>
            </a:r>
            <a:r>
              <a:rPr lang="en-US" sz="1600" dirty="0" smtClean="0"/>
              <a:t> </a:t>
            </a:r>
            <a:r>
              <a:rPr lang="en-US" sz="1600" dirty="0" err="1" smtClean="0"/>
              <a:t>turism</a:t>
            </a:r>
            <a:r>
              <a:rPr lang="en-US" sz="1600" dirty="0" smtClean="0"/>
              <a:t>, GIS-</a:t>
            </a:r>
            <a:r>
              <a:rPr lang="en-US" sz="1600" dirty="0" err="1" smtClean="0"/>
              <a:t>ul</a:t>
            </a:r>
            <a:r>
              <a:rPr lang="en-US" sz="1600" dirty="0" smtClean="0"/>
              <a:t> </a:t>
            </a:r>
            <a:r>
              <a:rPr lang="en-US" sz="1600" dirty="0" err="1" smtClean="0"/>
              <a:t>poate</a:t>
            </a:r>
            <a:r>
              <a:rPr lang="en-US" sz="1600" dirty="0" smtClean="0"/>
              <a:t> </a:t>
            </a:r>
            <a:r>
              <a:rPr lang="en-US" sz="1600" dirty="0" err="1" smtClean="0"/>
              <a:t>constitui</a:t>
            </a:r>
            <a:r>
              <a:rPr lang="en-US" sz="1600" dirty="0" smtClean="0"/>
              <a:t> o </a:t>
            </a:r>
            <a:r>
              <a:rPr lang="en-US" sz="1600" dirty="0" err="1" smtClean="0"/>
              <a:t>importantă</a:t>
            </a:r>
            <a:r>
              <a:rPr lang="en-US" sz="1600" dirty="0" smtClean="0"/>
              <a:t> </a:t>
            </a:r>
            <a:r>
              <a:rPr lang="en-US" sz="1600" b="1" dirty="0" err="1" smtClean="0">
                <a:solidFill>
                  <a:schemeClr val="accent1">
                    <a:lumMod val="75000"/>
                  </a:schemeClr>
                </a:solidFill>
              </a:rPr>
              <a:t>punte</a:t>
            </a:r>
            <a:r>
              <a:rPr lang="en-US" sz="1600" b="1" dirty="0" smtClean="0">
                <a:solidFill>
                  <a:schemeClr val="accent1">
                    <a:lumMod val="75000"/>
                  </a:schemeClr>
                </a:solidFill>
              </a:rPr>
              <a:t> de </a:t>
            </a:r>
            <a:r>
              <a:rPr lang="en-US" sz="1600" b="1" dirty="0" err="1" smtClean="0">
                <a:solidFill>
                  <a:schemeClr val="accent1">
                    <a:lumMod val="75000"/>
                  </a:schemeClr>
                </a:solidFill>
              </a:rPr>
              <a:t>legătură</a:t>
            </a:r>
            <a:r>
              <a:rPr lang="en-US" sz="1600" b="1" dirty="0" smtClean="0">
                <a:solidFill>
                  <a:schemeClr val="accent1">
                    <a:lumMod val="75000"/>
                  </a:schemeClr>
                </a:solidFill>
              </a:rPr>
              <a:t> </a:t>
            </a:r>
            <a:r>
              <a:rPr lang="en-US" sz="1600" dirty="0" err="1" smtClean="0"/>
              <a:t>între</a:t>
            </a:r>
            <a:r>
              <a:rPr lang="en-US" sz="1600" dirty="0" smtClean="0"/>
              <a:t>  </a:t>
            </a:r>
            <a:r>
              <a:rPr lang="en-US" sz="1600" dirty="0" err="1" smtClean="0"/>
              <a:t>trecut</a:t>
            </a:r>
            <a:r>
              <a:rPr lang="en-US" sz="1600" dirty="0" smtClean="0"/>
              <a:t>, </a:t>
            </a:r>
            <a:r>
              <a:rPr lang="en-US" sz="1600" dirty="0" err="1" smtClean="0"/>
              <a:t>prezent</a:t>
            </a:r>
            <a:r>
              <a:rPr lang="en-US" sz="1600" dirty="0" smtClean="0"/>
              <a:t> </a:t>
            </a:r>
            <a:r>
              <a:rPr lang="en-US" sz="1600" dirty="0" err="1" smtClean="0"/>
              <a:t>şi</a:t>
            </a:r>
            <a:r>
              <a:rPr lang="en-US" sz="1600" dirty="0" smtClean="0"/>
              <a:t> </a:t>
            </a:r>
            <a:r>
              <a:rPr lang="en-US" sz="1600" dirty="0" err="1" smtClean="0"/>
              <a:t>viitor</a:t>
            </a:r>
            <a:r>
              <a:rPr lang="en-US" sz="1600" dirty="0" smtClean="0"/>
              <a:t>, </a:t>
            </a:r>
            <a:r>
              <a:rPr lang="en-US" sz="1600" dirty="0" err="1" smtClean="0"/>
              <a:t>între</a:t>
            </a:r>
            <a:r>
              <a:rPr lang="en-US" sz="1600" dirty="0" smtClean="0"/>
              <a:t>  </a:t>
            </a:r>
            <a:r>
              <a:rPr lang="en-US" sz="1600" dirty="0" err="1" smtClean="0"/>
              <a:t>cerere</a:t>
            </a:r>
            <a:r>
              <a:rPr lang="en-US" sz="1600" dirty="0" smtClean="0"/>
              <a:t> </a:t>
            </a:r>
            <a:r>
              <a:rPr lang="en-US" sz="1600" dirty="0" err="1" smtClean="0"/>
              <a:t>şi</a:t>
            </a:r>
            <a:r>
              <a:rPr lang="en-US" sz="1600" dirty="0" smtClean="0"/>
              <a:t> </a:t>
            </a:r>
            <a:r>
              <a:rPr lang="en-US" sz="1600" dirty="0" err="1" smtClean="0"/>
              <a:t>ofertă</a:t>
            </a:r>
            <a:r>
              <a:rPr lang="en-US" sz="1600" dirty="0" smtClean="0"/>
              <a:t>, </a:t>
            </a:r>
            <a:r>
              <a:rPr lang="en-US" sz="1600" dirty="0" err="1" smtClean="0"/>
              <a:t>între</a:t>
            </a:r>
            <a:r>
              <a:rPr lang="en-US" sz="1600" dirty="0" smtClean="0"/>
              <a:t> </a:t>
            </a:r>
            <a:r>
              <a:rPr lang="en-US" sz="1600" dirty="0" err="1" smtClean="0"/>
              <a:t>baza</a:t>
            </a:r>
            <a:r>
              <a:rPr lang="en-US" sz="1600" dirty="0" smtClean="0"/>
              <a:t> </a:t>
            </a:r>
            <a:r>
              <a:rPr lang="en-US" sz="1600" dirty="0" err="1" smtClean="0"/>
              <a:t>tehnico-materială</a:t>
            </a:r>
            <a:r>
              <a:rPr lang="en-US" sz="1600" dirty="0" smtClean="0"/>
              <a:t> </a:t>
            </a:r>
            <a:r>
              <a:rPr lang="en-US" sz="1600" dirty="0" err="1" smtClean="0"/>
              <a:t>şi</a:t>
            </a:r>
            <a:r>
              <a:rPr lang="en-US" sz="1600" dirty="0" smtClean="0"/>
              <a:t> </a:t>
            </a:r>
            <a:r>
              <a:rPr lang="en-US" sz="1600" dirty="0" err="1" smtClean="0"/>
              <a:t>resursele</a:t>
            </a:r>
            <a:r>
              <a:rPr lang="en-US" sz="1600" dirty="0" smtClean="0"/>
              <a:t> </a:t>
            </a:r>
            <a:r>
              <a:rPr lang="en-US" sz="1600" dirty="0" err="1" smtClean="0"/>
              <a:t>turistice</a:t>
            </a:r>
            <a:r>
              <a:rPr lang="en-US" sz="1600" dirty="0" smtClean="0"/>
              <a:t>.</a:t>
            </a:r>
            <a:endParaRPr lang="ro-RO" sz="1600" dirty="0" smtClean="0"/>
          </a:p>
          <a:p>
            <a:pPr>
              <a:lnSpc>
                <a:spcPct val="160000"/>
              </a:lnSpc>
            </a:pPr>
            <a:endParaRPr lang="ro-RO" sz="16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10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10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4294967295"/>
          </p:nvPr>
        </p:nvSpPr>
        <p:spPr>
          <a:xfrm>
            <a:off x="457200" y="381000"/>
            <a:ext cx="8305800" cy="1447800"/>
          </a:xfrm>
        </p:spPr>
        <p:txBody>
          <a:bodyPr>
            <a:noAutofit/>
          </a:bodyPr>
          <a:lstStyle/>
          <a:p>
            <a:pPr>
              <a:lnSpc>
                <a:spcPct val="150000"/>
              </a:lnSpc>
            </a:pPr>
            <a:r>
              <a:rPr lang="ro-RO" sz="1600" dirty="0" smtClean="0"/>
              <a:t>Turismul înglobează, în funcţie de situaţie, mai multe </a:t>
            </a:r>
            <a:r>
              <a:rPr lang="ro-RO" sz="1600" b="1" dirty="0" smtClean="0">
                <a:solidFill>
                  <a:schemeClr val="accent1">
                    <a:lumMod val="75000"/>
                  </a:schemeClr>
                </a:solidFill>
              </a:rPr>
              <a:t>ramuri de aplicabilitate </a:t>
            </a:r>
            <a:r>
              <a:rPr lang="ro-RO" sz="1600" dirty="0" smtClean="0"/>
              <a:t>ale Sistemelor Informaţionale Geografice, cele mai frecvente fiind marketing, mediu, poziţionare, gestionarea teritoriului.</a:t>
            </a:r>
            <a:endParaRPr lang="en-US" sz="1600" dirty="0" smtClean="0"/>
          </a:p>
          <a:p>
            <a:pPr>
              <a:lnSpc>
                <a:spcPct val="150000"/>
              </a:lnSpc>
            </a:pPr>
            <a:endParaRPr lang="en-US" sz="1600" dirty="0"/>
          </a:p>
        </p:txBody>
      </p:sp>
      <p:sp>
        <p:nvSpPr>
          <p:cNvPr id="9" name="Content Placeholder 8"/>
          <p:cNvSpPr>
            <a:spLocks noGrp="1"/>
          </p:cNvSpPr>
          <p:nvPr>
            <p:ph sz="half" idx="4294967295"/>
          </p:nvPr>
        </p:nvSpPr>
        <p:spPr>
          <a:xfrm>
            <a:off x="1066800" y="6172200"/>
            <a:ext cx="4038600" cy="457200"/>
          </a:xfrm>
        </p:spPr>
        <p:txBody>
          <a:bodyPr>
            <a:normAutofit fontScale="92500"/>
          </a:bodyPr>
          <a:lstStyle/>
          <a:p>
            <a:pPr>
              <a:buNone/>
            </a:pPr>
            <a:r>
              <a:rPr lang="ro-RO" sz="1600" dirty="0" smtClean="0">
                <a:solidFill>
                  <a:schemeClr val="bg1"/>
                </a:solidFill>
              </a:rPr>
              <a:t>GIS pentru turism şi sectorul de recreere</a:t>
            </a:r>
            <a:endParaRPr lang="en-US" sz="1600" dirty="0">
              <a:solidFill>
                <a:schemeClr val="bg1"/>
              </a:solidFill>
            </a:endParaRPr>
          </a:p>
        </p:txBody>
      </p:sp>
      <p:pic>
        <p:nvPicPr>
          <p:cNvPr id="6" name="Picture 5" descr="17094.gif.JPG"/>
          <p:cNvPicPr/>
          <p:nvPr/>
        </p:nvPicPr>
        <p:blipFill>
          <a:blip r:embed="rId2" cstate="print"/>
          <a:stretch>
            <a:fillRect/>
          </a:stretch>
        </p:blipFill>
        <p:spPr>
          <a:xfrm>
            <a:off x="304800" y="1905000"/>
            <a:ext cx="5334000" cy="4038600"/>
          </a:xfrm>
          <a:prstGeom prst="rect">
            <a:avLst/>
          </a:prstGeom>
          <a:ln>
            <a:noFill/>
          </a:ln>
          <a:effectLst>
            <a:innerShdw blurRad="114300">
              <a:prstClr val="black"/>
            </a:innerShdw>
          </a:effectLst>
        </p:spPr>
      </p:pic>
      <p:sp>
        <p:nvSpPr>
          <p:cNvPr id="10" name="Content Placeholder 9"/>
          <p:cNvSpPr txBox="1">
            <a:spLocks/>
          </p:cNvSpPr>
          <p:nvPr/>
        </p:nvSpPr>
        <p:spPr>
          <a:xfrm>
            <a:off x="5715000" y="1828800"/>
            <a:ext cx="3124200" cy="4572000"/>
          </a:xfrm>
          <a:prstGeom prst="rect">
            <a:avLst/>
          </a:prstGeom>
        </p:spPr>
        <p:txBody>
          <a:bodyPr>
            <a:noAutofit/>
          </a:bodyPr>
          <a:lstStyle/>
          <a:p>
            <a:pPr marL="292100" marR="0" lvl="0" indent="-292100" algn="ctr" defTabSz="914400" rtl="0" eaLnBrk="1" fontAlgn="auto" latinLnBrk="0" hangingPunct="1">
              <a:spcBef>
                <a:spcPts val="0"/>
              </a:spcBef>
              <a:spcAft>
                <a:spcPts val="0"/>
              </a:spcAft>
              <a:buClr>
                <a:schemeClr val="accent1"/>
              </a:buClr>
              <a:buSzPct val="70000"/>
              <a:buFont typeface="Wingdings 2"/>
              <a:buNone/>
              <a:tabLst/>
              <a:defRPr/>
            </a:pPr>
            <a:r>
              <a:rPr lang="ro-RO" sz="1400" b="1" dirty="0" smtClean="0">
                <a:solidFill>
                  <a:schemeClr val="accent1">
                    <a:lumMod val="75000"/>
                  </a:schemeClr>
                </a:solidFill>
              </a:rPr>
              <a:t>Avantaje ale utilizării GIS:</a:t>
            </a:r>
          </a:p>
          <a:p>
            <a:pPr marL="292100" marR="0" lvl="0" indent="-292100" algn="l" defTabSz="914400" rtl="0" eaLnBrk="1" fontAlgn="auto" latinLnBrk="0" hangingPunct="1">
              <a:spcBef>
                <a:spcPts val="0"/>
              </a:spcBef>
              <a:spcAft>
                <a:spcPts val="0"/>
              </a:spcAft>
              <a:buClr>
                <a:schemeClr val="accent1"/>
              </a:buClr>
              <a:buSzPct val="70000"/>
              <a:buFont typeface="Wingdings 2"/>
              <a:buNone/>
              <a:tabLst/>
              <a:defRPr/>
            </a:pPr>
            <a:endParaRPr kumimoji="0" lang="ro-RO" sz="1600" b="0" i="0" u="none" strike="noStrike" kern="1200" cap="none" spc="0" normalizeH="0" baseline="0" noProof="0" dirty="0" smtClean="0">
              <a:ln>
                <a:noFill/>
              </a:ln>
              <a:solidFill>
                <a:schemeClr val="tx1"/>
              </a:solidFill>
              <a:effectLst/>
              <a:uLnTx/>
              <a:uFillTx/>
              <a:latin typeface="+mn-lt"/>
              <a:ea typeface="+mn-ea"/>
              <a:cs typeface="+mn-cs"/>
            </a:endParaRPr>
          </a:p>
          <a:p>
            <a:pPr marL="292100" marR="0" lvl="0" indent="-292100" algn="l" defTabSz="914400" rtl="0" eaLnBrk="1" fontAlgn="auto" latinLnBrk="0" hangingPunct="1">
              <a:lnSpc>
                <a:spcPct val="150000"/>
              </a:lnSpc>
              <a:spcBef>
                <a:spcPts val="0"/>
              </a:spcBef>
              <a:spcAft>
                <a:spcPts val="0"/>
              </a:spcAft>
              <a:buClr>
                <a:schemeClr val="accent1"/>
              </a:buClr>
              <a:buSzPct val="70000"/>
              <a:buFont typeface="Wingdings 2"/>
              <a:buChar char=""/>
              <a:tabLst/>
              <a:defRPr/>
            </a:pPr>
            <a:r>
              <a:rPr kumimoji="0" lang="ro-RO" sz="1500" b="0" i="0" u="none" strike="noStrike" kern="1200" cap="none" spc="0" normalizeH="0" baseline="0" noProof="0" dirty="0" smtClean="0">
                <a:ln>
                  <a:noFill/>
                </a:ln>
                <a:solidFill>
                  <a:schemeClr val="tx1"/>
                </a:solidFill>
                <a:effectLst/>
                <a:uLnTx/>
                <a:uFillTx/>
                <a:latin typeface="+mn-lt"/>
                <a:ea typeface="+mn-ea"/>
                <a:cs typeface="+mn-cs"/>
              </a:rPr>
              <a:t>Abilitatea de a manipula date şi atribute spaţiale</a:t>
            </a:r>
          </a:p>
          <a:p>
            <a:pPr marL="292100" marR="0" lvl="0" indent="-292100" algn="l" defTabSz="914400" rtl="0" eaLnBrk="1" fontAlgn="auto" latinLnBrk="0" hangingPunct="1">
              <a:lnSpc>
                <a:spcPct val="150000"/>
              </a:lnSpc>
              <a:spcBef>
                <a:spcPts val="0"/>
              </a:spcBef>
              <a:spcAft>
                <a:spcPts val="0"/>
              </a:spcAft>
              <a:buClr>
                <a:schemeClr val="accent1"/>
              </a:buClr>
              <a:buSzPct val="70000"/>
              <a:buFont typeface="Wingdings 2"/>
              <a:buChar char=""/>
              <a:tabLst/>
              <a:defRPr/>
            </a:pPr>
            <a:endParaRPr kumimoji="0" lang="ro-RO" sz="1500" b="0" i="0" u="none" strike="noStrike" kern="1200" cap="none" spc="0" normalizeH="0" baseline="0" noProof="0" dirty="0" smtClean="0">
              <a:ln>
                <a:noFill/>
              </a:ln>
              <a:solidFill>
                <a:schemeClr val="tx1"/>
              </a:solidFill>
              <a:effectLst/>
              <a:uLnTx/>
              <a:uFillTx/>
              <a:latin typeface="+mn-lt"/>
              <a:ea typeface="+mn-ea"/>
              <a:cs typeface="+mn-cs"/>
            </a:endParaRPr>
          </a:p>
          <a:p>
            <a:pPr marL="292100" marR="0" lvl="0" indent="-292100" algn="l" defTabSz="914400" rtl="0" eaLnBrk="1" fontAlgn="auto" latinLnBrk="0" hangingPunct="1">
              <a:lnSpc>
                <a:spcPct val="150000"/>
              </a:lnSpc>
              <a:spcBef>
                <a:spcPts val="0"/>
              </a:spcBef>
              <a:spcAft>
                <a:spcPts val="0"/>
              </a:spcAft>
              <a:buClr>
                <a:schemeClr val="accent1"/>
              </a:buClr>
              <a:buSzPct val="70000"/>
              <a:buFont typeface="Wingdings 2"/>
              <a:buChar char=""/>
              <a:tabLst/>
              <a:defRPr/>
            </a:pPr>
            <a:r>
              <a:rPr kumimoji="0" lang="ro-RO" sz="1500" b="0" i="0" u="none" strike="noStrike" kern="1200" cap="none" spc="0" normalizeH="0" baseline="0" noProof="0" dirty="0" smtClean="0">
                <a:ln>
                  <a:noFill/>
                </a:ln>
                <a:solidFill>
                  <a:schemeClr val="tx1"/>
                </a:solidFill>
                <a:effectLst/>
                <a:uLnTx/>
                <a:uFillTx/>
                <a:latin typeface="+mn-lt"/>
                <a:ea typeface="+mn-ea"/>
                <a:cs typeface="+mn-cs"/>
              </a:rPr>
              <a:t>Instrument dinamic, capabil să se adapteze la noile seturi de date ce devin disponibile</a:t>
            </a:r>
          </a:p>
          <a:p>
            <a:pPr marL="292100" marR="0" lvl="0" indent="-292100" algn="l" defTabSz="914400" rtl="0" eaLnBrk="1" fontAlgn="auto" latinLnBrk="0" hangingPunct="1">
              <a:lnSpc>
                <a:spcPct val="150000"/>
              </a:lnSpc>
              <a:spcBef>
                <a:spcPts val="0"/>
              </a:spcBef>
              <a:spcAft>
                <a:spcPts val="0"/>
              </a:spcAft>
              <a:buClr>
                <a:schemeClr val="accent1"/>
              </a:buClr>
              <a:buSzPct val="70000"/>
              <a:buFont typeface="Wingdings 2"/>
              <a:buChar char=""/>
              <a:tabLst/>
              <a:defRPr/>
            </a:pPr>
            <a:endParaRPr kumimoji="0" lang="ro-RO" sz="1500" b="0" i="0" u="none" strike="noStrike" kern="1200" cap="none" spc="0" normalizeH="0" baseline="0" noProof="0" dirty="0" smtClean="0">
              <a:ln>
                <a:noFill/>
              </a:ln>
              <a:solidFill>
                <a:schemeClr val="tx1"/>
              </a:solidFill>
              <a:effectLst/>
              <a:uLnTx/>
              <a:uFillTx/>
              <a:latin typeface="+mn-lt"/>
              <a:ea typeface="+mn-ea"/>
              <a:cs typeface="+mn-cs"/>
            </a:endParaRPr>
          </a:p>
          <a:p>
            <a:pPr marL="292100" marR="0" lvl="0" indent="-292100" algn="l" defTabSz="914400" rtl="0" eaLnBrk="1" fontAlgn="auto" latinLnBrk="0" hangingPunct="1">
              <a:lnSpc>
                <a:spcPct val="150000"/>
              </a:lnSpc>
              <a:spcBef>
                <a:spcPts val="0"/>
              </a:spcBef>
              <a:spcAft>
                <a:spcPts val="0"/>
              </a:spcAft>
              <a:buClr>
                <a:schemeClr val="accent1"/>
              </a:buClr>
              <a:buSzPct val="70000"/>
              <a:buFont typeface="Wingdings 2"/>
              <a:buChar char=""/>
              <a:tabLst/>
              <a:defRPr/>
            </a:pPr>
            <a:r>
              <a:rPr kumimoji="0" lang="ro-RO" sz="1500" b="0" i="0" u="none" strike="noStrike" kern="1200" cap="none" spc="0" normalizeH="0" baseline="0" noProof="0" dirty="0" smtClean="0">
                <a:ln>
                  <a:noFill/>
                </a:ln>
                <a:solidFill>
                  <a:schemeClr val="tx1"/>
                </a:solidFill>
                <a:effectLst/>
                <a:uLnTx/>
                <a:uFillTx/>
                <a:latin typeface="+mn-lt"/>
                <a:ea typeface="+mn-ea"/>
                <a:cs typeface="+mn-cs"/>
              </a:rPr>
              <a:t>Abilitatea de a identifica anumite tipare sau relaţii bazate pe criterii specifice şi de a susţine luarea deciziilor</a:t>
            </a:r>
            <a:endParaRPr kumimoji="0" lang="en-US" sz="1500" b="0" i="0" u="none" strike="noStrike" kern="1200" cap="none" spc="0" normalizeH="0" baseline="0" noProof="0" dirty="0">
              <a:ln>
                <a:noFill/>
              </a:ln>
              <a:solidFill>
                <a:schemeClr val="tx1"/>
              </a:solidFill>
              <a:effectLst/>
              <a:uLnTx/>
              <a:uFillTx/>
              <a:latin typeface="+mn-lt"/>
              <a:ea typeface="+mn-ea"/>
              <a:cs typeface="+mn-cs"/>
            </a:endParaRPr>
          </a:p>
        </p:txBody>
      </p:sp>
      <p:sp>
        <p:nvSpPr>
          <p:cNvPr id="11" name="TextBox 10"/>
          <p:cNvSpPr txBox="1"/>
          <p:nvPr/>
        </p:nvSpPr>
        <p:spPr>
          <a:xfrm>
            <a:off x="3886200" y="5925979"/>
            <a:ext cx="1771639" cy="246221"/>
          </a:xfrm>
          <a:prstGeom prst="rect">
            <a:avLst/>
          </a:prstGeom>
          <a:noFill/>
        </p:spPr>
        <p:txBody>
          <a:bodyPr wrap="none" rtlCol="0">
            <a:spAutoFit/>
          </a:bodyPr>
          <a:lstStyle/>
          <a:p>
            <a:r>
              <a:rPr lang="ro-RO" sz="1000" dirty="0" smtClean="0">
                <a:solidFill>
                  <a:schemeClr val="accent5"/>
                </a:solidFill>
              </a:rPr>
              <a:t>http://proceedings.esri.com</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10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10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10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fade">
                                      <p:cBhvr>
                                        <p:cTn id="32" dur="10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xEl>
                                              <p:pRg st="4" end="4"/>
                                            </p:txEl>
                                          </p:spTgt>
                                        </p:tgtEl>
                                        <p:attrNameLst>
                                          <p:attrName>style.visibility</p:attrName>
                                        </p:attrNameLst>
                                      </p:cBhvr>
                                      <p:to>
                                        <p:strVal val="visible"/>
                                      </p:to>
                                    </p:set>
                                    <p:animEffect transition="in" filter="fade">
                                      <p:cBhvr>
                                        <p:cTn id="37" dur="1000"/>
                                        <p:tgtEl>
                                          <p:spTgt spid="1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p:bldP spid="10" grpId="0" build="p"/>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152400" y="457200"/>
          <a:ext cx="8839200" cy="5946084"/>
        </p:xfrm>
        <a:graphic>
          <a:graphicData uri="http://schemas.openxmlformats.org/drawingml/2006/table">
            <a:tbl>
              <a:tblPr firstRow="1" lastCol="1" bandRow="1" bandCol="1">
                <a:effectLst>
                  <a:innerShdw blurRad="114300">
                    <a:prstClr val="black"/>
                  </a:innerShdw>
                </a:effectLst>
                <a:tableStyleId>{72833802-FEF1-4C79-8D5D-14CF1EAF98D9}</a:tableStyleId>
              </a:tblPr>
              <a:tblGrid>
                <a:gridCol w="2743200"/>
                <a:gridCol w="2819400"/>
                <a:gridCol w="3276600"/>
              </a:tblGrid>
              <a:tr h="979076">
                <a:tc>
                  <a:txBody>
                    <a:bodyPr/>
                    <a:lstStyle/>
                    <a:p>
                      <a:pPr algn="ctr">
                        <a:lnSpc>
                          <a:spcPct val="150000"/>
                        </a:lnSpc>
                        <a:spcAft>
                          <a:spcPts val="0"/>
                        </a:spcAft>
                      </a:pPr>
                      <a:r>
                        <a:rPr lang="en-US" sz="1400" dirty="0" err="1">
                          <a:effectLst>
                            <a:outerShdw blurRad="38100" dist="38100" dir="2700000" algn="tl">
                              <a:srgbClr val="000000">
                                <a:alpha val="43137"/>
                              </a:srgbClr>
                            </a:outerShdw>
                          </a:effectLst>
                        </a:rPr>
                        <a:t>Capacităţi</a:t>
                      </a:r>
                      <a:r>
                        <a:rPr lang="en-US" sz="1400" dirty="0">
                          <a:effectLst>
                            <a:outerShdw blurRad="38100" dist="38100" dir="2700000" algn="tl">
                              <a:srgbClr val="000000">
                                <a:alpha val="43137"/>
                              </a:srgbClr>
                            </a:outerShdw>
                          </a:effectLst>
                        </a:rPr>
                        <a:t> </a:t>
                      </a:r>
                      <a:r>
                        <a:rPr lang="en-US" sz="1400" dirty="0" err="1">
                          <a:effectLst>
                            <a:outerShdw blurRad="38100" dist="38100" dir="2700000" algn="tl">
                              <a:srgbClr val="000000">
                                <a:alpha val="43137"/>
                              </a:srgbClr>
                            </a:outerShdw>
                          </a:effectLst>
                        </a:rPr>
                        <a:t>funcţionale</a:t>
                      </a:r>
                      <a:r>
                        <a:rPr lang="en-US" sz="1400" dirty="0">
                          <a:effectLst>
                            <a:outerShdw blurRad="38100" dist="38100" dir="2700000" algn="tl">
                              <a:srgbClr val="000000">
                                <a:alpha val="43137"/>
                              </a:srgbClr>
                            </a:outerShdw>
                          </a:effectLst>
                        </a:rPr>
                        <a:t> </a:t>
                      </a:r>
                      <a:r>
                        <a:rPr lang="en-US" sz="1400" dirty="0" smtClean="0">
                          <a:effectLst>
                            <a:outerShdw blurRad="38100" dist="38100" dir="2700000" algn="tl">
                              <a:srgbClr val="000000">
                                <a:alpha val="43137"/>
                              </a:srgbClr>
                            </a:outerShdw>
                          </a:effectLst>
                        </a:rPr>
                        <a:t>GIS</a:t>
                      </a:r>
                      <a:endParaRPr lang="en-US" sz="1400" dirty="0">
                        <a:solidFill>
                          <a:srgbClr val="000000"/>
                        </a:solidFill>
                        <a:effectLst>
                          <a:outerShdw blurRad="38100" dist="38100" dir="2700000" algn="tl">
                            <a:srgbClr val="000000">
                              <a:alpha val="43137"/>
                            </a:srgbClr>
                          </a:outerShdw>
                        </a:effectLst>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dirty="0" err="1">
                          <a:effectLst>
                            <a:outerShdw blurRad="38100" dist="38100" dir="2700000" algn="tl">
                              <a:srgbClr val="000000">
                                <a:alpha val="43137"/>
                              </a:srgbClr>
                            </a:outerShdw>
                          </a:effectLst>
                        </a:rPr>
                        <a:t>Întrebări</a:t>
                      </a:r>
                      <a:r>
                        <a:rPr lang="en-US" sz="1400" dirty="0">
                          <a:effectLst>
                            <a:outerShdw blurRad="38100" dist="38100" dir="2700000" algn="tl">
                              <a:srgbClr val="000000">
                                <a:alpha val="43137"/>
                              </a:srgbClr>
                            </a:outerShdw>
                          </a:effectLst>
                        </a:rPr>
                        <a:t> de </a:t>
                      </a:r>
                      <a:r>
                        <a:rPr lang="en-US" sz="1400" dirty="0" err="1">
                          <a:effectLst>
                            <a:outerShdw blurRad="38100" dist="38100" dir="2700000" algn="tl">
                              <a:srgbClr val="000000">
                                <a:alpha val="43137"/>
                              </a:srgbClr>
                            </a:outerShdw>
                          </a:effectLst>
                        </a:rPr>
                        <a:t>bază</a:t>
                      </a:r>
                      <a:r>
                        <a:rPr lang="en-US" sz="1400" dirty="0">
                          <a:effectLst>
                            <a:outerShdw blurRad="38100" dist="38100" dir="2700000" algn="tl">
                              <a:srgbClr val="000000">
                                <a:alpha val="43137"/>
                              </a:srgbClr>
                            </a:outerShdw>
                          </a:effectLst>
                        </a:rPr>
                        <a:t> </a:t>
                      </a:r>
                      <a:r>
                        <a:rPr lang="en-US" sz="1400" dirty="0" err="1">
                          <a:effectLst>
                            <a:outerShdw blurRad="38100" dist="38100" dir="2700000" algn="tl">
                              <a:srgbClr val="000000">
                                <a:alpha val="43137"/>
                              </a:srgbClr>
                            </a:outerShdw>
                          </a:effectLst>
                        </a:rPr>
                        <a:t>în</a:t>
                      </a:r>
                      <a:r>
                        <a:rPr lang="en-US" sz="1400" dirty="0">
                          <a:effectLst>
                            <a:outerShdw blurRad="38100" dist="38100" dir="2700000" algn="tl">
                              <a:srgbClr val="000000">
                                <a:alpha val="43137"/>
                              </a:srgbClr>
                            </a:outerShdw>
                          </a:effectLst>
                        </a:rPr>
                        <a:t> GIS</a:t>
                      </a:r>
                      <a:endParaRPr lang="en-US" sz="1400" dirty="0">
                        <a:solidFill>
                          <a:srgbClr val="000000"/>
                        </a:solidFill>
                        <a:effectLst>
                          <a:outerShdw blurRad="38100" dist="38100" dir="2700000" algn="tl">
                            <a:srgbClr val="000000">
                              <a:alpha val="43137"/>
                            </a:srgbClr>
                          </a:outerShdw>
                        </a:effectLst>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dirty="0" err="1">
                          <a:effectLst>
                            <a:outerShdw blurRad="38100" dist="38100" dir="2700000" algn="tl">
                              <a:srgbClr val="000000">
                                <a:alpha val="43137"/>
                              </a:srgbClr>
                            </a:outerShdw>
                          </a:effectLst>
                        </a:rPr>
                        <a:t>Aplicaţii</a:t>
                      </a:r>
                      <a:r>
                        <a:rPr lang="en-US" sz="1400" dirty="0">
                          <a:effectLst>
                            <a:outerShdw blurRad="38100" dist="38100" dir="2700000" algn="tl">
                              <a:srgbClr val="000000">
                                <a:alpha val="43137"/>
                              </a:srgbClr>
                            </a:outerShdw>
                          </a:effectLst>
                        </a:rPr>
                        <a:t> </a:t>
                      </a:r>
                      <a:r>
                        <a:rPr lang="en-US" sz="1400" dirty="0" err="1">
                          <a:effectLst>
                            <a:outerShdw blurRad="38100" dist="38100" dir="2700000" algn="tl">
                              <a:srgbClr val="000000">
                                <a:alpha val="43137"/>
                              </a:srgbClr>
                            </a:outerShdw>
                          </a:effectLst>
                        </a:rPr>
                        <a:t>în</a:t>
                      </a:r>
                      <a:r>
                        <a:rPr lang="en-US" sz="1400" dirty="0">
                          <a:effectLst>
                            <a:outerShdw blurRad="38100" dist="38100" dir="2700000" algn="tl">
                              <a:srgbClr val="000000">
                                <a:alpha val="43137"/>
                              </a:srgbClr>
                            </a:outerShdw>
                          </a:effectLst>
                        </a:rPr>
                        <a:t> </a:t>
                      </a:r>
                      <a:r>
                        <a:rPr lang="en-US" sz="1400" dirty="0" err="1">
                          <a:effectLst>
                            <a:outerShdw blurRad="38100" dist="38100" dir="2700000" algn="tl">
                              <a:srgbClr val="000000">
                                <a:alpha val="43137"/>
                              </a:srgbClr>
                            </a:outerShdw>
                          </a:effectLst>
                        </a:rPr>
                        <a:t>cadrul</a:t>
                      </a:r>
                      <a:r>
                        <a:rPr lang="en-US" sz="1400" dirty="0">
                          <a:effectLst>
                            <a:outerShdw blurRad="38100" dist="38100" dir="2700000" algn="tl">
                              <a:srgbClr val="000000">
                                <a:alpha val="43137"/>
                              </a:srgbClr>
                            </a:outerShdw>
                          </a:effectLst>
                        </a:rPr>
                        <a:t> </a:t>
                      </a:r>
                      <a:r>
                        <a:rPr lang="en-US" sz="1400" dirty="0" err="1">
                          <a:effectLst>
                            <a:outerShdw blurRad="38100" dist="38100" dir="2700000" algn="tl">
                              <a:srgbClr val="000000">
                                <a:alpha val="43137"/>
                              </a:srgbClr>
                            </a:outerShdw>
                          </a:effectLst>
                        </a:rPr>
                        <a:t>turismului</a:t>
                      </a:r>
                      <a:endParaRPr lang="en-US" sz="1400" dirty="0">
                        <a:solidFill>
                          <a:srgbClr val="000000"/>
                        </a:solidFill>
                        <a:effectLst>
                          <a:outerShdw blurRad="38100" dist="38100" dir="2700000" algn="tl">
                            <a:srgbClr val="000000">
                              <a:alpha val="43137"/>
                            </a:srgbClr>
                          </a:outerShdw>
                        </a:effectLst>
                        <a:latin typeface="Times New Roman"/>
                        <a:ea typeface="Batang"/>
                        <a:cs typeface="Times New Roman"/>
                      </a:endParaRPr>
                    </a:p>
                  </a:txBody>
                  <a:tcPr marL="68580" marR="68580" marT="0" marB="0" anchor="ctr"/>
                </a:tc>
              </a:tr>
              <a:tr h="978941">
                <a:tc>
                  <a:txBody>
                    <a:bodyPr/>
                    <a:lstStyle/>
                    <a:p>
                      <a:pPr algn="ctr">
                        <a:lnSpc>
                          <a:spcPct val="150000"/>
                        </a:lnSpc>
                        <a:spcAft>
                          <a:spcPts val="0"/>
                        </a:spcAft>
                      </a:pPr>
                      <a:r>
                        <a:rPr lang="en-US" sz="1400" dirty="0">
                          <a:solidFill>
                            <a:schemeClr val="bg1"/>
                          </a:solidFill>
                        </a:rPr>
                        <a:t>1. </a:t>
                      </a:r>
                      <a:r>
                        <a:rPr lang="en-US" sz="1400" dirty="0" err="1">
                          <a:solidFill>
                            <a:schemeClr val="bg1"/>
                          </a:solidFill>
                        </a:rPr>
                        <a:t>Introducerea</a:t>
                      </a:r>
                      <a:r>
                        <a:rPr lang="en-US" sz="1400" dirty="0">
                          <a:solidFill>
                            <a:schemeClr val="bg1"/>
                          </a:solidFill>
                        </a:rPr>
                        <a:t>, </a:t>
                      </a:r>
                      <a:r>
                        <a:rPr lang="en-US" sz="1400" dirty="0" err="1">
                          <a:solidFill>
                            <a:schemeClr val="bg1"/>
                          </a:solidFill>
                        </a:rPr>
                        <a:t>stocarea</a:t>
                      </a:r>
                      <a:r>
                        <a:rPr lang="en-US" sz="1400" dirty="0">
                          <a:solidFill>
                            <a:schemeClr val="bg1"/>
                          </a:solidFill>
                        </a:rPr>
                        <a:t> </a:t>
                      </a:r>
                      <a:r>
                        <a:rPr lang="en-US" sz="1400" dirty="0" err="1">
                          <a:solidFill>
                            <a:schemeClr val="bg1"/>
                          </a:solidFill>
                        </a:rPr>
                        <a:t>şi</a:t>
                      </a:r>
                      <a:r>
                        <a:rPr lang="en-US" sz="1400" dirty="0">
                          <a:solidFill>
                            <a:schemeClr val="bg1"/>
                          </a:solidFill>
                        </a:rPr>
                        <a:t> </a:t>
                      </a:r>
                      <a:r>
                        <a:rPr lang="en-US" sz="1400" dirty="0" err="1">
                          <a:solidFill>
                            <a:schemeClr val="bg1"/>
                          </a:solidFill>
                        </a:rPr>
                        <a:t>manipularea</a:t>
                      </a:r>
                      <a:r>
                        <a:rPr lang="en-US" sz="1400" dirty="0">
                          <a:solidFill>
                            <a:schemeClr val="bg1"/>
                          </a:solidFill>
                        </a:rPr>
                        <a:t> </a:t>
                      </a:r>
                      <a:r>
                        <a:rPr lang="en-US" sz="1400" dirty="0" err="1">
                          <a:solidFill>
                            <a:schemeClr val="bg1"/>
                          </a:solidFill>
                        </a:rPr>
                        <a:t>datelor</a:t>
                      </a:r>
                      <a:endParaRPr lang="en-US" sz="1400" dirty="0">
                        <a:solidFill>
                          <a:schemeClr val="bg1"/>
                        </a:solidFill>
                        <a:latin typeface="Times New Roman"/>
                        <a:ea typeface="Batang"/>
                        <a:cs typeface="Times New Roman"/>
                      </a:endParaRPr>
                    </a:p>
                  </a:txBody>
                  <a:tcPr marL="68580" marR="68580" marT="0" marB="0" anchor="ctr"/>
                </a:tc>
                <a:tc>
                  <a:txBody>
                    <a:bodyPr/>
                    <a:lstStyle/>
                    <a:p>
                      <a:pPr algn="l">
                        <a:lnSpc>
                          <a:spcPct val="150000"/>
                        </a:lnSpc>
                        <a:spcAft>
                          <a:spcPts val="0"/>
                        </a:spcAft>
                      </a:pPr>
                      <a:r>
                        <a:rPr lang="en-US" sz="1400" dirty="0" err="1">
                          <a:solidFill>
                            <a:schemeClr val="bg1"/>
                          </a:solidFill>
                        </a:rPr>
                        <a:t>Localizare</a:t>
                      </a:r>
                      <a:r>
                        <a:rPr lang="en-US" sz="1400" dirty="0">
                          <a:solidFill>
                            <a:schemeClr val="bg1"/>
                          </a:solidFill>
                        </a:rPr>
                        <a:t>:  </a:t>
                      </a:r>
                      <a:endParaRPr lang="ro-RO" sz="1400" dirty="0" smtClean="0">
                        <a:solidFill>
                          <a:schemeClr val="bg1"/>
                        </a:solidFill>
                      </a:endParaRPr>
                    </a:p>
                    <a:p>
                      <a:pPr algn="r">
                        <a:lnSpc>
                          <a:spcPct val="150000"/>
                        </a:lnSpc>
                        <a:spcAft>
                          <a:spcPts val="0"/>
                        </a:spcAft>
                      </a:pPr>
                      <a:r>
                        <a:rPr lang="en-US" sz="1400" dirty="0" err="1" smtClean="0">
                          <a:solidFill>
                            <a:schemeClr val="accent5">
                              <a:lumMod val="60000"/>
                              <a:lumOff val="40000"/>
                            </a:schemeClr>
                          </a:solidFill>
                        </a:rPr>
                        <a:t>Ce</a:t>
                      </a:r>
                      <a:r>
                        <a:rPr lang="en-US" sz="1400" dirty="0" smtClean="0">
                          <a:solidFill>
                            <a:schemeClr val="accent5">
                              <a:lumMod val="60000"/>
                              <a:lumOff val="40000"/>
                            </a:schemeClr>
                          </a:solidFill>
                        </a:rPr>
                        <a:t> </a:t>
                      </a:r>
                      <a:r>
                        <a:rPr lang="en-US" sz="1400" dirty="0" err="1">
                          <a:solidFill>
                            <a:schemeClr val="accent5">
                              <a:lumMod val="60000"/>
                              <a:lumOff val="40000"/>
                            </a:schemeClr>
                          </a:solidFill>
                        </a:rPr>
                        <a:t>este</a:t>
                      </a:r>
                      <a:r>
                        <a:rPr lang="en-US" sz="1400" dirty="0">
                          <a:solidFill>
                            <a:schemeClr val="accent5">
                              <a:lumMod val="60000"/>
                              <a:lumOff val="40000"/>
                            </a:schemeClr>
                          </a:solidFill>
                        </a:rPr>
                        <a:t> </a:t>
                      </a:r>
                      <a:r>
                        <a:rPr lang="en-US" sz="1400" dirty="0" err="1">
                          <a:solidFill>
                            <a:schemeClr val="accent5">
                              <a:lumMod val="60000"/>
                              <a:lumOff val="40000"/>
                            </a:schemeClr>
                          </a:solidFill>
                        </a:rPr>
                        <a:t>în</a:t>
                      </a:r>
                      <a:r>
                        <a:rPr lang="en-US" sz="1400" dirty="0">
                          <a:solidFill>
                            <a:schemeClr val="accent5">
                              <a:lumMod val="60000"/>
                              <a:lumOff val="40000"/>
                            </a:schemeClr>
                          </a:solidFill>
                        </a:rPr>
                        <a:t> … ?</a:t>
                      </a:r>
                      <a:endParaRPr lang="en-US" sz="1400" dirty="0">
                        <a:solidFill>
                          <a:schemeClr val="accent5">
                            <a:lumMod val="60000"/>
                            <a:lumOff val="40000"/>
                          </a:schemeClr>
                        </a:solidFill>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b="0" dirty="0" err="1" smtClean="0">
                          <a:solidFill>
                            <a:schemeClr val="tx1"/>
                          </a:solidFill>
                          <a:effectLst/>
                        </a:rPr>
                        <a:t>Inventar</a:t>
                      </a:r>
                      <a:r>
                        <a:rPr lang="ro-RO" sz="1400" b="0" dirty="0" smtClean="0">
                          <a:solidFill>
                            <a:schemeClr val="tx1"/>
                          </a:solidFill>
                          <a:effectLst/>
                        </a:rPr>
                        <a:t>ieri</a:t>
                      </a:r>
                      <a:r>
                        <a:rPr lang="en-US" sz="1400" b="0" dirty="0" smtClean="0">
                          <a:solidFill>
                            <a:schemeClr val="tx1"/>
                          </a:solidFill>
                          <a:effectLst/>
                        </a:rPr>
                        <a:t> </a:t>
                      </a:r>
                      <a:r>
                        <a:rPr lang="en-US" sz="1400" b="0" dirty="0" smtClean="0">
                          <a:solidFill>
                            <a:schemeClr val="bg1"/>
                          </a:solidFill>
                          <a:effectLst/>
                        </a:rPr>
                        <a:t>ale </a:t>
                      </a:r>
                      <a:r>
                        <a:rPr lang="en-US" sz="1400" b="0" dirty="0" err="1">
                          <a:solidFill>
                            <a:schemeClr val="bg1"/>
                          </a:solidFill>
                          <a:effectLst/>
                        </a:rPr>
                        <a:t>resurselor</a:t>
                      </a:r>
                      <a:r>
                        <a:rPr lang="en-US" sz="1400" b="0" dirty="0">
                          <a:solidFill>
                            <a:schemeClr val="bg1"/>
                          </a:solidFill>
                          <a:effectLst/>
                        </a:rPr>
                        <a:t> </a:t>
                      </a:r>
                      <a:r>
                        <a:rPr lang="en-US" sz="1400" b="0" dirty="0" err="1">
                          <a:solidFill>
                            <a:schemeClr val="bg1"/>
                          </a:solidFill>
                          <a:effectLst/>
                        </a:rPr>
                        <a:t>turistice</a:t>
                      </a:r>
                      <a:endParaRPr lang="en-US" sz="1400" b="0" dirty="0">
                        <a:solidFill>
                          <a:schemeClr val="bg1"/>
                        </a:solidFill>
                        <a:effectLst/>
                        <a:latin typeface="Times New Roman"/>
                        <a:ea typeface="Batang"/>
                        <a:cs typeface="Times New Roman"/>
                      </a:endParaRPr>
                    </a:p>
                  </a:txBody>
                  <a:tcPr marL="68580" marR="68580" marT="0" marB="0" anchor="ctr"/>
                </a:tc>
              </a:tr>
              <a:tr h="864483">
                <a:tc>
                  <a:txBody>
                    <a:bodyPr/>
                    <a:lstStyle/>
                    <a:p>
                      <a:pPr algn="ctr">
                        <a:lnSpc>
                          <a:spcPct val="150000"/>
                        </a:lnSpc>
                        <a:spcAft>
                          <a:spcPts val="0"/>
                        </a:spcAft>
                      </a:pPr>
                      <a:r>
                        <a:rPr lang="en-US" sz="1400" dirty="0">
                          <a:solidFill>
                            <a:schemeClr val="bg1"/>
                          </a:solidFill>
                        </a:rPr>
                        <a:t>2. </a:t>
                      </a:r>
                      <a:r>
                        <a:rPr lang="en-US" sz="1400" dirty="0" err="1">
                          <a:solidFill>
                            <a:schemeClr val="bg1"/>
                          </a:solidFill>
                        </a:rPr>
                        <a:t>Crearea</a:t>
                      </a:r>
                      <a:r>
                        <a:rPr lang="en-US" sz="1400" dirty="0">
                          <a:solidFill>
                            <a:schemeClr val="bg1"/>
                          </a:solidFill>
                        </a:rPr>
                        <a:t> </a:t>
                      </a:r>
                      <a:r>
                        <a:rPr lang="en-US" sz="1400" dirty="0" err="1">
                          <a:solidFill>
                            <a:schemeClr val="bg1"/>
                          </a:solidFill>
                        </a:rPr>
                        <a:t>hărţilor</a:t>
                      </a:r>
                      <a:r>
                        <a:rPr lang="en-US" sz="1400" dirty="0">
                          <a:solidFill>
                            <a:schemeClr val="bg1"/>
                          </a:solidFill>
                        </a:rPr>
                        <a:t> (</a:t>
                      </a:r>
                      <a:r>
                        <a:rPr lang="en-US" sz="1400" dirty="0" err="1">
                          <a:solidFill>
                            <a:schemeClr val="bg1"/>
                          </a:solidFill>
                        </a:rPr>
                        <a:t>conceperea</a:t>
                      </a:r>
                      <a:r>
                        <a:rPr lang="en-US" sz="1400" dirty="0">
                          <a:solidFill>
                            <a:schemeClr val="bg1"/>
                          </a:solidFill>
                        </a:rPr>
                        <a:t>)</a:t>
                      </a:r>
                      <a:endParaRPr lang="en-US" sz="1400" dirty="0">
                        <a:solidFill>
                          <a:schemeClr val="bg1"/>
                        </a:solidFill>
                        <a:latin typeface="Times New Roman"/>
                        <a:ea typeface="Batang"/>
                        <a:cs typeface="Times New Roman"/>
                      </a:endParaRPr>
                    </a:p>
                  </a:txBody>
                  <a:tcPr marL="68580" marR="68580" marT="0" marB="0" anchor="ctr"/>
                </a:tc>
                <a:tc>
                  <a:txBody>
                    <a:bodyPr/>
                    <a:lstStyle/>
                    <a:p>
                      <a:pPr algn="l">
                        <a:lnSpc>
                          <a:spcPct val="150000"/>
                        </a:lnSpc>
                        <a:spcAft>
                          <a:spcPts val="0"/>
                        </a:spcAft>
                      </a:pPr>
                      <a:r>
                        <a:rPr lang="en-US" sz="1400" dirty="0" err="1">
                          <a:solidFill>
                            <a:schemeClr val="bg1"/>
                          </a:solidFill>
                        </a:rPr>
                        <a:t>Condiţie</a:t>
                      </a:r>
                      <a:r>
                        <a:rPr lang="en-US" sz="1400" dirty="0">
                          <a:solidFill>
                            <a:schemeClr val="bg1"/>
                          </a:solidFill>
                        </a:rPr>
                        <a:t>: </a:t>
                      </a:r>
                      <a:endParaRPr lang="ro-RO" sz="1400" dirty="0" smtClean="0">
                        <a:solidFill>
                          <a:schemeClr val="bg1"/>
                        </a:solidFill>
                      </a:endParaRPr>
                    </a:p>
                    <a:p>
                      <a:pPr algn="r">
                        <a:lnSpc>
                          <a:spcPct val="150000"/>
                        </a:lnSpc>
                        <a:spcAft>
                          <a:spcPts val="0"/>
                        </a:spcAft>
                      </a:pPr>
                      <a:r>
                        <a:rPr lang="en-US" sz="1400" dirty="0" err="1" smtClean="0">
                          <a:solidFill>
                            <a:schemeClr val="accent5">
                              <a:lumMod val="60000"/>
                              <a:lumOff val="40000"/>
                            </a:schemeClr>
                          </a:solidFill>
                        </a:rPr>
                        <a:t>Unde</a:t>
                      </a:r>
                      <a:r>
                        <a:rPr lang="en-US" sz="1400" dirty="0" smtClean="0">
                          <a:solidFill>
                            <a:schemeClr val="accent5">
                              <a:lumMod val="60000"/>
                              <a:lumOff val="40000"/>
                            </a:schemeClr>
                          </a:solidFill>
                        </a:rPr>
                        <a:t> </a:t>
                      </a:r>
                      <a:r>
                        <a:rPr lang="en-US" sz="1400" dirty="0">
                          <a:solidFill>
                            <a:schemeClr val="accent5">
                              <a:lumMod val="60000"/>
                              <a:lumOff val="40000"/>
                            </a:schemeClr>
                          </a:solidFill>
                        </a:rPr>
                        <a:t>se </a:t>
                      </a:r>
                      <a:r>
                        <a:rPr lang="en-US" sz="1400" dirty="0" err="1">
                          <a:solidFill>
                            <a:schemeClr val="accent5">
                              <a:lumMod val="60000"/>
                              <a:lumOff val="40000"/>
                            </a:schemeClr>
                          </a:solidFill>
                        </a:rPr>
                        <a:t>află</a:t>
                      </a:r>
                      <a:r>
                        <a:rPr lang="en-US" sz="1400" dirty="0">
                          <a:solidFill>
                            <a:schemeClr val="accent5">
                              <a:lumMod val="60000"/>
                              <a:lumOff val="40000"/>
                            </a:schemeClr>
                          </a:solidFill>
                        </a:rPr>
                        <a:t>?</a:t>
                      </a:r>
                      <a:endParaRPr lang="en-US" sz="1400" dirty="0">
                        <a:solidFill>
                          <a:schemeClr val="accent5">
                            <a:lumMod val="60000"/>
                            <a:lumOff val="40000"/>
                          </a:schemeClr>
                        </a:solidFill>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b="0" dirty="0" err="1">
                          <a:solidFill>
                            <a:schemeClr val="bg1"/>
                          </a:solidFill>
                          <a:effectLst/>
                        </a:rPr>
                        <a:t>Identificarea</a:t>
                      </a:r>
                      <a:r>
                        <a:rPr lang="en-US" sz="1400" b="0" dirty="0">
                          <a:solidFill>
                            <a:schemeClr val="bg1"/>
                          </a:solidFill>
                          <a:effectLst/>
                        </a:rPr>
                        <a:t> </a:t>
                      </a:r>
                      <a:r>
                        <a:rPr lang="en-US" sz="1400" b="0" dirty="0" err="1">
                          <a:solidFill>
                            <a:schemeClr val="bg1"/>
                          </a:solidFill>
                          <a:effectLst/>
                        </a:rPr>
                        <a:t>celor</a:t>
                      </a:r>
                      <a:r>
                        <a:rPr lang="en-US" sz="1400" b="0" dirty="0">
                          <a:solidFill>
                            <a:schemeClr val="bg1"/>
                          </a:solidFill>
                          <a:effectLst/>
                        </a:rPr>
                        <a:t> </a:t>
                      </a:r>
                      <a:r>
                        <a:rPr lang="en-US" sz="1400" b="0" dirty="0" err="1">
                          <a:solidFill>
                            <a:schemeClr val="bg1"/>
                          </a:solidFill>
                          <a:effectLst/>
                        </a:rPr>
                        <a:t>mai</a:t>
                      </a:r>
                      <a:r>
                        <a:rPr lang="en-US" sz="1400" b="0" dirty="0">
                          <a:solidFill>
                            <a:schemeClr val="bg1"/>
                          </a:solidFill>
                          <a:effectLst/>
                        </a:rPr>
                        <a:t> </a:t>
                      </a:r>
                      <a:r>
                        <a:rPr lang="en-US" sz="1400" b="0" dirty="0" err="1">
                          <a:solidFill>
                            <a:schemeClr val="bg1"/>
                          </a:solidFill>
                          <a:effectLst/>
                        </a:rPr>
                        <a:t>potrivite</a:t>
                      </a:r>
                      <a:r>
                        <a:rPr lang="en-US" sz="1400" b="0" dirty="0">
                          <a:solidFill>
                            <a:schemeClr val="bg1"/>
                          </a:solidFill>
                          <a:effectLst/>
                        </a:rPr>
                        <a:t> </a:t>
                      </a:r>
                      <a:r>
                        <a:rPr lang="en-US" sz="1400" b="0" dirty="0" err="1">
                          <a:solidFill>
                            <a:schemeClr val="tx1"/>
                          </a:solidFill>
                          <a:effectLst/>
                        </a:rPr>
                        <a:t>locaţii</a:t>
                      </a:r>
                      <a:r>
                        <a:rPr lang="en-US" sz="1400" b="0" dirty="0">
                          <a:solidFill>
                            <a:schemeClr val="tx1"/>
                          </a:solidFill>
                          <a:effectLst/>
                        </a:rPr>
                        <a:t> </a:t>
                      </a:r>
                      <a:r>
                        <a:rPr lang="en-US" sz="1400" b="0" dirty="0" err="1">
                          <a:solidFill>
                            <a:schemeClr val="tx1"/>
                          </a:solidFill>
                          <a:effectLst/>
                        </a:rPr>
                        <a:t>pentru</a:t>
                      </a:r>
                      <a:r>
                        <a:rPr lang="en-US" sz="1400" b="0" dirty="0">
                          <a:solidFill>
                            <a:schemeClr val="tx1"/>
                          </a:solidFill>
                          <a:effectLst/>
                        </a:rPr>
                        <a:t> </a:t>
                      </a:r>
                      <a:r>
                        <a:rPr lang="en-US" sz="1400" b="0" dirty="0" err="1">
                          <a:solidFill>
                            <a:schemeClr val="tx1"/>
                          </a:solidFill>
                          <a:effectLst/>
                        </a:rPr>
                        <a:t>dezvoltare</a:t>
                      </a:r>
                      <a:endParaRPr lang="en-US" sz="1400" b="0" dirty="0">
                        <a:solidFill>
                          <a:schemeClr val="tx1"/>
                        </a:solidFill>
                        <a:effectLst/>
                        <a:latin typeface="Times New Roman"/>
                        <a:ea typeface="Batang"/>
                        <a:cs typeface="Times New Roman"/>
                      </a:endParaRPr>
                    </a:p>
                  </a:txBody>
                  <a:tcPr marL="68580" marR="68580" marT="0" marB="0" anchor="ctr"/>
                </a:tc>
              </a:tr>
              <a:tr h="638839">
                <a:tc>
                  <a:txBody>
                    <a:bodyPr/>
                    <a:lstStyle/>
                    <a:p>
                      <a:pPr algn="ctr">
                        <a:lnSpc>
                          <a:spcPct val="150000"/>
                        </a:lnSpc>
                        <a:spcAft>
                          <a:spcPts val="0"/>
                        </a:spcAft>
                      </a:pPr>
                      <a:r>
                        <a:rPr lang="en-US" sz="1400" dirty="0">
                          <a:solidFill>
                            <a:schemeClr val="bg1"/>
                          </a:solidFill>
                        </a:rPr>
                        <a:t>3. </a:t>
                      </a:r>
                      <a:r>
                        <a:rPr lang="en-US" sz="1400" dirty="0" err="1">
                          <a:solidFill>
                            <a:schemeClr val="bg1"/>
                          </a:solidFill>
                        </a:rPr>
                        <a:t>Integrarea</a:t>
                      </a:r>
                      <a:r>
                        <a:rPr lang="en-US" sz="1400" dirty="0">
                          <a:solidFill>
                            <a:schemeClr val="bg1"/>
                          </a:solidFill>
                        </a:rPr>
                        <a:t> </a:t>
                      </a:r>
                      <a:r>
                        <a:rPr lang="en-US" sz="1400" dirty="0" err="1">
                          <a:solidFill>
                            <a:schemeClr val="bg1"/>
                          </a:solidFill>
                        </a:rPr>
                        <a:t>bazei</a:t>
                      </a:r>
                      <a:r>
                        <a:rPr lang="en-US" sz="1400" dirty="0">
                          <a:solidFill>
                            <a:schemeClr val="bg1"/>
                          </a:solidFill>
                        </a:rPr>
                        <a:t> de date</a:t>
                      </a:r>
                      <a:endParaRPr lang="en-US" sz="1400" dirty="0">
                        <a:solidFill>
                          <a:schemeClr val="bg1"/>
                        </a:solidFill>
                        <a:latin typeface="Times New Roman"/>
                        <a:ea typeface="Batang"/>
                        <a:cs typeface="Times New Roman"/>
                      </a:endParaRPr>
                    </a:p>
                  </a:txBody>
                  <a:tcPr marL="68580" marR="68580" marT="0" marB="0" anchor="ctr"/>
                </a:tc>
                <a:tc>
                  <a:txBody>
                    <a:bodyPr/>
                    <a:lstStyle/>
                    <a:p>
                      <a:pPr algn="l">
                        <a:lnSpc>
                          <a:spcPct val="150000"/>
                        </a:lnSpc>
                        <a:spcAft>
                          <a:spcPts val="0"/>
                        </a:spcAft>
                      </a:pPr>
                      <a:r>
                        <a:rPr lang="en-US" sz="1400" dirty="0" err="1">
                          <a:solidFill>
                            <a:schemeClr val="bg1"/>
                          </a:solidFill>
                        </a:rPr>
                        <a:t>Direcţie</a:t>
                      </a:r>
                      <a:r>
                        <a:rPr lang="en-US" sz="1400" dirty="0">
                          <a:solidFill>
                            <a:schemeClr val="bg1"/>
                          </a:solidFill>
                        </a:rPr>
                        <a:t>: </a:t>
                      </a:r>
                      <a:endParaRPr lang="ro-RO" sz="1400" dirty="0" smtClean="0">
                        <a:solidFill>
                          <a:schemeClr val="bg1"/>
                        </a:solidFill>
                      </a:endParaRPr>
                    </a:p>
                    <a:p>
                      <a:pPr algn="r">
                        <a:lnSpc>
                          <a:spcPct val="150000"/>
                        </a:lnSpc>
                        <a:spcAft>
                          <a:spcPts val="0"/>
                        </a:spcAft>
                      </a:pPr>
                      <a:r>
                        <a:rPr lang="en-US" sz="1400" dirty="0" err="1" smtClean="0">
                          <a:solidFill>
                            <a:schemeClr val="accent5">
                              <a:lumMod val="60000"/>
                              <a:lumOff val="40000"/>
                            </a:schemeClr>
                          </a:solidFill>
                        </a:rPr>
                        <a:t>Ce</a:t>
                      </a:r>
                      <a:r>
                        <a:rPr lang="en-US" sz="1400" dirty="0" smtClean="0">
                          <a:solidFill>
                            <a:schemeClr val="accent5">
                              <a:lumMod val="60000"/>
                              <a:lumOff val="40000"/>
                            </a:schemeClr>
                          </a:solidFill>
                        </a:rPr>
                        <a:t> </a:t>
                      </a:r>
                      <a:r>
                        <a:rPr lang="en-US" sz="1400" dirty="0">
                          <a:solidFill>
                            <a:schemeClr val="accent5">
                              <a:lumMod val="60000"/>
                              <a:lumOff val="40000"/>
                            </a:schemeClr>
                          </a:solidFill>
                        </a:rPr>
                        <a:t>s-a </a:t>
                      </a:r>
                      <a:r>
                        <a:rPr lang="en-US" sz="1400" dirty="0" err="1">
                          <a:solidFill>
                            <a:schemeClr val="accent5">
                              <a:lumMod val="60000"/>
                              <a:lumOff val="40000"/>
                            </a:schemeClr>
                          </a:solidFill>
                        </a:rPr>
                        <a:t>schimbat</a:t>
                      </a:r>
                      <a:r>
                        <a:rPr lang="en-US" sz="1400" dirty="0">
                          <a:solidFill>
                            <a:schemeClr val="accent5">
                              <a:lumMod val="60000"/>
                              <a:lumOff val="40000"/>
                            </a:schemeClr>
                          </a:solidFill>
                        </a:rPr>
                        <a:t>?</a:t>
                      </a:r>
                      <a:endParaRPr lang="en-US" sz="1400" dirty="0">
                        <a:solidFill>
                          <a:schemeClr val="accent5">
                            <a:lumMod val="60000"/>
                            <a:lumOff val="40000"/>
                          </a:schemeClr>
                        </a:solidFill>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b="0" dirty="0" err="1">
                          <a:solidFill>
                            <a:schemeClr val="bg1"/>
                          </a:solidFill>
                          <a:effectLst/>
                        </a:rPr>
                        <a:t>Măsurarea</a:t>
                      </a:r>
                      <a:r>
                        <a:rPr lang="en-US" sz="1400" b="0" dirty="0">
                          <a:solidFill>
                            <a:schemeClr val="tx1"/>
                          </a:solidFill>
                          <a:effectLst/>
                        </a:rPr>
                        <a:t> </a:t>
                      </a:r>
                      <a:r>
                        <a:rPr lang="en-US" sz="1400" b="0" dirty="0" err="1">
                          <a:solidFill>
                            <a:schemeClr val="tx1"/>
                          </a:solidFill>
                          <a:effectLst/>
                        </a:rPr>
                        <a:t>impactului</a:t>
                      </a:r>
                      <a:r>
                        <a:rPr lang="en-US" sz="1400" b="0" dirty="0">
                          <a:solidFill>
                            <a:schemeClr val="tx1"/>
                          </a:solidFill>
                          <a:effectLst/>
                        </a:rPr>
                        <a:t> </a:t>
                      </a:r>
                      <a:r>
                        <a:rPr lang="en-US" sz="1400" b="0" dirty="0" err="1">
                          <a:solidFill>
                            <a:schemeClr val="tx1"/>
                          </a:solidFill>
                          <a:effectLst/>
                        </a:rPr>
                        <a:t>turismului</a:t>
                      </a:r>
                      <a:endParaRPr lang="en-US" sz="1400" b="0" dirty="0">
                        <a:solidFill>
                          <a:schemeClr val="tx1"/>
                        </a:solidFill>
                        <a:effectLst/>
                        <a:latin typeface="Times New Roman"/>
                        <a:ea typeface="Batang"/>
                        <a:cs typeface="Times New Roman"/>
                      </a:endParaRPr>
                    </a:p>
                  </a:txBody>
                  <a:tcPr marL="68580" marR="68580" marT="0" marB="0" anchor="ctr"/>
                </a:tc>
              </a:tr>
              <a:tr h="978941">
                <a:tc>
                  <a:txBody>
                    <a:bodyPr/>
                    <a:lstStyle/>
                    <a:p>
                      <a:pPr algn="ctr">
                        <a:lnSpc>
                          <a:spcPct val="150000"/>
                        </a:lnSpc>
                        <a:spcAft>
                          <a:spcPts val="0"/>
                        </a:spcAft>
                      </a:pPr>
                      <a:r>
                        <a:rPr lang="en-US" sz="1400" dirty="0">
                          <a:solidFill>
                            <a:schemeClr val="bg1"/>
                          </a:solidFill>
                        </a:rPr>
                        <a:t>4. </a:t>
                      </a:r>
                      <a:r>
                        <a:rPr lang="en-US" sz="1400" dirty="0" err="1">
                          <a:solidFill>
                            <a:schemeClr val="bg1"/>
                          </a:solidFill>
                        </a:rPr>
                        <a:t>Interogări</a:t>
                      </a:r>
                      <a:r>
                        <a:rPr lang="en-US" sz="1400" dirty="0">
                          <a:solidFill>
                            <a:schemeClr val="bg1"/>
                          </a:solidFill>
                        </a:rPr>
                        <a:t> de date </a:t>
                      </a:r>
                      <a:r>
                        <a:rPr lang="en-US" sz="1400" dirty="0" err="1">
                          <a:solidFill>
                            <a:schemeClr val="bg1"/>
                          </a:solidFill>
                        </a:rPr>
                        <a:t>şi</a:t>
                      </a:r>
                      <a:r>
                        <a:rPr lang="en-US" sz="1400" dirty="0">
                          <a:solidFill>
                            <a:schemeClr val="bg1"/>
                          </a:solidFill>
                        </a:rPr>
                        <a:t> </a:t>
                      </a:r>
                      <a:r>
                        <a:rPr lang="en-US" sz="1400" dirty="0" err="1">
                          <a:solidFill>
                            <a:schemeClr val="bg1"/>
                          </a:solidFill>
                        </a:rPr>
                        <a:t>funcţii</a:t>
                      </a:r>
                      <a:r>
                        <a:rPr lang="en-US" sz="1400" dirty="0">
                          <a:solidFill>
                            <a:schemeClr val="bg1"/>
                          </a:solidFill>
                        </a:rPr>
                        <a:t> de </a:t>
                      </a:r>
                      <a:r>
                        <a:rPr lang="en-US" sz="1400" dirty="0" err="1">
                          <a:solidFill>
                            <a:schemeClr val="bg1"/>
                          </a:solidFill>
                        </a:rPr>
                        <a:t>căutare</a:t>
                      </a:r>
                      <a:endParaRPr lang="en-US" sz="1400" dirty="0">
                        <a:solidFill>
                          <a:schemeClr val="bg1"/>
                        </a:solidFill>
                        <a:latin typeface="Times New Roman"/>
                        <a:ea typeface="Batang"/>
                        <a:cs typeface="Times New Roman"/>
                      </a:endParaRPr>
                    </a:p>
                  </a:txBody>
                  <a:tcPr marL="68580" marR="68580" marT="0" marB="0" anchor="ctr"/>
                </a:tc>
                <a:tc>
                  <a:txBody>
                    <a:bodyPr/>
                    <a:lstStyle/>
                    <a:p>
                      <a:pPr algn="l">
                        <a:lnSpc>
                          <a:spcPct val="150000"/>
                        </a:lnSpc>
                        <a:spcAft>
                          <a:spcPts val="0"/>
                        </a:spcAft>
                      </a:pPr>
                      <a:r>
                        <a:rPr lang="en-US" sz="1400" dirty="0" err="1">
                          <a:solidFill>
                            <a:schemeClr val="bg1"/>
                          </a:solidFill>
                        </a:rPr>
                        <a:t>Planificarea</a:t>
                      </a:r>
                      <a:r>
                        <a:rPr lang="en-US" sz="1400" dirty="0">
                          <a:solidFill>
                            <a:schemeClr val="bg1"/>
                          </a:solidFill>
                        </a:rPr>
                        <a:t> </a:t>
                      </a:r>
                      <a:r>
                        <a:rPr lang="en-US" sz="1400" dirty="0" err="1">
                          <a:solidFill>
                            <a:schemeClr val="bg1"/>
                          </a:solidFill>
                        </a:rPr>
                        <a:t>rutei</a:t>
                      </a:r>
                      <a:r>
                        <a:rPr lang="en-US" sz="1400" dirty="0">
                          <a:solidFill>
                            <a:schemeClr val="bg1"/>
                          </a:solidFill>
                        </a:rPr>
                        <a:t>: </a:t>
                      </a:r>
                      <a:endParaRPr lang="ro-RO" sz="1400" dirty="0" smtClean="0">
                        <a:solidFill>
                          <a:schemeClr val="bg1"/>
                        </a:solidFill>
                      </a:endParaRPr>
                    </a:p>
                    <a:p>
                      <a:pPr algn="r">
                        <a:lnSpc>
                          <a:spcPct val="150000"/>
                        </a:lnSpc>
                        <a:spcAft>
                          <a:spcPts val="0"/>
                        </a:spcAft>
                      </a:pPr>
                      <a:r>
                        <a:rPr lang="en-US" sz="1400" dirty="0" smtClean="0">
                          <a:solidFill>
                            <a:schemeClr val="accent5">
                              <a:lumMod val="60000"/>
                              <a:lumOff val="40000"/>
                            </a:schemeClr>
                          </a:solidFill>
                        </a:rPr>
                        <a:t>Care </a:t>
                      </a:r>
                      <a:r>
                        <a:rPr lang="en-US" sz="1400" dirty="0" err="1">
                          <a:solidFill>
                            <a:schemeClr val="accent5">
                              <a:lumMod val="60000"/>
                              <a:lumOff val="40000"/>
                            </a:schemeClr>
                          </a:solidFill>
                        </a:rPr>
                        <a:t>este</a:t>
                      </a:r>
                      <a:r>
                        <a:rPr lang="en-US" sz="1400" dirty="0">
                          <a:solidFill>
                            <a:schemeClr val="accent5">
                              <a:lumMod val="60000"/>
                              <a:lumOff val="40000"/>
                            </a:schemeClr>
                          </a:solidFill>
                        </a:rPr>
                        <a:t> </a:t>
                      </a:r>
                      <a:r>
                        <a:rPr lang="en-US" sz="1400" dirty="0" err="1">
                          <a:solidFill>
                            <a:schemeClr val="accent5">
                              <a:lumMod val="60000"/>
                              <a:lumOff val="40000"/>
                            </a:schemeClr>
                          </a:solidFill>
                        </a:rPr>
                        <a:t>cea</a:t>
                      </a:r>
                      <a:r>
                        <a:rPr lang="en-US" sz="1400" dirty="0">
                          <a:solidFill>
                            <a:schemeClr val="accent5">
                              <a:lumMod val="60000"/>
                              <a:lumOff val="40000"/>
                            </a:schemeClr>
                          </a:solidFill>
                        </a:rPr>
                        <a:t> </a:t>
                      </a:r>
                      <a:r>
                        <a:rPr lang="en-US" sz="1400" dirty="0" err="1">
                          <a:solidFill>
                            <a:schemeClr val="accent5">
                              <a:lumMod val="60000"/>
                              <a:lumOff val="40000"/>
                            </a:schemeClr>
                          </a:solidFill>
                        </a:rPr>
                        <a:t>mai</a:t>
                      </a:r>
                      <a:r>
                        <a:rPr lang="en-US" sz="1400" dirty="0">
                          <a:solidFill>
                            <a:schemeClr val="accent5">
                              <a:lumMod val="60000"/>
                              <a:lumOff val="40000"/>
                            </a:schemeClr>
                          </a:solidFill>
                        </a:rPr>
                        <a:t> </a:t>
                      </a:r>
                      <a:r>
                        <a:rPr lang="en-US" sz="1400" dirty="0" err="1">
                          <a:solidFill>
                            <a:schemeClr val="accent5">
                              <a:lumMod val="60000"/>
                              <a:lumOff val="40000"/>
                            </a:schemeClr>
                          </a:solidFill>
                        </a:rPr>
                        <a:t>bună</a:t>
                      </a:r>
                      <a:r>
                        <a:rPr lang="en-US" sz="1400" dirty="0">
                          <a:solidFill>
                            <a:schemeClr val="accent5">
                              <a:lumMod val="60000"/>
                              <a:lumOff val="40000"/>
                            </a:schemeClr>
                          </a:solidFill>
                        </a:rPr>
                        <a:t> </a:t>
                      </a:r>
                      <a:r>
                        <a:rPr lang="en-US" sz="1400" dirty="0" err="1">
                          <a:solidFill>
                            <a:schemeClr val="accent5">
                              <a:lumMod val="60000"/>
                              <a:lumOff val="40000"/>
                            </a:schemeClr>
                          </a:solidFill>
                        </a:rPr>
                        <a:t>cale</a:t>
                      </a:r>
                      <a:r>
                        <a:rPr lang="en-US" sz="1400" dirty="0">
                          <a:solidFill>
                            <a:schemeClr val="accent5">
                              <a:lumMod val="60000"/>
                              <a:lumOff val="40000"/>
                            </a:schemeClr>
                          </a:solidFill>
                        </a:rPr>
                        <a:t>?</a:t>
                      </a:r>
                      <a:endParaRPr lang="en-US" sz="1400" dirty="0">
                        <a:solidFill>
                          <a:schemeClr val="accent5">
                            <a:lumMod val="60000"/>
                            <a:lumOff val="40000"/>
                          </a:schemeClr>
                        </a:solidFill>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b="0" dirty="0" err="1">
                          <a:solidFill>
                            <a:schemeClr val="bg1"/>
                          </a:solidFill>
                          <a:effectLst/>
                        </a:rPr>
                        <a:t>Gestionarea</a:t>
                      </a:r>
                      <a:r>
                        <a:rPr lang="en-US" sz="1400" b="0" dirty="0">
                          <a:solidFill>
                            <a:schemeClr val="tx1"/>
                          </a:solidFill>
                          <a:effectLst/>
                        </a:rPr>
                        <a:t> </a:t>
                      </a:r>
                      <a:r>
                        <a:rPr lang="en-US" sz="1400" b="0" dirty="0" err="1">
                          <a:solidFill>
                            <a:schemeClr val="tx1"/>
                          </a:solidFill>
                          <a:effectLst/>
                        </a:rPr>
                        <a:t>fluxurilor</a:t>
                      </a:r>
                      <a:r>
                        <a:rPr lang="en-US" sz="1400" b="0" dirty="0">
                          <a:solidFill>
                            <a:schemeClr val="tx1"/>
                          </a:solidFill>
                          <a:effectLst/>
                        </a:rPr>
                        <a:t> </a:t>
                      </a:r>
                      <a:r>
                        <a:rPr lang="en-US" sz="1400" b="0" dirty="0" err="1">
                          <a:solidFill>
                            <a:schemeClr val="tx1"/>
                          </a:solidFill>
                          <a:effectLst/>
                        </a:rPr>
                        <a:t>turistice</a:t>
                      </a:r>
                      <a:endParaRPr lang="en-US" sz="1400" b="0" dirty="0">
                        <a:solidFill>
                          <a:schemeClr val="tx1"/>
                        </a:solidFill>
                        <a:effectLst/>
                        <a:latin typeface="Times New Roman"/>
                        <a:ea typeface="Batang"/>
                        <a:cs typeface="Times New Roman"/>
                      </a:endParaRPr>
                    </a:p>
                  </a:txBody>
                  <a:tcPr marL="68580" marR="68580" marT="0" marB="0" anchor="ctr"/>
                </a:tc>
              </a:tr>
              <a:tr h="638839">
                <a:tc>
                  <a:txBody>
                    <a:bodyPr/>
                    <a:lstStyle/>
                    <a:p>
                      <a:pPr algn="ctr">
                        <a:lnSpc>
                          <a:spcPct val="150000"/>
                        </a:lnSpc>
                        <a:spcAft>
                          <a:spcPts val="0"/>
                        </a:spcAft>
                      </a:pPr>
                      <a:r>
                        <a:rPr lang="en-US" sz="1400" dirty="0">
                          <a:solidFill>
                            <a:schemeClr val="bg1"/>
                          </a:solidFill>
                        </a:rPr>
                        <a:t>5. </a:t>
                      </a:r>
                      <a:r>
                        <a:rPr lang="en-US" sz="1400" dirty="0" err="1">
                          <a:solidFill>
                            <a:schemeClr val="bg1"/>
                          </a:solidFill>
                        </a:rPr>
                        <a:t>Analiză</a:t>
                      </a:r>
                      <a:r>
                        <a:rPr lang="en-US" sz="1400" dirty="0">
                          <a:solidFill>
                            <a:schemeClr val="bg1"/>
                          </a:solidFill>
                        </a:rPr>
                        <a:t> </a:t>
                      </a:r>
                      <a:r>
                        <a:rPr lang="en-US" sz="1400" dirty="0" err="1">
                          <a:solidFill>
                            <a:schemeClr val="bg1"/>
                          </a:solidFill>
                        </a:rPr>
                        <a:t>spaţială</a:t>
                      </a:r>
                      <a:endParaRPr lang="en-US" sz="1400" dirty="0">
                        <a:solidFill>
                          <a:schemeClr val="bg1"/>
                        </a:solidFill>
                        <a:latin typeface="Times New Roman"/>
                        <a:ea typeface="Batang"/>
                        <a:cs typeface="Times New Roman"/>
                      </a:endParaRPr>
                    </a:p>
                  </a:txBody>
                  <a:tcPr marL="68580" marR="68580" marT="0" marB="0" anchor="ctr"/>
                </a:tc>
                <a:tc>
                  <a:txBody>
                    <a:bodyPr/>
                    <a:lstStyle/>
                    <a:p>
                      <a:pPr algn="l">
                        <a:lnSpc>
                          <a:spcPct val="150000"/>
                        </a:lnSpc>
                        <a:spcAft>
                          <a:spcPts val="0"/>
                        </a:spcAft>
                      </a:pPr>
                      <a:r>
                        <a:rPr lang="en-US" sz="1400" dirty="0" err="1">
                          <a:solidFill>
                            <a:schemeClr val="bg1"/>
                          </a:solidFill>
                        </a:rPr>
                        <a:t>Tipar</a:t>
                      </a:r>
                      <a:r>
                        <a:rPr lang="en-US" sz="1400" dirty="0">
                          <a:solidFill>
                            <a:schemeClr val="bg1"/>
                          </a:solidFill>
                        </a:rPr>
                        <a:t>/model: </a:t>
                      </a:r>
                      <a:endParaRPr lang="ro-RO" sz="1400" dirty="0" smtClean="0">
                        <a:solidFill>
                          <a:schemeClr val="bg1"/>
                        </a:solidFill>
                      </a:endParaRPr>
                    </a:p>
                    <a:p>
                      <a:pPr algn="r">
                        <a:lnSpc>
                          <a:spcPct val="150000"/>
                        </a:lnSpc>
                        <a:spcAft>
                          <a:spcPts val="0"/>
                        </a:spcAft>
                      </a:pPr>
                      <a:r>
                        <a:rPr lang="en-US" sz="1400" dirty="0" smtClean="0">
                          <a:solidFill>
                            <a:schemeClr val="accent5">
                              <a:lumMod val="60000"/>
                              <a:lumOff val="40000"/>
                            </a:schemeClr>
                          </a:solidFill>
                        </a:rPr>
                        <a:t>Care </a:t>
                      </a:r>
                      <a:r>
                        <a:rPr lang="en-US" sz="1400" dirty="0" err="1">
                          <a:solidFill>
                            <a:schemeClr val="accent5">
                              <a:lumMod val="60000"/>
                              <a:lumOff val="40000"/>
                            </a:schemeClr>
                          </a:solidFill>
                        </a:rPr>
                        <a:t>este</a:t>
                      </a:r>
                      <a:r>
                        <a:rPr lang="en-US" sz="1400" dirty="0">
                          <a:solidFill>
                            <a:schemeClr val="accent5">
                              <a:lumMod val="60000"/>
                              <a:lumOff val="40000"/>
                            </a:schemeClr>
                          </a:solidFill>
                        </a:rPr>
                        <a:t> </a:t>
                      </a:r>
                      <a:r>
                        <a:rPr lang="en-US" sz="1400" dirty="0" err="1">
                          <a:solidFill>
                            <a:schemeClr val="accent5">
                              <a:lumMod val="60000"/>
                              <a:lumOff val="40000"/>
                            </a:schemeClr>
                          </a:solidFill>
                        </a:rPr>
                        <a:t>modelul</a:t>
                      </a:r>
                      <a:r>
                        <a:rPr lang="en-US" sz="1400" dirty="0">
                          <a:solidFill>
                            <a:schemeClr val="accent5">
                              <a:lumMod val="60000"/>
                              <a:lumOff val="40000"/>
                            </a:schemeClr>
                          </a:solidFill>
                        </a:rPr>
                        <a:t>?</a:t>
                      </a:r>
                      <a:endParaRPr lang="en-US" sz="1400" dirty="0">
                        <a:solidFill>
                          <a:schemeClr val="accent5">
                            <a:lumMod val="60000"/>
                            <a:lumOff val="40000"/>
                          </a:schemeClr>
                        </a:solidFill>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b="0" dirty="0" err="1">
                          <a:solidFill>
                            <a:schemeClr val="bg1"/>
                          </a:solidFill>
                          <a:effectLst/>
                        </a:rPr>
                        <a:t>Analiza</a:t>
                      </a:r>
                      <a:r>
                        <a:rPr lang="en-US" sz="1400" b="0" dirty="0">
                          <a:solidFill>
                            <a:schemeClr val="tx1"/>
                          </a:solidFill>
                          <a:effectLst/>
                        </a:rPr>
                        <a:t> </a:t>
                      </a:r>
                      <a:r>
                        <a:rPr lang="en-US" sz="1400" b="0" dirty="0" err="1">
                          <a:solidFill>
                            <a:schemeClr val="tx1"/>
                          </a:solidFill>
                          <a:effectLst/>
                        </a:rPr>
                        <a:t>relaţiilor</a:t>
                      </a:r>
                      <a:r>
                        <a:rPr lang="en-US" sz="1400" b="0" dirty="0">
                          <a:solidFill>
                            <a:schemeClr val="tx1"/>
                          </a:solidFill>
                          <a:effectLst/>
                        </a:rPr>
                        <a:t> </a:t>
                      </a:r>
                      <a:r>
                        <a:rPr lang="en-US" sz="1400" b="0" dirty="0" err="1">
                          <a:solidFill>
                            <a:schemeClr val="bg1"/>
                          </a:solidFill>
                          <a:effectLst/>
                        </a:rPr>
                        <a:t>ce</a:t>
                      </a:r>
                      <a:r>
                        <a:rPr lang="en-US" sz="1400" b="0" dirty="0">
                          <a:solidFill>
                            <a:schemeClr val="bg1"/>
                          </a:solidFill>
                          <a:effectLst/>
                        </a:rPr>
                        <a:t> </a:t>
                      </a:r>
                      <a:r>
                        <a:rPr lang="en-US" sz="1400" b="0" dirty="0" err="1">
                          <a:solidFill>
                            <a:schemeClr val="bg1"/>
                          </a:solidFill>
                          <a:effectLst/>
                        </a:rPr>
                        <a:t>corespund</a:t>
                      </a:r>
                      <a:r>
                        <a:rPr lang="en-US" sz="1400" b="0" dirty="0">
                          <a:solidFill>
                            <a:schemeClr val="bg1"/>
                          </a:solidFill>
                          <a:effectLst/>
                        </a:rPr>
                        <a:t> </a:t>
                      </a:r>
                      <a:r>
                        <a:rPr lang="en-US" sz="1400" b="0" dirty="0" err="1">
                          <a:solidFill>
                            <a:schemeClr val="bg1"/>
                          </a:solidFill>
                          <a:effectLst/>
                        </a:rPr>
                        <a:t>resurselor</a:t>
                      </a:r>
                      <a:endParaRPr lang="en-US" sz="1400" b="0" dirty="0">
                        <a:solidFill>
                          <a:schemeClr val="bg1"/>
                        </a:solidFill>
                        <a:effectLst/>
                        <a:latin typeface="Times New Roman"/>
                        <a:ea typeface="Batang"/>
                        <a:cs typeface="Times New Roman"/>
                      </a:endParaRPr>
                    </a:p>
                  </a:txBody>
                  <a:tcPr marL="68580" marR="68580" marT="0" marB="0" anchor="ctr"/>
                </a:tc>
              </a:tr>
              <a:tr h="864483">
                <a:tc>
                  <a:txBody>
                    <a:bodyPr/>
                    <a:lstStyle/>
                    <a:p>
                      <a:pPr algn="ctr">
                        <a:lnSpc>
                          <a:spcPct val="150000"/>
                        </a:lnSpc>
                        <a:spcAft>
                          <a:spcPts val="0"/>
                        </a:spcAft>
                      </a:pPr>
                      <a:r>
                        <a:rPr lang="en-US" sz="1400" dirty="0">
                          <a:solidFill>
                            <a:schemeClr val="bg1"/>
                          </a:solidFill>
                        </a:rPr>
                        <a:t>6. </a:t>
                      </a:r>
                      <a:r>
                        <a:rPr lang="en-US" sz="1400" dirty="0" err="1">
                          <a:solidFill>
                            <a:schemeClr val="bg1"/>
                          </a:solidFill>
                        </a:rPr>
                        <a:t>Modelare</a:t>
                      </a:r>
                      <a:r>
                        <a:rPr lang="en-US" sz="1400" dirty="0">
                          <a:solidFill>
                            <a:schemeClr val="bg1"/>
                          </a:solidFill>
                        </a:rPr>
                        <a:t> </a:t>
                      </a:r>
                      <a:r>
                        <a:rPr lang="en-US" sz="1400" dirty="0" err="1">
                          <a:solidFill>
                            <a:schemeClr val="bg1"/>
                          </a:solidFill>
                        </a:rPr>
                        <a:t>spaţială</a:t>
                      </a:r>
                      <a:endParaRPr lang="en-US" sz="1400" dirty="0">
                        <a:solidFill>
                          <a:schemeClr val="bg1"/>
                        </a:solidFill>
                        <a:latin typeface="Times New Roman"/>
                        <a:ea typeface="Batang"/>
                        <a:cs typeface="Times New Roman"/>
                      </a:endParaRPr>
                    </a:p>
                  </a:txBody>
                  <a:tcPr marL="68580" marR="68580" marT="0" marB="0" anchor="ctr"/>
                </a:tc>
                <a:tc>
                  <a:txBody>
                    <a:bodyPr/>
                    <a:lstStyle/>
                    <a:p>
                      <a:pPr algn="l">
                        <a:lnSpc>
                          <a:spcPct val="150000"/>
                        </a:lnSpc>
                        <a:spcAft>
                          <a:spcPts val="0"/>
                        </a:spcAft>
                      </a:pPr>
                      <a:r>
                        <a:rPr lang="en-US" sz="1400" dirty="0" err="1" smtClean="0">
                          <a:solidFill>
                            <a:schemeClr val="bg1"/>
                          </a:solidFill>
                        </a:rPr>
                        <a:t>Modelare</a:t>
                      </a:r>
                      <a:r>
                        <a:rPr lang="en-US" sz="1400" dirty="0" smtClean="0">
                          <a:solidFill>
                            <a:schemeClr val="bg1"/>
                          </a:solidFill>
                        </a:rPr>
                        <a:t>: </a:t>
                      </a:r>
                      <a:endParaRPr lang="ro-RO" sz="1400" dirty="0" smtClean="0">
                        <a:solidFill>
                          <a:schemeClr val="bg1"/>
                        </a:solidFill>
                      </a:endParaRPr>
                    </a:p>
                    <a:p>
                      <a:pPr algn="r">
                        <a:lnSpc>
                          <a:spcPct val="150000"/>
                        </a:lnSpc>
                        <a:spcAft>
                          <a:spcPts val="0"/>
                        </a:spcAft>
                      </a:pPr>
                      <a:r>
                        <a:rPr lang="en-US" sz="1400" dirty="0" err="1" smtClean="0">
                          <a:solidFill>
                            <a:schemeClr val="accent5">
                              <a:lumMod val="60000"/>
                              <a:lumOff val="40000"/>
                            </a:schemeClr>
                          </a:solidFill>
                        </a:rPr>
                        <a:t>Ce</a:t>
                      </a:r>
                      <a:r>
                        <a:rPr lang="en-US" sz="1400" dirty="0" smtClean="0">
                          <a:solidFill>
                            <a:schemeClr val="accent5">
                              <a:lumMod val="60000"/>
                              <a:lumOff val="40000"/>
                            </a:schemeClr>
                          </a:solidFill>
                        </a:rPr>
                        <a:t> s-</a:t>
                      </a:r>
                      <a:r>
                        <a:rPr lang="en-US" sz="1400" dirty="0" err="1" smtClean="0">
                          <a:solidFill>
                            <a:schemeClr val="accent5">
                              <a:lumMod val="60000"/>
                              <a:lumOff val="40000"/>
                            </a:schemeClr>
                          </a:solidFill>
                        </a:rPr>
                        <a:t>ar</a:t>
                      </a:r>
                      <a:r>
                        <a:rPr lang="en-US" sz="1400" dirty="0" smtClean="0">
                          <a:solidFill>
                            <a:schemeClr val="accent5">
                              <a:lumMod val="60000"/>
                              <a:lumOff val="40000"/>
                            </a:schemeClr>
                          </a:solidFill>
                        </a:rPr>
                        <a:t> </a:t>
                      </a:r>
                      <a:r>
                        <a:rPr lang="en-US" sz="1400" dirty="0" err="1" smtClean="0">
                          <a:solidFill>
                            <a:schemeClr val="accent5">
                              <a:lumMod val="60000"/>
                              <a:lumOff val="40000"/>
                            </a:schemeClr>
                          </a:solidFill>
                        </a:rPr>
                        <a:t>întâmpla</a:t>
                      </a:r>
                      <a:r>
                        <a:rPr lang="en-US" sz="1400" dirty="0" smtClean="0">
                          <a:solidFill>
                            <a:schemeClr val="accent5">
                              <a:lumMod val="60000"/>
                              <a:lumOff val="40000"/>
                            </a:schemeClr>
                          </a:solidFill>
                        </a:rPr>
                        <a:t> </a:t>
                      </a:r>
                      <a:r>
                        <a:rPr lang="en-US" sz="1400" dirty="0" err="1" smtClean="0">
                          <a:solidFill>
                            <a:schemeClr val="accent5">
                              <a:lumMod val="60000"/>
                              <a:lumOff val="40000"/>
                            </a:schemeClr>
                          </a:solidFill>
                        </a:rPr>
                        <a:t>dacă</a:t>
                      </a:r>
                      <a:r>
                        <a:rPr lang="en-US" sz="1400" dirty="0" smtClean="0">
                          <a:solidFill>
                            <a:schemeClr val="accent5">
                              <a:lumMod val="60000"/>
                              <a:lumOff val="40000"/>
                            </a:schemeClr>
                          </a:solidFill>
                        </a:rPr>
                        <a:t>…?</a:t>
                      </a:r>
                      <a:endParaRPr lang="en-US" sz="1400" dirty="0">
                        <a:solidFill>
                          <a:schemeClr val="accent5">
                            <a:lumMod val="60000"/>
                            <a:lumOff val="40000"/>
                          </a:schemeClr>
                        </a:solidFill>
                        <a:latin typeface="Times New Roman"/>
                        <a:ea typeface="Batang"/>
                        <a:cs typeface="Times New Roman"/>
                      </a:endParaRPr>
                    </a:p>
                  </a:txBody>
                  <a:tcPr marL="68580" marR="68580" marT="0" marB="0" anchor="ctr"/>
                </a:tc>
                <a:tc>
                  <a:txBody>
                    <a:bodyPr/>
                    <a:lstStyle/>
                    <a:p>
                      <a:pPr algn="ctr">
                        <a:lnSpc>
                          <a:spcPct val="150000"/>
                        </a:lnSpc>
                        <a:spcAft>
                          <a:spcPts val="0"/>
                        </a:spcAft>
                      </a:pPr>
                      <a:r>
                        <a:rPr lang="en-US" sz="1400" b="0" dirty="0" err="1">
                          <a:solidFill>
                            <a:schemeClr val="bg1"/>
                          </a:solidFill>
                          <a:effectLst/>
                        </a:rPr>
                        <a:t>Evaluarea</a:t>
                      </a:r>
                      <a:r>
                        <a:rPr lang="en-US" sz="1400" b="0" dirty="0">
                          <a:solidFill>
                            <a:schemeClr val="bg1"/>
                          </a:solidFill>
                          <a:effectLst/>
                        </a:rPr>
                        <a:t> </a:t>
                      </a:r>
                      <a:r>
                        <a:rPr lang="en-US" sz="1400" b="0" dirty="0" err="1">
                          <a:solidFill>
                            <a:schemeClr val="tx1"/>
                          </a:solidFill>
                          <a:effectLst/>
                        </a:rPr>
                        <a:t>posibilităţilor</a:t>
                      </a:r>
                      <a:r>
                        <a:rPr lang="en-US" sz="1400" b="0" dirty="0">
                          <a:solidFill>
                            <a:schemeClr val="tx1"/>
                          </a:solidFill>
                          <a:effectLst/>
                        </a:rPr>
                        <a:t> de impact </a:t>
                      </a:r>
                      <a:r>
                        <a:rPr lang="en-US" sz="1400" b="0" dirty="0">
                          <a:solidFill>
                            <a:schemeClr val="bg1"/>
                          </a:solidFill>
                          <a:effectLst/>
                        </a:rPr>
                        <a:t>ale </a:t>
                      </a:r>
                      <a:r>
                        <a:rPr lang="en-US" sz="1400" b="0" dirty="0" err="1">
                          <a:solidFill>
                            <a:schemeClr val="bg1"/>
                          </a:solidFill>
                          <a:effectLst/>
                        </a:rPr>
                        <a:t>dezvoltării</a:t>
                      </a:r>
                      <a:r>
                        <a:rPr lang="en-US" sz="1400" b="0" dirty="0">
                          <a:solidFill>
                            <a:schemeClr val="bg1"/>
                          </a:solidFill>
                          <a:effectLst/>
                        </a:rPr>
                        <a:t> </a:t>
                      </a:r>
                      <a:r>
                        <a:rPr lang="en-US" sz="1400" b="0" dirty="0" err="1">
                          <a:solidFill>
                            <a:schemeClr val="bg1"/>
                          </a:solidFill>
                          <a:effectLst/>
                        </a:rPr>
                        <a:t>turistice</a:t>
                      </a:r>
                      <a:endParaRPr lang="en-US" sz="1400" b="0" dirty="0">
                        <a:solidFill>
                          <a:schemeClr val="bg1"/>
                        </a:solidFill>
                        <a:effectLst/>
                        <a:latin typeface="Times New Roman"/>
                        <a:ea typeface="Batang"/>
                        <a:cs typeface="Times New Roman"/>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498230"/>
            <a:ext cx="8037576" cy="2731008"/>
          </a:xfrm>
        </p:spPr>
        <p:txBody>
          <a:bodyPr>
            <a:normAutofit/>
          </a:bodyPr>
          <a:lstStyle/>
          <a:p>
            <a:r>
              <a:rPr lang="ro-RO" sz="3200" dirty="0" smtClean="0"/>
              <a:t>Instrumente GIS</a:t>
            </a:r>
            <a:r>
              <a:rPr lang="en-US" sz="3200" dirty="0" smtClean="0"/>
              <a:t> </a:t>
            </a:r>
            <a:r>
              <a:rPr lang="en-US" sz="3200" dirty="0" err="1" smtClean="0"/>
              <a:t>utilizate</a:t>
            </a:r>
            <a:r>
              <a:rPr lang="en-US" sz="3200" dirty="0" smtClean="0"/>
              <a:t> </a:t>
            </a:r>
            <a:r>
              <a:rPr lang="ro-RO" sz="3200" dirty="0" smtClean="0"/>
              <a:t>î</a:t>
            </a:r>
            <a:r>
              <a:rPr lang="en-US" sz="3200" dirty="0" smtClean="0"/>
              <a:t>n </a:t>
            </a:r>
            <a:r>
              <a:rPr lang="en-US" sz="3200" dirty="0" err="1" smtClean="0"/>
              <a:t>turism</a:t>
            </a:r>
            <a:endParaRPr lang="en-US" sz="3200" dirty="0"/>
          </a:p>
        </p:txBody>
      </p:sp>
      <p:sp>
        <p:nvSpPr>
          <p:cNvPr id="5" name="Text Placeholder 4"/>
          <p:cNvSpPr>
            <a:spLocks noGrp="1"/>
          </p:cNvSpPr>
          <p:nvPr>
            <p:ph type="body" idx="1"/>
          </p:nvPr>
        </p:nvSpPr>
        <p:spPr/>
        <p:txBody>
          <a:bodyPr/>
          <a:lstStyle/>
          <a:p>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600200" y="304800"/>
            <a:ext cx="16764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600" dirty="0" smtClean="0"/>
              <a:t>POTENŢIAL</a:t>
            </a:r>
            <a:endParaRPr lang="en-US" sz="1600" dirty="0"/>
          </a:p>
        </p:txBody>
      </p:sp>
      <p:sp>
        <p:nvSpPr>
          <p:cNvPr id="3" name="Rounded Rectangle 2"/>
          <p:cNvSpPr/>
          <p:nvPr/>
        </p:nvSpPr>
        <p:spPr>
          <a:xfrm>
            <a:off x="1524000" y="1524000"/>
            <a:ext cx="19050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600" dirty="0" smtClean="0"/>
              <a:t>VALORIFICARE</a:t>
            </a:r>
            <a:endParaRPr lang="en-US" sz="1600" dirty="0"/>
          </a:p>
        </p:txBody>
      </p:sp>
      <p:sp>
        <p:nvSpPr>
          <p:cNvPr id="4" name="Rounded Rectangle 3"/>
          <p:cNvSpPr/>
          <p:nvPr/>
        </p:nvSpPr>
        <p:spPr>
          <a:xfrm>
            <a:off x="1600200" y="2743200"/>
            <a:ext cx="16764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600" dirty="0" smtClean="0"/>
              <a:t>PROMOVARE</a:t>
            </a:r>
            <a:endParaRPr lang="en-US" sz="1600" dirty="0"/>
          </a:p>
        </p:txBody>
      </p:sp>
      <p:sp>
        <p:nvSpPr>
          <p:cNvPr id="6" name="Rounded Rectangle 5"/>
          <p:cNvSpPr/>
          <p:nvPr/>
        </p:nvSpPr>
        <p:spPr>
          <a:xfrm>
            <a:off x="457200" y="685800"/>
            <a:ext cx="685800" cy="2133600"/>
          </a:xfrm>
          <a:prstGeom prst="roundRect">
            <a:avLst/>
          </a:prstGeom>
        </p:spPr>
        <p:style>
          <a:lnRef idx="1">
            <a:schemeClr val="accent4"/>
          </a:lnRef>
          <a:fillRef idx="3">
            <a:schemeClr val="accent4"/>
          </a:fillRef>
          <a:effectRef idx="2">
            <a:schemeClr val="accent4"/>
          </a:effectRef>
          <a:fontRef idx="minor">
            <a:schemeClr val="lt1"/>
          </a:fontRef>
        </p:style>
        <p:txBody>
          <a:bodyPr vert="wordArtVert" rtlCol="0" anchor="ctr"/>
          <a:lstStyle/>
          <a:p>
            <a:pPr algn="ctr"/>
            <a:r>
              <a:rPr lang="ro-RO" sz="1600" b="1" dirty="0" smtClean="0"/>
              <a:t>OFERTĂ</a:t>
            </a:r>
            <a:endParaRPr lang="en-US" sz="1600" b="1" dirty="0"/>
          </a:p>
        </p:txBody>
      </p:sp>
      <p:sp>
        <p:nvSpPr>
          <p:cNvPr id="7" name="Rounded Rectangle 6"/>
          <p:cNvSpPr/>
          <p:nvPr/>
        </p:nvSpPr>
        <p:spPr>
          <a:xfrm>
            <a:off x="4114800" y="304800"/>
            <a:ext cx="16764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Resurse</a:t>
            </a:r>
            <a:endParaRPr lang="en-US" sz="1400" dirty="0"/>
          </a:p>
        </p:txBody>
      </p:sp>
      <p:sp>
        <p:nvSpPr>
          <p:cNvPr id="8" name="Rounded Rectangle 7"/>
          <p:cNvSpPr/>
          <p:nvPr/>
        </p:nvSpPr>
        <p:spPr>
          <a:xfrm>
            <a:off x="4114800" y="1295400"/>
            <a:ext cx="16764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Baza tehnico-materială</a:t>
            </a:r>
            <a:endParaRPr lang="en-US" sz="1400" dirty="0"/>
          </a:p>
        </p:txBody>
      </p:sp>
      <p:sp>
        <p:nvSpPr>
          <p:cNvPr id="9" name="Rounded Rectangle 8"/>
          <p:cNvSpPr/>
          <p:nvPr/>
        </p:nvSpPr>
        <p:spPr>
          <a:xfrm>
            <a:off x="4114800" y="2209800"/>
            <a:ext cx="16764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Amenajări turistice</a:t>
            </a:r>
            <a:endParaRPr lang="en-US" sz="1400" dirty="0"/>
          </a:p>
        </p:txBody>
      </p:sp>
      <p:sp>
        <p:nvSpPr>
          <p:cNvPr id="10" name="Rounded Rectangle 9"/>
          <p:cNvSpPr/>
          <p:nvPr/>
        </p:nvSpPr>
        <p:spPr>
          <a:xfrm>
            <a:off x="304800" y="228600"/>
            <a:ext cx="8534400" cy="3048000"/>
          </a:xfrm>
          <a:prstGeom prst="roundRect">
            <a:avLst/>
          </a:prstGeom>
          <a:noFill/>
          <a:ln w="3175">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a:stCxn id="7" idx="1"/>
            <a:endCxn id="2" idx="3"/>
          </p:cNvCxnSpPr>
          <p:nvPr/>
        </p:nvCxnSpPr>
        <p:spPr>
          <a:xfrm flipH="1">
            <a:off x="3276600" y="5334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a:stCxn id="8" idx="1"/>
            <a:endCxn id="3" idx="3"/>
          </p:cNvCxnSpPr>
          <p:nvPr/>
        </p:nvCxnSpPr>
        <p:spPr>
          <a:xfrm rot="10800000" flipV="1">
            <a:off x="3429000" y="1524000"/>
            <a:ext cx="685800" cy="2286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9" idx="1"/>
            <a:endCxn id="3" idx="3"/>
          </p:cNvCxnSpPr>
          <p:nvPr/>
        </p:nvCxnSpPr>
        <p:spPr>
          <a:xfrm rot="10800000">
            <a:off x="3429000" y="1752600"/>
            <a:ext cx="685800" cy="6858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
        <p:nvSpPr>
          <p:cNvPr id="38" name="Rounded Rectangle 37"/>
          <p:cNvSpPr/>
          <p:nvPr/>
        </p:nvSpPr>
        <p:spPr>
          <a:xfrm>
            <a:off x="6324600" y="1524000"/>
            <a:ext cx="22860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Structuri de agrement</a:t>
            </a:r>
            <a:endParaRPr lang="en-US" sz="1400" dirty="0" smtClean="0"/>
          </a:p>
        </p:txBody>
      </p:sp>
      <p:sp>
        <p:nvSpPr>
          <p:cNvPr id="39" name="Rounded Rectangle 38"/>
          <p:cNvSpPr/>
          <p:nvPr/>
        </p:nvSpPr>
        <p:spPr>
          <a:xfrm>
            <a:off x="6324600" y="990600"/>
            <a:ext cx="22860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Structuri de alimentaţie</a:t>
            </a:r>
            <a:endParaRPr lang="en-US" sz="1400" dirty="0" smtClean="0"/>
          </a:p>
        </p:txBody>
      </p:sp>
      <p:sp>
        <p:nvSpPr>
          <p:cNvPr id="40" name="Rounded Rectangle 39"/>
          <p:cNvSpPr/>
          <p:nvPr/>
        </p:nvSpPr>
        <p:spPr>
          <a:xfrm>
            <a:off x="6324600" y="457200"/>
            <a:ext cx="22860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Structuri de cazare</a:t>
            </a:r>
            <a:endParaRPr lang="en-US" sz="1400" dirty="0"/>
          </a:p>
        </p:txBody>
      </p:sp>
      <p:sp>
        <p:nvSpPr>
          <p:cNvPr id="43" name="Rounded Rectangle 42"/>
          <p:cNvSpPr/>
          <p:nvPr/>
        </p:nvSpPr>
        <p:spPr>
          <a:xfrm>
            <a:off x="304800" y="3886200"/>
            <a:ext cx="8534400" cy="2743200"/>
          </a:xfrm>
          <a:prstGeom prst="roundRect">
            <a:avLst/>
          </a:prstGeom>
          <a:noFill/>
          <a:ln w="3175">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ounded Rectangle 43"/>
          <p:cNvSpPr/>
          <p:nvPr/>
        </p:nvSpPr>
        <p:spPr>
          <a:xfrm>
            <a:off x="457200" y="4191000"/>
            <a:ext cx="685800" cy="2133600"/>
          </a:xfrm>
          <a:prstGeom prst="roundRect">
            <a:avLst/>
          </a:prstGeom>
        </p:spPr>
        <p:style>
          <a:lnRef idx="1">
            <a:schemeClr val="accent4"/>
          </a:lnRef>
          <a:fillRef idx="3">
            <a:schemeClr val="accent4"/>
          </a:fillRef>
          <a:effectRef idx="2">
            <a:schemeClr val="accent4"/>
          </a:effectRef>
          <a:fontRef idx="minor">
            <a:schemeClr val="lt1"/>
          </a:fontRef>
        </p:style>
        <p:txBody>
          <a:bodyPr vert="wordArtVert" rtlCol="0" anchor="ctr"/>
          <a:lstStyle/>
          <a:p>
            <a:pPr algn="ctr"/>
            <a:r>
              <a:rPr lang="ro-RO" sz="1600" b="1" dirty="0" smtClean="0"/>
              <a:t>CERERE</a:t>
            </a:r>
            <a:endParaRPr lang="en-US" sz="1600" b="1" dirty="0"/>
          </a:p>
        </p:txBody>
      </p:sp>
      <p:cxnSp>
        <p:nvCxnSpPr>
          <p:cNvPr id="82" name="Elbow Connector 81"/>
          <p:cNvCxnSpPr>
            <a:stCxn id="8" idx="3"/>
            <a:endCxn id="40" idx="1"/>
          </p:cNvCxnSpPr>
          <p:nvPr/>
        </p:nvCxnSpPr>
        <p:spPr>
          <a:xfrm flipV="1">
            <a:off x="5791200" y="685800"/>
            <a:ext cx="533400" cy="8382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85" name="Elbow Connector 84"/>
          <p:cNvCxnSpPr>
            <a:stCxn id="8" idx="3"/>
            <a:endCxn id="38" idx="1"/>
          </p:cNvCxnSpPr>
          <p:nvPr/>
        </p:nvCxnSpPr>
        <p:spPr>
          <a:xfrm>
            <a:off x="5791200" y="1524000"/>
            <a:ext cx="533400" cy="2286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88" name="Elbow Connector 87"/>
          <p:cNvCxnSpPr>
            <a:stCxn id="8" idx="3"/>
            <a:endCxn id="39" idx="1"/>
          </p:cNvCxnSpPr>
          <p:nvPr/>
        </p:nvCxnSpPr>
        <p:spPr>
          <a:xfrm flipV="1">
            <a:off x="5791200" y="1219200"/>
            <a:ext cx="533400" cy="3048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97" name="Elbow Connector 96"/>
          <p:cNvCxnSpPr>
            <a:stCxn id="6" idx="2"/>
            <a:endCxn id="4" idx="1"/>
          </p:cNvCxnSpPr>
          <p:nvPr/>
        </p:nvCxnSpPr>
        <p:spPr>
          <a:xfrm rot="16200000" flipH="1">
            <a:off x="1123950" y="2495550"/>
            <a:ext cx="152400" cy="800100"/>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100" name="Rounded Rectangle 99"/>
          <p:cNvSpPr/>
          <p:nvPr/>
        </p:nvSpPr>
        <p:spPr>
          <a:xfrm>
            <a:off x="1524000" y="4343400"/>
            <a:ext cx="1981200" cy="6096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1600" dirty="0" smtClean="0"/>
              <a:t>CIRCULA</a:t>
            </a:r>
            <a:r>
              <a:rPr lang="ro-RO" sz="1600" dirty="0" smtClean="0"/>
              <a:t>ŢIA TURISTICĂ</a:t>
            </a:r>
            <a:endParaRPr lang="en-US" sz="1600" dirty="0"/>
          </a:p>
        </p:txBody>
      </p:sp>
      <p:sp>
        <p:nvSpPr>
          <p:cNvPr id="101" name="Rounded Rectangle 100"/>
          <p:cNvSpPr/>
          <p:nvPr/>
        </p:nvSpPr>
        <p:spPr>
          <a:xfrm>
            <a:off x="3276600" y="5181600"/>
            <a:ext cx="25146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Gestionarea </a:t>
            </a:r>
          </a:p>
          <a:p>
            <a:pPr algn="ctr"/>
            <a:r>
              <a:rPr lang="ro-RO" sz="1400" dirty="0" smtClean="0"/>
              <a:t>fluxurilor turistice</a:t>
            </a:r>
            <a:endParaRPr lang="en-US" sz="1400" dirty="0"/>
          </a:p>
        </p:txBody>
      </p:sp>
      <p:sp>
        <p:nvSpPr>
          <p:cNvPr id="102" name="Rounded Rectangle 101"/>
          <p:cNvSpPr/>
          <p:nvPr/>
        </p:nvSpPr>
        <p:spPr>
          <a:xfrm>
            <a:off x="6400800" y="5410200"/>
            <a:ext cx="21336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Durata medie a şederii</a:t>
            </a:r>
            <a:endParaRPr lang="en-US" sz="1400" dirty="0" smtClean="0"/>
          </a:p>
        </p:txBody>
      </p:sp>
      <p:sp>
        <p:nvSpPr>
          <p:cNvPr id="103" name="Rounded Rectangle 102"/>
          <p:cNvSpPr/>
          <p:nvPr/>
        </p:nvSpPr>
        <p:spPr>
          <a:xfrm>
            <a:off x="6400800" y="4800600"/>
            <a:ext cx="21336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Înnoptări</a:t>
            </a:r>
            <a:endParaRPr lang="en-US" sz="1400" dirty="0" smtClean="0"/>
          </a:p>
        </p:txBody>
      </p:sp>
      <p:sp>
        <p:nvSpPr>
          <p:cNvPr id="104" name="Rounded Rectangle 103"/>
          <p:cNvSpPr/>
          <p:nvPr/>
        </p:nvSpPr>
        <p:spPr>
          <a:xfrm>
            <a:off x="6400800" y="4191000"/>
            <a:ext cx="21336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Sosiri</a:t>
            </a:r>
          </a:p>
        </p:txBody>
      </p:sp>
      <p:sp>
        <p:nvSpPr>
          <p:cNvPr id="105" name="Rounded Rectangle 104"/>
          <p:cNvSpPr/>
          <p:nvPr/>
        </p:nvSpPr>
        <p:spPr>
          <a:xfrm>
            <a:off x="6400800" y="6019800"/>
            <a:ext cx="21336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Rata de ocupare</a:t>
            </a:r>
          </a:p>
        </p:txBody>
      </p:sp>
      <p:cxnSp>
        <p:nvCxnSpPr>
          <p:cNvPr id="111" name="Elbow Connector 110"/>
          <p:cNvCxnSpPr>
            <a:stCxn id="5" idx="2"/>
            <a:endCxn id="100" idx="3"/>
          </p:cNvCxnSpPr>
          <p:nvPr/>
        </p:nvCxnSpPr>
        <p:spPr>
          <a:xfrm rot="5400000">
            <a:off x="3619500" y="3695700"/>
            <a:ext cx="838200" cy="1066800"/>
          </a:xfrm>
          <a:prstGeom prst="bentConnector2">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114" name="Elbow Connector 113"/>
          <p:cNvCxnSpPr>
            <a:stCxn id="44" idx="3"/>
            <a:endCxn id="100" idx="1"/>
          </p:cNvCxnSpPr>
          <p:nvPr/>
        </p:nvCxnSpPr>
        <p:spPr>
          <a:xfrm flipV="1">
            <a:off x="1143000" y="4648200"/>
            <a:ext cx="381000" cy="6096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17" name="Elbow Connector 116"/>
          <p:cNvCxnSpPr>
            <a:stCxn id="100" idx="2"/>
            <a:endCxn id="101" idx="1"/>
          </p:cNvCxnSpPr>
          <p:nvPr/>
        </p:nvCxnSpPr>
        <p:spPr>
          <a:xfrm rot="16200000" flipH="1">
            <a:off x="2667000" y="4800600"/>
            <a:ext cx="457200" cy="762000"/>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20" name="Elbow Connector 119"/>
          <p:cNvCxnSpPr>
            <a:stCxn id="101" idx="3"/>
            <a:endCxn id="104" idx="1"/>
          </p:cNvCxnSpPr>
          <p:nvPr/>
        </p:nvCxnSpPr>
        <p:spPr>
          <a:xfrm flipV="1">
            <a:off x="5791200" y="4419600"/>
            <a:ext cx="609600" cy="9906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23" name="Elbow Connector 122"/>
          <p:cNvCxnSpPr>
            <a:stCxn id="101" idx="3"/>
            <a:endCxn id="103" idx="1"/>
          </p:cNvCxnSpPr>
          <p:nvPr/>
        </p:nvCxnSpPr>
        <p:spPr>
          <a:xfrm flipV="1">
            <a:off x="5791200" y="5029200"/>
            <a:ext cx="609600" cy="3810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26" name="Elbow Connector 125"/>
          <p:cNvCxnSpPr>
            <a:stCxn id="101" idx="3"/>
            <a:endCxn id="102" idx="1"/>
          </p:cNvCxnSpPr>
          <p:nvPr/>
        </p:nvCxnSpPr>
        <p:spPr>
          <a:xfrm>
            <a:off x="5791200" y="5410200"/>
            <a:ext cx="609600" cy="2286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29" name="Elbow Connector 128"/>
          <p:cNvCxnSpPr>
            <a:stCxn id="101" idx="3"/>
            <a:endCxn id="105" idx="1"/>
          </p:cNvCxnSpPr>
          <p:nvPr/>
        </p:nvCxnSpPr>
        <p:spPr>
          <a:xfrm>
            <a:off x="5791200" y="5410200"/>
            <a:ext cx="609600" cy="8382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34" name="Elbow Connector 133"/>
          <p:cNvCxnSpPr>
            <a:stCxn id="6" idx="0"/>
            <a:endCxn id="2" idx="1"/>
          </p:cNvCxnSpPr>
          <p:nvPr/>
        </p:nvCxnSpPr>
        <p:spPr>
          <a:xfrm rot="5400000" flipH="1" flipV="1">
            <a:off x="1123950" y="209550"/>
            <a:ext cx="152400" cy="800100"/>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38" name="Straight Connector 137"/>
          <p:cNvCxnSpPr>
            <a:stCxn id="6" idx="3"/>
            <a:endCxn id="3" idx="1"/>
          </p:cNvCxnSpPr>
          <p:nvPr/>
        </p:nvCxnSpPr>
        <p:spPr>
          <a:xfrm>
            <a:off x="1143000" y="1752600"/>
            <a:ext cx="381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Elbow Connector 149"/>
          <p:cNvCxnSpPr>
            <a:stCxn id="4" idx="3"/>
            <a:endCxn id="5" idx="0"/>
          </p:cNvCxnSpPr>
          <p:nvPr/>
        </p:nvCxnSpPr>
        <p:spPr>
          <a:xfrm>
            <a:off x="3276600" y="2971800"/>
            <a:ext cx="1295400" cy="381000"/>
          </a:xfrm>
          <a:prstGeom prst="bentConnector2">
            <a:avLst/>
          </a:prstGeom>
          <a:ln>
            <a:headEnd type="arrow"/>
            <a:tailEnd type="arrow"/>
          </a:ln>
        </p:spPr>
        <p:style>
          <a:lnRef idx="2">
            <a:schemeClr val="dk1"/>
          </a:lnRef>
          <a:fillRef idx="0">
            <a:schemeClr val="dk1"/>
          </a:fillRef>
          <a:effectRef idx="1">
            <a:schemeClr val="dk1"/>
          </a:effectRef>
          <a:fontRef idx="minor">
            <a:schemeClr val="tx1"/>
          </a:fontRef>
        </p:style>
      </p:cxnSp>
      <p:sp>
        <p:nvSpPr>
          <p:cNvPr id="5" name="Rounded Rectangle 4"/>
          <p:cNvSpPr/>
          <p:nvPr/>
        </p:nvSpPr>
        <p:spPr>
          <a:xfrm>
            <a:off x="3733800" y="3352800"/>
            <a:ext cx="16764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600" b="1" dirty="0" smtClean="0"/>
              <a:t>IMAGINE</a:t>
            </a:r>
            <a:endParaRPr lang="en-US" sz="1600" b="1" dirty="0"/>
          </a:p>
        </p:txBody>
      </p:sp>
      <p:cxnSp>
        <p:nvCxnSpPr>
          <p:cNvPr id="42" name="Straight Arrow Connector 41"/>
          <p:cNvCxnSpPr/>
          <p:nvPr/>
        </p:nvCxnSpPr>
        <p:spPr>
          <a:xfrm>
            <a:off x="8229600" y="3276600"/>
            <a:ext cx="0" cy="6096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48" name="Straight Arrow Connector 47"/>
          <p:cNvCxnSpPr/>
          <p:nvPr/>
        </p:nvCxnSpPr>
        <p:spPr>
          <a:xfrm>
            <a:off x="914400" y="3276600"/>
            <a:ext cx="0" cy="6096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5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4">
                                            <p:bg/>
                                          </p:spTgt>
                                        </p:tgtEl>
                                        <p:attrNameLst>
                                          <p:attrName>style.visibility</p:attrName>
                                        </p:attrNameLst>
                                      </p:cBhvr>
                                      <p:to>
                                        <p:strVal val="visible"/>
                                      </p:to>
                                    </p:set>
                                    <p:animEffect transition="in" filter="fade">
                                      <p:cBhvr>
                                        <p:cTn id="15" dur="2000"/>
                                        <p:tgtEl>
                                          <p:spTgt spid="44">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4">
                                            <p:txEl>
                                              <p:pRg st="0" end="0"/>
                                            </p:txEl>
                                          </p:spTgt>
                                        </p:tgtEl>
                                        <p:attrNameLst>
                                          <p:attrName>style.visibility</p:attrName>
                                        </p:attrNameLst>
                                      </p:cBhvr>
                                      <p:to>
                                        <p:strVal val="visible"/>
                                      </p:to>
                                    </p:set>
                                    <p:animEffect transition="in" filter="fade">
                                      <p:cBhvr>
                                        <p:cTn id="18" dur="2000"/>
                                        <p:tgtEl>
                                          <p:spTgt spid="4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2000"/>
                                        <p:tgtEl>
                                          <p:spTgt spid="4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4"/>
                                        </p:tgtEl>
                                        <p:attrNameLst>
                                          <p:attrName>style.visibility</p:attrName>
                                        </p:attrNameLst>
                                      </p:cBhvr>
                                      <p:to>
                                        <p:strVal val="visible"/>
                                      </p:to>
                                    </p:set>
                                    <p:animEffect transition="in" filter="fade">
                                      <p:cBhvr>
                                        <p:cTn id="33" dur="2000"/>
                                        <p:tgtEl>
                                          <p:spTgt spid="13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2000"/>
                                        <p:tgtEl>
                                          <p:spTgt spid="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000"/>
                                        <p:tgtEl>
                                          <p:spTgt spid="1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20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38"/>
                                        </p:tgtEl>
                                        <p:attrNameLst>
                                          <p:attrName>style.visibility</p:attrName>
                                        </p:attrNameLst>
                                      </p:cBhvr>
                                      <p:to>
                                        <p:strVal val="visible"/>
                                      </p:to>
                                    </p:set>
                                    <p:animEffect transition="in" filter="fade">
                                      <p:cBhvr>
                                        <p:cTn id="49" dur="2000"/>
                                        <p:tgtEl>
                                          <p:spTgt spid="13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2000"/>
                                        <p:tgtEl>
                                          <p:spTgt spid="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500"/>
                                        <p:tgtEl>
                                          <p:spTgt spid="8"/>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88"/>
                                        </p:tgtEl>
                                        <p:attrNameLst>
                                          <p:attrName>style.visibility</p:attrName>
                                        </p:attrNameLst>
                                      </p:cBhvr>
                                      <p:to>
                                        <p:strVal val="visible"/>
                                      </p:to>
                                    </p:set>
                                    <p:animEffect transition="in" filter="fade">
                                      <p:cBhvr>
                                        <p:cTn id="65" dur="2000"/>
                                        <p:tgtEl>
                                          <p:spTgt spid="88"/>
                                        </p:tgtEl>
                                      </p:cBhvr>
                                    </p:animEffect>
                                  </p:childTnLst>
                                </p:cTn>
                              </p:par>
                              <p:par>
                                <p:cTn id="66" presetID="10" presetClass="entr" presetSubtype="0"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Effect transition="in" filter="fade">
                                      <p:cBhvr>
                                        <p:cTn id="68" dur="2000"/>
                                        <p:tgtEl>
                                          <p:spTgt spid="82"/>
                                        </p:tgtEl>
                                      </p:cBhvr>
                                    </p:animEffect>
                                  </p:childTnLst>
                                </p:cTn>
                              </p:par>
                              <p:par>
                                <p:cTn id="69" presetID="10" presetClass="entr" presetSubtype="0" fill="hold" nodeType="withEffect">
                                  <p:stCondLst>
                                    <p:cond delay="0"/>
                                  </p:stCondLst>
                                  <p:childTnLst>
                                    <p:set>
                                      <p:cBhvr>
                                        <p:cTn id="70" dur="1" fill="hold">
                                          <p:stCondLst>
                                            <p:cond delay="0"/>
                                          </p:stCondLst>
                                        </p:cTn>
                                        <p:tgtEl>
                                          <p:spTgt spid="85"/>
                                        </p:tgtEl>
                                        <p:attrNameLst>
                                          <p:attrName>style.visibility</p:attrName>
                                        </p:attrNameLst>
                                      </p:cBhvr>
                                      <p:to>
                                        <p:strVal val="visible"/>
                                      </p:to>
                                    </p:set>
                                    <p:animEffect transition="in" filter="fade">
                                      <p:cBhvr>
                                        <p:cTn id="71" dur="2000"/>
                                        <p:tgtEl>
                                          <p:spTgt spid="8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20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2000"/>
                                        <p:tgtEl>
                                          <p:spTgt spid="3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2000"/>
                                        <p:tgtEl>
                                          <p:spTgt spid="3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fade">
                                      <p:cBhvr>
                                        <p:cTn id="85" dur="2000"/>
                                        <p:tgtEl>
                                          <p:spTgt spid="13"/>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fade">
                                      <p:cBhvr>
                                        <p:cTn id="88" dur="2000"/>
                                        <p:tgtEl>
                                          <p:spTgt spid="9"/>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97"/>
                                        </p:tgtEl>
                                        <p:attrNameLst>
                                          <p:attrName>style.visibility</p:attrName>
                                        </p:attrNameLst>
                                      </p:cBhvr>
                                      <p:to>
                                        <p:strVal val="visible"/>
                                      </p:to>
                                    </p:set>
                                    <p:animEffect transition="in" filter="fade">
                                      <p:cBhvr>
                                        <p:cTn id="93" dur="2000"/>
                                        <p:tgtEl>
                                          <p:spTgt spid="97"/>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fade">
                                      <p:cBhvr>
                                        <p:cTn id="96" dur="2000"/>
                                        <p:tgtEl>
                                          <p:spTgt spid="4"/>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nodeType="clickEffect">
                                  <p:stCondLst>
                                    <p:cond delay="0"/>
                                  </p:stCondLst>
                                  <p:childTnLst>
                                    <p:set>
                                      <p:cBhvr>
                                        <p:cTn id="100" dur="1" fill="hold">
                                          <p:stCondLst>
                                            <p:cond delay="0"/>
                                          </p:stCondLst>
                                        </p:cTn>
                                        <p:tgtEl>
                                          <p:spTgt spid="114"/>
                                        </p:tgtEl>
                                        <p:attrNameLst>
                                          <p:attrName>style.visibility</p:attrName>
                                        </p:attrNameLst>
                                      </p:cBhvr>
                                      <p:to>
                                        <p:strVal val="visible"/>
                                      </p:to>
                                    </p:set>
                                    <p:animEffect transition="in" filter="fade">
                                      <p:cBhvr>
                                        <p:cTn id="101" dur="2000"/>
                                        <p:tgtEl>
                                          <p:spTgt spid="114"/>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00"/>
                                        </p:tgtEl>
                                        <p:attrNameLst>
                                          <p:attrName>style.visibility</p:attrName>
                                        </p:attrNameLst>
                                      </p:cBhvr>
                                      <p:to>
                                        <p:strVal val="visible"/>
                                      </p:to>
                                    </p:set>
                                    <p:animEffect transition="in" filter="fade">
                                      <p:cBhvr>
                                        <p:cTn id="104" dur="2000"/>
                                        <p:tgtEl>
                                          <p:spTgt spid="100"/>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nodeType="clickEffect">
                                  <p:stCondLst>
                                    <p:cond delay="0"/>
                                  </p:stCondLst>
                                  <p:childTnLst>
                                    <p:set>
                                      <p:cBhvr>
                                        <p:cTn id="108" dur="1" fill="hold">
                                          <p:stCondLst>
                                            <p:cond delay="0"/>
                                          </p:stCondLst>
                                        </p:cTn>
                                        <p:tgtEl>
                                          <p:spTgt spid="117"/>
                                        </p:tgtEl>
                                        <p:attrNameLst>
                                          <p:attrName>style.visibility</p:attrName>
                                        </p:attrNameLst>
                                      </p:cBhvr>
                                      <p:to>
                                        <p:strVal val="visible"/>
                                      </p:to>
                                    </p:set>
                                    <p:animEffect transition="in" filter="fade">
                                      <p:cBhvr>
                                        <p:cTn id="109" dur="2000"/>
                                        <p:tgtEl>
                                          <p:spTgt spid="117"/>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101"/>
                                        </p:tgtEl>
                                        <p:attrNameLst>
                                          <p:attrName>style.visibility</p:attrName>
                                        </p:attrNameLst>
                                      </p:cBhvr>
                                      <p:to>
                                        <p:strVal val="visible"/>
                                      </p:to>
                                    </p:set>
                                    <p:animEffect transition="in" filter="fade">
                                      <p:cBhvr>
                                        <p:cTn id="112" dur="2000"/>
                                        <p:tgtEl>
                                          <p:spTgt spid="101"/>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129"/>
                                        </p:tgtEl>
                                        <p:attrNameLst>
                                          <p:attrName>style.visibility</p:attrName>
                                        </p:attrNameLst>
                                      </p:cBhvr>
                                      <p:to>
                                        <p:strVal val="visible"/>
                                      </p:to>
                                    </p:set>
                                    <p:animEffect transition="in" filter="fade">
                                      <p:cBhvr>
                                        <p:cTn id="117" dur="2000"/>
                                        <p:tgtEl>
                                          <p:spTgt spid="129"/>
                                        </p:tgtEl>
                                      </p:cBhvr>
                                    </p:animEffect>
                                  </p:childTnLst>
                                </p:cTn>
                              </p:par>
                              <p:par>
                                <p:cTn id="118" presetID="10" presetClass="entr" presetSubtype="0" fill="hold" nodeType="withEffect">
                                  <p:stCondLst>
                                    <p:cond delay="0"/>
                                  </p:stCondLst>
                                  <p:childTnLst>
                                    <p:set>
                                      <p:cBhvr>
                                        <p:cTn id="119" dur="1" fill="hold">
                                          <p:stCondLst>
                                            <p:cond delay="0"/>
                                          </p:stCondLst>
                                        </p:cTn>
                                        <p:tgtEl>
                                          <p:spTgt spid="120"/>
                                        </p:tgtEl>
                                        <p:attrNameLst>
                                          <p:attrName>style.visibility</p:attrName>
                                        </p:attrNameLst>
                                      </p:cBhvr>
                                      <p:to>
                                        <p:strVal val="visible"/>
                                      </p:to>
                                    </p:set>
                                    <p:animEffect transition="in" filter="fade">
                                      <p:cBhvr>
                                        <p:cTn id="120" dur="2000"/>
                                        <p:tgtEl>
                                          <p:spTgt spid="120"/>
                                        </p:tgtEl>
                                      </p:cBhvr>
                                    </p:animEffect>
                                  </p:childTnLst>
                                </p:cTn>
                              </p:par>
                              <p:par>
                                <p:cTn id="121" presetID="10" presetClass="entr" presetSubtype="0" fill="hold" nodeType="withEffect">
                                  <p:stCondLst>
                                    <p:cond delay="0"/>
                                  </p:stCondLst>
                                  <p:childTnLst>
                                    <p:set>
                                      <p:cBhvr>
                                        <p:cTn id="122" dur="1" fill="hold">
                                          <p:stCondLst>
                                            <p:cond delay="0"/>
                                          </p:stCondLst>
                                        </p:cTn>
                                        <p:tgtEl>
                                          <p:spTgt spid="123"/>
                                        </p:tgtEl>
                                        <p:attrNameLst>
                                          <p:attrName>style.visibility</p:attrName>
                                        </p:attrNameLst>
                                      </p:cBhvr>
                                      <p:to>
                                        <p:strVal val="visible"/>
                                      </p:to>
                                    </p:set>
                                    <p:animEffect transition="in" filter="fade">
                                      <p:cBhvr>
                                        <p:cTn id="123" dur="2000"/>
                                        <p:tgtEl>
                                          <p:spTgt spid="123"/>
                                        </p:tgtEl>
                                      </p:cBhvr>
                                    </p:animEffect>
                                  </p:childTnLst>
                                </p:cTn>
                              </p:par>
                              <p:par>
                                <p:cTn id="124" presetID="10" presetClass="entr" presetSubtype="0" fill="hold" nodeType="withEffect">
                                  <p:stCondLst>
                                    <p:cond delay="0"/>
                                  </p:stCondLst>
                                  <p:childTnLst>
                                    <p:set>
                                      <p:cBhvr>
                                        <p:cTn id="125" dur="1" fill="hold">
                                          <p:stCondLst>
                                            <p:cond delay="0"/>
                                          </p:stCondLst>
                                        </p:cTn>
                                        <p:tgtEl>
                                          <p:spTgt spid="126"/>
                                        </p:tgtEl>
                                        <p:attrNameLst>
                                          <p:attrName>style.visibility</p:attrName>
                                        </p:attrNameLst>
                                      </p:cBhvr>
                                      <p:to>
                                        <p:strVal val="visible"/>
                                      </p:to>
                                    </p:set>
                                    <p:animEffect transition="in" filter="fade">
                                      <p:cBhvr>
                                        <p:cTn id="126" dur="2000"/>
                                        <p:tgtEl>
                                          <p:spTgt spid="126"/>
                                        </p:tgtEl>
                                      </p:cBhvr>
                                    </p:animEffect>
                                  </p:childTnLst>
                                </p:cTn>
                              </p:par>
                              <p:par>
                                <p:cTn id="127" presetID="10" presetClass="entr" presetSubtype="0" fill="hold" nodeType="withEffect">
                                  <p:stCondLst>
                                    <p:cond delay="0"/>
                                  </p:stCondLst>
                                  <p:childTnLst>
                                    <p:set>
                                      <p:cBhvr>
                                        <p:cTn id="128" dur="1" fill="hold">
                                          <p:stCondLst>
                                            <p:cond delay="0"/>
                                          </p:stCondLst>
                                        </p:cTn>
                                        <p:tgtEl>
                                          <p:spTgt spid="104"/>
                                        </p:tgtEl>
                                        <p:attrNameLst>
                                          <p:attrName>style.visibility</p:attrName>
                                        </p:attrNameLst>
                                      </p:cBhvr>
                                      <p:to>
                                        <p:strVal val="visible"/>
                                      </p:to>
                                    </p:set>
                                    <p:animEffect transition="in" filter="fade">
                                      <p:cBhvr>
                                        <p:cTn id="129" dur="2000"/>
                                        <p:tgtEl>
                                          <p:spTgt spid="104"/>
                                        </p:tgtEl>
                                      </p:cBhvr>
                                    </p:animEffect>
                                  </p:childTnLst>
                                </p:cTn>
                              </p:par>
                              <p:par>
                                <p:cTn id="130" presetID="10" presetClass="entr" presetSubtype="0" fill="hold" nodeType="withEffect">
                                  <p:stCondLst>
                                    <p:cond delay="0"/>
                                  </p:stCondLst>
                                  <p:childTnLst>
                                    <p:set>
                                      <p:cBhvr>
                                        <p:cTn id="131" dur="1" fill="hold">
                                          <p:stCondLst>
                                            <p:cond delay="0"/>
                                          </p:stCondLst>
                                        </p:cTn>
                                        <p:tgtEl>
                                          <p:spTgt spid="103"/>
                                        </p:tgtEl>
                                        <p:attrNameLst>
                                          <p:attrName>style.visibility</p:attrName>
                                        </p:attrNameLst>
                                      </p:cBhvr>
                                      <p:to>
                                        <p:strVal val="visible"/>
                                      </p:to>
                                    </p:set>
                                    <p:animEffect transition="in" filter="fade">
                                      <p:cBhvr>
                                        <p:cTn id="132" dur="2000"/>
                                        <p:tgtEl>
                                          <p:spTgt spid="103"/>
                                        </p:tgtEl>
                                      </p:cBhvr>
                                    </p:animEffect>
                                  </p:childTnLst>
                                </p:cTn>
                              </p:par>
                              <p:par>
                                <p:cTn id="133" presetID="10" presetClass="entr" presetSubtype="0" fill="hold" nodeType="withEffect">
                                  <p:stCondLst>
                                    <p:cond delay="0"/>
                                  </p:stCondLst>
                                  <p:childTnLst>
                                    <p:set>
                                      <p:cBhvr>
                                        <p:cTn id="134" dur="1" fill="hold">
                                          <p:stCondLst>
                                            <p:cond delay="0"/>
                                          </p:stCondLst>
                                        </p:cTn>
                                        <p:tgtEl>
                                          <p:spTgt spid="102"/>
                                        </p:tgtEl>
                                        <p:attrNameLst>
                                          <p:attrName>style.visibility</p:attrName>
                                        </p:attrNameLst>
                                      </p:cBhvr>
                                      <p:to>
                                        <p:strVal val="visible"/>
                                      </p:to>
                                    </p:set>
                                    <p:animEffect transition="in" filter="fade">
                                      <p:cBhvr>
                                        <p:cTn id="135" dur="2000"/>
                                        <p:tgtEl>
                                          <p:spTgt spid="102"/>
                                        </p:tgtEl>
                                      </p:cBhvr>
                                    </p:animEffect>
                                  </p:childTnLst>
                                </p:cTn>
                              </p:par>
                              <p:par>
                                <p:cTn id="136" presetID="10" presetClass="entr" presetSubtype="0" fill="hold" nodeType="withEffect">
                                  <p:stCondLst>
                                    <p:cond delay="0"/>
                                  </p:stCondLst>
                                  <p:childTnLst>
                                    <p:set>
                                      <p:cBhvr>
                                        <p:cTn id="137" dur="1" fill="hold">
                                          <p:stCondLst>
                                            <p:cond delay="0"/>
                                          </p:stCondLst>
                                        </p:cTn>
                                        <p:tgtEl>
                                          <p:spTgt spid="105"/>
                                        </p:tgtEl>
                                        <p:attrNameLst>
                                          <p:attrName>style.visibility</p:attrName>
                                        </p:attrNameLst>
                                      </p:cBhvr>
                                      <p:to>
                                        <p:strVal val="visible"/>
                                      </p:to>
                                    </p:set>
                                    <p:animEffect transition="in" filter="fade">
                                      <p:cBhvr>
                                        <p:cTn id="138" dur="2000"/>
                                        <p:tgtEl>
                                          <p:spTgt spid="105"/>
                                        </p:tgtEl>
                                      </p:cBhvr>
                                    </p:animEffect>
                                  </p:childTnLst>
                                </p:cTn>
                              </p:par>
                            </p:childTnLst>
                          </p:cTn>
                        </p:par>
                      </p:childTnLst>
                    </p:cTn>
                  </p:par>
                  <p:par>
                    <p:cTn id="139" fill="hold">
                      <p:stCondLst>
                        <p:cond delay="indefinite"/>
                      </p:stCondLst>
                      <p:childTnLst>
                        <p:par>
                          <p:cTn id="140" fill="hold">
                            <p:stCondLst>
                              <p:cond delay="0"/>
                            </p:stCondLst>
                            <p:childTnLst>
                              <p:par>
                                <p:cTn id="141" presetID="10" presetClass="entr" presetSubtype="0" fill="hold" grpId="0" nodeType="clickEffect">
                                  <p:stCondLst>
                                    <p:cond delay="0"/>
                                  </p:stCondLst>
                                  <p:childTnLst>
                                    <p:set>
                                      <p:cBhvr>
                                        <p:cTn id="142" dur="1" fill="hold">
                                          <p:stCondLst>
                                            <p:cond delay="0"/>
                                          </p:stCondLst>
                                        </p:cTn>
                                        <p:tgtEl>
                                          <p:spTgt spid="5">
                                            <p:bg/>
                                          </p:spTgt>
                                        </p:tgtEl>
                                        <p:attrNameLst>
                                          <p:attrName>style.visibility</p:attrName>
                                        </p:attrNameLst>
                                      </p:cBhvr>
                                      <p:to>
                                        <p:strVal val="visible"/>
                                      </p:to>
                                    </p:set>
                                    <p:animEffect transition="in" filter="fade">
                                      <p:cBhvr>
                                        <p:cTn id="143" dur="2000"/>
                                        <p:tgtEl>
                                          <p:spTgt spid="5">
                                            <p:bg/>
                                          </p:spTgt>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5">
                                            <p:txEl>
                                              <p:pRg st="0" end="0"/>
                                            </p:txEl>
                                          </p:spTgt>
                                        </p:tgtEl>
                                        <p:attrNameLst>
                                          <p:attrName>style.visibility</p:attrName>
                                        </p:attrNameLst>
                                      </p:cBhvr>
                                      <p:to>
                                        <p:strVal val="visible"/>
                                      </p:to>
                                    </p:set>
                                    <p:animEffect transition="in" filter="fade">
                                      <p:cBhvr>
                                        <p:cTn id="146" dur="2000"/>
                                        <p:tgtEl>
                                          <p:spTgt spid="5">
                                            <p:txEl>
                                              <p:pRg st="0" end="0"/>
                                            </p:txEl>
                                          </p:spTgt>
                                        </p:tgtEl>
                                      </p:cBhvr>
                                    </p:animEffect>
                                  </p:childTnLst>
                                </p:cTn>
                              </p:par>
                            </p:childTnLst>
                          </p:cTn>
                        </p:par>
                      </p:childTnLst>
                    </p:cTn>
                  </p:par>
                  <p:par>
                    <p:cTn id="147" fill="hold">
                      <p:stCondLst>
                        <p:cond delay="indefinite"/>
                      </p:stCondLst>
                      <p:childTnLst>
                        <p:par>
                          <p:cTn id="148" fill="hold">
                            <p:stCondLst>
                              <p:cond delay="0"/>
                            </p:stCondLst>
                            <p:childTnLst>
                              <p:par>
                                <p:cTn id="149" presetID="10" presetClass="entr" presetSubtype="0" fill="hold" nodeType="clickEffect">
                                  <p:stCondLst>
                                    <p:cond delay="0"/>
                                  </p:stCondLst>
                                  <p:childTnLst>
                                    <p:set>
                                      <p:cBhvr>
                                        <p:cTn id="150" dur="1" fill="hold">
                                          <p:stCondLst>
                                            <p:cond delay="0"/>
                                          </p:stCondLst>
                                        </p:cTn>
                                        <p:tgtEl>
                                          <p:spTgt spid="150"/>
                                        </p:tgtEl>
                                        <p:attrNameLst>
                                          <p:attrName>style.visibility</p:attrName>
                                        </p:attrNameLst>
                                      </p:cBhvr>
                                      <p:to>
                                        <p:strVal val="visible"/>
                                      </p:to>
                                    </p:set>
                                    <p:animEffect transition="in" filter="fade">
                                      <p:cBhvr>
                                        <p:cTn id="151" dur="2000"/>
                                        <p:tgtEl>
                                          <p:spTgt spid="150"/>
                                        </p:tgtEl>
                                      </p:cBhvr>
                                    </p:animEffect>
                                  </p:childTnLst>
                                </p:cTn>
                              </p:par>
                              <p:par>
                                <p:cTn id="152" presetID="10" presetClass="entr" presetSubtype="0" fill="hold" nodeType="withEffect">
                                  <p:stCondLst>
                                    <p:cond delay="0"/>
                                  </p:stCondLst>
                                  <p:childTnLst>
                                    <p:set>
                                      <p:cBhvr>
                                        <p:cTn id="153" dur="1" fill="hold">
                                          <p:stCondLst>
                                            <p:cond delay="0"/>
                                          </p:stCondLst>
                                        </p:cTn>
                                        <p:tgtEl>
                                          <p:spTgt spid="111"/>
                                        </p:tgtEl>
                                        <p:attrNameLst>
                                          <p:attrName>style.visibility</p:attrName>
                                        </p:attrNameLst>
                                      </p:cBhvr>
                                      <p:to>
                                        <p:strVal val="visible"/>
                                      </p:to>
                                    </p:set>
                                    <p:animEffect transition="in" filter="fade">
                                      <p:cBhvr>
                                        <p:cTn id="154" dur="2000"/>
                                        <p:tgtEl>
                                          <p:spTgt spid="111"/>
                                        </p:tgtEl>
                                      </p:cBhvr>
                                    </p:animEffect>
                                  </p:childTnLst>
                                </p:cTn>
                              </p:par>
                            </p:childTnLst>
                          </p:cTn>
                        </p:par>
                      </p:childTnLst>
                    </p:cTn>
                  </p:par>
                  <p:par>
                    <p:cTn id="155" fill="hold">
                      <p:stCondLst>
                        <p:cond delay="indefinite"/>
                      </p:stCondLst>
                      <p:childTnLst>
                        <p:par>
                          <p:cTn id="156" fill="hold">
                            <p:stCondLst>
                              <p:cond delay="0"/>
                            </p:stCondLst>
                            <p:childTnLst>
                              <p:par>
                                <p:cTn id="157" presetID="10" presetClass="entr" presetSubtype="0" fill="hold" nodeType="clickEffect">
                                  <p:stCondLst>
                                    <p:cond delay="0"/>
                                  </p:stCondLst>
                                  <p:childTnLst>
                                    <p:set>
                                      <p:cBhvr>
                                        <p:cTn id="158" dur="1" fill="hold">
                                          <p:stCondLst>
                                            <p:cond delay="0"/>
                                          </p:stCondLst>
                                        </p:cTn>
                                        <p:tgtEl>
                                          <p:spTgt spid="48"/>
                                        </p:tgtEl>
                                        <p:attrNameLst>
                                          <p:attrName>style.visibility</p:attrName>
                                        </p:attrNameLst>
                                      </p:cBhvr>
                                      <p:to>
                                        <p:strVal val="visible"/>
                                      </p:to>
                                    </p:set>
                                    <p:animEffect transition="in" filter="fade">
                                      <p:cBhvr>
                                        <p:cTn id="159" dur="2000"/>
                                        <p:tgtEl>
                                          <p:spTgt spid="48"/>
                                        </p:tgtEl>
                                      </p:cBhvr>
                                    </p:animEffect>
                                  </p:childTnLst>
                                </p:cTn>
                              </p:par>
                              <p:par>
                                <p:cTn id="160" presetID="10" presetClass="entr" presetSubtype="0" fill="hold" nodeType="withEffect">
                                  <p:stCondLst>
                                    <p:cond delay="0"/>
                                  </p:stCondLst>
                                  <p:childTnLst>
                                    <p:set>
                                      <p:cBhvr>
                                        <p:cTn id="161" dur="1" fill="hold">
                                          <p:stCondLst>
                                            <p:cond delay="0"/>
                                          </p:stCondLst>
                                        </p:cTn>
                                        <p:tgtEl>
                                          <p:spTgt spid="42"/>
                                        </p:tgtEl>
                                        <p:attrNameLst>
                                          <p:attrName>style.visibility</p:attrName>
                                        </p:attrNameLst>
                                      </p:cBhvr>
                                      <p:to>
                                        <p:strVal val="visible"/>
                                      </p:to>
                                    </p:set>
                                    <p:animEffect transition="in" filter="fade">
                                      <p:cBhvr>
                                        <p:cTn id="162" dur="2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build="allAtOnce" animBg="1"/>
      <p:bldP spid="7" grpId="0" animBg="1"/>
      <p:bldP spid="8" grpId="0" animBg="1"/>
      <p:bldP spid="9" grpId="0" animBg="1"/>
      <p:bldP spid="10" grpId="0" animBg="1"/>
      <p:bldP spid="38" grpId="0" animBg="1"/>
      <p:bldP spid="39" grpId="0" animBg="1"/>
      <p:bldP spid="40" grpId="0" animBg="1"/>
      <p:bldP spid="43" grpId="0" animBg="1"/>
      <p:bldP spid="44" grpId="0" uiExpand="1" build="allAtOnce" animBg="1"/>
      <p:bldP spid="100" grpId="0" animBg="1"/>
      <p:bldP spid="101" grpId="0" animBg="1"/>
      <p:bldP spid="5"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28600" y="457200"/>
            <a:ext cx="8915400" cy="6172200"/>
          </a:xfrm>
        </p:spPr>
        <p:txBody>
          <a:bodyPr>
            <a:normAutofit/>
          </a:bodyPr>
          <a:lstStyle/>
          <a:p>
            <a:pPr marL="0" indent="292100">
              <a:lnSpc>
                <a:spcPct val="150000"/>
              </a:lnSpc>
              <a:buNone/>
            </a:pPr>
            <a:r>
              <a:rPr lang="en-US" sz="1600" dirty="0" smtClean="0">
                <a:solidFill>
                  <a:schemeClr val="accent5">
                    <a:lumMod val="60000"/>
                    <a:lumOff val="40000"/>
                  </a:schemeClr>
                </a:solidFill>
              </a:rPr>
              <a:t>Din </a:t>
            </a:r>
            <a:r>
              <a:rPr lang="en-US" sz="1600" dirty="0" err="1" smtClean="0">
                <a:solidFill>
                  <a:schemeClr val="accent5">
                    <a:lumMod val="60000"/>
                    <a:lumOff val="40000"/>
                  </a:schemeClr>
                </a:solidFill>
              </a:rPr>
              <a:t>perspectiva</a:t>
            </a:r>
            <a:r>
              <a:rPr lang="en-US" sz="1600" dirty="0" smtClean="0">
                <a:solidFill>
                  <a:schemeClr val="accent5">
                    <a:lumMod val="60000"/>
                    <a:lumOff val="40000"/>
                  </a:schemeClr>
                </a:solidFill>
              </a:rPr>
              <a:t> </a:t>
            </a:r>
            <a:r>
              <a:rPr lang="en-US" sz="1600" b="1" dirty="0" err="1" smtClean="0">
                <a:solidFill>
                  <a:schemeClr val="accent1">
                    <a:lumMod val="75000"/>
                  </a:schemeClr>
                </a:solidFill>
              </a:rPr>
              <a:t>planificării</a:t>
            </a:r>
            <a:r>
              <a:rPr lang="en-US" sz="1600" b="1" dirty="0" smtClean="0">
                <a:solidFill>
                  <a:schemeClr val="accent1">
                    <a:lumMod val="75000"/>
                  </a:schemeClr>
                </a:solidFill>
              </a:rPr>
              <a:t> </a:t>
            </a:r>
            <a:r>
              <a:rPr lang="en-US" sz="1600" b="1" dirty="0" smtClean="0">
                <a:solidFill>
                  <a:schemeClr val="accent1">
                    <a:lumMod val="75000"/>
                  </a:schemeClr>
                </a:solidFill>
              </a:rPr>
              <a:t> </a:t>
            </a:r>
            <a:r>
              <a:rPr lang="en-US" sz="1600" b="1" dirty="0" err="1" smtClean="0">
                <a:solidFill>
                  <a:schemeClr val="accent1">
                    <a:lumMod val="75000"/>
                  </a:schemeClr>
                </a:solidFill>
              </a:rPr>
              <a:t>utilizării</a:t>
            </a:r>
            <a:r>
              <a:rPr lang="en-US" sz="1600" b="1" dirty="0" smtClean="0">
                <a:solidFill>
                  <a:schemeClr val="accent1">
                    <a:lumMod val="75000"/>
                  </a:schemeClr>
                </a:solidFill>
              </a:rPr>
              <a:t>  </a:t>
            </a:r>
            <a:r>
              <a:rPr lang="en-US" sz="1600" b="1" dirty="0" err="1" smtClean="0">
                <a:solidFill>
                  <a:schemeClr val="accent1">
                    <a:lumMod val="75000"/>
                  </a:schemeClr>
                </a:solidFill>
              </a:rPr>
              <a:t>resurselor</a:t>
            </a:r>
            <a:r>
              <a:rPr lang="en-US" sz="1600" b="1" dirty="0" smtClean="0">
                <a:solidFill>
                  <a:schemeClr val="accent1">
                    <a:lumMod val="75000"/>
                  </a:schemeClr>
                </a:solidFill>
              </a:rPr>
              <a:t>  </a:t>
            </a:r>
            <a:r>
              <a:rPr lang="en-US" sz="1600" b="1" dirty="0" err="1" smtClean="0">
                <a:solidFill>
                  <a:schemeClr val="accent1">
                    <a:lumMod val="75000"/>
                  </a:schemeClr>
                </a:solidFill>
              </a:rPr>
              <a:t>turistice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aplicațiile</a:t>
            </a:r>
            <a:r>
              <a:rPr lang="en-US" sz="1600" dirty="0" smtClean="0">
                <a:solidFill>
                  <a:schemeClr val="accent5">
                    <a:lumMod val="60000"/>
                    <a:lumOff val="40000"/>
                  </a:schemeClr>
                </a:solidFill>
              </a:rPr>
              <a:t> GIS pot </a:t>
            </a:r>
            <a:r>
              <a:rPr lang="en-US" sz="1600" dirty="0" err="1" smtClean="0">
                <a:solidFill>
                  <a:schemeClr val="accent5">
                    <a:lumMod val="60000"/>
                    <a:lumOff val="40000"/>
                  </a:schemeClr>
                </a:solidFill>
              </a:rPr>
              <a:t>oferi</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trei</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tipuri</a:t>
            </a:r>
            <a:r>
              <a:rPr lang="en-US" sz="1600" dirty="0" smtClean="0">
                <a:solidFill>
                  <a:schemeClr val="accent5">
                    <a:lumMod val="60000"/>
                    <a:lumOff val="40000"/>
                  </a:schemeClr>
                </a:solidFill>
              </a:rPr>
              <a:t> de </a:t>
            </a:r>
            <a:r>
              <a:rPr lang="en-US" sz="1600" dirty="0" err="1" smtClean="0">
                <a:solidFill>
                  <a:schemeClr val="accent5">
                    <a:lumMod val="60000"/>
                    <a:lumOff val="40000"/>
                  </a:schemeClr>
                </a:solidFill>
              </a:rPr>
              <a:t>informaţii</a:t>
            </a:r>
            <a:r>
              <a:rPr lang="en-US" sz="1600" dirty="0" smtClean="0">
                <a:solidFill>
                  <a:schemeClr val="accent5">
                    <a:lumMod val="60000"/>
                    <a:lumOff val="40000"/>
                  </a:schemeClr>
                </a:solidFill>
              </a:rPr>
              <a:t>:</a:t>
            </a:r>
          </a:p>
          <a:p>
            <a:pPr marL="0" indent="292100">
              <a:lnSpc>
                <a:spcPct val="150000"/>
              </a:lnSpc>
              <a:buNone/>
            </a:pPr>
            <a:endParaRPr lang="en-US" sz="1600" dirty="0" smtClean="0">
              <a:solidFill>
                <a:schemeClr val="accent5">
                  <a:lumMod val="60000"/>
                  <a:lumOff val="40000"/>
                </a:schemeClr>
              </a:solidFill>
            </a:endParaRPr>
          </a:p>
          <a:p>
            <a:pPr lvl="0">
              <a:lnSpc>
                <a:spcPct val="150000"/>
              </a:lnSpc>
            </a:pPr>
            <a:r>
              <a:rPr lang="en-US" sz="1600" b="1" dirty="0" err="1" smtClean="0">
                <a:solidFill>
                  <a:schemeClr val="bg1"/>
                </a:solidFill>
              </a:rPr>
              <a:t>hărți</a:t>
            </a:r>
            <a:r>
              <a:rPr lang="en-US" sz="1600" b="1" dirty="0" smtClean="0">
                <a:solidFill>
                  <a:schemeClr val="bg1"/>
                </a:solidFill>
              </a:rPr>
              <a:t> ale </a:t>
            </a:r>
            <a:r>
              <a:rPr lang="en-US" sz="1600" b="1" dirty="0" err="1" smtClean="0">
                <a:solidFill>
                  <a:schemeClr val="bg1"/>
                </a:solidFill>
              </a:rPr>
              <a:t>resurselor</a:t>
            </a:r>
            <a:r>
              <a:rPr lang="en-US" sz="1600" b="1" dirty="0" smtClean="0">
                <a:solidFill>
                  <a:schemeClr val="bg1"/>
                </a:solidFill>
              </a:rPr>
              <a:t> </a:t>
            </a:r>
            <a:r>
              <a:rPr lang="en-US" sz="1600" b="1" dirty="0" err="1" smtClean="0">
                <a:solidFill>
                  <a:schemeClr val="bg1"/>
                </a:solidFill>
              </a:rPr>
              <a:t>turistice</a:t>
            </a:r>
            <a:r>
              <a:rPr lang="en-US" sz="1600" dirty="0" smtClean="0">
                <a:solidFill>
                  <a:schemeClr val="bg1"/>
                </a:solidFill>
              </a:rPr>
              <a:t> </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pentru</a:t>
            </a:r>
            <a:r>
              <a:rPr lang="en-US" sz="1600" dirty="0" smtClean="0">
                <a:solidFill>
                  <a:schemeClr val="accent5">
                    <a:lumMod val="60000"/>
                    <a:lumOff val="40000"/>
                  </a:schemeClr>
                </a:solidFill>
              </a:rPr>
              <a:t> a </a:t>
            </a:r>
            <a:r>
              <a:rPr lang="en-US" sz="1600" dirty="0" err="1" smtClean="0">
                <a:solidFill>
                  <a:schemeClr val="accent5">
                    <a:lumMod val="60000"/>
                    <a:lumOff val="40000"/>
                  </a:schemeClr>
                </a:solidFill>
              </a:rPr>
              <a:t>analiza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gama</a:t>
            </a:r>
            <a:r>
              <a:rPr lang="en-US" sz="1600" dirty="0" smtClean="0">
                <a:solidFill>
                  <a:schemeClr val="accent5">
                    <a:lumMod val="60000"/>
                    <a:lumOff val="40000"/>
                  </a:schemeClr>
                </a:solidFill>
              </a:rPr>
              <a:t> de </a:t>
            </a:r>
            <a:r>
              <a:rPr lang="en-US" sz="1600" dirty="0" err="1" smtClean="0">
                <a:solidFill>
                  <a:schemeClr val="accent5">
                    <a:lumMod val="60000"/>
                    <a:lumOff val="40000"/>
                  </a:schemeClr>
                </a:solidFill>
              </a:rPr>
              <a:t>resurse</a:t>
            </a:r>
            <a:r>
              <a:rPr lang="en-US" sz="1600" dirty="0" smtClean="0">
                <a:solidFill>
                  <a:schemeClr val="accent5">
                    <a:lumMod val="60000"/>
                    <a:lumOff val="40000"/>
                  </a:schemeClr>
                </a:solidFill>
              </a:rPr>
              <a:t> cu </a:t>
            </a:r>
            <a:r>
              <a:rPr lang="en-US" sz="1600" dirty="0" err="1" smtClean="0">
                <a:solidFill>
                  <a:schemeClr val="accent5">
                    <a:lumMod val="60000"/>
                    <a:lumOff val="40000"/>
                  </a:schemeClr>
                </a:solidFill>
              </a:rPr>
              <a:t>scopul</a:t>
            </a:r>
            <a:r>
              <a:rPr lang="en-US" sz="1600" dirty="0" smtClean="0">
                <a:solidFill>
                  <a:schemeClr val="accent5">
                    <a:lumMod val="60000"/>
                    <a:lumOff val="40000"/>
                  </a:schemeClr>
                </a:solidFill>
              </a:rPr>
              <a:t> de a le </a:t>
            </a:r>
            <a:r>
              <a:rPr lang="en-US" sz="1600" dirty="0" err="1" smtClean="0">
                <a:solidFill>
                  <a:schemeClr val="accent5">
                    <a:lumMod val="60000"/>
                    <a:lumOff val="40000"/>
                  </a:schemeClr>
                </a:solidFill>
              </a:rPr>
              <a:t>identifica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cele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aflate</a:t>
            </a:r>
            <a:r>
              <a:rPr lang="en-US" sz="1600" dirty="0" smtClean="0">
                <a:solidFill>
                  <a:schemeClr val="accent5">
                    <a:lumMod val="60000"/>
                    <a:lumOff val="40000"/>
                  </a:schemeClr>
                </a:solidFill>
              </a:rPr>
              <a:t> la </a:t>
            </a:r>
            <a:r>
              <a:rPr lang="en-US" sz="1600" dirty="0" err="1" smtClean="0">
                <a:solidFill>
                  <a:schemeClr val="accent5">
                    <a:lumMod val="60000"/>
                    <a:lumOff val="40000"/>
                  </a:schemeClr>
                </a:solidFill>
              </a:rPr>
              <a:t>dispoziţie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şi</a:t>
            </a:r>
            <a:r>
              <a:rPr lang="en-US" sz="1600" dirty="0" smtClean="0">
                <a:solidFill>
                  <a:schemeClr val="accent5">
                    <a:lumMod val="60000"/>
                    <a:lumOff val="40000"/>
                  </a:schemeClr>
                </a:solidFill>
              </a:rPr>
              <a:t> a le </a:t>
            </a:r>
            <a:r>
              <a:rPr lang="en-US" sz="1600" dirty="0" err="1" smtClean="0">
                <a:solidFill>
                  <a:schemeClr val="accent5">
                    <a:lumMod val="60000"/>
                    <a:lumOff val="40000"/>
                  </a:schemeClr>
                </a:solidFill>
              </a:rPr>
              <a:t>localiza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pentru</a:t>
            </a:r>
            <a:r>
              <a:rPr lang="en-US" sz="1600" dirty="0" smtClean="0">
                <a:solidFill>
                  <a:schemeClr val="accent5">
                    <a:lumMod val="60000"/>
                    <a:lumOff val="40000"/>
                  </a:schemeClr>
                </a:solidFill>
              </a:rPr>
              <a:t> a </a:t>
            </a:r>
            <a:r>
              <a:rPr lang="en-US" sz="1600" dirty="0" err="1" smtClean="0">
                <a:solidFill>
                  <a:schemeClr val="accent5">
                    <a:lumMod val="60000"/>
                    <a:lumOff val="40000"/>
                  </a:schemeClr>
                </a:solidFill>
              </a:rPr>
              <a:t>determina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în</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ce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măsură</a:t>
            </a:r>
            <a:r>
              <a:rPr lang="en-US" sz="1600" dirty="0" smtClean="0">
                <a:solidFill>
                  <a:schemeClr val="accent5">
                    <a:lumMod val="60000"/>
                    <a:lumOff val="40000"/>
                  </a:schemeClr>
                </a:solidFill>
              </a:rPr>
              <a:t> o </a:t>
            </a:r>
            <a:r>
              <a:rPr lang="en-US" sz="1600" dirty="0" err="1" smtClean="0">
                <a:solidFill>
                  <a:schemeClr val="accent5">
                    <a:lumMod val="60000"/>
                    <a:lumOff val="40000"/>
                  </a:schemeClr>
                </a:solidFill>
              </a:rPr>
              <a:t>zonă</a:t>
            </a:r>
            <a:r>
              <a:rPr lang="en-US" sz="1600" dirty="0" smtClean="0">
                <a:solidFill>
                  <a:schemeClr val="accent5">
                    <a:lumMod val="60000"/>
                    <a:lumOff val="40000"/>
                  </a:schemeClr>
                </a:solidFill>
              </a:rPr>
              <a:t> se </a:t>
            </a:r>
            <a:r>
              <a:rPr lang="en-US" sz="1600" dirty="0" err="1" smtClean="0">
                <a:solidFill>
                  <a:schemeClr val="accent5">
                    <a:lumMod val="60000"/>
                    <a:lumOff val="40000"/>
                  </a:schemeClr>
                </a:solidFill>
              </a:rPr>
              <a:t>pretează</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creării</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unor</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noi</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produse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sau</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servicii</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turistice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identificarea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zonelor</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potrivite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pentru</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turisti</a:t>
            </a:r>
            <a:r>
              <a:rPr lang="en-US" sz="1600" dirty="0" smtClean="0">
                <a:solidFill>
                  <a:schemeClr val="accent5">
                    <a:lumMod val="60000"/>
                    <a:lumOff val="40000"/>
                  </a:schemeClr>
                </a:solidFill>
              </a:rPr>
              <a:t>/</a:t>
            </a:r>
            <a:r>
              <a:rPr lang="en-US" sz="1600" dirty="0" err="1" smtClean="0">
                <a:solidFill>
                  <a:schemeClr val="accent5">
                    <a:lumMod val="60000"/>
                    <a:lumOff val="40000"/>
                  </a:schemeClr>
                </a:solidFill>
              </a:rPr>
              <a:t>turism</a:t>
            </a:r>
            <a:r>
              <a:rPr lang="en-US" sz="1600" dirty="0" smtClean="0">
                <a:solidFill>
                  <a:schemeClr val="accent5">
                    <a:lumMod val="60000"/>
                    <a:lumOff val="40000"/>
                  </a:schemeClr>
                </a:solidFill>
              </a:rPr>
              <a:t>.</a:t>
            </a:r>
            <a:endParaRPr lang="ro-RO" sz="1600" dirty="0" smtClean="0">
              <a:solidFill>
                <a:schemeClr val="accent5">
                  <a:lumMod val="60000"/>
                  <a:lumOff val="40000"/>
                </a:schemeClr>
              </a:solidFill>
            </a:endParaRPr>
          </a:p>
          <a:p>
            <a:pPr lvl="0">
              <a:lnSpc>
                <a:spcPct val="150000"/>
              </a:lnSpc>
            </a:pPr>
            <a:endParaRPr lang="en-US" sz="1600" dirty="0" smtClean="0">
              <a:solidFill>
                <a:schemeClr val="accent5">
                  <a:lumMod val="60000"/>
                  <a:lumOff val="40000"/>
                </a:schemeClr>
              </a:solidFill>
            </a:endParaRPr>
          </a:p>
          <a:p>
            <a:pPr lvl="0">
              <a:lnSpc>
                <a:spcPct val="150000"/>
              </a:lnSpc>
            </a:pPr>
            <a:r>
              <a:rPr lang="en-US" sz="1600" b="1" dirty="0" err="1" smtClean="0">
                <a:solidFill>
                  <a:schemeClr val="bg1"/>
                </a:solidFill>
              </a:rPr>
              <a:t>hărți</a:t>
            </a:r>
            <a:r>
              <a:rPr lang="en-US" sz="1600" b="1" dirty="0" smtClean="0">
                <a:solidFill>
                  <a:schemeClr val="bg1"/>
                </a:solidFill>
              </a:rPr>
              <a:t> ale </a:t>
            </a:r>
            <a:r>
              <a:rPr lang="en-US" sz="1600" b="1" dirty="0" err="1" smtClean="0">
                <a:solidFill>
                  <a:schemeClr val="bg1"/>
                </a:solidFill>
              </a:rPr>
              <a:t>utilizării</a:t>
            </a:r>
            <a:r>
              <a:rPr lang="en-US" sz="1600" b="1" dirty="0" smtClean="0">
                <a:solidFill>
                  <a:schemeClr val="bg1"/>
                </a:solidFill>
              </a:rPr>
              <a:t> </a:t>
            </a:r>
            <a:r>
              <a:rPr lang="en-US" sz="1600" b="1" dirty="0" err="1" smtClean="0">
                <a:solidFill>
                  <a:schemeClr val="bg1"/>
                </a:solidFill>
              </a:rPr>
              <a:t>turistice</a:t>
            </a:r>
            <a:r>
              <a:rPr lang="en-US" sz="1600" dirty="0" smtClean="0">
                <a:solidFill>
                  <a:schemeClr val="bg1"/>
                </a:solidFill>
              </a:rPr>
              <a:t> </a:t>
            </a:r>
            <a:r>
              <a:rPr lang="en-US" sz="1600" dirty="0" smtClean="0">
                <a:solidFill>
                  <a:schemeClr val="accent5">
                    <a:lumMod val="40000"/>
                    <a:lumOff val="60000"/>
                  </a:schemeClr>
                </a:solidFill>
              </a:rPr>
              <a:t>- </a:t>
            </a:r>
            <a:r>
              <a:rPr lang="en-US" sz="1600" dirty="0" err="1" smtClean="0">
                <a:solidFill>
                  <a:schemeClr val="accent5">
                    <a:lumMod val="60000"/>
                    <a:lumOff val="40000"/>
                  </a:schemeClr>
                </a:solidFill>
              </a:rPr>
              <a:t>pentru</a:t>
            </a:r>
            <a:r>
              <a:rPr lang="en-US" sz="1600" dirty="0" smtClean="0">
                <a:solidFill>
                  <a:schemeClr val="accent5">
                    <a:lumMod val="60000"/>
                    <a:lumOff val="40000"/>
                  </a:schemeClr>
                </a:solidFill>
              </a:rPr>
              <a:t> a </a:t>
            </a:r>
            <a:r>
              <a:rPr lang="en-US" sz="1600" dirty="0" err="1" smtClean="0">
                <a:solidFill>
                  <a:schemeClr val="accent5">
                    <a:lumMod val="60000"/>
                    <a:lumOff val="40000"/>
                  </a:schemeClr>
                </a:solidFill>
              </a:rPr>
              <a:t>analiza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gama</a:t>
            </a:r>
            <a:r>
              <a:rPr lang="en-US" sz="1600" dirty="0" smtClean="0">
                <a:solidFill>
                  <a:schemeClr val="accent5">
                    <a:lumMod val="60000"/>
                    <a:lumOff val="40000"/>
                  </a:schemeClr>
                </a:solidFill>
              </a:rPr>
              <a:t> de </a:t>
            </a:r>
            <a:r>
              <a:rPr lang="en-US" sz="1600" dirty="0" err="1" smtClean="0">
                <a:solidFill>
                  <a:schemeClr val="accent5">
                    <a:lumMod val="60000"/>
                    <a:lumOff val="40000"/>
                  </a:schemeClr>
                </a:solidFill>
              </a:rPr>
              <a:t>resurse</a:t>
            </a:r>
            <a:r>
              <a:rPr lang="en-US" sz="1600" dirty="0" smtClean="0">
                <a:solidFill>
                  <a:schemeClr val="accent5">
                    <a:lumMod val="60000"/>
                    <a:lumOff val="40000"/>
                  </a:schemeClr>
                </a:solidFill>
              </a:rPr>
              <a:t> cu </a:t>
            </a:r>
            <a:r>
              <a:rPr lang="en-US" sz="1600" dirty="0" err="1" smtClean="0">
                <a:solidFill>
                  <a:schemeClr val="accent5">
                    <a:lumMod val="60000"/>
                    <a:lumOff val="40000"/>
                  </a:schemeClr>
                </a:solidFill>
              </a:rPr>
              <a:t>scopul</a:t>
            </a:r>
            <a:r>
              <a:rPr lang="en-US" sz="1600" dirty="0" smtClean="0">
                <a:solidFill>
                  <a:schemeClr val="accent5">
                    <a:lumMod val="60000"/>
                    <a:lumOff val="40000"/>
                  </a:schemeClr>
                </a:solidFill>
              </a:rPr>
              <a:t> de a </a:t>
            </a:r>
            <a:r>
              <a:rPr lang="en-US" sz="1600" dirty="0" err="1" smtClean="0">
                <a:solidFill>
                  <a:schemeClr val="accent5">
                    <a:lumMod val="60000"/>
                    <a:lumOff val="40000"/>
                  </a:schemeClr>
                </a:solidFill>
              </a:rPr>
              <a:t>evalua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opțiunile</a:t>
            </a:r>
            <a:r>
              <a:rPr lang="en-US" sz="1600" dirty="0" smtClean="0">
                <a:solidFill>
                  <a:schemeClr val="accent5">
                    <a:lumMod val="60000"/>
                    <a:lumOff val="40000"/>
                  </a:schemeClr>
                </a:solidFill>
              </a:rPr>
              <a:t> de </a:t>
            </a:r>
            <a:r>
              <a:rPr lang="en-US" sz="1600" dirty="0" err="1" smtClean="0">
                <a:solidFill>
                  <a:schemeClr val="accent5">
                    <a:lumMod val="60000"/>
                    <a:lumOff val="40000"/>
                  </a:schemeClr>
                </a:solidFill>
              </a:rPr>
              <a:t>utilizare</a:t>
            </a:r>
            <a:r>
              <a:rPr lang="en-US" sz="1600" dirty="0" smtClean="0">
                <a:solidFill>
                  <a:schemeClr val="accent5">
                    <a:lumMod val="60000"/>
                    <a:lumOff val="40000"/>
                  </a:schemeClr>
                </a:solidFill>
              </a:rPr>
              <a:t> a </a:t>
            </a:r>
            <a:r>
              <a:rPr lang="en-US" sz="1600" dirty="0" err="1" smtClean="0">
                <a:solidFill>
                  <a:schemeClr val="accent5">
                    <a:lumMod val="60000"/>
                    <a:lumOff val="40000"/>
                  </a:schemeClr>
                </a:solidFill>
              </a:rPr>
              <a:t>terenului</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şi</a:t>
            </a:r>
            <a:r>
              <a:rPr lang="en-US" sz="1600" dirty="0" smtClean="0">
                <a:solidFill>
                  <a:schemeClr val="accent5">
                    <a:lumMod val="60000"/>
                    <a:lumOff val="40000"/>
                  </a:schemeClr>
                </a:solidFill>
              </a:rPr>
              <a:t> a </a:t>
            </a:r>
            <a:r>
              <a:rPr lang="en-US" sz="1600" dirty="0" err="1" smtClean="0">
                <a:solidFill>
                  <a:schemeClr val="accent5">
                    <a:lumMod val="60000"/>
                    <a:lumOff val="40000"/>
                  </a:schemeClr>
                </a:solidFill>
              </a:rPr>
              <a:t>identifica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zonele</a:t>
            </a:r>
            <a:r>
              <a:rPr lang="en-US" sz="1600" dirty="0" smtClean="0">
                <a:solidFill>
                  <a:schemeClr val="accent5">
                    <a:lumMod val="60000"/>
                    <a:lumOff val="40000"/>
                  </a:schemeClr>
                </a:solidFill>
              </a:rPr>
              <a:t> de conflict </a:t>
            </a:r>
            <a:r>
              <a:rPr lang="en-US" sz="1600" dirty="0" err="1" smtClean="0">
                <a:solidFill>
                  <a:schemeClr val="accent5">
                    <a:lumMod val="60000"/>
                    <a:lumOff val="40000"/>
                  </a:schemeClr>
                </a:solidFill>
              </a:rPr>
              <a:t>sau</a:t>
            </a:r>
            <a:r>
              <a:rPr lang="en-US" sz="1600" dirty="0" smtClean="0">
                <a:solidFill>
                  <a:schemeClr val="accent5">
                    <a:lumMod val="60000"/>
                    <a:lumOff val="40000"/>
                  </a:schemeClr>
                </a:solidFill>
              </a:rPr>
              <a:t> de </a:t>
            </a:r>
            <a:r>
              <a:rPr lang="en-US" sz="1600" dirty="0" err="1" smtClean="0">
                <a:solidFill>
                  <a:schemeClr val="accent5">
                    <a:lumMod val="60000"/>
                    <a:lumOff val="40000"/>
                  </a:schemeClr>
                </a:solidFill>
              </a:rPr>
              <a:t>complementaritate</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precum</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punctele</a:t>
            </a:r>
            <a:r>
              <a:rPr lang="en-US" sz="1600" dirty="0" smtClean="0">
                <a:solidFill>
                  <a:schemeClr val="accent5">
                    <a:lumMod val="60000"/>
                    <a:lumOff val="40000"/>
                  </a:schemeClr>
                </a:solidFill>
              </a:rPr>
              <a:t> de </a:t>
            </a:r>
            <a:r>
              <a:rPr lang="en-US" sz="1600" dirty="0" err="1" smtClean="0">
                <a:solidFill>
                  <a:schemeClr val="accent5">
                    <a:lumMod val="60000"/>
                    <a:lumOff val="40000"/>
                  </a:schemeClr>
                </a:solidFill>
              </a:rPr>
              <a:t>acces</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reţeaua</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hidrografică</a:t>
            </a:r>
            <a:r>
              <a:rPr lang="en-US" sz="1600" dirty="0" smtClean="0">
                <a:solidFill>
                  <a:schemeClr val="accent5">
                    <a:lumMod val="60000"/>
                    <a:lumOff val="40000"/>
                  </a:schemeClr>
                </a:solidFill>
              </a:rPr>
              <a:t>, </a:t>
            </a:r>
            <a:r>
              <a:rPr lang="en-US" sz="1600" dirty="0" err="1" smtClean="0">
                <a:solidFill>
                  <a:schemeClr val="accent5">
                    <a:lumMod val="60000"/>
                    <a:lumOff val="40000"/>
                  </a:schemeClr>
                </a:solidFill>
              </a:rPr>
              <a:t>habitatele</a:t>
            </a:r>
            <a:r>
              <a:rPr lang="en-US" sz="1600" dirty="0" smtClean="0">
                <a:solidFill>
                  <a:schemeClr val="accent5">
                    <a:lumMod val="60000"/>
                    <a:lumOff val="40000"/>
                  </a:schemeClr>
                </a:solidFill>
              </a:rPr>
              <a:t>, etc.</a:t>
            </a:r>
            <a:endParaRPr lang="ro-RO" sz="1600" dirty="0" smtClean="0">
              <a:solidFill>
                <a:schemeClr val="accent5">
                  <a:lumMod val="60000"/>
                  <a:lumOff val="40000"/>
                </a:schemeClr>
              </a:solidFill>
            </a:endParaRPr>
          </a:p>
          <a:p>
            <a:pPr lvl="0">
              <a:lnSpc>
                <a:spcPct val="150000"/>
              </a:lnSpc>
            </a:pPr>
            <a:endParaRPr lang="en-US" sz="1600" dirty="0" smtClean="0">
              <a:solidFill>
                <a:schemeClr val="accent5">
                  <a:lumMod val="60000"/>
                  <a:lumOff val="40000"/>
                </a:schemeClr>
              </a:solidFill>
            </a:endParaRPr>
          </a:p>
          <a:p>
            <a:pPr lvl="0">
              <a:lnSpc>
                <a:spcPct val="150000"/>
              </a:lnSpc>
            </a:pPr>
            <a:r>
              <a:rPr lang="en-US" sz="1600" b="1" dirty="0" err="1" smtClean="0">
                <a:solidFill>
                  <a:schemeClr val="bg1"/>
                </a:solidFill>
              </a:rPr>
              <a:t>hărți</a:t>
            </a:r>
            <a:r>
              <a:rPr lang="en-US" sz="1600" b="1" dirty="0" smtClean="0">
                <a:solidFill>
                  <a:schemeClr val="bg1"/>
                </a:solidFill>
              </a:rPr>
              <a:t> ale </a:t>
            </a:r>
            <a:r>
              <a:rPr lang="en-US" sz="1600" b="1" dirty="0" err="1" smtClean="0">
                <a:solidFill>
                  <a:schemeClr val="bg1"/>
                </a:solidFill>
              </a:rPr>
              <a:t>capacităţii</a:t>
            </a:r>
            <a:r>
              <a:rPr lang="en-US" sz="1600" b="1" dirty="0" smtClean="0">
                <a:solidFill>
                  <a:schemeClr val="bg1"/>
                </a:solidFill>
              </a:rPr>
              <a:t> </a:t>
            </a:r>
            <a:r>
              <a:rPr lang="en-US" sz="1600" b="1" dirty="0" err="1" smtClean="0">
                <a:solidFill>
                  <a:schemeClr val="bg1"/>
                </a:solidFill>
              </a:rPr>
              <a:t>turistice</a:t>
            </a:r>
            <a:r>
              <a:rPr lang="en-US" sz="1600" dirty="0" smtClean="0">
                <a:solidFill>
                  <a:schemeClr val="bg1"/>
                </a:solidFill>
              </a:rPr>
              <a:t> </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pentru</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analiza</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gamei</a:t>
            </a:r>
            <a:r>
              <a:rPr lang="en-US" sz="1600" dirty="0" smtClean="0">
                <a:solidFill>
                  <a:schemeClr val="accent5">
                    <a:lumMod val="40000"/>
                    <a:lumOff val="60000"/>
                  </a:schemeClr>
                </a:solidFill>
              </a:rPr>
              <a:t> de </a:t>
            </a:r>
            <a:r>
              <a:rPr lang="en-US" sz="1600" dirty="0" err="1" smtClean="0">
                <a:solidFill>
                  <a:schemeClr val="accent5">
                    <a:lumMod val="40000"/>
                    <a:lumOff val="60000"/>
                  </a:schemeClr>
                </a:solidFill>
              </a:rPr>
              <a:t>resurse</a:t>
            </a:r>
            <a:r>
              <a:rPr lang="en-US" sz="1600" dirty="0" smtClean="0">
                <a:solidFill>
                  <a:schemeClr val="accent5">
                    <a:lumMod val="40000"/>
                    <a:lumOff val="60000"/>
                  </a:schemeClr>
                </a:solidFill>
              </a:rPr>
              <a:t> cu </a:t>
            </a:r>
            <a:r>
              <a:rPr lang="en-US" sz="1600" dirty="0" err="1" smtClean="0">
                <a:solidFill>
                  <a:schemeClr val="accent5">
                    <a:lumMod val="40000"/>
                    <a:lumOff val="60000"/>
                  </a:schemeClr>
                </a:solidFill>
              </a:rPr>
              <a:t>scopul</a:t>
            </a:r>
            <a:r>
              <a:rPr lang="en-US" sz="1600" dirty="0" smtClean="0">
                <a:solidFill>
                  <a:schemeClr val="accent5">
                    <a:lumMod val="40000"/>
                    <a:lumOff val="60000"/>
                  </a:schemeClr>
                </a:solidFill>
              </a:rPr>
              <a:t> de a le </a:t>
            </a:r>
            <a:r>
              <a:rPr lang="en-US" sz="1600" dirty="0" err="1" smtClean="0">
                <a:solidFill>
                  <a:schemeClr val="accent5">
                    <a:lumMod val="40000"/>
                    <a:lumOff val="60000"/>
                  </a:schemeClr>
                </a:solidFill>
              </a:rPr>
              <a:t>monitoriza</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pe</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cele</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aflate</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în</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pericol</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prin</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intermediul</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managementului</a:t>
            </a:r>
            <a:r>
              <a:rPr lang="en-US" sz="1600" dirty="0" smtClean="0">
                <a:solidFill>
                  <a:schemeClr val="accent5">
                    <a:lumMod val="40000"/>
                    <a:lumOff val="60000"/>
                  </a:schemeClr>
                </a:solidFill>
              </a:rPr>
              <a:t>, al </a:t>
            </a:r>
            <a:r>
              <a:rPr lang="en-US" sz="1600" dirty="0" err="1" smtClean="0">
                <a:solidFill>
                  <a:schemeClr val="accent5">
                    <a:lumMod val="40000"/>
                    <a:lumOff val="60000"/>
                  </a:schemeClr>
                </a:solidFill>
              </a:rPr>
              <a:t>deciziilor</a:t>
            </a:r>
            <a:r>
              <a:rPr lang="en-US" sz="1600" dirty="0" smtClean="0">
                <a:solidFill>
                  <a:schemeClr val="accent5">
                    <a:lumMod val="40000"/>
                    <a:lumOff val="60000"/>
                  </a:schemeClr>
                </a:solidFill>
              </a:rPr>
              <a:t> de </a:t>
            </a:r>
            <a:r>
              <a:rPr lang="en-US" sz="1600" dirty="0" err="1" smtClean="0">
                <a:solidFill>
                  <a:schemeClr val="accent5">
                    <a:lumMod val="40000"/>
                    <a:lumOff val="60000"/>
                  </a:schemeClr>
                </a:solidFill>
              </a:rPr>
              <a:t>planificare</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și</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altor</a:t>
            </a:r>
            <a:r>
              <a:rPr lang="en-US" sz="1600" dirty="0" smtClean="0">
                <a:solidFill>
                  <a:schemeClr val="accent5">
                    <a:lumMod val="40000"/>
                    <a:lumOff val="60000"/>
                  </a:schemeClr>
                </a:solidFill>
              </a:rPr>
              <a:t> </a:t>
            </a:r>
            <a:r>
              <a:rPr lang="en-US" sz="1600" dirty="0" err="1" smtClean="0">
                <a:solidFill>
                  <a:schemeClr val="accent5">
                    <a:lumMod val="40000"/>
                    <a:lumOff val="60000"/>
                  </a:schemeClr>
                </a:solidFill>
              </a:rPr>
              <a:t>sectoare</a:t>
            </a:r>
            <a:r>
              <a:rPr lang="en-US" sz="1600" dirty="0" smtClean="0">
                <a:solidFill>
                  <a:schemeClr val="accent5">
                    <a:lumMod val="40000"/>
                    <a:lumOff val="60000"/>
                  </a:schemeClr>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4294967295"/>
          </p:nvPr>
        </p:nvSpPr>
        <p:spPr>
          <a:xfrm>
            <a:off x="3048000" y="152400"/>
            <a:ext cx="5943600" cy="6553200"/>
          </a:xfrm>
        </p:spPr>
        <p:txBody>
          <a:bodyPr>
            <a:noAutofit/>
          </a:bodyPr>
          <a:lstStyle/>
          <a:p>
            <a:r>
              <a:rPr lang="en-US" sz="1600" dirty="0" smtClean="0"/>
              <a:t>H</a:t>
            </a:r>
            <a:r>
              <a:rPr lang="ro-RO" sz="1600" dirty="0" smtClean="0"/>
              <a:t>ă</a:t>
            </a:r>
            <a:r>
              <a:rPr lang="en-US" sz="1600" dirty="0" smtClean="0"/>
              <a:t>r</a:t>
            </a:r>
            <a:r>
              <a:rPr lang="ro-RO" sz="1600" dirty="0" smtClean="0"/>
              <a:t>ţ</a:t>
            </a:r>
            <a:r>
              <a:rPr lang="en-US" sz="1600" dirty="0" err="1" smtClean="0"/>
              <a:t>i</a:t>
            </a:r>
            <a:r>
              <a:rPr lang="en-US" sz="1600" dirty="0" smtClean="0"/>
              <a:t> ale </a:t>
            </a:r>
            <a:r>
              <a:rPr lang="en-US" sz="1600" dirty="0" err="1" smtClean="0"/>
              <a:t>poten</a:t>
            </a:r>
            <a:r>
              <a:rPr lang="ro-RO" sz="1600" dirty="0" smtClean="0"/>
              <a:t>ţ</a:t>
            </a:r>
            <a:r>
              <a:rPr lang="en-US" sz="1600" dirty="0" err="1" smtClean="0"/>
              <a:t>ialului</a:t>
            </a:r>
            <a:r>
              <a:rPr lang="en-US" sz="1600" dirty="0" smtClean="0"/>
              <a:t> </a:t>
            </a:r>
            <a:r>
              <a:rPr lang="en-US" sz="1600" dirty="0" err="1" smtClean="0"/>
              <a:t>turistic</a:t>
            </a:r>
            <a:r>
              <a:rPr lang="en-US" sz="1600" dirty="0" smtClean="0"/>
              <a:t>  </a:t>
            </a:r>
          </a:p>
          <a:p>
            <a:pPr>
              <a:buNone/>
            </a:pPr>
            <a:r>
              <a:rPr lang="en-US" sz="1600" dirty="0" smtClean="0"/>
              <a:t>	 </a:t>
            </a:r>
            <a:r>
              <a:rPr lang="en-US" sz="1600" dirty="0" smtClean="0">
                <a:solidFill>
                  <a:schemeClr val="accent5">
                    <a:lumMod val="40000"/>
                    <a:lumOff val="60000"/>
                  </a:schemeClr>
                </a:solidFill>
              </a:rPr>
              <a:t>    - </a:t>
            </a:r>
            <a:r>
              <a:rPr lang="en-US" sz="1100" dirty="0" err="1" smtClean="0">
                <a:solidFill>
                  <a:schemeClr val="accent5">
                    <a:lumMod val="40000"/>
                    <a:lumOff val="60000"/>
                  </a:schemeClr>
                </a:solidFill>
              </a:rPr>
              <a:t>inventarierea</a:t>
            </a:r>
            <a:r>
              <a:rPr lang="en-US" sz="1100" dirty="0" smtClean="0">
                <a:solidFill>
                  <a:schemeClr val="accent5">
                    <a:lumMod val="40000"/>
                    <a:lumOff val="60000"/>
                  </a:schemeClr>
                </a:solidFill>
              </a:rPr>
              <a:t> </a:t>
            </a:r>
            <a:r>
              <a:rPr lang="en-US" sz="1100" dirty="0" err="1" smtClean="0">
                <a:solidFill>
                  <a:schemeClr val="accent5">
                    <a:lumMod val="40000"/>
                    <a:lumOff val="60000"/>
                  </a:schemeClr>
                </a:solidFill>
              </a:rPr>
              <a:t>tuturor</a:t>
            </a:r>
            <a:r>
              <a:rPr lang="en-US" sz="1100" dirty="0" smtClean="0">
                <a:solidFill>
                  <a:schemeClr val="accent5">
                    <a:lumMod val="40000"/>
                    <a:lumOff val="60000"/>
                  </a:schemeClr>
                </a:solidFill>
              </a:rPr>
              <a:t> </a:t>
            </a:r>
            <a:r>
              <a:rPr lang="en-US" sz="1100" dirty="0" err="1" smtClean="0">
                <a:solidFill>
                  <a:schemeClr val="accent5">
                    <a:lumMod val="40000"/>
                    <a:lumOff val="60000"/>
                  </a:schemeClr>
                </a:solidFill>
              </a:rPr>
              <a:t>resurselor</a:t>
            </a:r>
            <a:r>
              <a:rPr lang="en-US" sz="1100" dirty="0" smtClean="0">
                <a:solidFill>
                  <a:schemeClr val="accent5">
                    <a:lumMod val="40000"/>
                    <a:lumOff val="60000"/>
                  </a:schemeClr>
                </a:solidFill>
              </a:rPr>
              <a:t> </a:t>
            </a:r>
            <a:r>
              <a:rPr lang="en-US" sz="1100" dirty="0" err="1" smtClean="0">
                <a:solidFill>
                  <a:schemeClr val="accent5">
                    <a:lumMod val="40000"/>
                    <a:lumOff val="60000"/>
                  </a:schemeClr>
                </a:solidFill>
              </a:rPr>
              <a:t>ce</a:t>
            </a:r>
            <a:r>
              <a:rPr lang="en-US" sz="1100" dirty="0" smtClean="0">
                <a:solidFill>
                  <a:schemeClr val="accent5">
                    <a:lumMod val="40000"/>
                    <a:lumOff val="60000"/>
                  </a:schemeClr>
                </a:solidFill>
              </a:rPr>
              <a:t> pot </a:t>
            </a:r>
            <a:r>
              <a:rPr lang="en-US" sz="1100" dirty="0" err="1" smtClean="0">
                <a:solidFill>
                  <a:schemeClr val="accent5">
                    <a:lumMod val="40000"/>
                    <a:lumOff val="60000"/>
                  </a:schemeClr>
                </a:solidFill>
              </a:rPr>
              <a:t>fi</a:t>
            </a:r>
            <a:r>
              <a:rPr lang="en-US" sz="1100" dirty="0" smtClean="0">
                <a:solidFill>
                  <a:schemeClr val="accent5">
                    <a:lumMod val="40000"/>
                    <a:lumOff val="60000"/>
                  </a:schemeClr>
                </a:solidFill>
              </a:rPr>
              <a:t> </a:t>
            </a:r>
            <a:r>
              <a:rPr lang="en-US" sz="1100" dirty="0" err="1" smtClean="0">
                <a:solidFill>
                  <a:schemeClr val="accent5">
                    <a:lumMod val="40000"/>
                    <a:lumOff val="60000"/>
                  </a:schemeClr>
                </a:solidFill>
              </a:rPr>
              <a:t>valorificate</a:t>
            </a:r>
            <a:r>
              <a:rPr lang="en-US" sz="1100" dirty="0" smtClean="0">
                <a:solidFill>
                  <a:schemeClr val="accent5">
                    <a:lumMod val="40000"/>
                    <a:lumOff val="60000"/>
                  </a:schemeClr>
                </a:solidFill>
              </a:rPr>
              <a:t> </a:t>
            </a:r>
            <a:r>
              <a:rPr lang="ro-RO" sz="1100" dirty="0" smtClean="0">
                <a:solidFill>
                  <a:schemeClr val="accent5">
                    <a:lumMod val="40000"/>
                    <a:lumOff val="60000"/>
                  </a:schemeClr>
                </a:solidFill>
              </a:rPr>
              <a:t>î</a:t>
            </a:r>
            <a:r>
              <a:rPr lang="en-US" sz="1100" dirty="0" smtClean="0">
                <a:solidFill>
                  <a:schemeClr val="accent5">
                    <a:lumMod val="40000"/>
                    <a:lumOff val="60000"/>
                  </a:schemeClr>
                </a:solidFill>
              </a:rPr>
              <a:t>n </a:t>
            </a:r>
            <a:r>
              <a:rPr lang="en-US" sz="1100" dirty="0" err="1" smtClean="0">
                <a:solidFill>
                  <a:schemeClr val="accent5">
                    <a:lumMod val="40000"/>
                    <a:lumOff val="60000"/>
                  </a:schemeClr>
                </a:solidFill>
              </a:rPr>
              <a:t>turism</a:t>
            </a:r>
            <a:endParaRPr lang="en-US" sz="1600" dirty="0" smtClean="0">
              <a:solidFill>
                <a:schemeClr val="accent5">
                  <a:lumMod val="40000"/>
                  <a:lumOff val="60000"/>
                </a:schemeClr>
              </a:solidFill>
            </a:endParaRPr>
          </a:p>
          <a:p>
            <a:endParaRPr lang="en-US" sz="1600" dirty="0" smtClean="0"/>
          </a:p>
          <a:p>
            <a:r>
              <a:rPr lang="en-US" sz="1600" dirty="0" smtClean="0"/>
              <a:t>H</a:t>
            </a:r>
            <a:r>
              <a:rPr lang="ro-RO" sz="1600" dirty="0" smtClean="0"/>
              <a:t>ă</a:t>
            </a:r>
            <a:r>
              <a:rPr lang="en-US" sz="1600" dirty="0" smtClean="0"/>
              <a:t>r</a:t>
            </a:r>
            <a:r>
              <a:rPr lang="ro-RO" sz="1600" dirty="0" smtClean="0"/>
              <a:t>ţ</a:t>
            </a:r>
            <a:r>
              <a:rPr lang="en-US" sz="1600" dirty="0" err="1" smtClean="0"/>
              <a:t>i</a:t>
            </a:r>
            <a:r>
              <a:rPr lang="en-US" sz="1600" dirty="0" smtClean="0"/>
              <a:t> </a:t>
            </a:r>
            <a:r>
              <a:rPr lang="en-US" sz="1600" dirty="0" err="1" smtClean="0"/>
              <a:t>tematice</a:t>
            </a:r>
            <a:r>
              <a:rPr lang="en-US" sz="1600" dirty="0" smtClean="0"/>
              <a:t> </a:t>
            </a:r>
          </a:p>
          <a:p>
            <a:pPr lvl="1"/>
            <a:r>
              <a:rPr lang="en-US" sz="1200" dirty="0" smtClean="0">
                <a:solidFill>
                  <a:schemeClr val="accent5">
                    <a:lumMod val="60000"/>
                    <a:lumOff val="40000"/>
                  </a:schemeClr>
                </a:solidFill>
              </a:rPr>
              <a:t>H</a:t>
            </a:r>
            <a:r>
              <a:rPr lang="ro-RO" sz="1200" dirty="0" smtClean="0">
                <a:solidFill>
                  <a:schemeClr val="accent5">
                    <a:lumMod val="60000"/>
                    <a:lumOff val="40000"/>
                  </a:schemeClr>
                </a:solidFill>
              </a:rPr>
              <a:t>arta</a:t>
            </a:r>
            <a:r>
              <a:rPr lang="en-US" sz="1200" dirty="0" smtClean="0">
                <a:solidFill>
                  <a:schemeClr val="accent5">
                    <a:lumMod val="60000"/>
                    <a:lumOff val="40000"/>
                  </a:schemeClr>
                </a:solidFill>
              </a:rPr>
              <a:t> </a:t>
            </a:r>
            <a:r>
              <a:rPr lang="en-US" sz="1200" dirty="0" err="1" smtClean="0">
                <a:solidFill>
                  <a:schemeClr val="accent5">
                    <a:lumMod val="60000"/>
                    <a:lumOff val="40000"/>
                  </a:schemeClr>
                </a:solidFill>
              </a:rPr>
              <a:t>ariilor</a:t>
            </a:r>
            <a:r>
              <a:rPr lang="en-US" sz="1200" dirty="0" smtClean="0">
                <a:solidFill>
                  <a:schemeClr val="accent5">
                    <a:lumMod val="60000"/>
                    <a:lumOff val="40000"/>
                  </a:schemeClr>
                </a:solidFill>
              </a:rPr>
              <a:t> </a:t>
            </a:r>
            <a:r>
              <a:rPr lang="en-US" sz="1200" dirty="0" err="1" smtClean="0">
                <a:solidFill>
                  <a:schemeClr val="accent5">
                    <a:lumMod val="60000"/>
                    <a:lumOff val="40000"/>
                  </a:schemeClr>
                </a:solidFill>
              </a:rPr>
              <a:t>naturale</a:t>
            </a:r>
            <a:r>
              <a:rPr lang="en-US" sz="1200" dirty="0" smtClean="0">
                <a:solidFill>
                  <a:schemeClr val="accent5">
                    <a:lumMod val="60000"/>
                    <a:lumOff val="40000"/>
                  </a:schemeClr>
                </a:solidFill>
              </a:rPr>
              <a:t> </a:t>
            </a:r>
            <a:r>
              <a:rPr lang="en-US" sz="1200" dirty="0" err="1" smtClean="0">
                <a:solidFill>
                  <a:schemeClr val="accent5">
                    <a:lumMod val="60000"/>
                    <a:lumOff val="40000"/>
                  </a:schemeClr>
                </a:solidFill>
              </a:rPr>
              <a:t>protejate</a:t>
            </a:r>
            <a:r>
              <a:rPr lang="ro-RO" sz="1200" dirty="0" smtClean="0">
                <a:solidFill>
                  <a:schemeClr val="accent5">
                    <a:lumMod val="60000"/>
                    <a:lumOff val="40000"/>
                  </a:schemeClr>
                </a:solidFill>
              </a:rPr>
              <a:t>, </a:t>
            </a:r>
            <a:r>
              <a:rPr lang="en-US" sz="1200" dirty="0" smtClean="0">
                <a:solidFill>
                  <a:schemeClr val="accent5">
                    <a:lumMod val="60000"/>
                    <a:lumOff val="40000"/>
                  </a:schemeClr>
                </a:solidFill>
              </a:rPr>
              <a:t>M</a:t>
            </a:r>
            <a:r>
              <a:rPr lang="ro-RO" sz="1200" dirty="0" smtClean="0">
                <a:solidFill>
                  <a:schemeClr val="accent5">
                    <a:lumMod val="60000"/>
                    <a:lumOff val="40000"/>
                  </a:schemeClr>
                </a:solidFill>
              </a:rPr>
              <a:t>ă</a:t>
            </a:r>
            <a:r>
              <a:rPr lang="en-US" sz="1200" dirty="0" smtClean="0">
                <a:solidFill>
                  <a:schemeClr val="accent5">
                    <a:lumMod val="60000"/>
                    <a:lumOff val="40000"/>
                  </a:schemeClr>
                </a:solidFill>
              </a:rPr>
              <a:t>n</a:t>
            </a:r>
            <a:r>
              <a:rPr lang="ro-RO" sz="1200" dirty="0" smtClean="0">
                <a:solidFill>
                  <a:schemeClr val="accent5">
                    <a:lumMod val="60000"/>
                    <a:lumOff val="40000"/>
                  </a:schemeClr>
                </a:solidFill>
              </a:rPr>
              <a:t>ă</a:t>
            </a:r>
            <a:r>
              <a:rPr lang="en-US" sz="1200" dirty="0" err="1" smtClean="0">
                <a:solidFill>
                  <a:schemeClr val="accent5">
                    <a:lumMod val="60000"/>
                    <a:lumOff val="40000"/>
                  </a:schemeClr>
                </a:solidFill>
              </a:rPr>
              <a:t>stirilor</a:t>
            </a:r>
            <a:r>
              <a:rPr lang="ro-RO" sz="1200" dirty="0" smtClean="0">
                <a:solidFill>
                  <a:schemeClr val="accent5">
                    <a:lumMod val="60000"/>
                    <a:lumOff val="40000"/>
                  </a:schemeClr>
                </a:solidFill>
              </a:rPr>
              <a:t>, </a:t>
            </a:r>
            <a:r>
              <a:rPr lang="en-US" sz="1200" dirty="0" err="1" smtClean="0">
                <a:solidFill>
                  <a:schemeClr val="accent5">
                    <a:lumMod val="60000"/>
                    <a:lumOff val="40000"/>
                  </a:schemeClr>
                </a:solidFill>
              </a:rPr>
              <a:t>Muzeelor</a:t>
            </a:r>
            <a:r>
              <a:rPr lang="ro-RO" sz="1200" dirty="0" smtClean="0">
                <a:solidFill>
                  <a:schemeClr val="accent5">
                    <a:lumMod val="60000"/>
                    <a:lumOff val="40000"/>
                  </a:schemeClr>
                </a:solidFill>
              </a:rPr>
              <a:t>, </a:t>
            </a:r>
            <a:r>
              <a:rPr lang="en-US" sz="1200" dirty="0" err="1" smtClean="0">
                <a:solidFill>
                  <a:schemeClr val="accent5">
                    <a:lumMod val="60000"/>
                    <a:lumOff val="40000"/>
                  </a:schemeClr>
                </a:solidFill>
              </a:rPr>
              <a:t>Pe</a:t>
            </a:r>
            <a:r>
              <a:rPr lang="ro-RO" sz="1200" dirty="0" smtClean="0">
                <a:solidFill>
                  <a:schemeClr val="accent5">
                    <a:lumMod val="60000"/>
                    <a:lumOff val="40000"/>
                  </a:schemeClr>
                </a:solidFill>
              </a:rPr>
              <a:t>ş</a:t>
            </a:r>
            <a:r>
              <a:rPr lang="en-US" sz="1200" dirty="0" err="1" smtClean="0">
                <a:solidFill>
                  <a:schemeClr val="accent5">
                    <a:lumMod val="60000"/>
                    <a:lumOff val="40000"/>
                  </a:schemeClr>
                </a:solidFill>
              </a:rPr>
              <a:t>terilor</a:t>
            </a:r>
            <a:r>
              <a:rPr lang="ro-RO" sz="1200" dirty="0" smtClean="0">
                <a:solidFill>
                  <a:schemeClr val="accent5">
                    <a:lumMod val="60000"/>
                    <a:lumOff val="40000"/>
                  </a:schemeClr>
                </a:solidFill>
              </a:rPr>
              <a:t>, ...</a:t>
            </a:r>
            <a:endParaRPr lang="en-US" sz="1200" dirty="0" smtClean="0">
              <a:solidFill>
                <a:schemeClr val="accent5">
                  <a:lumMod val="60000"/>
                  <a:lumOff val="40000"/>
                </a:schemeClr>
              </a:solidFill>
            </a:endParaRPr>
          </a:p>
          <a:p>
            <a:pPr lvl="1"/>
            <a:r>
              <a:rPr lang="ro-RO" sz="1200" dirty="0" smtClean="0">
                <a:solidFill>
                  <a:schemeClr val="accent5">
                    <a:lumMod val="60000"/>
                    <a:lumOff val="40000"/>
                  </a:schemeClr>
                </a:solidFill>
              </a:rPr>
              <a:t>Harta t</a:t>
            </a:r>
            <a:r>
              <a:rPr lang="en-US" sz="1200" dirty="0" err="1" smtClean="0">
                <a:solidFill>
                  <a:schemeClr val="accent5">
                    <a:lumMod val="60000"/>
                    <a:lumOff val="40000"/>
                  </a:schemeClr>
                </a:solidFill>
              </a:rPr>
              <a:t>raseelor</a:t>
            </a:r>
            <a:r>
              <a:rPr lang="en-US" sz="1200" dirty="0" smtClean="0">
                <a:solidFill>
                  <a:schemeClr val="accent5">
                    <a:lumMod val="60000"/>
                    <a:lumOff val="40000"/>
                  </a:schemeClr>
                </a:solidFill>
              </a:rPr>
              <a:t> </a:t>
            </a:r>
            <a:r>
              <a:rPr lang="en-US" sz="1200" dirty="0" err="1" smtClean="0">
                <a:solidFill>
                  <a:schemeClr val="accent5">
                    <a:lumMod val="60000"/>
                    <a:lumOff val="40000"/>
                  </a:schemeClr>
                </a:solidFill>
              </a:rPr>
              <a:t>tematice</a:t>
            </a:r>
            <a:r>
              <a:rPr lang="en-US" sz="1200" dirty="0" smtClean="0">
                <a:solidFill>
                  <a:schemeClr val="accent5">
                    <a:lumMod val="60000"/>
                    <a:lumOff val="40000"/>
                  </a:schemeClr>
                </a:solidFill>
              </a:rPr>
              <a:t> </a:t>
            </a:r>
          </a:p>
          <a:p>
            <a:pPr lvl="2"/>
            <a:r>
              <a:rPr lang="en-US" sz="1100" dirty="0" err="1" smtClean="0">
                <a:solidFill>
                  <a:schemeClr val="accent5">
                    <a:lumMod val="60000"/>
                    <a:lumOff val="40000"/>
                  </a:schemeClr>
                </a:solidFill>
              </a:rPr>
              <a:t>Cicloturism</a:t>
            </a:r>
            <a:r>
              <a:rPr lang="en-US" sz="1100" dirty="0" smtClean="0">
                <a:solidFill>
                  <a:schemeClr val="accent5">
                    <a:lumMod val="60000"/>
                    <a:lumOff val="40000"/>
                  </a:schemeClr>
                </a:solidFill>
              </a:rPr>
              <a:t>/ mountain-bike</a:t>
            </a:r>
          </a:p>
          <a:p>
            <a:pPr lvl="2"/>
            <a:r>
              <a:rPr lang="en-US" sz="1100" dirty="0" err="1" smtClean="0">
                <a:solidFill>
                  <a:schemeClr val="accent5">
                    <a:lumMod val="60000"/>
                    <a:lumOff val="40000"/>
                  </a:schemeClr>
                </a:solidFill>
              </a:rPr>
              <a:t>Turism</a:t>
            </a:r>
            <a:r>
              <a:rPr lang="en-US" sz="1100" dirty="0" smtClean="0">
                <a:solidFill>
                  <a:schemeClr val="accent5">
                    <a:lumMod val="60000"/>
                    <a:lumOff val="40000"/>
                  </a:schemeClr>
                </a:solidFill>
              </a:rPr>
              <a:t> </a:t>
            </a:r>
            <a:r>
              <a:rPr lang="en-US" sz="1100" dirty="0" err="1" smtClean="0">
                <a:solidFill>
                  <a:schemeClr val="accent5">
                    <a:lumMod val="60000"/>
                    <a:lumOff val="40000"/>
                  </a:schemeClr>
                </a:solidFill>
              </a:rPr>
              <a:t>ecvestru</a:t>
            </a:r>
            <a:r>
              <a:rPr lang="en-US" sz="1100" dirty="0" smtClean="0">
                <a:solidFill>
                  <a:schemeClr val="accent5">
                    <a:lumMod val="60000"/>
                    <a:lumOff val="40000"/>
                  </a:schemeClr>
                </a:solidFill>
              </a:rPr>
              <a:t> – c</a:t>
            </a:r>
            <a:r>
              <a:rPr lang="ro-RO" sz="1100" dirty="0" smtClean="0">
                <a:solidFill>
                  <a:schemeClr val="accent5">
                    <a:lumMod val="60000"/>
                    <a:lumOff val="40000"/>
                  </a:schemeClr>
                </a:solidFill>
              </a:rPr>
              <a:t>ă</a:t>
            </a:r>
            <a:r>
              <a:rPr lang="en-US" sz="1100" dirty="0" smtClean="0">
                <a:solidFill>
                  <a:schemeClr val="accent5">
                    <a:lumMod val="60000"/>
                    <a:lumOff val="40000"/>
                  </a:schemeClr>
                </a:solidFill>
              </a:rPr>
              <a:t>l</a:t>
            </a:r>
            <a:r>
              <a:rPr lang="ro-RO" sz="1100" dirty="0" smtClean="0">
                <a:solidFill>
                  <a:schemeClr val="accent5">
                    <a:lumMod val="60000"/>
                    <a:lumOff val="40000"/>
                  </a:schemeClr>
                </a:solidFill>
              </a:rPr>
              <a:t>ă</a:t>
            </a:r>
            <a:r>
              <a:rPr lang="en-US" sz="1100" dirty="0" err="1" smtClean="0">
                <a:solidFill>
                  <a:schemeClr val="accent5">
                    <a:lumMod val="60000"/>
                    <a:lumOff val="40000"/>
                  </a:schemeClr>
                </a:solidFill>
              </a:rPr>
              <a:t>rie</a:t>
            </a:r>
            <a:endParaRPr lang="en-US" sz="1100" dirty="0" smtClean="0">
              <a:solidFill>
                <a:schemeClr val="accent5">
                  <a:lumMod val="60000"/>
                  <a:lumOff val="40000"/>
                </a:schemeClr>
              </a:solidFill>
            </a:endParaRPr>
          </a:p>
          <a:p>
            <a:pPr lvl="2"/>
            <a:r>
              <a:rPr lang="en-US" sz="1100" dirty="0" err="1" smtClean="0">
                <a:solidFill>
                  <a:schemeClr val="accent5">
                    <a:lumMod val="60000"/>
                    <a:lumOff val="40000"/>
                  </a:schemeClr>
                </a:solidFill>
              </a:rPr>
              <a:t>Trasee</a:t>
            </a:r>
            <a:r>
              <a:rPr lang="en-US" sz="1100" dirty="0" smtClean="0">
                <a:solidFill>
                  <a:schemeClr val="accent5">
                    <a:lumMod val="60000"/>
                    <a:lumOff val="40000"/>
                  </a:schemeClr>
                </a:solidFill>
              </a:rPr>
              <a:t> de ATV</a:t>
            </a:r>
          </a:p>
          <a:p>
            <a:pPr lvl="2"/>
            <a:r>
              <a:rPr lang="en-US" sz="1100" dirty="0" err="1" smtClean="0">
                <a:solidFill>
                  <a:schemeClr val="accent5">
                    <a:lumMod val="60000"/>
                    <a:lumOff val="40000"/>
                  </a:schemeClr>
                </a:solidFill>
              </a:rPr>
              <a:t>Moc</a:t>
            </a:r>
            <a:r>
              <a:rPr lang="ro-RO" sz="1100" dirty="0" smtClean="0">
                <a:solidFill>
                  <a:schemeClr val="accent5">
                    <a:lumMod val="60000"/>
                    <a:lumOff val="40000"/>
                  </a:schemeClr>
                </a:solidFill>
              </a:rPr>
              <a:t>ă</a:t>
            </a:r>
            <a:r>
              <a:rPr lang="en-US" sz="1100" dirty="0" err="1" smtClean="0">
                <a:solidFill>
                  <a:schemeClr val="accent5">
                    <a:lumMod val="60000"/>
                    <a:lumOff val="40000"/>
                  </a:schemeClr>
                </a:solidFill>
              </a:rPr>
              <a:t>ni</a:t>
            </a:r>
            <a:r>
              <a:rPr lang="ro-RO" sz="1100" dirty="0" smtClean="0">
                <a:solidFill>
                  <a:schemeClr val="accent5">
                    <a:lumMod val="60000"/>
                    <a:lumOff val="40000"/>
                  </a:schemeClr>
                </a:solidFill>
              </a:rPr>
              <a:t>ţă</a:t>
            </a:r>
            <a:endParaRPr lang="en-US" sz="1100" dirty="0" smtClean="0">
              <a:solidFill>
                <a:schemeClr val="accent5">
                  <a:lumMod val="60000"/>
                  <a:lumOff val="40000"/>
                </a:schemeClr>
              </a:solidFill>
            </a:endParaRPr>
          </a:p>
          <a:p>
            <a:pPr lvl="2"/>
            <a:r>
              <a:rPr lang="en-US" sz="1100" dirty="0" smtClean="0">
                <a:solidFill>
                  <a:schemeClr val="accent5">
                    <a:lumMod val="60000"/>
                    <a:lumOff val="40000"/>
                  </a:schemeClr>
                </a:solidFill>
              </a:rPr>
              <a:t>Nordic walking</a:t>
            </a:r>
            <a:r>
              <a:rPr lang="ro-RO" sz="1100" dirty="0" smtClean="0">
                <a:solidFill>
                  <a:schemeClr val="accent5">
                    <a:lumMod val="60000"/>
                    <a:lumOff val="40000"/>
                  </a:schemeClr>
                </a:solidFill>
              </a:rPr>
              <a:t>, ...</a:t>
            </a:r>
            <a:endParaRPr lang="en-US" sz="1100" dirty="0" smtClean="0">
              <a:solidFill>
                <a:schemeClr val="accent5">
                  <a:lumMod val="60000"/>
                  <a:lumOff val="40000"/>
                </a:schemeClr>
              </a:solidFill>
            </a:endParaRPr>
          </a:p>
          <a:p>
            <a:pPr lvl="2"/>
            <a:endParaRPr lang="en-US" sz="1100" dirty="0" smtClean="0"/>
          </a:p>
          <a:p>
            <a:r>
              <a:rPr lang="en-US" sz="1600" dirty="0" smtClean="0"/>
              <a:t>H</a:t>
            </a:r>
            <a:r>
              <a:rPr lang="ro-RO" sz="1600" dirty="0" smtClean="0"/>
              <a:t>ă</a:t>
            </a:r>
            <a:r>
              <a:rPr lang="en-US" sz="1600" dirty="0" smtClean="0"/>
              <a:t>r</a:t>
            </a:r>
            <a:r>
              <a:rPr lang="ro-RO" sz="1600" dirty="0" smtClean="0"/>
              <a:t>ţ</a:t>
            </a:r>
            <a:r>
              <a:rPr lang="en-US" sz="1600" dirty="0" err="1" smtClean="0"/>
              <a:t>i</a:t>
            </a:r>
            <a:r>
              <a:rPr lang="en-US" sz="1600" dirty="0" smtClean="0"/>
              <a:t> ale </a:t>
            </a:r>
            <a:r>
              <a:rPr lang="en-US" sz="1600" dirty="0" err="1" smtClean="0"/>
              <a:t>bazei</a:t>
            </a:r>
            <a:r>
              <a:rPr lang="en-US" sz="1600" dirty="0" smtClean="0"/>
              <a:t> </a:t>
            </a:r>
            <a:r>
              <a:rPr lang="en-US" sz="1600" dirty="0" err="1" smtClean="0"/>
              <a:t>tehnico-materiale</a:t>
            </a:r>
            <a:r>
              <a:rPr lang="en-US" sz="1600" dirty="0" smtClean="0"/>
              <a:t> </a:t>
            </a:r>
            <a:r>
              <a:rPr lang="ro-RO" sz="1600" dirty="0" err="1" smtClean="0"/>
              <a:t>ş</a:t>
            </a:r>
            <a:r>
              <a:rPr lang="en-US" sz="1600" dirty="0" err="1" smtClean="0"/>
              <a:t>i</a:t>
            </a:r>
            <a:r>
              <a:rPr lang="en-US" sz="1600" dirty="0" smtClean="0"/>
              <a:t> </a:t>
            </a:r>
            <a:r>
              <a:rPr lang="en-US" sz="1600" dirty="0" err="1" smtClean="0"/>
              <a:t>infrastructurii</a:t>
            </a:r>
            <a:endParaRPr lang="en-US" sz="1600" dirty="0" smtClean="0"/>
          </a:p>
          <a:p>
            <a:pPr lvl="1"/>
            <a:r>
              <a:rPr lang="en-US" sz="1200" dirty="0" smtClean="0">
                <a:solidFill>
                  <a:schemeClr val="accent5">
                    <a:lumMod val="40000"/>
                    <a:lumOff val="60000"/>
                  </a:schemeClr>
                </a:solidFill>
              </a:rPr>
              <a:t>H</a:t>
            </a:r>
            <a:r>
              <a:rPr lang="ro-RO" sz="1200" dirty="0" smtClean="0">
                <a:solidFill>
                  <a:schemeClr val="accent5">
                    <a:lumMod val="40000"/>
                    <a:lumOff val="60000"/>
                  </a:schemeClr>
                </a:solidFill>
              </a:rPr>
              <a:t>ă</a:t>
            </a:r>
            <a:r>
              <a:rPr lang="en-US" sz="1200" dirty="0" smtClean="0">
                <a:solidFill>
                  <a:schemeClr val="accent5">
                    <a:lumMod val="40000"/>
                    <a:lumOff val="60000"/>
                  </a:schemeClr>
                </a:solidFill>
              </a:rPr>
              <a:t>r</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a:t>
            </a:r>
            <a:r>
              <a:rPr lang="en-US" sz="1200" dirty="0" smtClean="0">
                <a:solidFill>
                  <a:schemeClr val="accent5">
                    <a:lumMod val="40000"/>
                    <a:lumOff val="60000"/>
                  </a:schemeClr>
                </a:solidFill>
              </a:rPr>
              <a:t> de </a:t>
            </a:r>
            <a:r>
              <a:rPr lang="en-US" sz="1200" dirty="0" err="1" smtClean="0">
                <a:solidFill>
                  <a:schemeClr val="accent5">
                    <a:lumMod val="40000"/>
                    <a:lumOff val="60000"/>
                  </a:schemeClr>
                </a:solidFill>
              </a:rPr>
              <a:t>acces</a:t>
            </a:r>
            <a:endParaRPr lang="en-US" sz="1200" dirty="0" smtClean="0">
              <a:solidFill>
                <a:schemeClr val="accent5">
                  <a:lumMod val="40000"/>
                  <a:lumOff val="60000"/>
                </a:schemeClr>
              </a:solidFill>
            </a:endParaRPr>
          </a:p>
          <a:p>
            <a:pPr lvl="1"/>
            <a:r>
              <a:rPr lang="en-US" sz="1200" dirty="0" smtClean="0">
                <a:solidFill>
                  <a:schemeClr val="accent5">
                    <a:lumMod val="40000"/>
                    <a:lumOff val="60000"/>
                  </a:schemeClr>
                </a:solidFill>
              </a:rPr>
              <a:t>H</a:t>
            </a:r>
            <a:r>
              <a:rPr lang="ro-RO" sz="1200" dirty="0" smtClean="0">
                <a:solidFill>
                  <a:schemeClr val="accent5">
                    <a:lumMod val="40000"/>
                    <a:lumOff val="60000"/>
                  </a:schemeClr>
                </a:solidFill>
              </a:rPr>
              <a:t>ă</a:t>
            </a:r>
            <a:r>
              <a:rPr lang="en-US" sz="1200" dirty="0" smtClean="0">
                <a:solidFill>
                  <a:schemeClr val="accent5">
                    <a:lumMod val="40000"/>
                    <a:lumOff val="60000"/>
                  </a:schemeClr>
                </a:solidFill>
              </a:rPr>
              <a:t>r</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a:t>
            </a:r>
            <a:r>
              <a:rPr lang="en-US" sz="1200" dirty="0" smtClean="0">
                <a:solidFill>
                  <a:schemeClr val="accent5">
                    <a:lumMod val="40000"/>
                    <a:lumOff val="60000"/>
                  </a:schemeClr>
                </a:solidFill>
              </a:rPr>
              <a:t> ale </a:t>
            </a:r>
            <a:r>
              <a:rPr lang="en-US" sz="1200" dirty="0" err="1" smtClean="0">
                <a:solidFill>
                  <a:schemeClr val="accent5">
                    <a:lumMod val="40000"/>
                    <a:lumOff val="60000"/>
                  </a:schemeClr>
                </a:solidFill>
              </a:rPr>
              <a:t>structurilor</a:t>
            </a:r>
            <a:r>
              <a:rPr lang="en-US" sz="1200" dirty="0" smtClean="0">
                <a:solidFill>
                  <a:schemeClr val="accent5">
                    <a:lumMod val="40000"/>
                    <a:lumOff val="60000"/>
                  </a:schemeClr>
                </a:solidFill>
              </a:rPr>
              <a:t> de </a:t>
            </a:r>
            <a:r>
              <a:rPr lang="en-US" sz="1200" dirty="0" err="1" smtClean="0">
                <a:solidFill>
                  <a:schemeClr val="accent5">
                    <a:lumMod val="40000"/>
                    <a:lumOff val="60000"/>
                  </a:schemeClr>
                </a:solidFill>
              </a:rPr>
              <a:t>primire</a:t>
            </a:r>
            <a:r>
              <a:rPr lang="en-US" sz="1200" dirty="0" smtClean="0">
                <a:solidFill>
                  <a:schemeClr val="accent5">
                    <a:lumMod val="40000"/>
                    <a:lumOff val="60000"/>
                  </a:schemeClr>
                </a:solidFill>
              </a:rPr>
              <a:t> </a:t>
            </a:r>
            <a:r>
              <a:rPr lang="ro-RO" sz="1200" dirty="0" err="1" smtClean="0">
                <a:solidFill>
                  <a:schemeClr val="accent5">
                    <a:lumMod val="40000"/>
                    <a:lumOff val="60000"/>
                  </a:schemeClr>
                </a:solidFill>
              </a:rPr>
              <a:t>ş</a:t>
            </a:r>
            <a:r>
              <a:rPr lang="en-US" sz="1200" dirty="0" err="1" smtClean="0">
                <a:solidFill>
                  <a:schemeClr val="accent5">
                    <a:lumMod val="40000"/>
                    <a:lumOff val="60000"/>
                  </a:schemeClr>
                </a:solidFill>
              </a:rPr>
              <a:t>i</a:t>
            </a:r>
            <a:r>
              <a:rPr lang="en-US" sz="1200" dirty="0" smtClean="0">
                <a:solidFill>
                  <a:schemeClr val="accent5">
                    <a:lumMod val="40000"/>
                    <a:lumOff val="60000"/>
                  </a:schemeClr>
                </a:solidFill>
              </a:rPr>
              <a:t> </a:t>
            </a:r>
            <a:r>
              <a:rPr lang="en-US" sz="1200" dirty="0" err="1" smtClean="0">
                <a:solidFill>
                  <a:schemeClr val="accent5">
                    <a:lumMod val="40000"/>
                    <a:lumOff val="60000"/>
                  </a:schemeClr>
                </a:solidFill>
              </a:rPr>
              <a:t>alimenta</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ie</a:t>
            </a:r>
            <a:r>
              <a:rPr lang="en-US" sz="1200" dirty="0" smtClean="0">
                <a:solidFill>
                  <a:schemeClr val="accent5">
                    <a:lumMod val="40000"/>
                    <a:lumOff val="60000"/>
                  </a:schemeClr>
                </a:solidFill>
              </a:rPr>
              <a:t> public</a:t>
            </a:r>
            <a:r>
              <a:rPr lang="ro-RO" sz="1200" dirty="0" smtClean="0">
                <a:solidFill>
                  <a:schemeClr val="accent5">
                    <a:lumMod val="40000"/>
                    <a:lumOff val="60000"/>
                  </a:schemeClr>
                </a:solidFill>
              </a:rPr>
              <a:t>ă</a:t>
            </a:r>
            <a:endParaRPr lang="en-US" sz="1200" dirty="0" smtClean="0">
              <a:solidFill>
                <a:schemeClr val="accent5">
                  <a:lumMod val="40000"/>
                  <a:lumOff val="60000"/>
                </a:schemeClr>
              </a:solidFill>
            </a:endParaRPr>
          </a:p>
          <a:p>
            <a:pPr lvl="2"/>
            <a:r>
              <a:rPr lang="en-US" sz="1100" dirty="0" err="1" smtClean="0">
                <a:solidFill>
                  <a:schemeClr val="accent5">
                    <a:lumMod val="60000"/>
                    <a:lumOff val="40000"/>
                  </a:schemeClr>
                </a:solidFill>
              </a:rPr>
              <a:t>Harta</a:t>
            </a:r>
            <a:r>
              <a:rPr lang="en-US" sz="1100" dirty="0" smtClean="0">
                <a:solidFill>
                  <a:schemeClr val="accent5">
                    <a:lumMod val="60000"/>
                    <a:lumOff val="40000"/>
                  </a:schemeClr>
                </a:solidFill>
              </a:rPr>
              <a:t> </a:t>
            </a:r>
            <a:r>
              <a:rPr lang="en-US" sz="1100" dirty="0" err="1" smtClean="0">
                <a:solidFill>
                  <a:schemeClr val="accent5">
                    <a:lumMod val="60000"/>
                    <a:lumOff val="40000"/>
                  </a:schemeClr>
                </a:solidFill>
              </a:rPr>
              <a:t>cabanelor</a:t>
            </a:r>
            <a:r>
              <a:rPr lang="en-US" sz="1100" dirty="0" smtClean="0">
                <a:solidFill>
                  <a:schemeClr val="accent5">
                    <a:lumMod val="60000"/>
                    <a:lumOff val="40000"/>
                  </a:schemeClr>
                </a:solidFill>
              </a:rPr>
              <a:t> </a:t>
            </a:r>
            <a:r>
              <a:rPr lang="en-US" sz="1100" dirty="0" err="1" smtClean="0">
                <a:solidFill>
                  <a:schemeClr val="accent5">
                    <a:lumMod val="60000"/>
                    <a:lumOff val="40000"/>
                  </a:schemeClr>
                </a:solidFill>
              </a:rPr>
              <a:t>montane</a:t>
            </a:r>
            <a:endParaRPr lang="en-US" sz="1100" dirty="0" smtClean="0">
              <a:solidFill>
                <a:schemeClr val="accent5">
                  <a:lumMod val="60000"/>
                  <a:lumOff val="40000"/>
                </a:schemeClr>
              </a:solidFill>
            </a:endParaRPr>
          </a:p>
          <a:p>
            <a:pPr lvl="2"/>
            <a:r>
              <a:rPr lang="en-US" sz="1100" dirty="0" err="1" smtClean="0">
                <a:solidFill>
                  <a:schemeClr val="accent5">
                    <a:lumMod val="60000"/>
                    <a:lumOff val="40000"/>
                  </a:schemeClr>
                </a:solidFill>
              </a:rPr>
              <a:t>Harta</a:t>
            </a:r>
            <a:r>
              <a:rPr lang="en-US" sz="1100" dirty="0" smtClean="0">
                <a:solidFill>
                  <a:schemeClr val="accent5">
                    <a:lumMod val="60000"/>
                    <a:lumOff val="40000"/>
                  </a:schemeClr>
                </a:solidFill>
              </a:rPr>
              <a:t> p</a:t>
            </a:r>
            <a:r>
              <a:rPr lang="ro-RO" sz="1100" dirty="0" smtClean="0">
                <a:solidFill>
                  <a:schemeClr val="accent5">
                    <a:lumMod val="60000"/>
                    <a:lumOff val="40000"/>
                  </a:schemeClr>
                </a:solidFill>
              </a:rPr>
              <a:t>ă</a:t>
            </a:r>
            <a:r>
              <a:rPr lang="en-US" sz="1100" dirty="0" err="1" smtClean="0">
                <a:solidFill>
                  <a:schemeClr val="accent5">
                    <a:lumMod val="60000"/>
                    <a:lumOff val="40000"/>
                  </a:schemeClr>
                </a:solidFill>
              </a:rPr>
              <a:t>str</a:t>
            </a:r>
            <a:r>
              <a:rPr lang="ro-RO" sz="1100" dirty="0" smtClean="0">
                <a:solidFill>
                  <a:schemeClr val="accent5">
                    <a:lumMod val="60000"/>
                    <a:lumOff val="40000"/>
                  </a:schemeClr>
                </a:solidFill>
              </a:rPr>
              <a:t>ă</a:t>
            </a:r>
            <a:r>
              <a:rPr lang="en-US" sz="1100" dirty="0" smtClean="0">
                <a:solidFill>
                  <a:schemeClr val="accent5">
                    <a:lumMod val="60000"/>
                    <a:lumOff val="40000"/>
                  </a:schemeClr>
                </a:solidFill>
              </a:rPr>
              <a:t>v</a:t>
            </a:r>
            <a:r>
              <a:rPr lang="ro-RO" sz="1100" dirty="0" smtClean="0">
                <a:solidFill>
                  <a:schemeClr val="accent5">
                    <a:lumMod val="60000"/>
                    <a:lumOff val="40000"/>
                  </a:schemeClr>
                </a:solidFill>
              </a:rPr>
              <a:t>ă</a:t>
            </a:r>
            <a:r>
              <a:rPr lang="en-US" sz="1100" dirty="0" err="1" smtClean="0">
                <a:solidFill>
                  <a:schemeClr val="accent5">
                    <a:lumMod val="60000"/>
                    <a:lumOff val="40000"/>
                  </a:schemeClr>
                </a:solidFill>
              </a:rPr>
              <a:t>riilor</a:t>
            </a:r>
            <a:r>
              <a:rPr lang="ro-RO" sz="1100" dirty="0" smtClean="0">
                <a:solidFill>
                  <a:schemeClr val="accent5">
                    <a:lumMod val="60000"/>
                    <a:lumOff val="40000"/>
                  </a:schemeClr>
                </a:solidFill>
              </a:rPr>
              <a:t>, ...</a:t>
            </a:r>
            <a:endParaRPr lang="en-US" sz="1100" dirty="0" smtClean="0">
              <a:solidFill>
                <a:schemeClr val="accent5">
                  <a:lumMod val="60000"/>
                  <a:lumOff val="40000"/>
                </a:schemeClr>
              </a:solidFill>
            </a:endParaRPr>
          </a:p>
          <a:p>
            <a:pPr lvl="1"/>
            <a:r>
              <a:rPr lang="en-US" sz="1200" dirty="0" smtClean="0">
                <a:solidFill>
                  <a:schemeClr val="accent5">
                    <a:lumMod val="40000"/>
                    <a:lumOff val="60000"/>
                  </a:schemeClr>
                </a:solidFill>
              </a:rPr>
              <a:t>H</a:t>
            </a:r>
            <a:r>
              <a:rPr lang="ro-RO" sz="1200" dirty="0" smtClean="0">
                <a:solidFill>
                  <a:schemeClr val="accent5">
                    <a:lumMod val="40000"/>
                    <a:lumOff val="60000"/>
                  </a:schemeClr>
                </a:solidFill>
              </a:rPr>
              <a:t>ă</a:t>
            </a:r>
            <a:r>
              <a:rPr lang="en-US" sz="1200" dirty="0" smtClean="0">
                <a:solidFill>
                  <a:schemeClr val="accent5">
                    <a:lumMod val="40000"/>
                    <a:lumOff val="60000"/>
                  </a:schemeClr>
                </a:solidFill>
              </a:rPr>
              <a:t>r</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a:t>
            </a:r>
            <a:r>
              <a:rPr lang="en-US" sz="1200" dirty="0" smtClean="0">
                <a:solidFill>
                  <a:schemeClr val="accent5">
                    <a:lumMod val="40000"/>
                    <a:lumOff val="60000"/>
                  </a:schemeClr>
                </a:solidFill>
              </a:rPr>
              <a:t> ale </a:t>
            </a:r>
            <a:r>
              <a:rPr lang="en-US" sz="1200" dirty="0" err="1" smtClean="0">
                <a:solidFill>
                  <a:schemeClr val="accent5">
                    <a:lumMod val="40000"/>
                    <a:lumOff val="60000"/>
                  </a:schemeClr>
                </a:solidFill>
              </a:rPr>
              <a:t>structurilor</a:t>
            </a:r>
            <a:r>
              <a:rPr lang="en-US" sz="1200" dirty="0" smtClean="0">
                <a:solidFill>
                  <a:schemeClr val="accent5">
                    <a:lumMod val="40000"/>
                    <a:lumOff val="60000"/>
                  </a:schemeClr>
                </a:solidFill>
              </a:rPr>
              <a:t> de </a:t>
            </a:r>
            <a:r>
              <a:rPr lang="en-US" sz="1200" dirty="0" err="1" smtClean="0">
                <a:solidFill>
                  <a:schemeClr val="accent5">
                    <a:lumMod val="40000"/>
                    <a:lumOff val="60000"/>
                  </a:schemeClr>
                </a:solidFill>
              </a:rPr>
              <a:t>agrement</a:t>
            </a:r>
            <a:r>
              <a:rPr lang="en-US" sz="1200" dirty="0" smtClean="0"/>
              <a:t> </a:t>
            </a:r>
          </a:p>
          <a:p>
            <a:pPr lvl="2"/>
            <a:r>
              <a:rPr lang="en-US" sz="1100" dirty="0" err="1" smtClean="0">
                <a:solidFill>
                  <a:schemeClr val="accent5">
                    <a:lumMod val="60000"/>
                    <a:lumOff val="40000"/>
                  </a:schemeClr>
                </a:solidFill>
              </a:rPr>
              <a:t>Harta</a:t>
            </a:r>
            <a:r>
              <a:rPr lang="en-US" sz="1100" dirty="0" smtClean="0">
                <a:solidFill>
                  <a:schemeClr val="accent5">
                    <a:lumMod val="60000"/>
                    <a:lumOff val="40000"/>
                  </a:schemeClr>
                </a:solidFill>
              </a:rPr>
              <a:t> p</a:t>
            </a:r>
            <a:r>
              <a:rPr lang="ro-RO" sz="1100" dirty="0" smtClean="0">
                <a:solidFill>
                  <a:schemeClr val="accent5">
                    <a:lumMod val="60000"/>
                    <a:lumOff val="40000"/>
                  </a:schemeClr>
                </a:solidFill>
              </a:rPr>
              <a:t>â</a:t>
            </a:r>
            <a:r>
              <a:rPr lang="en-US" sz="1100" dirty="0" err="1" smtClean="0">
                <a:solidFill>
                  <a:schemeClr val="accent5">
                    <a:lumMod val="60000"/>
                    <a:lumOff val="40000"/>
                  </a:schemeClr>
                </a:solidFill>
              </a:rPr>
              <a:t>rtiilor</a:t>
            </a:r>
            <a:r>
              <a:rPr lang="ro-RO" sz="1100" dirty="0" smtClean="0">
                <a:solidFill>
                  <a:schemeClr val="accent5">
                    <a:lumMod val="60000"/>
                    <a:lumOff val="40000"/>
                  </a:schemeClr>
                </a:solidFill>
              </a:rPr>
              <a:t>, ...</a:t>
            </a:r>
            <a:endParaRPr lang="en-US" sz="1100" dirty="0" smtClean="0">
              <a:solidFill>
                <a:schemeClr val="accent5">
                  <a:lumMod val="60000"/>
                  <a:lumOff val="40000"/>
                </a:schemeClr>
              </a:solidFill>
            </a:endParaRPr>
          </a:p>
          <a:p>
            <a:pPr lvl="2"/>
            <a:endParaRPr lang="en-US" sz="1100" dirty="0" smtClean="0"/>
          </a:p>
          <a:p>
            <a:r>
              <a:rPr lang="en-US" sz="1600" dirty="0" smtClean="0"/>
              <a:t>H</a:t>
            </a:r>
            <a:r>
              <a:rPr lang="ro-RO" sz="1600" dirty="0" smtClean="0"/>
              <a:t>ă</a:t>
            </a:r>
            <a:r>
              <a:rPr lang="en-US" sz="1600" dirty="0" smtClean="0"/>
              <a:t>r</a:t>
            </a:r>
            <a:r>
              <a:rPr lang="ro-RO" sz="1600" dirty="0" smtClean="0"/>
              <a:t>ţ</a:t>
            </a:r>
            <a:r>
              <a:rPr lang="en-US" sz="1600" dirty="0" err="1" smtClean="0"/>
              <a:t>i</a:t>
            </a:r>
            <a:r>
              <a:rPr lang="en-US" sz="1600" dirty="0" smtClean="0"/>
              <a:t> </a:t>
            </a:r>
            <a:r>
              <a:rPr lang="en-US" sz="1600" dirty="0" err="1" smtClean="0"/>
              <a:t>turistice</a:t>
            </a:r>
            <a:r>
              <a:rPr lang="en-US" sz="1600" dirty="0" smtClean="0"/>
              <a:t> </a:t>
            </a:r>
            <a:r>
              <a:rPr lang="en-US" sz="1600" dirty="0" err="1" smtClean="0"/>
              <a:t>complexe</a:t>
            </a:r>
            <a:endParaRPr lang="en-US" sz="1600" dirty="0" smtClean="0"/>
          </a:p>
          <a:p>
            <a:pPr lvl="1"/>
            <a:r>
              <a:rPr lang="en-US" sz="1200" dirty="0" smtClean="0">
                <a:solidFill>
                  <a:schemeClr val="accent5">
                    <a:lumMod val="40000"/>
                    <a:lumOff val="60000"/>
                  </a:schemeClr>
                </a:solidFill>
              </a:rPr>
              <a:t>H</a:t>
            </a:r>
            <a:r>
              <a:rPr lang="ro-RO" sz="1200" dirty="0" smtClean="0">
                <a:solidFill>
                  <a:schemeClr val="accent5">
                    <a:lumMod val="40000"/>
                    <a:lumOff val="60000"/>
                  </a:schemeClr>
                </a:solidFill>
              </a:rPr>
              <a:t>ă</a:t>
            </a:r>
            <a:r>
              <a:rPr lang="en-US" sz="1200" dirty="0" smtClean="0">
                <a:solidFill>
                  <a:schemeClr val="accent5">
                    <a:lumMod val="40000"/>
                    <a:lumOff val="60000"/>
                  </a:schemeClr>
                </a:solidFill>
              </a:rPr>
              <a:t>r</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a:t>
            </a:r>
            <a:r>
              <a:rPr lang="en-US" sz="1200" dirty="0" smtClean="0">
                <a:solidFill>
                  <a:schemeClr val="accent5">
                    <a:lumMod val="40000"/>
                    <a:lumOff val="60000"/>
                  </a:schemeClr>
                </a:solidFill>
              </a:rPr>
              <a:t> </a:t>
            </a:r>
            <a:r>
              <a:rPr lang="en-US" sz="1200" dirty="0" err="1" smtClean="0">
                <a:solidFill>
                  <a:schemeClr val="accent5">
                    <a:lumMod val="40000"/>
                    <a:lumOff val="60000"/>
                  </a:schemeClr>
                </a:solidFill>
              </a:rPr>
              <a:t>montane</a:t>
            </a:r>
            <a:endParaRPr lang="en-US" sz="1200" dirty="0" smtClean="0">
              <a:solidFill>
                <a:schemeClr val="accent5">
                  <a:lumMod val="40000"/>
                  <a:lumOff val="60000"/>
                </a:schemeClr>
              </a:solidFill>
            </a:endParaRPr>
          </a:p>
          <a:p>
            <a:pPr lvl="1"/>
            <a:r>
              <a:rPr lang="en-US" sz="1200" dirty="0" smtClean="0">
                <a:solidFill>
                  <a:schemeClr val="accent5">
                    <a:lumMod val="40000"/>
                    <a:lumOff val="60000"/>
                  </a:schemeClr>
                </a:solidFill>
              </a:rPr>
              <a:t>H</a:t>
            </a:r>
            <a:r>
              <a:rPr lang="ro-RO" sz="1200" dirty="0" smtClean="0">
                <a:solidFill>
                  <a:schemeClr val="accent5">
                    <a:lumMod val="40000"/>
                    <a:lumOff val="60000"/>
                  </a:schemeClr>
                </a:solidFill>
              </a:rPr>
              <a:t>ă</a:t>
            </a:r>
            <a:r>
              <a:rPr lang="en-US" sz="1200" dirty="0" smtClean="0">
                <a:solidFill>
                  <a:schemeClr val="accent5">
                    <a:lumMod val="40000"/>
                    <a:lumOff val="60000"/>
                  </a:schemeClr>
                </a:solidFill>
              </a:rPr>
              <a:t>r</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a:t>
            </a:r>
            <a:r>
              <a:rPr lang="en-US" sz="1200" dirty="0" smtClean="0">
                <a:solidFill>
                  <a:schemeClr val="accent5">
                    <a:lumMod val="40000"/>
                    <a:lumOff val="60000"/>
                  </a:schemeClr>
                </a:solidFill>
              </a:rPr>
              <a:t> ale </a:t>
            </a:r>
            <a:r>
              <a:rPr lang="en-US" sz="1200" dirty="0" err="1" smtClean="0">
                <a:solidFill>
                  <a:schemeClr val="accent5">
                    <a:lumMod val="40000"/>
                    <a:lumOff val="60000"/>
                  </a:schemeClr>
                </a:solidFill>
              </a:rPr>
              <a:t>sta</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iunilor</a:t>
            </a:r>
            <a:r>
              <a:rPr lang="en-US" sz="1200" dirty="0" smtClean="0">
                <a:solidFill>
                  <a:schemeClr val="accent5">
                    <a:lumMod val="40000"/>
                    <a:lumOff val="60000"/>
                  </a:schemeClr>
                </a:solidFill>
              </a:rPr>
              <a:t> </a:t>
            </a:r>
            <a:r>
              <a:rPr lang="en-US" sz="1200" dirty="0" err="1" smtClean="0">
                <a:solidFill>
                  <a:schemeClr val="accent5">
                    <a:lumMod val="40000"/>
                    <a:lumOff val="60000"/>
                  </a:schemeClr>
                </a:solidFill>
              </a:rPr>
              <a:t>turistice</a:t>
            </a:r>
            <a:r>
              <a:rPr lang="en-US" sz="1200" dirty="0" smtClean="0">
                <a:solidFill>
                  <a:schemeClr val="accent5">
                    <a:lumMod val="40000"/>
                    <a:lumOff val="60000"/>
                  </a:schemeClr>
                </a:solidFill>
              </a:rPr>
              <a:t>, ale unit</a:t>
            </a:r>
            <a:r>
              <a:rPr lang="ro-RO" sz="1200" dirty="0" smtClean="0">
                <a:solidFill>
                  <a:schemeClr val="accent5">
                    <a:lumMod val="40000"/>
                    <a:lumOff val="60000"/>
                  </a:schemeClr>
                </a:solidFill>
              </a:rPr>
              <a:t>ăţ</a:t>
            </a:r>
            <a:r>
              <a:rPr lang="en-US" sz="1200" dirty="0" err="1" smtClean="0">
                <a:solidFill>
                  <a:schemeClr val="accent5">
                    <a:lumMod val="40000"/>
                    <a:lumOff val="60000"/>
                  </a:schemeClr>
                </a:solidFill>
              </a:rPr>
              <a:t>ilor</a:t>
            </a:r>
            <a:r>
              <a:rPr lang="en-US" sz="1200" dirty="0" smtClean="0">
                <a:solidFill>
                  <a:schemeClr val="accent5">
                    <a:lumMod val="40000"/>
                    <a:lumOff val="60000"/>
                  </a:schemeClr>
                </a:solidFill>
              </a:rPr>
              <a:t> de relief, ale </a:t>
            </a:r>
            <a:r>
              <a:rPr lang="en-US" sz="1200" dirty="0" err="1" smtClean="0">
                <a:solidFill>
                  <a:schemeClr val="accent5">
                    <a:lumMod val="40000"/>
                    <a:lumOff val="60000"/>
                  </a:schemeClr>
                </a:solidFill>
              </a:rPr>
              <a:t>localit</a:t>
            </a:r>
            <a:r>
              <a:rPr lang="ro-RO" sz="1200" dirty="0" smtClean="0">
                <a:solidFill>
                  <a:schemeClr val="accent5">
                    <a:lumMod val="40000"/>
                    <a:lumOff val="60000"/>
                  </a:schemeClr>
                </a:solidFill>
              </a:rPr>
              <a:t>ăţ</a:t>
            </a:r>
            <a:r>
              <a:rPr lang="en-US" sz="1200" dirty="0" err="1" smtClean="0">
                <a:solidFill>
                  <a:schemeClr val="accent5">
                    <a:lumMod val="40000"/>
                    <a:lumOff val="60000"/>
                  </a:schemeClr>
                </a:solidFill>
              </a:rPr>
              <a:t>ilor</a:t>
            </a:r>
            <a:r>
              <a:rPr lang="ro-RO" sz="1200" dirty="0" smtClean="0">
                <a:solidFill>
                  <a:schemeClr val="accent5">
                    <a:lumMod val="40000"/>
                    <a:lumOff val="60000"/>
                  </a:schemeClr>
                </a:solidFill>
              </a:rPr>
              <a:t>, ...</a:t>
            </a:r>
            <a:endParaRPr lang="en-US" sz="1200" dirty="0" smtClean="0">
              <a:solidFill>
                <a:schemeClr val="accent5">
                  <a:lumMod val="40000"/>
                  <a:lumOff val="60000"/>
                </a:schemeClr>
              </a:solidFill>
            </a:endParaRPr>
          </a:p>
          <a:p>
            <a:pPr lvl="1"/>
            <a:endParaRPr lang="en-US" sz="1200" dirty="0" smtClean="0"/>
          </a:p>
          <a:p>
            <a:r>
              <a:rPr lang="en-US" sz="1600" dirty="0" smtClean="0"/>
              <a:t>H</a:t>
            </a:r>
            <a:r>
              <a:rPr lang="ro-RO" sz="1600" dirty="0" smtClean="0"/>
              <a:t>ă</a:t>
            </a:r>
            <a:r>
              <a:rPr lang="en-US" sz="1600" dirty="0" smtClean="0"/>
              <a:t>r</a:t>
            </a:r>
            <a:r>
              <a:rPr lang="ro-RO" sz="1600" dirty="0" smtClean="0"/>
              <a:t>ţ</a:t>
            </a:r>
            <a:r>
              <a:rPr lang="en-US" sz="1600" dirty="0" err="1" smtClean="0"/>
              <a:t>i</a:t>
            </a:r>
            <a:r>
              <a:rPr lang="en-US" sz="1600" dirty="0" smtClean="0"/>
              <a:t> ale </a:t>
            </a:r>
            <a:r>
              <a:rPr lang="en-US" sz="1600" dirty="0" err="1" smtClean="0"/>
              <a:t>indicatorilor</a:t>
            </a:r>
            <a:r>
              <a:rPr lang="en-US" sz="1600" dirty="0" smtClean="0"/>
              <a:t> </a:t>
            </a:r>
            <a:r>
              <a:rPr lang="en-US" sz="1600" dirty="0" err="1" smtClean="0"/>
              <a:t>turistici</a:t>
            </a:r>
            <a:r>
              <a:rPr lang="en-US" sz="1600" dirty="0" smtClean="0"/>
              <a:t> (</a:t>
            </a:r>
            <a:r>
              <a:rPr lang="ro-RO" sz="1600" dirty="0" smtClean="0"/>
              <a:t>date </a:t>
            </a:r>
            <a:r>
              <a:rPr lang="en-US" sz="1600" dirty="0" err="1" smtClean="0"/>
              <a:t>statistice</a:t>
            </a:r>
            <a:r>
              <a:rPr lang="en-US" sz="1600" dirty="0" smtClean="0"/>
              <a:t>)</a:t>
            </a:r>
          </a:p>
          <a:p>
            <a:pPr lvl="1"/>
            <a:r>
              <a:rPr lang="en-US" sz="1200" dirty="0" err="1" smtClean="0">
                <a:solidFill>
                  <a:schemeClr val="accent5">
                    <a:lumMod val="40000"/>
                    <a:lumOff val="60000"/>
                  </a:schemeClr>
                </a:solidFill>
              </a:rPr>
              <a:t>Sosiri</a:t>
            </a:r>
            <a:r>
              <a:rPr lang="en-US" sz="1200" dirty="0" smtClean="0">
                <a:solidFill>
                  <a:schemeClr val="accent5">
                    <a:lumMod val="40000"/>
                    <a:lumOff val="60000"/>
                  </a:schemeClr>
                </a:solidFill>
              </a:rPr>
              <a:t>, </a:t>
            </a:r>
            <a:r>
              <a:rPr lang="en-US" sz="1200" dirty="0" err="1" smtClean="0">
                <a:solidFill>
                  <a:schemeClr val="accent5">
                    <a:lumMod val="40000"/>
                    <a:lumOff val="60000"/>
                  </a:schemeClr>
                </a:solidFill>
              </a:rPr>
              <a:t>plec</a:t>
            </a:r>
            <a:r>
              <a:rPr lang="ro-RO" sz="1200" dirty="0" smtClean="0">
                <a:solidFill>
                  <a:schemeClr val="accent5">
                    <a:lumMod val="40000"/>
                    <a:lumOff val="60000"/>
                  </a:schemeClr>
                </a:solidFill>
              </a:rPr>
              <a:t>ă</a:t>
            </a:r>
            <a:r>
              <a:rPr lang="en-US" sz="1200" dirty="0" err="1" smtClean="0">
                <a:solidFill>
                  <a:schemeClr val="accent5">
                    <a:lumMod val="40000"/>
                    <a:lumOff val="60000"/>
                  </a:schemeClr>
                </a:solidFill>
              </a:rPr>
              <a:t>ri</a:t>
            </a:r>
            <a:endParaRPr lang="en-US" sz="1200" dirty="0" smtClean="0">
              <a:solidFill>
                <a:schemeClr val="accent5">
                  <a:lumMod val="40000"/>
                  <a:lumOff val="60000"/>
                </a:schemeClr>
              </a:solidFill>
            </a:endParaRPr>
          </a:p>
          <a:p>
            <a:pPr lvl="1"/>
            <a:r>
              <a:rPr lang="en-US" sz="1200" dirty="0" err="1" smtClean="0">
                <a:solidFill>
                  <a:schemeClr val="accent5">
                    <a:lumMod val="40000"/>
                    <a:lumOff val="60000"/>
                  </a:schemeClr>
                </a:solidFill>
              </a:rPr>
              <a:t>Densitatea</a:t>
            </a:r>
            <a:r>
              <a:rPr lang="en-US" sz="1200" dirty="0" smtClean="0">
                <a:solidFill>
                  <a:schemeClr val="accent5">
                    <a:lumMod val="40000"/>
                    <a:lumOff val="60000"/>
                  </a:schemeClr>
                </a:solidFill>
              </a:rPr>
              <a:t> </a:t>
            </a:r>
            <a:r>
              <a:rPr lang="en-US" sz="1200" dirty="0" err="1" smtClean="0">
                <a:solidFill>
                  <a:schemeClr val="accent5">
                    <a:lumMod val="40000"/>
                    <a:lumOff val="60000"/>
                  </a:schemeClr>
                </a:solidFill>
              </a:rPr>
              <a:t>circula</a:t>
            </a:r>
            <a:r>
              <a:rPr lang="ro-RO" sz="1200" dirty="0" smtClean="0">
                <a:solidFill>
                  <a:schemeClr val="accent5">
                    <a:lumMod val="40000"/>
                    <a:lumOff val="60000"/>
                  </a:schemeClr>
                </a:solidFill>
              </a:rPr>
              <a:t>ţ</a:t>
            </a:r>
            <a:r>
              <a:rPr lang="en-US" sz="1200" dirty="0" err="1" smtClean="0">
                <a:solidFill>
                  <a:schemeClr val="accent5">
                    <a:lumMod val="40000"/>
                    <a:lumOff val="60000"/>
                  </a:schemeClr>
                </a:solidFill>
              </a:rPr>
              <a:t>iei</a:t>
            </a:r>
            <a:r>
              <a:rPr lang="en-US" sz="1200" dirty="0" smtClean="0">
                <a:solidFill>
                  <a:schemeClr val="accent5">
                    <a:lumMod val="40000"/>
                    <a:lumOff val="60000"/>
                  </a:schemeClr>
                </a:solidFill>
              </a:rPr>
              <a:t> </a:t>
            </a:r>
            <a:r>
              <a:rPr lang="en-US" sz="1200" dirty="0" err="1" smtClean="0">
                <a:solidFill>
                  <a:schemeClr val="accent5">
                    <a:lumMod val="40000"/>
                    <a:lumOff val="60000"/>
                  </a:schemeClr>
                </a:solidFill>
              </a:rPr>
              <a:t>turistice</a:t>
            </a:r>
            <a:r>
              <a:rPr lang="ro-RO" sz="1200" dirty="0" smtClean="0">
                <a:solidFill>
                  <a:schemeClr val="accent5">
                    <a:lumMod val="40000"/>
                    <a:lumOff val="60000"/>
                  </a:schemeClr>
                </a:solidFill>
              </a:rPr>
              <a:t>, ...</a:t>
            </a:r>
            <a:endParaRPr lang="en-US" sz="1200" dirty="0" smtClean="0">
              <a:solidFill>
                <a:schemeClr val="accent5">
                  <a:lumMod val="40000"/>
                  <a:lumOff val="60000"/>
                </a:schemeClr>
              </a:solidFill>
            </a:endParaRPr>
          </a:p>
          <a:p>
            <a:endParaRPr lang="en-US" sz="1600" dirty="0"/>
          </a:p>
        </p:txBody>
      </p:sp>
      <p:sp>
        <p:nvSpPr>
          <p:cNvPr id="11" name="Rounded Rectangle 10"/>
          <p:cNvSpPr/>
          <p:nvPr/>
        </p:nvSpPr>
        <p:spPr>
          <a:xfrm>
            <a:off x="381000" y="1371600"/>
            <a:ext cx="22860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BAZE DE DATE SPAŢIALE</a:t>
            </a:r>
          </a:p>
        </p:txBody>
      </p:sp>
      <p:sp>
        <p:nvSpPr>
          <p:cNvPr id="12" name="Rounded Rectangle 11"/>
          <p:cNvSpPr/>
          <p:nvPr/>
        </p:nvSpPr>
        <p:spPr>
          <a:xfrm>
            <a:off x="381000" y="3200400"/>
            <a:ext cx="22860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HĂRŢI  </a:t>
            </a:r>
          </a:p>
          <a:p>
            <a:pPr algn="ctr"/>
            <a:r>
              <a:rPr lang="ro-RO" sz="1400" dirty="0" smtClean="0"/>
              <a:t>în format analogic</a:t>
            </a:r>
          </a:p>
        </p:txBody>
      </p:sp>
      <p:sp>
        <p:nvSpPr>
          <p:cNvPr id="13" name="Rounded Rectangle 12"/>
          <p:cNvSpPr/>
          <p:nvPr/>
        </p:nvSpPr>
        <p:spPr>
          <a:xfrm>
            <a:off x="381000" y="5029200"/>
            <a:ext cx="2286000" cy="45720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ro-RO" sz="1400" dirty="0" smtClean="0"/>
              <a:t>HĂRŢI  </a:t>
            </a:r>
          </a:p>
          <a:p>
            <a:pPr algn="ctr"/>
            <a:r>
              <a:rPr lang="ro-RO" sz="1400" dirty="0" smtClean="0"/>
              <a:t>INTERACTIVE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fade">
                                      <p:cBhvr>
                                        <p:cTn id="7" dur="2000"/>
                                        <p:tgtEl>
                                          <p:spTgt spid="11">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fade">
                                      <p:cBhvr>
                                        <p:cTn id="10" dur="2000"/>
                                        <p:tgtEl>
                                          <p:spTgt spid="1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bg/>
                                          </p:spTgt>
                                        </p:tgtEl>
                                        <p:attrNameLst>
                                          <p:attrName>style.visibility</p:attrName>
                                        </p:attrNameLst>
                                      </p:cBhvr>
                                      <p:to>
                                        <p:strVal val="visible"/>
                                      </p:to>
                                    </p:set>
                                    <p:animEffect transition="in" filter="fade">
                                      <p:cBhvr>
                                        <p:cTn id="15" dur="2000"/>
                                        <p:tgtEl>
                                          <p:spTgt spid="12">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xEl>
                                              <p:pRg st="0" end="0"/>
                                            </p:txEl>
                                          </p:spTgt>
                                        </p:tgtEl>
                                        <p:attrNameLst>
                                          <p:attrName>style.visibility</p:attrName>
                                        </p:attrNameLst>
                                      </p:cBhvr>
                                      <p:to>
                                        <p:strVal val="visible"/>
                                      </p:to>
                                    </p:set>
                                    <p:animEffect transition="in" filter="fade">
                                      <p:cBhvr>
                                        <p:cTn id="18" dur="2000"/>
                                        <p:tgtEl>
                                          <p:spTgt spid="12">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xEl>
                                              <p:pRg st="1" end="1"/>
                                            </p:txEl>
                                          </p:spTgt>
                                        </p:tgtEl>
                                        <p:attrNameLst>
                                          <p:attrName>style.visibility</p:attrName>
                                        </p:attrNameLst>
                                      </p:cBhvr>
                                      <p:to>
                                        <p:strVal val="visible"/>
                                      </p:to>
                                    </p:set>
                                    <p:animEffect transition="in" filter="fade">
                                      <p:cBhvr>
                                        <p:cTn id="21" dur="2000"/>
                                        <p:tgtEl>
                                          <p:spTgt spid="12">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bg/>
                                          </p:spTgt>
                                        </p:tgtEl>
                                        <p:attrNameLst>
                                          <p:attrName>style.visibility</p:attrName>
                                        </p:attrNameLst>
                                      </p:cBhvr>
                                      <p:to>
                                        <p:strVal val="visible"/>
                                      </p:to>
                                    </p:set>
                                    <p:animEffect transition="in" filter="fade">
                                      <p:cBhvr>
                                        <p:cTn id="26" dur="2000"/>
                                        <p:tgtEl>
                                          <p:spTgt spid="13">
                                            <p:bg/>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xEl>
                                              <p:pRg st="0" end="0"/>
                                            </p:txEl>
                                          </p:spTgt>
                                        </p:tgtEl>
                                        <p:attrNameLst>
                                          <p:attrName>style.visibility</p:attrName>
                                        </p:attrNameLst>
                                      </p:cBhvr>
                                      <p:to>
                                        <p:strVal val="visible"/>
                                      </p:to>
                                    </p:set>
                                    <p:animEffect transition="in" filter="fade">
                                      <p:cBhvr>
                                        <p:cTn id="29" dur="2000"/>
                                        <p:tgtEl>
                                          <p:spTgt spid="13">
                                            <p:txEl>
                                              <p:pRg st="0" end="0"/>
                                            </p:tx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xEl>
                                              <p:pRg st="1" end="1"/>
                                            </p:txEl>
                                          </p:spTgt>
                                        </p:tgtEl>
                                        <p:attrNameLst>
                                          <p:attrName>style.visibility</p:attrName>
                                        </p:attrNameLst>
                                      </p:cBhvr>
                                      <p:to>
                                        <p:strVal val="visible"/>
                                      </p:to>
                                    </p:set>
                                    <p:animEffect transition="in" filter="fade">
                                      <p:cBhvr>
                                        <p:cTn id="32" dur="2000"/>
                                        <p:tgtEl>
                                          <p:spTgt spid="13">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20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fade">
                                      <p:cBhvr>
                                        <p:cTn id="42" dur="2000"/>
                                        <p:tgtEl>
                                          <p:spTgt spid="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Effect transition="in" filter="fade">
                                      <p:cBhvr>
                                        <p:cTn id="47" dur="2000"/>
                                        <p:tgtEl>
                                          <p:spTgt spid="3">
                                            <p:txEl>
                                              <p:pRg st="3" end="3"/>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Effect transition="in" filter="fade">
                                      <p:cBhvr>
                                        <p:cTn id="50" dur="2000"/>
                                        <p:tgtEl>
                                          <p:spTgt spid="3">
                                            <p:txEl>
                                              <p:pRg st="4" end="4"/>
                                            </p:tx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Effect transition="in" filter="fade">
                                      <p:cBhvr>
                                        <p:cTn id="53" dur="2000"/>
                                        <p:tgtEl>
                                          <p:spTgt spid="3">
                                            <p:txEl>
                                              <p:pRg st="5" end="5"/>
                                            </p:txEl>
                                          </p:spTgt>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2000"/>
                                        <p:tgtEl>
                                          <p:spTgt spid="3">
                                            <p:txEl>
                                              <p:pRg st="6" end="6"/>
                                            </p:txEl>
                                          </p:spTgt>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
                                            <p:txEl>
                                              <p:pRg st="7" end="7"/>
                                            </p:txEl>
                                          </p:spTgt>
                                        </p:tgtEl>
                                        <p:attrNameLst>
                                          <p:attrName>style.visibility</p:attrName>
                                        </p:attrNameLst>
                                      </p:cBhvr>
                                      <p:to>
                                        <p:strVal val="visible"/>
                                      </p:to>
                                    </p:set>
                                    <p:animEffect transition="in" filter="fade">
                                      <p:cBhvr>
                                        <p:cTn id="59" dur="2000"/>
                                        <p:tgtEl>
                                          <p:spTgt spid="3">
                                            <p:txEl>
                                              <p:pRg st="7" end="7"/>
                                            </p:tx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
                                            <p:txEl>
                                              <p:pRg st="8" end="8"/>
                                            </p:txEl>
                                          </p:spTgt>
                                        </p:tgtEl>
                                        <p:attrNameLst>
                                          <p:attrName>style.visibility</p:attrName>
                                        </p:attrNameLst>
                                      </p:cBhvr>
                                      <p:to>
                                        <p:strVal val="visible"/>
                                      </p:to>
                                    </p:set>
                                    <p:animEffect transition="in" filter="fade">
                                      <p:cBhvr>
                                        <p:cTn id="62" dur="2000"/>
                                        <p:tgtEl>
                                          <p:spTgt spid="3">
                                            <p:txEl>
                                              <p:pRg st="8" end="8"/>
                                            </p:tx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
                                            <p:txEl>
                                              <p:pRg st="9" end="9"/>
                                            </p:txEl>
                                          </p:spTgt>
                                        </p:tgtEl>
                                        <p:attrNameLst>
                                          <p:attrName>style.visibility</p:attrName>
                                        </p:attrNameLst>
                                      </p:cBhvr>
                                      <p:to>
                                        <p:strVal val="visible"/>
                                      </p:to>
                                    </p:set>
                                    <p:animEffect transition="in" filter="fade">
                                      <p:cBhvr>
                                        <p:cTn id="65" dur="2000"/>
                                        <p:tgtEl>
                                          <p:spTgt spid="3">
                                            <p:txEl>
                                              <p:pRg st="9" end="9"/>
                                            </p:txEl>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
                                            <p:txEl>
                                              <p:pRg st="10" end="10"/>
                                            </p:txEl>
                                          </p:spTgt>
                                        </p:tgtEl>
                                        <p:attrNameLst>
                                          <p:attrName>style.visibility</p:attrName>
                                        </p:attrNameLst>
                                      </p:cBhvr>
                                      <p:to>
                                        <p:strVal val="visible"/>
                                      </p:to>
                                    </p:set>
                                    <p:animEffect transition="in" filter="fade">
                                      <p:cBhvr>
                                        <p:cTn id="68" dur="2000"/>
                                        <p:tgtEl>
                                          <p:spTgt spid="3">
                                            <p:txEl>
                                              <p:pRg st="10" end="10"/>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3">
                                            <p:txEl>
                                              <p:pRg st="12" end="12"/>
                                            </p:txEl>
                                          </p:spTgt>
                                        </p:tgtEl>
                                        <p:attrNameLst>
                                          <p:attrName>style.visibility</p:attrName>
                                        </p:attrNameLst>
                                      </p:cBhvr>
                                      <p:to>
                                        <p:strVal val="visible"/>
                                      </p:to>
                                    </p:set>
                                    <p:animEffect transition="in" filter="fade">
                                      <p:cBhvr>
                                        <p:cTn id="73" dur="2000"/>
                                        <p:tgtEl>
                                          <p:spTgt spid="3">
                                            <p:txEl>
                                              <p:pRg st="12" end="12"/>
                                            </p:tx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Effect transition="in" filter="fade">
                                      <p:cBhvr>
                                        <p:cTn id="76" dur="2000"/>
                                        <p:tgtEl>
                                          <p:spTgt spid="3">
                                            <p:txEl>
                                              <p:pRg st="13" end="13"/>
                                            </p:tx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
                                            <p:txEl>
                                              <p:pRg st="14" end="14"/>
                                            </p:txEl>
                                          </p:spTgt>
                                        </p:tgtEl>
                                        <p:attrNameLst>
                                          <p:attrName>style.visibility</p:attrName>
                                        </p:attrNameLst>
                                      </p:cBhvr>
                                      <p:to>
                                        <p:strVal val="visible"/>
                                      </p:to>
                                    </p:set>
                                    <p:animEffect transition="in" filter="fade">
                                      <p:cBhvr>
                                        <p:cTn id="79" dur="2000"/>
                                        <p:tgtEl>
                                          <p:spTgt spid="3">
                                            <p:txEl>
                                              <p:pRg st="14" end="14"/>
                                            </p:tx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fade">
                                      <p:cBhvr>
                                        <p:cTn id="82" dur="2000"/>
                                        <p:tgtEl>
                                          <p:spTgt spid="3">
                                            <p:txEl>
                                              <p:pRg st="15" end="15"/>
                                            </p:tx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
                                            <p:txEl>
                                              <p:pRg st="16" end="16"/>
                                            </p:txEl>
                                          </p:spTgt>
                                        </p:tgtEl>
                                        <p:attrNameLst>
                                          <p:attrName>style.visibility</p:attrName>
                                        </p:attrNameLst>
                                      </p:cBhvr>
                                      <p:to>
                                        <p:strVal val="visible"/>
                                      </p:to>
                                    </p:set>
                                    <p:animEffect transition="in" filter="fade">
                                      <p:cBhvr>
                                        <p:cTn id="85" dur="2000"/>
                                        <p:tgtEl>
                                          <p:spTgt spid="3">
                                            <p:txEl>
                                              <p:pRg st="16" end="16"/>
                                            </p:tx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
                                            <p:txEl>
                                              <p:pRg st="17" end="17"/>
                                            </p:txEl>
                                          </p:spTgt>
                                        </p:tgtEl>
                                        <p:attrNameLst>
                                          <p:attrName>style.visibility</p:attrName>
                                        </p:attrNameLst>
                                      </p:cBhvr>
                                      <p:to>
                                        <p:strVal val="visible"/>
                                      </p:to>
                                    </p:set>
                                    <p:animEffect transition="in" filter="fade">
                                      <p:cBhvr>
                                        <p:cTn id="88" dur="2000"/>
                                        <p:tgtEl>
                                          <p:spTgt spid="3">
                                            <p:txEl>
                                              <p:pRg st="17" end="17"/>
                                            </p:tx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
                                            <p:txEl>
                                              <p:pRg st="18" end="18"/>
                                            </p:txEl>
                                          </p:spTgt>
                                        </p:tgtEl>
                                        <p:attrNameLst>
                                          <p:attrName>style.visibility</p:attrName>
                                        </p:attrNameLst>
                                      </p:cBhvr>
                                      <p:to>
                                        <p:strVal val="visible"/>
                                      </p:to>
                                    </p:set>
                                    <p:animEffect transition="in" filter="fade">
                                      <p:cBhvr>
                                        <p:cTn id="91" dur="2000"/>
                                        <p:tgtEl>
                                          <p:spTgt spid="3">
                                            <p:txEl>
                                              <p:pRg st="18" end="18"/>
                                            </p:txEl>
                                          </p:spTgt>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3">
                                            <p:txEl>
                                              <p:pRg st="20" end="20"/>
                                            </p:txEl>
                                          </p:spTgt>
                                        </p:tgtEl>
                                        <p:attrNameLst>
                                          <p:attrName>style.visibility</p:attrName>
                                        </p:attrNameLst>
                                      </p:cBhvr>
                                      <p:to>
                                        <p:strVal val="visible"/>
                                      </p:to>
                                    </p:set>
                                    <p:animEffect transition="in" filter="fade">
                                      <p:cBhvr>
                                        <p:cTn id="96" dur="2000"/>
                                        <p:tgtEl>
                                          <p:spTgt spid="3">
                                            <p:txEl>
                                              <p:pRg st="20" end="20"/>
                                            </p:txEl>
                                          </p:spTgt>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3">
                                            <p:txEl>
                                              <p:pRg st="21" end="21"/>
                                            </p:txEl>
                                          </p:spTgt>
                                        </p:tgtEl>
                                        <p:attrNameLst>
                                          <p:attrName>style.visibility</p:attrName>
                                        </p:attrNameLst>
                                      </p:cBhvr>
                                      <p:to>
                                        <p:strVal val="visible"/>
                                      </p:to>
                                    </p:set>
                                    <p:animEffect transition="in" filter="fade">
                                      <p:cBhvr>
                                        <p:cTn id="99" dur="2000"/>
                                        <p:tgtEl>
                                          <p:spTgt spid="3">
                                            <p:txEl>
                                              <p:pRg st="21" end="21"/>
                                            </p:txEl>
                                          </p:spTgt>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
                                            <p:txEl>
                                              <p:pRg st="22" end="22"/>
                                            </p:txEl>
                                          </p:spTgt>
                                        </p:tgtEl>
                                        <p:attrNameLst>
                                          <p:attrName>style.visibility</p:attrName>
                                        </p:attrNameLst>
                                      </p:cBhvr>
                                      <p:to>
                                        <p:strVal val="visible"/>
                                      </p:to>
                                    </p:set>
                                    <p:animEffect transition="in" filter="fade">
                                      <p:cBhvr>
                                        <p:cTn id="102" dur="2000"/>
                                        <p:tgtEl>
                                          <p:spTgt spid="3">
                                            <p:txEl>
                                              <p:pRg st="22" end="22"/>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3">
                                            <p:txEl>
                                              <p:pRg st="24" end="24"/>
                                            </p:txEl>
                                          </p:spTgt>
                                        </p:tgtEl>
                                        <p:attrNameLst>
                                          <p:attrName>style.visibility</p:attrName>
                                        </p:attrNameLst>
                                      </p:cBhvr>
                                      <p:to>
                                        <p:strVal val="visible"/>
                                      </p:to>
                                    </p:set>
                                    <p:animEffect transition="in" filter="fade">
                                      <p:cBhvr>
                                        <p:cTn id="107" dur="2000"/>
                                        <p:tgtEl>
                                          <p:spTgt spid="3">
                                            <p:txEl>
                                              <p:pRg st="24" end="24"/>
                                            </p:txEl>
                                          </p:spTgt>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3">
                                            <p:txEl>
                                              <p:pRg st="25" end="25"/>
                                            </p:txEl>
                                          </p:spTgt>
                                        </p:tgtEl>
                                        <p:attrNameLst>
                                          <p:attrName>style.visibility</p:attrName>
                                        </p:attrNameLst>
                                      </p:cBhvr>
                                      <p:to>
                                        <p:strVal val="visible"/>
                                      </p:to>
                                    </p:set>
                                    <p:animEffect transition="in" filter="fade">
                                      <p:cBhvr>
                                        <p:cTn id="110" dur="2000"/>
                                        <p:tgtEl>
                                          <p:spTgt spid="3">
                                            <p:txEl>
                                              <p:pRg st="25" end="25"/>
                                            </p:txEl>
                                          </p:spTgt>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
                                            <p:txEl>
                                              <p:pRg st="26" end="26"/>
                                            </p:txEl>
                                          </p:spTgt>
                                        </p:tgtEl>
                                        <p:attrNameLst>
                                          <p:attrName>style.visibility</p:attrName>
                                        </p:attrNameLst>
                                      </p:cBhvr>
                                      <p:to>
                                        <p:strVal val="visible"/>
                                      </p:to>
                                    </p:set>
                                    <p:animEffect transition="in" filter="fade">
                                      <p:cBhvr>
                                        <p:cTn id="113" dur="2000"/>
                                        <p:tgtEl>
                                          <p:spTgt spid="3">
                                            <p:txEl>
                                              <p:pRg st="26" end="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build="allAtOnce" animBg="1"/>
      <p:bldP spid="12" grpId="0" build="allAtOnce" animBg="1"/>
      <p:bldP spid="13" grpId="0"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GIS  +  </a:t>
            </a:r>
            <a:r>
              <a:rPr lang="en-US" sz="3200" dirty="0" err="1" smtClean="0"/>
              <a:t>turism</a:t>
            </a:r>
            <a:r>
              <a:rPr lang="en-US" sz="3200" dirty="0" smtClean="0"/>
              <a:t>  +  </a:t>
            </a:r>
            <a:r>
              <a:rPr lang="en-US" sz="3200" dirty="0" err="1" smtClean="0"/>
              <a:t>tehnici</a:t>
            </a:r>
            <a:r>
              <a:rPr lang="en-US" sz="3200" dirty="0" smtClean="0"/>
              <a:t> </a:t>
            </a:r>
            <a:r>
              <a:rPr lang="en-US" sz="3200" dirty="0" err="1" smtClean="0"/>
              <a:t>grafice</a:t>
            </a:r>
            <a:endParaRPr lang="en-US" sz="3200" dirty="0"/>
          </a:p>
        </p:txBody>
      </p:sp>
      <p:sp>
        <p:nvSpPr>
          <p:cNvPr id="4" name="Text Placeholder 3"/>
          <p:cNvSpPr>
            <a:spLocks noGrp="1"/>
          </p:cNvSpPr>
          <p:nvPr>
            <p:ph type="body" idx="1"/>
          </p:nvPr>
        </p:nvSpPr>
        <p:spPr/>
        <p:txBody>
          <a:bodyPr/>
          <a:lstStyle/>
          <a:p>
            <a:r>
              <a:rPr lang="ro-RO" dirty="0" smtClean="0">
                <a:solidFill>
                  <a:schemeClr val="bg1"/>
                </a:solidFill>
              </a:rPr>
              <a:t>P</a:t>
            </a:r>
            <a:r>
              <a:rPr lang="en-US" dirty="0" err="1" smtClean="0">
                <a:solidFill>
                  <a:schemeClr val="bg1"/>
                </a:solidFill>
              </a:rPr>
              <a:t>romovare</a:t>
            </a:r>
            <a:r>
              <a:rPr lang="ro-RO" dirty="0" smtClean="0">
                <a:solidFill>
                  <a:schemeClr val="bg1"/>
                </a:solidFill>
              </a:rPr>
              <a:t>a</a:t>
            </a:r>
            <a:r>
              <a:rPr lang="en-US" dirty="0" smtClean="0">
                <a:solidFill>
                  <a:schemeClr val="bg1"/>
                </a:solidFill>
              </a:rPr>
              <a:t> </a:t>
            </a:r>
            <a:r>
              <a:rPr lang="en-US" dirty="0" err="1" smtClean="0">
                <a:solidFill>
                  <a:schemeClr val="bg1"/>
                </a:solidFill>
              </a:rPr>
              <a:t>turistic</a:t>
            </a:r>
            <a:r>
              <a:rPr lang="ro-RO" dirty="0" smtClean="0">
                <a:solidFill>
                  <a:schemeClr val="bg1"/>
                </a:solidFill>
              </a:rPr>
              <a:t>ă prin intermediul hărţilor</a:t>
            </a:r>
            <a:endParaRPr lang="en-US"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outh_africa_map_art.jpg"/>
          <p:cNvPicPr>
            <a:picLocks noGrp="1" noChangeAspect="1"/>
          </p:cNvPicPr>
          <p:nvPr>
            <p:ph idx="4294967295"/>
          </p:nvPr>
        </p:nvPicPr>
        <p:blipFill>
          <a:blip r:embed="rId2" cstate="print"/>
          <a:stretch>
            <a:fillRect/>
          </a:stretch>
        </p:blipFill>
        <p:spPr>
          <a:xfrm>
            <a:off x="895033" y="152400"/>
            <a:ext cx="4191000" cy="3521075"/>
          </a:xfrm>
          <a:effectLst>
            <a:innerShdw blurRad="114300">
              <a:prstClr val="black"/>
            </a:innerShdw>
          </a:effectLst>
        </p:spPr>
      </p:pic>
      <p:pic>
        <p:nvPicPr>
          <p:cNvPr id="6" name="Picture 5" descr="illustrated-map-of-san-francisco.jpg"/>
          <p:cNvPicPr>
            <a:picLocks noChangeAspect="1"/>
          </p:cNvPicPr>
          <p:nvPr/>
        </p:nvPicPr>
        <p:blipFill>
          <a:blip r:embed="rId3" cstate="print"/>
          <a:stretch>
            <a:fillRect/>
          </a:stretch>
        </p:blipFill>
        <p:spPr>
          <a:xfrm>
            <a:off x="5238432" y="2743200"/>
            <a:ext cx="2862007" cy="3962400"/>
          </a:xfrm>
          <a:prstGeom prst="rect">
            <a:avLst/>
          </a:prstGeom>
          <a:effectLst>
            <a:innerShdw blurRad="114300">
              <a:prstClr val="black"/>
            </a:innerShdw>
          </a:effectLst>
        </p:spPr>
      </p:pic>
      <p:pic>
        <p:nvPicPr>
          <p:cNvPr id="7" name="Picture 6" descr="large_detailed_illustrated_tourist_map_of_italy.jpg"/>
          <p:cNvPicPr>
            <a:picLocks noChangeAspect="1"/>
          </p:cNvPicPr>
          <p:nvPr/>
        </p:nvPicPr>
        <p:blipFill>
          <a:blip r:embed="rId4" cstate="print"/>
          <a:stretch>
            <a:fillRect/>
          </a:stretch>
        </p:blipFill>
        <p:spPr>
          <a:xfrm>
            <a:off x="2495233" y="3810000"/>
            <a:ext cx="2590800" cy="2867153"/>
          </a:xfrm>
          <a:prstGeom prst="rect">
            <a:avLst/>
          </a:prstGeom>
          <a:effectLst>
            <a:innerShdw blurRad="114300">
              <a:prstClr val="black"/>
            </a:innerShdw>
          </a:effectLst>
        </p:spPr>
      </p:pic>
      <p:pic>
        <p:nvPicPr>
          <p:cNvPr id="1027" name="Picture 3"/>
          <p:cNvPicPr>
            <a:picLocks noChangeAspect="1" noChangeArrowheads="1"/>
          </p:cNvPicPr>
          <p:nvPr/>
        </p:nvPicPr>
        <p:blipFill>
          <a:blip r:embed="rId5" cstate="print"/>
          <a:srcRect/>
          <a:stretch>
            <a:fillRect/>
          </a:stretch>
        </p:blipFill>
        <p:spPr bwMode="auto">
          <a:xfrm>
            <a:off x="5238433" y="152400"/>
            <a:ext cx="3448367" cy="2438399"/>
          </a:xfrm>
          <a:prstGeom prst="rect">
            <a:avLst/>
          </a:prstGeom>
          <a:noFill/>
          <a:ln w="9525">
            <a:noFill/>
            <a:miter lim="800000"/>
            <a:headEnd/>
            <a:tailEnd/>
          </a:ln>
          <a:effectLst>
            <a:innerShdw blurRad="114300">
              <a:prstClr val="black"/>
            </a:inn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fade">
                                      <p:cBhvr>
                                        <p:cTn id="17" dur="2000"/>
                                        <p:tgtEl>
                                          <p:spTgt spid="10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4876800" y="152400"/>
            <a:ext cx="4114800" cy="4114800"/>
          </a:xfrm>
          <a:prstGeom prst="rect">
            <a:avLst/>
          </a:prstGeom>
          <a:noFill/>
          <a:ln w="9525">
            <a:noFill/>
            <a:miter lim="800000"/>
            <a:headEnd/>
            <a:tailEnd/>
          </a:ln>
          <a:effectLst>
            <a:innerShdw blurRad="114300">
              <a:prstClr val="black"/>
            </a:innerShdw>
          </a:effectLst>
        </p:spPr>
      </p:pic>
      <p:pic>
        <p:nvPicPr>
          <p:cNvPr id="5123" name="Picture 3"/>
          <p:cNvPicPr>
            <a:picLocks noChangeAspect="1" noChangeArrowheads="1"/>
          </p:cNvPicPr>
          <p:nvPr/>
        </p:nvPicPr>
        <p:blipFill>
          <a:blip r:embed="rId3" cstate="print"/>
          <a:srcRect/>
          <a:stretch>
            <a:fillRect/>
          </a:stretch>
        </p:blipFill>
        <p:spPr bwMode="auto">
          <a:xfrm>
            <a:off x="533400" y="660082"/>
            <a:ext cx="4148190" cy="2768918"/>
          </a:xfrm>
          <a:prstGeom prst="rect">
            <a:avLst/>
          </a:prstGeom>
          <a:noFill/>
          <a:ln w="9525">
            <a:noFill/>
            <a:miter lim="800000"/>
            <a:headEnd/>
            <a:tailEnd/>
          </a:ln>
          <a:effectLst>
            <a:innerShdw blurRad="114300">
              <a:prstClr val="black"/>
            </a:innerShdw>
          </a:effectLst>
        </p:spPr>
      </p:pic>
      <p:pic>
        <p:nvPicPr>
          <p:cNvPr id="5124" name="Picture 4"/>
          <p:cNvPicPr>
            <a:picLocks noChangeAspect="1" noChangeArrowheads="1"/>
          </p:cNvPicPr>
          <p:nvPr/>
        </p:nvPicPr>
        <p:blipFill>
          <a:blip r:embed="rId4" cstate="print"/>
          <a:srcRect/>
          <a:stretch>
            <a:fillRect/>
          </a:stretch>
        </p:blipFill>
        <p:spPr bwMode="auto">
          <a:xfrm>
            <a:off x="4876800" y="4328127"/>
            <a:ext cx="3470178" cy="2377473"/>
          </a:xfrm>
          <a:prstGeom prst="rect">
            <a:avLst/>
          </a:prstGeom>
          <a:noFill/>
          <a:ln w="9525">
            <a:noFill/>
            <a:miter lim="800000"/>
            <a:headEnd/>
            <a:tailEnd/>
          </a:ln>
          <a:effectLst>
            <a:innerShdw blurRad="114300">
              <a:prstClr val="black"/>
            </a:innerShdw>
          </a:effectLst>
        </p:spPr>
      </p:pic>
      <p:pic>
        <p:nvPicPr>
          <p:cNvPr id="5125" name="Picture 5"/>
          <p:cNvPicPr>
            <a:picLocks noChangeAspect="1" noChangeArrowheads="1"/>
          </p:cNvPicPr>
          <p:nvPr/>
        </p:nvPicPr>
        <p:blipFill>
          <a:blip r:embed="rId5" cstate="print"/>
          <a:srcRect/>
          <a:stretch>
            <a:fillRect/>
          </a:stretch>
        </p:blipFill>
        <p:spPr bwMode="auto">
          <a:xfrm>
            <a:off x="152400" y="3505200"/>
            <a:ext cx="4583764" cy="3221620"/>
          </a:xfrm>
          <a:prstGeom prst="rect">
            <a:avLst/>
          </a:prstGeom>
          <a:noFill/>
          <a:ln w="9525">
            <a:noFill/>
            <a:miter lim="800000"/>
            <a:headEnd/>
            <a:tailEnd/>
          </a:ln>
          <a:effectLst>
            <a:innerShdw blurRad="114300">
              <a:prstClr val="black"/>
            </a:inn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fade">
                                      <p:cBhvr>
                                        <p:cTn id="7" dur="2000"/>
                                        <p:tgtEl>
                                          <p:spTgt spid="51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20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4"/>
                                        </p:tgtEl>
                                        <p:attrNameLst>
                                          <p:attrName>style.visibility</p:attrName>
                                        </p:attrNameLst>
                                      </p:cBhvr>
                                      <p:to>
                                        <p:strVal val="visible"/>
                                      </p:to>
                                    </p:set>
                                    <p:animEffect transition="in" filter="fade">
                                      <p:cBhvr>
                                        <p:cTn id="17" dur="2000"/>
                                        <p:tgtEl>
                                          <p:spTgt spid="51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23"/>
                                        </p:tgtEl>
                                        <p:attrNameLst>
                                          <p:attrName>style.visibility</p:attrName>
                                        </p:attrNameLst>
                                      </p:cBhvr>
                                      <p:to>
                                        <p:strVal val="visible"/>
                                      </p:to>
                                    </p:set>
                                    <p:animEffect transition="in" filter="fade">
                                      <p:cBhvr>
                                        <p:cTn id="22" dur="2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YellowstoneMap-Final.jpg"/>
          <p:cNvPicPr>
            <a:picLocks noChangeAspect="1"/>
          </p:cNvPicPr>
          <p:nvPr/>
        </p:nvPicPr>
        <p:blipFill>
          <a:blip r:embed="rId2" cstate="print"/>
          <a:stretch>
            <a:fillRect/>
          </a:stretch>
        </p:blipFill>
        <p:spPr>
          <a:xfrm>
            <a:off x="1143000" y="0"/>
            <a:ext cx="6858000" cy="6858000"/>
          </a:xfrm>
          <a:prstGeom prst="rect">
            <a:avLst/>
          </a:prstGeom>
          <a:effectLst>
            <a:softEdge rad="31750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3074" name="Picture 2"/>
          <p:cNvPicPr>
            <a:picLocks noChangeAspect="1" noChangeArrowheads="1"/>
          </p:cNvPicPr>
          <p:nvPr/>
        </p:nvPicPr>
        <p:blipFill>
          <a:blip r:embed="rId2" cstate="print"/>
          <a:srcRect/>
          <a:stretch>
            <a:fillRect/>
          </a:stretch>
        </p:blipFill>
        <p:spPr bwMode="auto">
          <a:xfrm>
            <a:off x="228600" y="152400"/>
            <a:ext cx="8636000" cy="6477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209800" y="0"/>
            <a:ext cx="4756462"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l="3441" t="7813" r="36823" b="14062"/>
          <a:stretch>
            <a:fillRect/>
          </a:stretch>
        </p:blipFill>
        <p:spPr bwMode="auto">
          <a:xfrm>
            <a:off x="499872" y="381000"/>
            <a:ext cx="8186928" cy="6019800"/>
          </a:xfrm>
          <a:prstGeom prst="rect">
            <a:avLst/>
          </a:prstGeom>
          <a:noFill/>
          <a:ln w="9525">
            <a:noFill/>
            <a:miter lim="800000"/>
            <a:headEnd/>
            <a:tailEnd/>
          </a:ln>
          <a:effectLst>
            <a:innerShdw blurRad="114300">
              <a:prstClr val="black"/>
            </a:inn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harta_tematica.jpg"/>
          <p:cNvPicPr>
            <a:picLocks noChangeAspect="1"/>
          </p:cNvPicPr>
          <p:nvPr/>
        </p:nvPicPr>
        <p:blipFill>
          <a:blip r:embed="rId2" cstate="print"/>
          <a:stretch>
            <a:fillRect/>
          </a:stretch>
        </p:blipFill>
        <p:spPr>
          <a:xfrm>
            <a:off x="1752600" y="631924"/>
            <a:ext cx="5562600" cy="5616476"/>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harta_turismului_1938_resized.jpg"/>
          <p:cNvPicPr>
            <a:picLocks noGrp="1" noChangeAspect="1"/>
          </p:cNvPicPr>
          <p:nvPr>
            <p:ph idx="1"/>
          </p:nvPr>
        </p:nvPicPr>
        <p:blipFill>
          <a:blip r:embed="rId2" cstate="print"/>
          <a:stretch>
            <a:fillRect/>
          </a:stretch>
        </p:blipFill>
        <p:spPr>
          <a:xfrm>
            <a:off x="206502" y="304800"/>
            <a:ext cx="8785098" cy="6248400"/>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1.bp.blogspot.com/-QReWR7czuyY/ULW9wx6WOuI/AAAAAAAABBQ/tFQ0PeDfNXw/s640/SAM_3155.JPG"/>
          <p:cNvPicPr>
            <a:picLocks noChangeAspect="1" noChangeArrowheads="1"/>
          </p:cNvPicPr>
          <p:nvPr/>
        </p:nvPicPr>
        <p:blipFill>
          <a:blip r:embed="rId2" cstate="print"/>
          <a:srcRect/>
          <a:stretch>
            <a:fillRect/>
          </a:stretch>
        </p:blipFill>
        <p:spPr bwMode="auto">
          <a:xfrm>
            <a:off x="276987" y="2590800"/>
            <a:ext cx="5080000" cy="3810000"/>
          </a:xfrm>
          <a:prstGeom prst="rect">
            <a:avLst/>
          </a:prstGeom>
          <a:noFill/>
          <a:effectLst>
            <a:innerShdw blurRad="114300">
              <a:prstClr val="black"/>
            </a:innerShdw>
          </a:effectLst>
        </p:spPr>
      </p:pic>
      <p:pic>
        <p:nvPicPr>
          <p:cNvPr id="27652" name="Picture 4" descr="http://4.bp.blogspot.com/-uPHoXlT1hV4/ULW-F9zqd4I/AAAAAAAABBo/-QH7ZoCC-_c/s640/SAM_3148.JPG"/>
          <p:cNvPicPr>
            <a:picLocks noChangeAspect="1" noChangeArrowheads="1"/>
          </p:cNvPicPr>
          <p:nvPr/>
        </p:nvPicPr>
        <p:blipFill>
          <a:blip r:embed="rId3" cstate="print"/>
          <a:srcRect/>
          <a:stretch>
            <a:fillRect/>
          </a:stretch>
        </p:blipFill>
        <p:spPr bwMode="auto">
          <a:xfrm>
            <a:off x="3858387" y="457200"/>
            <a:ext cx="5057013" cy="3792760"/>
          </a:xfrm>
          <a:prstGeom prst="rect">
            <a:avLst/>
          </a:prstGeom>
          <a:noFill/>
          <a:effectLst>
            <a:innerShdw blurRad="114300">
              <a:prstClr val="black"/>
            </a:innerShdw>
          </a:effectLst>
        </p:spPr>
      </p:pic>
      <p:sp>
        <p:nvSpPr>
          <p:cNvPr id="9" name="TextBox 8"/>
          <p:cNvSpPr txBox="1"/>
          <p:nvPr/>
        </p:nvSpPr>
        <p:spPr>
          <a:xfrm>
            <a:off x="457200" y="838200"/>
            <a:ext cx="3138647" cy="1477328"/>
          </a:xfrm>
          <a:prstGeom prst="rect">
            <a:avLst/>
          </a:prstGeom>
          <a:noFill/>
        </p:spPr>
        <p:txBody>
          <a:bodyPr wrap="square" rtlCol="0">
            <a:spAutoFit/>
          </a:bodyPr>
          <a:lstStyle/>
          <a:p>
            <a:pPr algn="ctr"/>
            <a:r>
              <a:rPr lang="ro-RO" i="1" dirty="0" smtClean="0"/>
              <a:t>“</a:t>
            </a:r>
            <a:r>
              <a:rPr lang="it-IT" i="1" dirty="0" smtClean="0"/>
              <a:t>o amestecare </a:t>
            </a:r>
            <a:r>
              <a:rPr lang="ro-RO" i="1" dirty="0" smtClean="0"/>
              <a:t>î</a:t>
            </a:r>
            <a:r>
              <a:rPr lang="it-IT" i="1" dirty="0" smtClean="0"/>
              <a:t>ntre realitate </a:t>
            </a:r>
            <a:r>
              <a:rPr lang="ro-RO" i="1" dirty="0" smtClean="0"/>
              <a:t>ş</a:t>
            </a:r>
            <a:r>
              <a:rPr lang="it-IT" i="1" dirty="0" smtClean="0"/>
              <a:t>i imaginarul colectiv privind aspectul </a:t>
            </a:r>
            <a:r>
              <a:rPr lang="ro-RO" i="1" dirty="0" smtClean="0"/>
              <a:t>ş</a:t>
            </a:r>
            <a:r>
              <a:rPr lang="it-IT" i="1" dirty="0" smtClean="0"/>
              <a:t>i tradi</a:t>
            </a:r>
            <a:r>
              <a:rPr lang="ro-RO" i="1" dirty="0" smtClean="0"/>
              <a:t>ţ</a:t>
            </a:r>
            <a:r>
              <a:rPr lang="it-IT" i="1" dirty="0" smtClean="0"/>
              <a:t>iile </a:t>
            </a:r>
            <a:r>
              <a:rPr lang="ro-RO" i="1" dirty="0" smtClean="0"/>
              <a:t>ţă</a:t>
            </a:r>
            <a:r>
              <a:rPr lang="it-IT" i="1" dirty="0" smtClean="0"/>
              <a:t>rii noastre</a:t>
            </a:r>
            <a:r>
              <a:rPr lang="ro-RO" i="1" dirty="0" smtClean="0"/>
              <a:t>”</a:t>
            </a:r>
          </a:p>
          <a:p>
            <a:pPr algn="ctr"/>
            <a:endParaRPr lang="en-US" i="1" dirty="0"/>
          </a:p>
        </p:txBody>
      </p:sp>
      <p:sp>
        <p:nvSpPr>
          <p:cNvPr id="10" name="TextBox 9"/>
          <p:cNvSpPr txBox="1"/>
          <p:nvPr/>
        </p:nvSpPr>
        <p:spPr>
          <a:xfrm>
            <a:off x="5867400" y="4485144"/>
            <a:ext cx="2971800" cy="2308324"/>
          </a:xfrm>
          <a:prstGeom prst="rect">
            <a:avLst/>
          </a:prstGeom>
          <a:noFill/>
        </p:spPr>
        <p:txBody>
          <a:bodyPr wrap="square" rtlCol="0">
            <a:spAutoFit/>
          </a:bodyPr>
          <a:lstStyle/>
          <a:p>
            <a:pPr>
              <a:lnSpc>
                <a:spcPct val="150000"/>
              </a:lnSpc>
              <a:buFont typeface="Arial" pitchFamily="34" charset="0"/>
              <a:buChar char="•"/>
            </a:pPr>
            <a:r>
              <a:rPr lang="ro-RO" sz="1600" dirty="0" smtClean="0"/>
              <a:t>   m</a:t>
            </a:r>
            <a:r>
              <a:rPr lang="en-US" sz="1600" dirty="0" err="1" smtClean="0"/>
              <a:t>inorit</a:t>
            </a:r>
            <a:r>
              <a:rPr lang="ro-RO" sz="1600" dirty="0" smtClean="0"/>
              <a:t>ăţ</a:t>
            </a:r>
            <a:r>
              <a:rPr lang="en-US" sz="1600" dirty="0" err="1" smtClean="0"/>
              <a:t>ile</a:t>
            </a:r>
            <a:r>
              <a:rPr lang="en-US" sz="1600" dirty="0" smtClean="0"/>
              <a:t> </a:t>
            </a:r>
            <a:r>
              <a:rPr lang="en-US" sz="1600" dirty="0" err="1" smtClean="0"/>
              <a:t>na</a:t>
            </a:r>
            <a:r>
              <a:rPr lang="ro-RO" sz="1600" dirty="0" smtClean="0"/>
              <a:t>ţ</a:t>
            </a:r>
            <a:r>
              <a:rPr lang="en-US" sz="1600" dirty="0" err="1" smtClean="0"/>
              <a:t>ionale</a:t>
            </a:r>
            <a:endParaRPr lang="ro-RO" sz="1600" dirty="0" smtClean="0"/>
          </a:p>
          <a:p>
            <a:pPr>
              <a:lnSpc>
                <a:spcPct val="150000"/>
              </a:lnSpc>
              <a:buFont typeface="Arial" pitchFamily="34" charset="0"/>
              <a:buChar char="•"/>
            </a:pPr>
            <a:r>
              <a:rPr lang="ro-RO" sz="1600" dirty="0" smtClean="0"/>
              <a:t>   </a:t>
            </a:r>
            <a:r>
              <a:rPr lang="en-US" sz="1600" dirty="0" err="1" smtClean="0"/>
              <a:t>cl</a:t>
            </a:r>
            <a:r>
              <a:rPr lang="ro-RO" sz="1600" dirty="0" smtClean="0"/>
              <a:t>ă</a:t>
            </a:r>
            <a:r>
              <a:rPr lang="en-US" sz="1600" dirty="0" err="1" smtClean="0"/>
              <a:t>dirile</a:t>
            </a:r>
            <a:r>
              <a:rPr lang="en-US" sz="1600" dirty="0" smtClean="0"/>
              <a:t> </a:t>
            </a:r>
            <a:r>
              <a:rPr lang="en-US" sz="1600" dirty="0" err="1" smtClean="0"/>
              <a:t>reprezentative</a:t>
            </a:r>
            <a:endParaRPr lang="ro-RO" sz="1600" dirty="0" smtClean="0"/>
          </a:p>
          <a:p>
            <a:pPr>
              <a:lnSpc>
                <a:spcPct val="150000"/>
              </a:lnSpc>
              <a:buFont typeface="Arial" pitchFamily="34" charset="0"/>
              <a:buChar char="•"/>
            </a:pPr>
            <a:r>
              <a:rPr lang="ro-RO" sz="1600" dirty="0" smtClean="0"/>
              <a:t>   </a:t>
            </a:r>
            <a:r>
              <a:rPr lang="en-US" sz="1600" dirty="0" err="1" smtClean="0"/>
              <a:t>portul</a:t>
            </a:r>
            <a:r>
              <a:rPr lang="en-US" sz="1600" dirty="0" smtClean="0"/>
              <a:t> popular </a:t>
            </a:r>
            <a:endParaRPr lang="ro-RO" sz="1600" dirty="0" smtClean="0"/>
          </a:p>
          <a:p>
            <a:pPr>
              <a:lnSpc>
                <a:spcPct val="150000"/>
              </a:lnSpc>
              <a:buFont typeface="Arial" pitchFamily="34" charset="0"/>
              <a:buChar char="•"/>
            </a:pPr>
            <a:r>
              <a:rPr lang="ro-RO" sz="1600" dirty="0" smtClean="0"/>
              <a:t>   </a:t>
            </a:r>
            <a:r>
              <a:rPr lang="en-US" sz="1600" dirty="0" err="1" smtClean="0"/>
              <a:t>ocupa</a:t>
            </a:r>
            <a:r>
              <a:rPr lang="ro-RO" sz="1600" dirty="0" smtClean="0"/>
              <a:t>ţ</a:t>
            </a:r>
            <a:r>
              <a:rPr lang="en-US" sz="1600" dirty="0" err="1" smtClean="0"/>
              <a:t>iile</a:t>
            </a:r>
            <a:r>
              <a:rPr lang="en-US" sz="1600" dirty="0" smtClean="0"/>
              <a:t> </a:t>
            </a:r>
            <a:r>
              <a:rPr lang="en-US" sz="1600" dirty="0" err="1" smtClean="0"/>
              <a:t>specifice</a:t>
            </a:r>
            <a:endParaRPr lang="ro-RO" sz="1600" dirty="0" smtClean="0"/>
          </a:p>
          <a:p>
            <a:pPr>
              <a:lnSpc>
                <a:spcPct val="150000"/>
              </a:lnSpc>
              <a:buFont typeface="Arial" pitchFamily="34" charset="0"/>
              <a:buChar char="•"/>
            </a:pPr>
            <a:r>
              <a:rPr lang="ro-RO" sz="1600" dirty="0" smtClean="0"/>
              <a:t>   </a:t>
            </a:r>
            <a:r>
              <a:rPr lang="en-US" sz="1600" dirty="0" err="1" smtClean="0"/>
              <a:t>umorul</a:t>
            </a:r>
            <a:endParaRPr lang="ro-RO" sz="1600" dirty="0" smtClean="0"/>
          </a:p>
          <a:p>
            <a:pPr>
              <a:lnSpc>
                <a:spcPct val="150000"/>
              </a:lnSpc>
            </a:pPr>
            <a:r>
              <a:rPr lang="en-US" sz="1600" dirty="0" smtClean="0"/>
              <a:t> </a:t>
            </a:r>
            <a:endParaRPr 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20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fade">
                                      <p:cBhvr>
                                        <p:cTn id="17" dur="20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Effect transition="in" filter="fade">
                                      <p:cBhvr>
                                        <p:cTn id="22" dur="2000"/>
                                        <p:tgtEl>
                                          <p:spTgt spid="1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fade">
                                      <p:cBhvr>
                                        <p:cTn id="27" dur="2000"/>
                                        <p:tgtEl>
                                          <p:spTgt spid="1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fade">
                                      <p:cBhvr>
                                        <p:cTn id="32" dur="2000"/>
                                        <p:tgtEl>
                                          <p:spTgt spid="1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fade">
                                      <p:cBhvr>
                                        <p:cTn id="37" dur="20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10"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3200" dirty="0" smtClean="0"/>
              <a:t>Elaborarea  de  trasee  tematice</a:t>
            </a:r>
            <a:endParaRPr lang="en-US" sz="3200" dirty="0"/>
          </a:p>
        </p:txBody>
      </p:sp>
      <p:sp>
        <p:nvSpPr>
          <p:cNvPr id="3" name="Text Placeholder 2"/>
          <p:cNvSpPr>
            <a:spLocks noGrp="1"/>
          </p:cNvSpPr>
          <p:nvPr>
            <p:ph type="body" idx="1"/>
          </p:nvPr>
        </p:nvSpPr>
        <p:spPr/>
        <p:txBody>
          <a:bodyPr/>
          <a:lstStyle/>
          <a:p>
            <a:r>
              <a:rPr lang="en-US" dirty="0" err="1" smtClean="0">
                <a:solidFill>
                  <a:schemeClr val="bg1"/>
                </a:solidFill>
              </a:rPr>
              <a:t>Studiu</a:t>
            </a:r>
            <a:r>
              <a:rPr lang="en-US" dirty="0" smtClean="0">
                <a:solidFill>
                  <a:schemeClr val="bg1"/>
                </a:solidFill>
              </a:rPr>
              <a:t> de </a:t>
            </a:r>
            <a:r>
              <a:rPr lang="en-US" dirty="0" err="1" smtClean="0">
                <a:solidFill>
                  <a:schemeClr val="bg1"/>
                </a:solidFill>
              </a:rPr>
              <a:t>caz</a:t>
            </a:r>
            <a:r>
              <a:rPr lang="en-US" dirty="0" smtClean="0">
                <a:solidFill>
                  <a:schemeClr val="bg1"/>
                </a:solidFill>
              </a:rPr>
              <a:t>:</a:t>
            </a:r>
            <a:r>
              <a:rPr lang="ro-RO" dirty="0" smtClean="0">
                <a:solidFill>
                  <a:schemeClr val="bg1"/>
                </a:solidFill>
              </a:rPr>
              <a:t> </a:t>
            </a:r>
            <a:r>
              <a:rPr lang="en-US" dirty="0" smtClean="0">
                <a:solidFill>
                  <a:schemeClr val="bg1"/>
                </a:solidFill>
              </a:rPr>
              <a:t> </a:t>
            </a:r>
            <a:r>
              <a:rPr lang="ro-RO" b="1" dirty="0" smtClean="0">
                <a:solidFill>
                  <a:schemeClr val="bg1"/>
                </a:solidFill>
                <a:effectLst>
                  <a:outerShdw blurRad="38100" dist="38100" dir="2700000" algn="tl">
                    <a:srgbClr val="000000">
                      <a:alpha val="43137"/>
                    </a:srgbClr>
                  </a:outerShdw>
                </a:effectLst>
              </a:rPr>
              <a:t>Obcina Mestecăniş</a:t>
            </a:r>
            <a:endParaRPr lang="en-US" b="1" dirty="0" smtClean="0">
              <a:solidFill>
                <a:schemeClr val="bg1"/>
              </a:solidFill>
              <a:effectLst>
                <a:outerShdw blurRad="38100" dist="38100" dir="2700000" algn="tl">
                  <a:srgbClr val="000000">
                    <a:alpha val="43137"/>
                  </a:srgbClr>
                </a:outerShdw>
              </a:effectLst>
            </a:endParaRPr>
          </a:p>
          <a:p>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762000" y="6477000"/>
            <a:ext cx="5486400" cy="326064"/>
          </a:xfrm>
        </p:spPr>
        <p:txBody>
          <a:bodyPr/>
          <a:lstStyle/>
          <a:p>
            <a:r>
              <a:rPr lang="ro-RO" dirty="0" smtClean="0">
                <a:solidFill>
                  <a:schemeClr val="bg1"/>
                </a:solidFill>
              </a:rPr>
              <a:t>Cheile Lucavei</a:t>
            </a:r>
            <a:r>
              <a:rPr lang="en-US" dirty="0" smtClean="0">
                <a:solidFill>
                  <a:schemeClr val="bg1"/>
                </a:solidFill>
              </a:rPr>
              <a:t> </a:t>
            </a:r>
            <a:endParaRPr lang="en-US" dirty="0">
              <a:solidFill>
                <a:schemeClr val="bg1"/>
              </a:solidFill>
            </a:endParaRPr>
          </a:p>
        </p:txBody>
      </p:sp>
      <p:pic>
        <p:nvPicPr>
          <p:cNvPr id="7" name="Picture Placeholder 6" descr="1_alpinet.org.jpg"/>
          <p:cNvPicPr>
            <a:picLocks noGrp="1" noChangeAspect="1"/>
          </p:cNvPicPr>
          <p:nvPr>
            <p:ph type="pic" idx="1"/>
          </p:nvPr>
        </p:nvPicPr>
        <p:blipFill>
          <a:blip r:embed="rId2" cstate="print"/>
          <a:srcRect t="2437" b="17922"/>
          <a:stretch>
            <a:fillRect/>
          </a:stretch>
        </p:blipFill>
        <p:spPr>
          <a:xfrm>
            <a:off x="304800" y="249864"/>
            <a:ext cx="8534400" cy="3636336"/>
          </a:xfrm>
        </p:spPr>
      </p:pic>
      <p:sp>
        <p:nvSpPr>
          <p:cNvPr id="11" name="Content Placeholder 2"/>
          <p:cNvSpPr txBox="1">
            <a:spLocks/>
          </p:cNvSpPr>
          <p:nvPr/>
        </p:nvSpPr>
        <p:spPr>
          <a:xfrm>
            <a:off x="533400" y="3886200"/>
            <a:ext cx="8229600" cy="304800"/>
          </a:xfrm>
          <a:prstGeom prst="rect">
            <a:avLst/>
          </a:prstGeom>
        </p:spPr>
        <p:txBody>
          <a:bodyPr>
            <a:normAutofit/>
          </a:bodyPr>
          <a:lstStyle/>
          <a:p>
            <a:pPr marL="292100" marR="0" lvl="0" indent="-292100" algn="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n-US" sz="1000" b="0" i="1" u="none" strike="noStrike" kern="1200" cap="none" spc="0" normalizeH="0" baseline="0" noProof="0" dirty="0" err="1" smtClean="0">
                <a:ln>
                  <a:noFill/>
                </a:ln>
                <a:solidFill>
                  <a:schemeClr val="accent5">
                    <a:lumMod val="60000"/>
                    <a:lumOff val="40000"/>
                  </a:schemeClr>
                </a:solidFill>
                <a:effectLst/>
                <a:uLnTx/>
                <a:uFillTx/>
                <a:latin typeface="+mn-lt"/>
                <a:ea typeface="+mn-ea"/>
                <a:cs typeface="+mn-cs"/>
              </a:rPr>
              <a:t>Sursa</a:t>
            </a:r>
            <a:r>
              <a:rPr kumimoji="0" lang="ro-RO" sz="1000" b="0" i="1" u="none" strike="noStrike" kern="1200" cap="none" spc="0" normalizeH="0" baseline="0" noProof="0" dirty="0" smtClean="0">
                <a:ln>
                  <a:noFill/>
                </a:ln>
                <a:solidFill>
                  <a:schemeClr val="accent5">
                    <a:lumMod val="60000"/>
                    <a:lumOff val="40000"/>
                  </a:schemeClr>
                </a:solidFill>
                <a:effectLst/>
                <a:uLnTx/>
                <a:uFillTx/>
                <a:latin typeface="+mn-lt"/>
                <a:ea typeface="+mn-ea"/>
                <a:cs typeface="+mn-cs"/>
              </a:rPr>
              <a:t>: </a:t>
            </a:r>
            <a:r>
              <a:rPr kumimoji="0" lang="en-US" sz="1000" b="0" i="1" u="none" strike="noStrike" kern="1200" cap="none" spc="0" normalizeH="0" baseline="0" noProof="0" dirty="0" smtClean="0">
                <a:ln>
                  <a:noFill/>
                </a:ln>
                <a:solidFill>
                  <a:schemeClr val="accent5">
                    <a:lumMod val="60000"/>
                    <a:lumOff val="40000"/>
                  </a:schemeClr>
                </a:solidFill>
                <a:effectLst/>
                <a:uLnTx/>
                <a:uFillTx/>
                <a:latin typeface="+mn-lt"/>
                <a:ea typeface="+mn-ea"/>
                <a:cs typeface="+mn-cs"/>
              </a:rPr>
              <a:t>www.</a:t>
            </a:r>
            <a:r>
              <a:rPr kumimoji="0" lang="ro-RO" sz="1000" b="0" i="1" u="none" strike="noStrike" kern="1200" cap="none" spc="0" normalizeH="0" baseline="0" noProof="0" dirty="0" smtClean="0">
                <a:ln>
                  <a:noFill/>
                </a:ln>
                <a:solidFill>
                  <a:schemeClr val="accent5">
                    <a:lumMod val="60000"/>
                    <a:lumOff val="40000"/>
                  </a:schemeClr>
                </a:solidFill>
                <a:effectLst/>
                <a:uLnTx/>
                <a:uFillTx/>
                <a:latin typeface="+mn-lt"/>
                <a:ea typeface="+mn-ea"/>
                <a:cs typeface="+mn-cs"/>
              </a:rPr>
              <a:t>alpinet.org</a:t>
            </a:r>
            <a:endParaRPr kumimoji="0" lang="en-US" sz="1000" b="0" i="1" u="none" strike="noStrike" kern="1200" cap="none" spc="0" normalizeH="0" baseline="0" noProof="0" dirty="0">
              <a:ln>
                <a:noFill/>
              </a:ln>
              <a:solidFill>
                <a:schemeClr val="accent5">
                  <a:lumMod val="60000"/>
                  <a:lumOff val="40000"/>
                </a:schemeClr>
              </a:solidFill>
              <a:effectLst/>
              <a:uLnTx/>
              <a:uFillTx/>
              <a:latin typeface="+mn-lt"/>
              <a:ea typeface="+mn-ea"/>
              <a:cs typeface="+mn-cs"/>
            </a:endParaRPr>
          </a:p>
        </p:txBody>
      </p:sp>
      <p:pic>
        <p:nvPicPr>
          <p:cNvPr id="12" name="Picture 11" descr="100_1405.JPG"/>
          <p:cNvPicPr>
            <a:picLocks noChangeAspect="1"/>
          </p:cNvPicPr>
          <p:nvPr/>
        </p:nvPicPr>
        <p:blipFill>
          <a:blip r:embed="rId3" cstate="print"/>
          <a:stretch>
            <a:fillRect/>
          </a:stretch>
        </p:blipFill>
        <p:spPr>
          <a:xfrm>
            <a:off x="1066800" y="3962400"/>
            <a:ext cx="3657600" cy="2743200"/>
          </a:xfrm>
          <a:prstGeom prst="rect">
            <a:avLst/>
          </a:prstGeom>
          <a:ln>
            <a:noFill/>
          </a:ln>
          <a:effectLst>
            <a:innerShdw blurRad="114300">
              <a:prstClr val="black"/>
            </a:inn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potential4.tif"/>
          <p:cNvPicPr>
            <a:picLocks noChangeAspect="1"/>
          </p:cNvPicPr>
          <p:nvPr/>
        </p:nvPicPr>
        <p:blipFill>
          <a:blip r:embed="rId2" cstate="print"/>
          <a:stretch>
            <a:fillRect/>
          </a:stretch>
        </p:blipFill>
        <p:spPr>
          <a:xfrm>
            <a:off x="304800" y="187036"/>
            <a:ext cx="8435788" cy="6518564"/>
          </a:xfrm>
          <a:prstGeom prst="rect">
            <a:avLst/>
          </a:prstGeom>
          <a:effectLst>
            <a:innerShdw blurRad="114300">
              <a:prstClr val="black"/>
            </a:inn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4"/>
          <p:cNvGraphicFramePr>
            <a:graphicFrameLocks/>
          </p:cNvGraphicFramePr>
          <p:nvPr/>
        </p:nvGraphicFramePr>
        <p:xfrm>
          <a:off x="228600" y="381001"/>
          <a:ext cx="8686800" cy="6172200"/>
        </p:xfrm>
        <a:graphic>
          <a:graphicData uri="http://schemas.openxmlformats.org/drawingml/2006/table">
            <a:tbl>
              <a:tblPr firstRow="1" bandRow="1" bandCol="1">
                <a:effectLst>
                  <a:innerShdw blurRad="114300">
                    <a:prstClr val="black"/>
                  </a:innerShdw>
                </a:effectLst>
                <a:tableStyleId>{72833802-FEF1-4C79-8D5D-14CF1EAF98D9}</a:tableStyleId>
              </a:tblPr>
              <a:tblGrid>
                <a:gridCol w="571502"/>
                <a:gridCol w="840104"/>
                <a:gridCol w="868680"/>
                <a:gridCol w="977264"/>
                <a:gridCol w="2702002"/>
                <a:gridCol w="2020185"/>
                <a:gridCol w="707063"/>
              </a:tblGrid>
              <a:tr h="582998">
                <a:tc>
                  <a:txBody>
                    <a:bodyPr/>
                    <a:lstStyle/>
                    <a:p>
                      <a:pPr algn="ctr" fontAlgn="t"/>
                      <a:r>
                        <a:rPr lang="ro-RO" sz="1050" u="none" strike="noStrike" dirty="0" smtClean="0">
                          <a:latin typeface="+mn-lt"/>
                        </a:rPr>
                        <a:t>Etapă</a:t>
                      </a:r>
                      <a:endParaRPr lang="en-US" sz="1050" b="1" i="0" u="none" strike="noStrike" dirty="0">
                        <a:solidFill>
                          <a:srgbClr val="000000"/>
                        </a:solidFill>
                        <a:latin typeface="+mn-lt"/>
                      </a:endParaRPr>
                    </a:p>
                  </a:txBody>
                  <a:tcPr marL="7620" marR="7620" marT="7620" marB="0" anchor="ctr"/>
                </a:tc>
                <a:tc>
                  <a:txBody>
                    <a:bodyPr/>
                    <a:lstStyle/>
                    <a:p>
                      <a:pPr algn="ctr" fontAlgn="t"/>
                      <a:r>
                        <a:rPr lang="ro-RO" sz="1050" u="none" strike="noStrike" dirty="0">
                          <a:latin typeface="+mn-lt"/>
                        </a:rPr>
                        <a:t>Punct de pornire</a:t>
                      </a:r>
                      <a:endParaRPr lang="en-US" sz="1050" b="1" i="0" u="none" strike="noStrike" dirty="0">
                        <a:solidFill>
                          <a:srgbClr val="000000"/>
                        </a:solidFill>
                        <a:latin typeface="+mn-lt"/>
                      </a:endParaRPr>
                    </a:p>
                  </a:txBody>
                  <a:tcPr marL="7620" marR="7620" marT="7620" marB="0" anchor="ctr"/>
                </a:tc>
                <a:tc>
                  <a:txBody>
                    <a:bodyPr/>
                    <a:lstStyle/>
                    <a:p>
                      <a:pPr algn="ctr" fontAlgn="t"/>
                      <a:r>
                        <a:rPr lang="ro-RO" sz="1050" u="none" strike="noStrike" dirty="0">
                          <a:latin typeface="+mn-lt"/>
                        </a:rPr>
                        <a:t>Punct  terminus</a:t>
                      </a:r>
                      <a:endParaRPr lang="en-US" sz="1050" b="1" i="0" u="none" strike="noStrike" dirty="0">
                        <a:solidFill>
                          <a:srgbClr val="000000"/>
                        </a:solidFill>
                        <a:latin typeface="+mn-lt"/>
                      </a:endParaRPr>
                    </a:p>
                  </a:txBody>
                  <a:tcPr marL="7620" marR="7620" marT="7620" marB="0" anchor="ctr"/>
                </a:tc>
                <a:tc>
                  <a:txBody>
                    <a:bodyPr/>
                    <a:lstStyle/>
                    <a:p>
                      <a:pPr algn="ctr" fontAlgn="t"/>
                      <a:r>
                        <a:rPr lang="ro-RO" sz="1050" u="none" strike="noStrike" dirty="0">
                          <a:latin typeface="+mn-lt"/>
                        </a:rPr>
                        <a:t>Mijloc de transport</a:t>
                      </a:r>
                      <a:endParaRPr lang="en-US" sz="1050" b="1" i="0" u="none" strike="noStrike" dirty="0">
                        <a:solidFill>
                          <a:srgbClr val="000000"/>
                        </a:solidFill>
                        <a:latin typeface="+mn-lt"/>
                      </a:endParaRPr>
                    </a:p>
                  </a:txBody>
                  <a:tcPr marL="7620" marR="7620" marT="7620" marB="0" anchor="ctr"/>
                </a:tc>
                <a:tc>
                  <a:txBody>
                    <a:bodyPr/>
                    <a:lstStyle/>
                    <a:p>
                      <a:pPr algn="ctr" fontAlgn="t"/>
                      <a:r>
                        <a:rPr lang="ro-RO" sz="1050" u="none" strike="noStrike" dirty="0">
                          <a:latin typeface="+mn-lt"/>
                        </a:rPr>
                        <a:t>Descriere</a:t>
                      </a:r>
                      <a:endParaRPr lang="en-US" sz="1050" b="1" i="0" u="none" strike="noStrike" dirty="0">
                        <a:solidFill>
                          <a:srgbClr val="000000"/>
                        </a:solidFill>
                        <a:latin typeface="+mn-lt"/>
                      </a:endParaRPr>
                    </a:p>
                  </a:txBody>
                  <a:tcPr marL="7620" marR="7620" marT="7620" marB="0" anchor="ctr"/>
                </a:tc>
                <a:tc>
                  <a:txBody>
                    <a:bodyPr/>
                    <a:lstStyle/>
                    <a:p>
                      <a:pPr algn="ctr" fontAlgn="t"/>
                      <a:r>
                        <a:rPr lang="ro-RO" sz="1050" u="none" strike="noStrike" dirty="0">
                          <a:latin typeface="+mn-lt"/>
                        </a:rPr>
                        <a:t>Obiective turistice</a:t>
                      </a:r>
                      <a:endParaRPr lang="en-US" sz="1050" b="1" i="0" u="none" strike="noStrike" dirty="0">
                        <a:solidFill>
                          <a:srgbClr val="000000"/>
                        </a:solidFill>
                        <a:latin typeface="+mn-lt"/>
                      </a:endParaRPr>
                    </a:p>
                  </a:txBody>
                  <a:tcPr marL="7620" marR="7620" marT="7620" marB="0" anchor="ctr"/>
                </a:tc>
                <a:tc>
                  <a:txBody>
                    <a:bodyPr/>
                    <a:lstStyle/>
                    <a:p>
                      <a:pPr algn="ctr" fontAlgn="t"/>
                      <a:r>
                        <a:rPr lang="ro-RO" sz="1050" u="none" strike="noStrike" dirty="0">
                          <a:latin typeface="+mn-lt"/>
                        </a:rPr>
                        <a:t>Distaţă (km)</a:t>
                      </a:r>
                      <a:endParaRPr lang="en-US" sz="1050" b="1" i="0" u="none" strike="noStrike" dirty="0">
                        <a:solidFill>
                          <a:srgbClr val="000000"/>
                        </a:solidFill>
                        <a:latin typeface="+mn-lt"/>
                      </a:endParaRPr>
                    </a:p>
                  </a:txBody>
                  <a:tcPr marL="7620" marR="7620" marT="7620" marB="0" anchor="ctr"/>
                </a:tc>
              </a:tr>
              <a:tr h="431277">
                <a:tc>
                  <a:txBody>
                    <a:bodyPr/>
                    <a:lstStyle/>
                    <a:p>
                      <a:pPr algn="ctr" fontAlgn="t"/>
                      <a:r>
                        <a:rPr lang="ro-RO" sz="900" u="none" strike="noStrike">
                          <a:latin typeface="+mn-lt"/>
                        </a:rPr>
                        <a:t>1</a:t>
                      </a:r>
                      <a:endParaRPr lang="en-US" sz="900" b="1" i="0" u="none" strike="noStrike">
                        <a:solidFill>
                          <a:srgbClr val="000000"/>
                        </a:solidFill>
                        <a:latin typeface="+mn-lt"/>
                      </a:endParaRPr>
                    </a:p>
                  </a:txBody>
                  <a:tcPr marL="7620" marR="7620" marT="7620" marB="0" anchor="ctr"/>
                </a:tc>
                <a:tc>
                  <a:txBody>
                    <a:bodyPr/>
                    <a:lstStyle/>
                    <a:p>
                      <a:pPr algn="ctr" fontAlgn="t"/>
                      <a:r>
                        <a:rPr lang="ro-RO" sz="900" u="none" strike="noStrike" dirty="0">
                          <a:latin typeface="+mn-lt"/>
                        </a:rPr>
                        <a:t>Moldova Suliţa</a:t>
                      </a:r>
                      <a:endParaRPr lang="en-US" sz="900" b="0" i="0" u="none" strike="noStrike" dirty="0">
                        <a:solidFill>
                          <a:srgbClr val="000000"/>
                        </a:solidFill>
                        <a:latin typeface="+mn-lt"/>
                      </a:endParaRPr>
                    </a:p>
                  </a:txBody>
                  <a:tcPr marL="7620" marR="7620" marT="7620" marB="0" anchor="ctr"/>
                </a:tc>
                <a:tc>
                  <a:txBody>
                    <a:bodyPr/>
                    <a:lstStyle/>
                    <a:p>
                      <a:pPr algn="ctr" fontAlgn="t"/>
                      <a:r>
                        <a:rPr lang="ro-RO" sz="900" u="none" strike="noStrike" dirty="0">
                          <a:latin typeface="+mn-lt"/>
                        </a:rPr>
                        <a:t>Izvoarele Sucevei</a:t>
                      </a:r>
                      <a:endParaRPr lang="en-US" sz="900" b="0" i="0" u="none" strike="noStrike" dirty="0">
                        <a:solidFill>
                          <a:srgbClr val="000000"/>
                        </a:solidFill>
                        <a:latin typeface="+mn-lt"/>
                      </a:endParaRPr>
                    </a:p>
                  </a:txBody>
                  <a:tcPr marL="7620" marR="7620" marT="7620" marB="0" anchor="ctr"/>
                </a:tc>
                <a:tc>
                  <a:txBody>
                    <a:bodyPr/>
                    <a:lstStyle/>
                    <a:p>
                      <a:pPr algn="ctr" fontAlgn="t"/>
                      <a:r>
                        <a:rPr lang="ro-RO" sz="900" b="1" u="none" strike="noStrike" dirty="0">
                          <a:solidFill>
                            <a:schemeClr val="bg1"/>
                          </a:solidFill>
                          <a:latin typeface="+mn-lt"/>
                        </a:rPr>
                        <a:t>Mocăniţă</a:t>
                      </a:r>
                      <a:endParaRPr lang="en-US" sz="900" b="1" i="0" u="none" strike="noStrike" dirty="0">
                        <a:solidFill>
                          <a:schemeClr val="bg1"/>
                        </a:solidFill>
                        <a:latin typeface="+mn-lt"/>
                      </a:endParaRPr>
                    </a:p>
                  </a:txBody>
                  <a:tcPr marL="7620" marR="7620" marT="7620" marB="0" anchor="ctr"/>
                </a:tc>
                <a:tc>
                  <a:txBody>
                    <a:bodyPr/>
                    <a:lstStyle/>
                    <a:p>
                      <a:pPr algn="ctr" fontAlgn="t"/>
                      <a:r>
                        <a:rPr lang="ro-RO" sz="900" u="none" strike="noStrike">
                          <a:latin typeface="+mn-lt"/>
                        </a:rPr>
                        <a:t>Presupune refacerea, în prealabil, a traseului de mocăniţă</a:t>
                      </a:r>
                      <a:endParaRPr lang="en-US" sz="900" b="0" i="0" u="none" strike="noStrike">
                        <a:solidFill>
                          <a:srgbClr val="000000"/>
                        </a:solidFill>
                        <a:latin typeface="+mn-lt"/>
                      </a:endParaRPr>
                    </a:p>
                  </a:txBody>
                  <a:tcPr marL="7620" marR="7620" marT="7620" marB="0" anchor="ctr"/>
                </a:tc>
                <a:tc>
                  <a:txBody>
                    <a:bodyPr/>
                    <a:lstStyle/>
                    <a:p>
                      <a:pPr algn="ctr" fontAlgn="t"/>
                      <a:r>
                        <a:rPr lang="ro-RO" sz="900" u="none" strike="noStrike" dirty="0">
                          <a:latin typeface="+mn-lt"/>
                        </a:rPr>
                        <a:t>Pasul Izvor</a:t>
                      </a:r>
                      <a:endParaRPr lang="en-US" sz="900" b="0" i="0" u="none" strike="noStrike" dirty="0">
                        <a:solidFill>
                          <a:srgbClr val="000000"/>
                        </a:solidFill>
                        <a:latin typeface="+mn-lt"/>
                      </a:endParaRPr>
                    </a:p>
                  </a:txBody>
                  <a:tcPr marL="7620" marR="7620" marT="7620" marB="0" anchor="ctr"/>
                </a:tc>
                <a:tc>
                  <a:txBody>
                    <a:bodyPr/>
                    <a:lstStyle/>
                    <a:p>
                      <a:pPr algn="ctr" fontAlgn="t"/>
                      <a:r>
                        <a:rPr lang="en-US" sz="900" u="none" strike="noStrike">
                          <a:latin typeface="+mn-lt"/>
                        </a:rPr>
                        <a:t>7,55</a:t>
                      </a:r>
                      <a:endParaRPr lang="en-US" sz="900" b="0" i="0" u="none" strike="noStrike">
                        <a:solidFill>
                          <a:srgbClr val="000000"/>
                        </a:solidFill>
                        <a:latin typeface="+mn-lt"/>
                      </a:endParaRPr>
                    </a:p>
                  </a:txBody>
                  <a:tcPr marL="7620" marR="7620" marT="7620" marB="0" anchor="ctr"/>
                </a:tc>
              </a:tr>
              <a:tr h="434126">
                <a:tc>
                  <a:txBody>
                    <a:bodyPr/>
                    <a:lstStyle/>
                    <a:p>
                      <a:pPr algn="ctr" fontAlgn="t"/>
                      <a:r>
                        <a:rPr lang="ro-RO" sz="900" u="none" strike="noStrike">
                          <a:latin typeface="+mn-lt"/>
                        </a:rPr>
                        <a:t>2</a:t>
                      </a:r>
                      <a:endParaRPr lang="en-US" sz="900" b="1"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Izvoarele Sucevei</a:t>
                      </a:r>
                      <a:endParaRPr lang="en-US" sz="900" b="0" i="0" u="none" strike="noStrike">
                        <a:solidFill>
                          <a:srgbClr val="000000"/>
                        </a:solidFill>
                        <a:latin typeface="+mn-lt"/>
                      </a:endParaRPr>
                    </a:p>
                  </a:txBody>
                  <a:tcPr marL="7620" marR="7620" marT="7620" marB="0" anchor="ctr"/>
                </a:tc>
                <a:tc>
                  <a:txBody>
                    <a:bodyPr/>
                    <a:lstStyle/>
                    <a:p>
                      <a:pPr algn="ctr" fontAlgn="t"/>
                      <a:r>
                        <a:rPr lang="ro-RO" sz="900" u="none" strike="noStrike" dirty="0">
                          <a:latin typeface="+mn-lt"/>
                        </a:rPr>
                        <a:t>Bobeica</a:t>
                      </a:r>
                      <a:endParaRPr lang="en-US" sz="900" b="0" i="0" u="none" strike="noStrike" dirty="0">
                        <a:solidFill>
                          <a:srgbClr val="000000"/>
                        </a:solidFill>
                        <a:latin typeface="+mn-lt"/>
                      </a:endParaRPr>
                    </a:p>
                  </a:txBody>
                  <a:tcPr marL="7620" marR="7620" marT="7620" marB="0" anchor="ctr"/>
                </a:tc>
                <a:tc>
                  <a:txBody>
                    <a:bodyPr/>
                    <a:lstStyle/>
                    <a:p>
                      <a:pPr algn="ctr" fontAlgn="t"/>
                      <a:r>
                        <a:rPr lang="ro-RO" sz="900" b="1" u="none" strike="noStrike" dirty="0">
                          <a:solidFill>
                            <a:schemeClr val="bg1"/>
                          </a:solidFill>
                          <a:latin typeface="+mn-lt"/>
                        </a:rPr>
                        <a:t>ATV</a:t>
                      </a:r>
                      <a:endParaRPr lang="en-US" sz="900" b="1" i="0" u="none" strike="noStrike" dirty="0">
                        <a:solidFill>
                          <a:schemeClr val="bg1"/>
                        </a:solidFill>
                        <a:latin typeface="+mn-lt"/>
                      </a:endParaRPr>
                    </a:p>
                  </a:txBody>
                  <a:tcPr marL="7620" marR="7620" marT="7620" marB="0" anchor="ctr"/>
                </a:tc>
                <a:tc>
                  <a:txBody>
                    <a:bodyPr/>
                    <a:lstStyle/>
                    <a:p>
                      <a:pPr algn="ctr" fontAlgn="t"/>
                      <a:r>
                        <a:rPr lang="ro-RO" sz="900" u="none" strike="noStrike" dirty="0">
                          <a:latin typeface="+mn-lt"/>
                        </a:rPr>
                        <a:t>Drum neasfaltat, propice acestui tip de vehicul</a:t>
                      </a:r>
                      <a:endParaRPr lang="en-US" sz="900" b="0" i="0" u="none" strike="noStrike" dirty="0">
                        <a:solidFill>
                          <a:srgbClr val="000000"/>
                        </a:solidFill>
                        <a:latin typeface="+mn-lt"/>
                      </a:endParaRPr>
                    </a:p>
                  </a:txBody>
                  <a:tcPr marL="7620" marR="7620" marT="7620" marB="0" anchor="ctr"/>
                </a:tc>
                <a:tc>
                  <a:txBody>
                    <a:bodyPr/>
                    <a:lstStyle/>
                    <a:p>
                      <a:pPr algn="ctr" fontAlgn="t"/>
                      <a:r>
                        <a:rPr lang="ro-RO" sz="900" u="none" strike="noStrike" dirty="0">
                          <a:latin typeface="+mn-lt"/>
                        </a:rPr>
                        <a:t>Pasul Cârlibaba</a:t>
                      </a:r>
                      <a:endParaRPr lang="en-US" sz="900" b="0" i="0" u="none" strike="noStrike" dirty="0">
                        <a:solidFill>
                          <a:srgbClr val="000000"/>
                        </a:solidFill>
                        <a:latin typeface="+mn-lt"/>
                      </a:endParaRPr>
                    </a:p>
                  </a:txBody>
                  <a:tcPr marL="7620" marR="7620" marT="7620" marB="0" anchor="ctr"/>
                </a:tc>
                <a:tc>
                  <a:txBody>
                    <a:bodyPr/>
                    <a:lstStyle/>
                    <a:p>
                      <a:pPr algn="ctr" fontAlgn="t"/>
                      <a:r>
                        <a:rPr lang="en-US" sz="900" u="none" strike="noStrike">
                          <a:latin typeface="+mn-lt"/>
                        </a:rPr>
                        <a:t>6,85</a:t>
                      </a:r>
                      <a:endParaRPr lang="en-US" sz="900" b="0" i="0" u="none" strike="noStrike">
                        <a:solidFill>
                          <a:srgbClr val="000000"/>
                        </a:solidFill>
                        <a:latin typeface="+mn-lt"/>
                      </a:endParaRPr>
                    </a:p>
                  </a:txBody>
                  <a:tcPr marL="7620" marR="7620" marT="7620" marB="0" anchor="ctr"/>
                </a:tc>
              </a:tr>
              <a:tr h="576202">
                <a:tc>
                  <a:txBody>
                    <a:bodyPr/>
                    <a:lstStyle/>
                    <a:p>
                      <a:pPr algn="ctr" fontAlgn="t"/>
                      <a:r>
                        <a:rPr lang="ro-RO" sz="900" u="none" strike="noStrike">
                          <a:latin typeface="+mn-lt"/>
                        </a:rPr>
                        <a:t>3</a:t>
                      </a:r>
                      <a:endParaRPr lang="en-US" sz="900" b="1"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Bobeica</a:t>
                      </a:r>
                      <a:endParaRPr lang="en-US" sz="900" b="0"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Cârlibaba</a:t>
                      </a:r>
                      <a:endParaRPr lang="en-US" sz="900" b="0" i="0" u="none" strike="noStrike">
                        <a:solidFill>
                          <a:srgbClr val="000000"/>
                        </a:solidFill>
                        <a:latin typeface="+mn-lt"/>
                      </a:endParaRPr>
                    </a:p>
                  </a:txBody>
                  <a:tcPr marL="7620" marR="7620" marT="7620" marB="0" anchor="ctr"/>
                </a:tc>
                <a:tc>
                  <a:txBody>
                    <a:bodyPr/>
                    <a:lstStyle/>
                    <a:p>
                      <a:pPr algn="ctr" fontAlgn="t"/>
                      <a:r>
                        <a:rPr lang="ro-RO" sz="900" b="1" u="none" strike="noStrike" dirty="0">
                          <a:solidFill>
                            <a:schemeClr val="bg1"/>
                          </a:solidFill>
                          <a:latin typeface="+mn-lt"/>
                        </a:rPr>
                        <a:t>Drumeţie</a:t>
                      </a:r>
                      <a:endParaRPr lang="en-US" sz="900" b="1" i="0" u="none" strike="noStrike" dirty="0">
                        <a:solidFill>
                          <a:schemeClr val="bg1"/>
                        </a:solidFill>
                        <a:latin typeface="+mn-lt"/>
                      </a:endParaRPr>
                    </a:p>
                  </a:txBody>
                  <a:tcPr marL="7620" marR="7620" marT="7620" marB="0" anchor="ctr"/>
                </a:tc>
                <a:tc>
                  <a:txBody>
                    <a:bodyPr/>
                    <a:lstStyle/>
                    <a:p>
                      <a:pPr algn="ctr" fontAlgn="t"/>
                      <a:r>
                        <a:rPr lang="ro-RO" sz="900" u="none" strike="noStrike" dirty="0">
                          <a:latin typeface="+mn-lt"/>
                        </a:rPr>
                        <a:t>Parcurgerea a jumătate din traseul de creastă(până la Vf. Obcioara), apoi pe traseul trasnversal, spre Cârlibaba</a:t>
                      </a:r>
                      <a:endParaRPr lang="en-US" sz="900" b="0" i="0" u="none" strike="noStrike" dirty="0">
                        <a:solidFill>
                          <a:srgbClr val="000000"/>
                        </a:solidFill>
                        <a:latin typeface="+mn-lt"/>
                      </a:endParaRPr>
                    </a:p>
                  </a:txBody>
                  <a:tcPr marL="7620" marR="7620" marT="7620" marB="0" anchor="ctr"/>
                </a:tc>
                <a:tc>
                  <a:txBody>
                    <a:bodyPr/>
                    <a:lstStyle/>
                    <a:p>
                      <a:pPr algn="ctr" fontAlgn="t"/>
                      <a:r>
                        <a:rPr lang="ro-RO" sz="900" u="none" strike="noStrike" dirty="0">
                          <a:latin typeface="+mn-lt"/>
                        </a:rPr>
                        <a:t>Vârfurile</a:t>
                      </a:r>
                      <a:endParaRPr lang="en-US" sz="900" b="0" i="0" u="none" strike="noStrike" dirty="0">
                        <a:solidFill>
                          <a:srgbClr val="000000"/>
                        </a:solidFill>
                        <a:latin typeface="+mn-lt"/>
                      </a:endParaRPr>
                    </a:p>
                  </a:txBody>
                  <a:tcPr marL="7620" marR="7620" marT="7620" marB="0" anchor="ctr"/>
                </a:tc>
                <a:tc>
                  <a:txBody>
                    <a:bodyPr/>
                    <a:lstStyle/>
                    <a:p>
                      <a:pPr algn="ctr" fontAlgn="t"/>
                      <a:r>
                        <a:rPr lang="en-US" sz="900" u="none" strike="noStrike">
                          <a:latin typeface="+mn-lt"/>
                        </a:rPr>
                        <a:t>21,63</a:t>
                      </a:r>
                      <a:endParaRPr lang="en-US" sz="900" b="0" i="0" u="none" strike="noStrike">
                        <a:solidFill>
                          <a:srgbClr val="000000"/>
                        </a:solidFill>
                        <a:latin typeface="+mn-lt"/>
                      </a:endParaRPr>
                    </a:p>
                  </a:txBody>
                  <a:tcPr marL="7620" marR="7620" marT="7620" marB="0" anchor="ctr"/>
                </a:tc>
              </a:tr>
              <a:tr h="359398">
                <a:tc rowSpan="2">
                  <a:txBody>
                    <a:bodyPr/>
                    <a:lstStyle/>
                    <a:p>
                      <a:pPr algn="ctr" fontAlgn="t"/>
                      <a:r>
                        <a:rPr lang="ro-RO" sz="900" u="none" strike="noStrike" dirty="0">
                          <a:latin typeface="+mn-lt"/>
                        </a:rPr>
                        <a:t>4</a:t>
                      </a:r>
                      <a:endParaRPr lang="en-US" sz="900" b="1" i="0" u="none" strike="noStrike" dirty="0">
                        <a:solidFill>
                          <a:srgbClr val="000000"/>
                        </a:solidFill>
                        <a:latin typeface="+mn-lt"/>
                      </a:endParaRPr>
                    </a:p>
                  </a:txBody>
                  <a:tcPr marL="7620" marR="7620" marT="7620" marB="0" anchor="ctr">
                    <a:lnB w="12700" cap="flat" cmpd="sng" algn="ctr">
                      <a:solidFill>
                        <a:schemeClr val="accent2"/>
                      </a:solidFill>
                      <a:prstDash val="solid"/>
                      <a:round/>
                      <a:headEnd type="none" w="med" len="med"/>
                      <a:tailEnd type="none" w="med" len="med"/>
                    </a:lnB>
                  </a:tcPr>
                </a:tc>
                <a:tc rowSpan="2">
                  <a:txBody>
                    <a:bodyPr/>
                    <a:lstStyle/>
                    <a:p>
                      <a:pPr algn="ctr" fontAlgn="t"/>
                      <a:r>
                        <a:rPr lang="ro-RO" sz="900" u="none" strike="noStrike" dirty="0">
                          <a:latin typeface="+mn-lt"/>
                        </a:rPr>
                        <a:t>Cârlibaba</a:t>
                      </a:r>
                      <a:endParaRPr lang="en-US" sz="900" b="0" i="0" u="none" strike="noStrike" dirty="0">
                        <a:solidFill>
                          <a:srgbClr val="000000"/>
                        </a:solidFill>
                        <a:latin typeface="+mn-lt"/>
                      </a:endParaRPr>
                    </a:p>
                  </a:txBody>
                  <a:tcPr marL="7620" marR="7620" marT="7620" marB="0" anchor="ctr">
                    <a:lnB w="12700" cap="flat" cmpd="sng" algn="ctr">
                      <a:solidFill>
                        <a:schemeClr val="accent2"/>
                      </a:solidFill>
                      <a:prstDash val="solid"/>
                      <a:round/>
                      <a:headEnd type="none" w="med" len="med"/>
                      <a:tailEnd type="none" w="med" len="med"/>
                    </a:lnB>
                  </a:tcPr>
                </a:tc>
                <a:tc rowSpan="2">
                  <a:txBody>
                    <a:bodyPr/>
                    <a:lstStyle/>
                    <a:p>
                      <a:pPr algn="ctr" fontAlgn="t"/>
                      <a:r>
                        <a:rPr lang="ro-RO" sz="900" u="none" strike="noStrike" dirty="0">
                          <a:latin typeface="+mn-lt"/>
                        </a:rPr>
                        <a:t>Iacobeni</a:t>
                      </a:r>
                      <a:endParaRPr lang="en-US" sz="900" b="0" i="0" u="none" strike="noStrike" dirty="0">
                        <a:solidFill>
                          <a:srgbClr val="000000"/>
                        </a:solidFill>
                        <a:latin typeface="+mn-lt"/>
                      </a:endParaRPr>
                    </a:p>
                  </a:txBody>
                  <a:tcPr marL="7620" marR="7620" marT="7620" marB="0" anchor="ctr">
                    <a:lnB w="12700" cap="flat" cmpd="sng" algn="ctr">
                      <a:solidFill>
                        <a:schemeClr val="accent2"/>
                      </a:solidFill>
                      <a:prstDash val="solid"/>
                      <a:round/>
                      <a:headEnd type="none" w="med" len="med"/>
                      <a:tailEnd type="none" w="med" len="med"/>
                    </a:lnB>
                  </a:tcPr>
                </a:tc>
                <a:tc rowSpan="2">
                  <a:txBody>
                    <a:bodyPr/>
                    <a:lstStyle/>
                    <a:p>
                      <a:pPr algn="ctr" fontAlgn="t"/>
                      <a:r>
                        <a:rPr lang="ro-RO" sz="900" b="1" u="none" strike="noStrike" dirty="0">
                          <a:solidFill>
                            <a:schemeClr val="bg1"/>
                          </a:solidFill>
                          <a:latin typeface="+mn-lt"/>
                        </a:rPr>
                        <a:t>Rafting, plutărit</a:t>
                      </a:r>
                      <a:endParaRPr lang="en-US" sz="900" b="1" i="0" u="none" strike="noStrike" dirty="0">
                        <a:solidFill>
                          <a:schemeClr val="bg1"/>
                        </a:solidFill>
                        <a:latin typeface="+mn-lt"/>
                      </a:endParaRPr>
                    </a:p>
                  </a:txBody>
                  <a:tcPr marL="7620" marR="7620" marT="7620" marB="0" anchor="ctr">
                    <a:lnB w="12700" cap="flat" cmpd="sng" algn="ctr">
                      <a:solidFill>
                        <a:schemeClr val="accent2"/>
                      </a:solidFill>
                      <a:prstDash val="solid"/>
                      <a:round/>
                      <a:headEnd type="none" w="med" len="med"/>
                      <a:tailEnd type="none" w="med" len="med"/>
                    </a:lnB>
                  </a:tcPr>
                </a:tc>
                <a:tc>
                  <a:txBody>
                    <a:bodyPr/>
                    <a:lstStyle/>
                    <a:p>
                      <a:pPr algn="ctr" fontAlgn="t"/>
                      <a:r>
                        <a:rPr lang="ro-RO" sz="900" u="none" strike="noStrike">
                          <a:latin typeface="+mn-lt"/>
                        </a:rPr>
                        <a:t>Rafting pe Bistriţa Aurie</a:t>
                      </a:r>
                      <a:endParaRPr lang="en-US" sz="900" b="0" i="0" u="none" strike="noStrike">
                        <a:solidFill>
                          <a:srgbClr val="000000"/>
                        </a:solidFill>
                        <a:latin typeface="+mn-lt"/>
                      </a:endParaRPr>
                    </a:p>
                  </a:txBody>
                  <a:tcPr marL="7620" marR="7620" marT="7620" marB="0" anchor="ctr"/>
                </a:tc>
                <a:tc rowSpan="2">
                  <a:txBody>
                    <a:bodyPr/>
                    <a:lstStyle/>
                    <a:p>
                      <a:pPr algn="ctr" fontAlgn="t"/>
                      <a:r>
                        <a:rPr lang="ro-RO" sz="900" u="none" strike="noStrike" dirty="0">
                          <a:latin typeface="+mn-lt"/>
                        </a:rPr>
                        <a:t> </a:t>
                      </a:r>
                      <a:endParaRPr lang="en-US" sz="900" b="0" i="0" u="none" strike="noStrike" dirty="0">
                        <a:solidFill>
                          <a:srgbClr val="000000"/>
                        </a:solidFill>
                        <a:latin typeface="+mn-lt"/>
                      </a:endParaRPr>
                    </a:p>
                  </a:txBody>
                  <a:tcPr marL="7620" marR="7620" marT="7620" marB="0" anchor="ctr">
                    <a:lnB w="12700" cap="flat" cmpd="sng" algn="ctr">
                      <a:solidFill>
                        <a:schemeClr val="accent2"/>
                      </a:solidFill>
                      <a:prstDash val="solid"/>
                      <a:round/>
                      <a:headEnd type="none" w="med" len="med"/>
                      <a:tailEnd type="none" w="med" len="med"/>
                    </a:lnB>
                  </a:tcPr>
                </a:tc>
                <a:tc rowSpan="2">
                  <a:txBody>
                    <a:bodyPr/>
                    <a:lstStyle/>
                    <a:p>
                      <a:pPr algn="ctr" fontAlgn="t"/>
                      <a:r>
                        <a:rPr lang="en-US" sz="900" u="none" strike="noStrike" dirty="0">
                          <a:latin typeface="+mn-lt"/>
                        </a:rPr>
                        <a:t>23,49</a:t>
                      </a:r>
                      <a:endParaRPr lang="en-US" sz="900" b="0" i="0" u="none" strike="noStrike" dirty="0">
                        <a:solidFill>
                          <a:srgbClr val="000000"/>
                        </a:solidFill>
                        <a:latin typeface="+mn-lt"/>
                      </a:endParaRPr>
                    </a:p>
                  </a:txBody>
                  <a:tcPr marL="7620" marR="7620" marT="7620" marB="0" anchor="ctr">
                    <a:lnB w="12700" cap="flat" cmpd="sng" algn="ctr">
                      <a:solidFill>
                        <a:schemeClr val="accent2"/>
                      </a:solidFill>
                      <a:prstDash val="solid"/>
                      <a:round/>
                      <a:headEnd type="none" w="med" len="med"/>
                      <a:tailEnd type="none" w="med" len="med"/>
                    </a:lnB>
                  </a:tcPr>
                </a:tc>
              </a:tr>
              <a:tr h="35939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t"/>
                      <a:r>
                        <a:rPr lang="ro-RO" sz="900" u="none" strike="noStrike" dirty="0">
                          <a:latin typeface="+mn-lt"/>
                        </a:rPr>
                        <a:t>Plutărit în zona Ciocăneşti</a:t>
                      </a:r>
                      <a:endParaRPr lang="en-US" sz="900" b="0" i="0" u="none" strike="noStrike" dirty="0">
                        <a:solidFill>
                          <a:srgbClr val="000000"/>
                        </a:solidFill>
                        <a:latin typeface="+mn-lt"/>
                      </a:endParaRPr>
                    </a:p>
                  </a:txBody>
                  <a:tcPr marL="7620" marR="7620" marT="7620" marB="0" anchor="ctr">
                    <a:lnB w="12700" cap="flat" cmpd="sng" algn="ctr">
                      <a:solidFill>
                        <a:schemeClr val="accent2"/>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r>
              <a:tr h="359398">
                <a:tc>
                  <a:txBody>
                    <a:bodyPr/>
                    <a:lstStyle/>
                    <a:p>
                      <a:pPr algn="ctr" fontAlgn="t"/>
                      <a:r>
                        <a:rPr lang="ro-RO" sz="900" u="none" strike="noStrike" dirty="0">
                          <a:latin typeface="+mn-lt"/>
                        </a:rPr>
                        <a:t>5</a:t>
                      </a:r>
                      <a:endParaRPr lang="en-US" sz="900" b="1" i="0" u="none" strike="noStrike" dirty="0">
                        <a:solidFill>
                          <a:srgbClr val="000000"/>
                        </a:solidFill>
                        <a:latin typeface="+mn-lt"/>
                      </a:endParaRPr>
                    </a:p>
                  </a:txBody>
                  <a:tcPr marL="7620" marR="7620" marT="762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tcPr>
                </a:tc>
                <a:tc>
                  <a:txBody>
                    <a:bodyPr/>
                    <a:lstStyle/>
                    <a:p>
                      <a:pPr algn="ctr" fontAlgn="t"/>
                      <a:r>
                        <a:rPr lang="ro-RO" sz="900" u="none" strike="noStrike" dirty="0">
                          <a:latin typeface="+mn-lt"/>
                        </a:rPr>
                        <a:t>Iacobeni</a:t>
                      </a:r>
                      <a:endParaRPr lang="en-US" sz="900" b="0" i="0" u="none" strike="noStrike" dirty="0">
                        <a:solidFill>
                          <a:srgbClr val="000000"/>
                        </a:solidFill>
                        <a:latin typeface="+mn-lt"/>
                      </a:endParaRPr>
                    </a:p>
                  </a:txBody>
                  <a:tcPr marL="7620" marR="7620" marT="762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tcPr>
                </a:tc>
                <a:tc>
                  <a:txBody>
                    <a:bodyPr/>
                    <a:lstStyle/>
                    <a:p>
                      <a:pPr algn="ctr" fontAlgn="t"/>
                      <a:r>
                        <a:rPr lang="ro-RO" sz="900" u="none" strike="noStrike" dirty="0">
                          <a:latin typeface="+mn-lt"/>
                        </a:rPr>
                        <a:t>Pojorâta</a:t>
                      </a:r>
                      <a:endParaRPr lang="en-US" sz="900" b="0" i="0" u="none" strike="noStrike" dirty="0">
                        <a:solidFill>
                          <a:srgbClr val="000000"/>
                        </a:solidFill>
                        <a:latin typeface="+mn-lt"/>
                      </a:endParaRPr>
                    </a:p>
                  </a:txBody>
                  <a:tcPr marL="7620" marR="7620" marT="762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tcPr>
                </a:tc>
                <a:tc>
                  <a:txBody>
                    <a:bodyPr/>
                    <a:lstStyle/>
                    <a:p>
                      <a:pPr algn="ctr" fontAlgn="t"/>
                      <a:r>
                        <a:rPr lang="ro-RO" sz="900" b="1" u="none" strike="noStrike" dirty="0">
                          <a:solidFill>
                            <a:schemeClr val="bg1"/>
                          </a:solidFill>
                          <a:latin typeface="+mn-lt"/>
                        </a:rPr>
                        <a:t>Tren</a:t>
                      </a:r>
                      <a:endParaRPr lang="en-US" sz="900" b="1" i="0" u="none" strike="noStrike" dirty="0">
                        <a:solidFill>
                          <a:schemeClr val="bg1"/>
                        </a:solidFill>
                        <a:latin typeface="+mn-lt"/>
                      </a:endParaRPr>
                    </a:p>
                  </a:txBody>
                  <a:tcPr marL="7620" marR="7620" marT="762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tcPr>
                </a:tc>
                <a:tc>
                  <a:txBody>
                    <a:bodyPr/>
                    <a:lstStyle/>
                    <a:p>
                      <a:pPr algn="ctr" fontAlgn="t"/>
                      <a:r>
                        <a:rPr lang="ro-RO" sz="900" u="none" strike="noStrike" dirty="0">
                          <a:latin typeface="+mn-lt"/>
                        </a:rPr>
                        <a:t>Admirarea din tren a peisajului, cu trecere prin tunel</a:t>
                      </a:r>
                      <a:endParaRPr lang="en-US" sz="900" b="0" i="0" u="none" strike="noStrike" dirty="0">
                        <a:solidFill>
                          <a:srgbClr val="000000"/>
                        </a:solidFill>
                        <a:latin typeface="+mn-lt"/>
                      </a:endParaRPr>
                    </a:p>
                  </a:txBody>
                  <a:tcPr marL="7620" marR="7620" marT="762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tcPr>
                </a:tc>
                <a:tc>
                  <a:txBody>
                    <a:bodyPr/>
                    <a:lstStyle/>
                    <a:p>
                      <a:pPr algn="ctr" fontAlgn="t"/>
                      <a:r>
                        <a:rPr lang="ro-RO" sz="900" u="none" strike="noStrike" dirty="0">
                          <a:latin typeface="+mn-lt"/>
                        </a:rPr>
                        <a:t> </a:t>
                      </a:r>
                      <a:endParaRPr lang="en-US" sz="900" b="0" i="0" u="none" strike="noStrike" dirty="0">
                        <a:solidFill>
                          <a:srgbClr val="000000"/>
                        </a:solidFill>
                        <a:latin typeface="+mn-lt"/>
                      </a:endParaRPr>
                    </a:p>
                  </a:txBody>
                  <a:tcPr marL="7620" marR="7620" marT="762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tcPr>
                </a:tc>
                <a:tc>
                  <a:txBody>
                    <a:bodyPr/>
                    <a:lstStyle/>
                    <a:p>
                      <a:pPr algn="ctr" fontAlgn="t"/>
                      <a:r>
                        <a:rPr lang="en-US" sz="900" u="none" strike="noStrike" dirty="0">
                          <a:latin typeface="+mn-lt"/>
                        </a:rPr>
                        <a:t>17,14</a:t>
                      </a:r>
                      <a:endParaRPr lang="en-US" sz="900" b="0" i="0" u="none" strike="noStrike" dirty="0">
                        <a:solidFill>
                          <a:srgbClr val="000000"/>
                        </a:solidFill>
                        <a:latin typeface="+mn-lt"/>
                      </a:endParaRPr>
                    </a:p>
                  </a:txBody>
                  <a:tcPr marL="7620" marR="7620" marT="7620" marB="0" anchor="ctr">
                    <a:lnL w="12700" cap="flat" cmpd="sng" algn="ctr">
                      <a:solidFill>
                        <a:schemeClr val="accent2"/>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tcPr>
                </a:tc>
              </a:tr>
              <a:tr h="356080">
                <a:tc rowSpan="3">
                  <a:txBody>
                    <a:bodyPr/>
                    <a:lstStyle/>
                    <a:p>
                      <a:pPr algn="ctr" fontAlgn="t"/>
                      <a:r>
                        <a:rPr lang="ro-RO" sz="900" u="none" strike="noStrike">
                          <a:latin typeface="+mn-lt"/>
                        </a:rPr>
                        <a:t>6</a:t>
                      </a:r>
                      <a:endParaRPr lang="en-US" sz="900" b="1" i="0" u="none" strike="noStrike">
                        <a:solidFill>
                          <a:srgbClr val="000000"/>
                        </a:solidFill>
                        <a:latin typeface="+mn-lt"/>
                      </a:endParaRPr>
                    </a:p>
                  </a:txBody>
                  <a:tcPr marL="7620" marR="7620" marT="7620" marB="0" anchor="ctr">
                    <a:lnT w="12700" cap="flat" cmpd="sng" algn="ctr">
                      <a:solidFill>
                        <a:schemeClr val="accent2"/>
                      </a:solidFill>
                      <a:prstDash val="solid"/>
                      <a:round/>
                      <a:headEnd type="none" w="med" len="med"/>
                      <a:tailEnd type="none" w="med" len="med"/>
                    </a:lnT>
                  </a:tcPr>
                </a:tc>
                <a:tc rowSpan="3">
                  <a:txBody>
                    <a:bodyPr/>
                    <a:lstStyle/>
                    <a:p>
                      <a:pPr algn="ctr" fontAlgn="t"/>
                      <a:r>
                        <a:rPr lang="ro-RO" sz="900" u="none" strike="noStrike">
                          <a:latin typeface="+mn-lt"/>
                        </a:rPr>
                        <a:t>Pojorâta</a:t>
                      </a:r>
                      <a:endParaRPr lang="en-US" sz="900" b="0" i="0" u="none" strike="noStrike">
                        <a:solidFill>
                          <a:srgbClr val="000000"/>
                        </a:solidFill>
                        <a:latin typeface="+mn-lt"/>
                      </a:endParaRPr>
                    </a:p>
                  </a:txBody>
                  <a:tcPr marL="7620" marR="7620" marT="7620" marB="0" anchor="ctr">
                    <a:lnT w="12700" cap="flat" cmpd="sng" algn="ctr">
                      <a:solidFill>
                        <a:schemeClr val="accent2"/>
                      </a:solidFill>
                      <a:prstDash val="solid"/>
                      <a:round/>
                      <a:headEnd type="none" w="med" len="med"/>
                      <a:tailEnd type="none" w="med" len="med"/>
                    </a:lnT>
                  </a:tcPr>
                </a:tc>
                <a:tc rowSpan="3">
                  <a:txBody>
                    <a:bodyPr/>
                    <a:lstStyle/>
                    <a:p>
                      <a:pPr algn="ctr" fontAlgn="t"/>
                      <a:r>
                        <a:rPr lang="ro-RO" sz="900" u="none" strike="noStrike" dirty="0">
                          <a:latin typeface="+mn-lt"/>
                        </a:rPr>
                        <a:t>Moldova Suliţa</a:t>
                      </a:r>
                      <a:endParaRPr lang="en-US" sz="900" b="0" i="0" u="none" strike="noStrike" dirty="0">
                        <a:solidFill>
                          <a:srgbClr val="000000"/>
                        </a:solidFill>
                        <a:latin typeface="+mn-lt"/>
                      </a:endParaRPr>
                    </a:p>
                  </a:txBody>
                  <a:tcPr marL="7620" marR="7620" marT="7620" marB="0" anchor="ctr">
                    <a:lnT w="12700" cap="flat" cmpd="sng" algn="ctr">
                      <a:solidFill>
                        <a:schemeClr val="accent2"/>
                      </a:solidFill>
                      <a:prstDash val="solid"/>
                      <a:round/>
                      <a:headEnd type="none" w="med" len="med"/>
                      <a:tailEnd type="none" w="med" len="med"/>
                    </a:lnT>
                  </a:tcPr>
                </a:tc>
                <a:tc rowSpan="3">
                  <a:txBody>
                    <a:bodyPr/>
                    <a:lstStyle/>
                    <a:p>
                      <a:pPr algn="ctr" fontAlgn="t"/>
                      <a:r>
                        <a:rPr lang="ro-RO" sz="900" b="1" u="none" strike="noStrike" dirty="0">
                          <a:solidFill>
                            <a:schemeClr val="bg1"/>
                          </a:solidFill>
                          <a:latin typeface="+mn-lt"/>
                        </a:rPr>
                        <a:t>Mountain – bike</a:t>
                      </a:r>
                      <a:endParaRPr lang="en-US" sz="900" b="1" i="0" u="none" strike="noStrike" dirty="0">
                        <a:solidFill>
                          <a:schemeClr val="bg1"/>
                        </a:solidFill>
                        <a:latin typeface="+mn-lt"/>
                      </a:endParaRPr>
                    </a:p>
                  </a:txBody>
                  <a:tcPr marL="7620" marR="7620" marT="7620" marB="0" anchor="ctr">
                    <a:lnT w="12700" cap="flat" cmpd="sng" algn="ctr">
                      <a:solidFill>
                        <a:schemeClr val="accent2"/>
                      </a:solidFill>
                      <a:prstDash val="solid"/>
                      <a:round/>
                      <a:headEnd type="none" w="med" len="med"/>
                      <a:tailEnd type="none" w="med" len="med"/>
                    </a:lnT>
                  </a:tcPr>
                </a:tc>
                <a:tc rowSpan="3">
                  <a:txBody>
                    <a:bodyPr/>
                    <a:lstStyle/>
                    <a:p>
                      <a:pPr algn="ctr" fontAlgn="t"/>
                      <a:r>
                        <a:rPr lang="ro-RO" sz="900" u="none" strike="noStrike" dirty="0">
                          <a:latin typeface="+mn-lt"/>
                        </a:rPr>
                        <a:t>Cicloturism pe traseul Pojorâta – Fundu Moldovei, cu vizitarea obiectivelor, urmarea traseului transversal până la Vf. Mestecăniş, parcurgerea celeilalte jumătăţi din traseul longitudinal, intrarea din Vf.Obcioara pe traseul transversal până la Benia, apoi spre Moldova Suliţa</a:t>
                      </a:r>
                      <a:endParaRPr lang="en-US" sz="900" b="0" i="0" u="none" strike="noStrike" dirty="0">
                        <a:solidFill>
                          <a:srgbClr val="000000"/>
                        </a:solidFill>
                        <a:latin typeface="+mn-lt"/>
                      </a:endParaRPr>
                    </a:p>
                  </a:txBody>
                  <a:tcPr marL="7620" marR="7620" marT="7620" marB="0" anchor="ctr">
                    <a:lnT w="12700" cap="flat" cmpd="sng" algn="ctr">
                      <a:solidFill>
                        <a:schemeClr val="accent2"/>
                      </a:solidFill>
                      <a:prstDash val="solid"/>
                      <a:round/>
                      <a:headEnd type="none" w="med" len="med"/>
                      <a:tailEnd type="none" w="med" len="med"/>
                    </a:lnT>
                  </a:tcPr>
                </a:tc>
                <a:tc>
                  <a:txBody>
                    <a:bodyPr/>
                    <a:lstStyle/>
                    <a:p>
                      <a:pPr algn="ctr" fontAlgn="t"/>
                      <a:r>
                        <a:rPr lang="ro-RO" sz="900" u="none" strike="noStrike" dirty="0">
                          <a:latin typeface="+mn-lt"/>
                        </a:rPr>
                        <a:t>Rezervaţiile paleontologice</a:t>
                      </a:r>
                      <a:endParaRPr lang="en-US" sz="900" b="0" i="0" u="none" strike="noStrike" dirty="0">
                        <a:solidFill>
                          <a:srgbClr val="000000"/>
                        </a:solidFill>
                        <a:latin typeface="+mn-lt"/>
                      </a:endParaRPr>
                    </a:p>
                  </a:txBody>
                  <a:tcPr marL="7620" marR="7620" marT="7620" marB="0" anchor="ctr">
                    <a:lnT w="12700" cap="flat" cmpd="sng" algn="ctr">
                      <a:solidFill>
                        <a:schemeClr val="accent2"/>
                      </a:solidFill>
                      <a:prstDash val="solid"/>
                      <a:round/>
                      <a:headEnd type="none" w="med" len="med"/>
                      <a:tailEnd type="none" w="med" len="med"/>
                    </a:lnT>
                  </a:tcPr>
                </a:tc>
                <a:tc rowSpan="3">
                  <a:txBody>
                    <a:bodyPr/>
                    <a:lstStyle/>
                    <a:p>
                      <a:pPr algn="ctr" fontAlgn="t"/>
                      <a:r>
                        <a:rPr lang="en-US" sz="900" u="none" strike="noStrike" dirty="0">
                          <a:latin typeface="+mn-lt"/>
                        </a:rPr>
                        <a:t>44,62</a:t>
                      </a:r>
                      <a:endParaRPr lang="en-US" sz="900" b="0" i="0" u="none" strike="noStrike" dirty="0">
                        <a:solidFill>
                          <a:srgbClr val="000000"/>
                        </a:solidFill>
                        <a:latin typeface="+mn-lt"/>
                      </a:endParaRPr>
                    </a:p>
                  </a:txBody>
                  <a:tcPr marL="7620" marR="7620" marT="7620" marB="0" anchor="ctr">
                    <a:lnT w="12700" cap="flat" cmpd="sng" algn="ctr">
                      <a:solidFill>
                        <a:schemeClr val="accent2"/>
                      </a:solidFill>
                      <a:prstDash val="solid"/>
                      <a:round/>
                      <a:headEnd type="none" w="med" len="med"/>
                      <a:tailEnd type="none" w="med" len="med"/>
                    </a:lnT>
                  </a:tcPr>
                </a:tc>
              </a:tr>
              <a:tr h="311864">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t"/>
                      <a:r>
                        <a:rPr lang="ro-RO" sz="900" u="none" strike="noStrike" dirty="0">
                          <a:latin typeface="+mn-lt"/>
                        </a:rPr>
                        <a:t>Rezervaţia floristică Răchitişul Mare</a:t>
                      </a:r>
                      <a:endParaRPr lang="en-US" sz="900" b="0" i="0" u="none" strike="noStrike" dirty="0">
                        <a:solidFill>
                          <a:srgbClr val="000000"/>
                        </a:solidFill>
                        <a:latin typeface="+mn-lt"/>
                      </a:endParaRPr>
                    </a:p>
                  </a:txBody>
                  <a:tcPr marL="7620" marR="7620" marT="7620" marB="0" anchor="ctr"/>
                </a:tc>
                <a:tc vMerge="1">
                  <a:txBody>
                    <a:bodyPr/>
                    <a:lstStyle/>
                    <a:p>
                      <a:endParaRPr lang="en-US"/>
                    </a:p>
                  </a:txBody>
                  <a:tcPr/>
                </a:tc>
              </a:tr>
              <a:tr h="618646">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t"/>
                      <a:r>
                        <a:rPr lang="ro-RO" sz="900" u="none" strike="noStrike" dirty="0">
                          <a:latin typeface="+mn-lt"/>
                        </a:rPr>
                        <a:t>vârfurile</a:t>
                      </a:r>
                      <a:endParaRPr lang="en-US" sz="900" b="0" i="0" u="none" strike="noStrike" dirty="0">
                        <a:solidFill>
                          <a:srgbClr val="000000"/>
                        </a:solidFill>
                        <a:latin typeface="+mn-lt"/>
                      </a:endParaRPr>
                    </a:p>
                  </a:txBody>
                  <a:tcPr marL="7620" marR="7620" marT="7620" marB="0" anchor="ctr"/>
                </a:tc>
                <a:tc vMerge="1">
                  <a:txBody>
                    <a:bodyPr/>
                    <a:lstStyle/>
                    <a:p>
                      <a:endParaRPr lang="en-US"/>
                    </a:p>
                  </a:txBody>
                  <a:tcPr/>
                </a:tc>
              </a:tr>
              <a:tr h="534627">
                <a:tc>
                  <a:txBody>
                    <a:bodyPr/>
                    <a:lstStyle/>
                    <a:p>
                      <a:pPr algn="ctr" fontAlgn="t"/>
                      <a:r>
                        <a:rPr lang="ro-RO" sz="900" u="none" strike="noStrike">
                          <a:latin typeface="+mn-lt"/>
                        </a:rPr>
                        <a:t>7</a:t>
                      </a:r>
                      <a:endParaRPr lang="en-US" sz="900" b="1" i="0" u="none" strike="noStrike">
                        <a:solidFill>
                          <a:srgbClr val="000000"/>
                        </a:solidFill>
                        <a:latin typeface="+mn-lt"/>
                      </a:endParaRPr>
                    </a:p>
                  </a:txBody>
                  <a:tcPr marL="7620" marR="7620" marT="7620" marB="0" anchor="ctr"/>
                </a:tc>
                <a:tc>
                  <a:txBody>
                    <a:bodyPr/>
                    <a:lstStyle/>
                    <a:p>
                      <a:pPr algn="ctr" fontAlgn="t"/>
                      <a:r>
                        <a:rPr lang="ro-RO" sz="900" u="none" strike="noStrike" dirty="0">
                          <a:latin typeface="+mn-lt"/>
                        </a:rPr>
                        <a:t>Moldova Suliţa</a:t>
                      </a:r>
                      <a:endParaRPr lang="en-US" sz="900" b="0" i="0" u="none" strike="noStrike" dirty="0">
                        <a:solidFill>
                          <a:srgbClr val="000000"/>
                        </a:solidFill>
                        <a:latin typeface="+mn-lt"/>
                      </a:endParaRPr>
                    </a:p>
                  </a:txBody>
                  <a:tcPr marL="7620" marR="7620" marT="7620" marB="0" anchor="ctr"/>
                </a:tc>
                <a:tc>
                  <a:txBody>
                    <a:bodyPr/>
                    <a:lstStyle/>
                    <a:p>
                      <a:pPr algn="ctr" fontAlgn="t"/>
                      <a:r>
                        <a:rPr lang="ro-RO" sz="900" u="none" strike="noStrike">
                          <a:latin typeface="+mn-lt"/>
                        </a:rPr>
                        <a:t>Lucina</a:t>
                      </a:r>
                      <a:endParaRPr lang="en-US" sz="900" b="0" i="0" u="none" strike="noStrike">
                        <a:solidFill>
                          <a:srgbClr val="000000"/>
                        </a:solidFill>
                        <a:latin typeface="+mn-lt"/>
                      </a:endParaRPr>
                    </a:p>
                  </a:txBody>
                  <a:tcPr marL="7620" marR="7620" marT="7620" marB="0" anchor="ctr"/>
                </a:tc>
                <a:tc>
                  <a:txBody>
                    <a:bodyPr/>
                    <a:lstStyle/>
                    <a:p>
                      <a:pPr algn="ctr" fontAlgn="t"/>
                      <a:r>
                        <a:rPr lang="ro-RO" sz="900" b="1" u="none" strike="noStrike" dirty="0">
                          <a:solidFill>
                            <a:schemeClr val="bg1"/>
                          </a:solidFill>
                          <a:latin typeface="+mn-lt"/>
                        </a:rPr>
                        <a:t>ATV</a:t>
                      </a:r>
                      <a:endParaRPr lang="en-US" sz="900" b="1" i="0" u="none" strike="noStrike" dirty="0">
                        <a:solidFill>
                          <a:schemeClr val="bg1"/>
                        </a:solidFill>
                        <a:latin typeface="+mn-lt"/>
                      </a:endParaRPr>
                    </a:p>
                  </a:txBody>
                  <a:tcPr marL="7620" marR="7620" marT="7620" marB="0" anchor="ctr"/>
                </a:tc>
                <a:tc>
                  <a:txBody>
                    <a:bodyPr/>
                    <a:lstStyle/>
                    <a:p>
                      <a:pPr algn="ctr" fontAlgn="t"/>
                      <a:r>
                        <a:rPr lang="ro-RO" sz="900" u="none" strike="noStrike">
                          <a:latin typeface="+mn-lt"/>
                        </a:rPr>
                        <a:t>Traversarea Cheilor Lucavei cu ATV-ul sau la pas</a:t>
                      </a:r>
                      <a:endParaRPr lang="en-US" sz="900" b="0"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Cheile Lucavei</a:t>
                      </a:r>
                      <a:endParaRPr lang="en-US" sz="900" b="0" i="0" u="none" strike="noStrike">
                        <a:solidFill>
                          <a:srgbClr val="000000"/>
                        </a:solidFill>
                        <a:latin typeface="+mn-lt"/>
                      </a:endParaRPr>
                    </a:p>
                  </a:txBody>
                  <a:tcPr marL="7620" marR="7620" marT="7620" marB="0" anchor="ctr"/>
                </a:tc>
                <a:tc>
                  <a:txBody>
                    <a:bodyPr/>
                    <a:lstStyle/>
                    <a:p>
                      <a:pPr algn="ctr" fontAlgn="t"/>
                      <a:r>
                        <a:rPr lang="en-US" sz="900" u="none" strike="noStrike" dirty="0">
                          <a:latin typeface="+mn-lt"/>
                        </a:rPr>
                        <a:t>5,72</a:t>
                      </a:r>
                      <a:endParaRPr lang="en-US" sz="900" b="0" i="0" u="none" strike="noStrike" dirty="0">
                        <a:solidFill>
                          <a:srgbClr val="000000"/>
                        </a:solidFill>
                        <a:latin typeface="+mn-lt"/>
                      </a:endParaRPr>
                    </a:p>
                  </a:txBody>
                  <a:tcPr marL="7620" marR="7620" marT="7620" marB="0" anchor="ctr"/>
                </a:tc>
              </a:tr>
              <a:tr h="490797">
                <a:tc>
                  <a:txBody>
                    <a:bodyPr/>
                    <a:lstStyle/>
                    <a:p>
                      <a:pPr algn="ctr" fontAlgn="t"/>
                      <a:r>
                        <a:rPr lang="ro-RO" sz="900" u="none" strike="noStrike">
                          <a:latin typeface="+mn-lt"/>
                        </a:rPr>
                        <a:t>8</a:t>
                      </a:r>
                      <a:endParaRPr lang="en-US" sz="900" b="1"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Lucina</a:t>
                      </a:r>
                      <a:endParaRPr lang="en-US" sz="900" b="0"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Lucina</a:t>
                      </a:r>
                      <a:endParaRPr lang="en-US" sz="900" b="0" i="0" u="none" strike="noStrike">
                        <a:solidFill>
                          <a:srgbClr val="000000"/>
                        </a:solidFill>
                        <a:latin typeface="+mn-lt"/>
                      </a:endParaRPr>
                    </a:p>
                  </a:txBody>
                  <a:tcPr marL="7620" marR="7620" marT="7620" marB="0" anchor="ctr"/>
                </a:tc>
                <a:tc>
                  <a:txBody>
                    <a:bodyPr/>
                    <a:lstStyle/>
                    <a:p>
                      <a:pPr algn="ctr" fontAlgn="t"/>
                      <a:r>
                        <a:rPr lang="ro-RO" sz="900" b="1" u="none" strike="noStrike" dirty="0">
                          <a:solidFill>
                            <a:schemeClr val="bg1"/>
                          </a:solidFill>
                          <a:latin typeface="+mn-lt"/>
                        </a:rPr>
                        <a:t>Călărie</a:t>
                      </a:r>
                      <a:endParaRPr lang="en-US" sz="900" b="1" i="0" u="none" strike="noStrike" dirty="0">
                        <a:solidFill>
                          <a:schemeClr val="bg1"/>
                        </a:solidFill>
                        <a:latin typeface="+mn-lt"/>
                      </a:endParaRPr>
                    </a:p>
                  </a:txBody>
                  <a:tcPr marL="7620" marR="7620" marT="7620" marB="0" anchor="ctr"/>
                </a:tc>
                <a:tc>
                  <a:txBody>
                    <a:bodyPr/>
                    <a:lstStyle/>
                    <a:p>
                      <a:pPr algn="ctr" fontAlgn="t"/>
                      <a:r>
                        <a:rPr lang="ro-RO" sz="900" u="none" strike="noStrike">
                          <a:latin typeface="+mn-lt"/>
                        </a:rPr>
                        <a:t>Realizarea de trasee de călărie în aria Hergheliei Lucina pe traseele existente</a:t>
                      </a:r>
                      <a:endParaRPr lang="en-US" sz="900" b="0"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Tinovul Găina-Lucina</a:t>
                      </a:r>
                      <a:endParaRPr lang="en-US" sz="900" b="0" i="0" u="none" strike="noStrike">
                        <a:solidFill>
                          <a:srgbClr val="000000"/>
                        </a:solidFill>
                        <a:latin typeface="+mn-lt"/>
                      </a:endParaRPr>
                    </a:p>
                  </a:txBody>
                  <a:tcPr marL="7620" marR="7620" marT="7620" marB="0" anchor="ctr"/>
                </a:tc>
                <a:tc>
                  <a:txBody>
                    <a:bodyPr/>
                    <a:lstStyle/>
                    <a:p>
                      <a:pPr algn="ctr" fontAlgn="t"/>
                      <a:r>
                        <a:rPr lang="en-US" sz="900" u="none" strike="noStrike">
                          <a:latin typeface="+mn-lt"/>
                        </a:rPr>
                        <a:t>2,06</a:t>
                      </a:r>
                      <a:endParaRPr lang="en-US" sz="900" b="0" i="0" u="none" strike="noStrike">
                        <a:solidFill>
                          <a:srgbClr val="000000"/>
                        </a:solidFill>
                        <a:latin typeface="+mn-lt"/>
                      </a:endParaRPr>
                    </a:p>
                  </a:txBody>
                  <a:tcPr marL="7620" marR="7620" marT="7620" marB="0" anchor="ctr"/>
                </a:tc>
              </a:tr>
              <a:tr h="757389">
                <a:tc>
                  <a:txBody>
                    <a:bodyPr/>
                    <a:lstStyle/>
                    <a:p>
                      <a:pPr algn="ctr" fontAlgn="t"/>
                      <a:r>
                        <a:rPr lang="ro-RO" sz="900" u="none" strike="noStrike">
                          <a:latin typeface="+mn-lt"/>
                        </a:rPr>
                        <a:t>9</a:t>
                      </a:r>
                      <a:endParaRPr lang="en-US" sz="900" b="1"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Lucina</a:t>
                      </a:r>
                      <a:endParaRPr lang="en-US" sz="900" b="0" i="0" u="none" strike="noStrike">
                        <a:solidFill>
                          <a:srgbClr val="000000"/>
                        </a:solidFill>
                        <a:latin typeface="+mn-lt"/>
                      </a:endParaRPr>
                    </a:p>
                  </a:txBody>
                  <a:tcPr marL="7620" marR="7620" marT="7620" marB="0" anchor="ctr"/>
                </a:tc>
                <a:tc>
                  <a:txBody>
                    <a:bodyPr/>
                    <a:lstStyle/>
                    <a:p>
                      <a:pPr algn="ctr" fontAlgn="t"/>
                      <a:r>
                        <a:rPr lang="ro-RO" sz="900" u="none" strike="noStrike">
                          <a:latin typeface="+mn-lt"/>
                        </a:rPr>
                        <a:t>Moldova Suliţa</a:t>
                      </a:r>
                      <a:endParaRPr lang="en-US" sz="900" b="0" i="0" u="none" strike="noStrike">
                        <a:solidFill>
                          <a:srgbClr val="000000"/>
                        </a:solidFill>
                        <a:latin typeface="+mn-lt"/>
                      </a:endParaRPr>
                    </a:p>
                  </a:txBody>
                  <a:tcPr marL="7620" marR="7620" marT="7620" marB="0" anchor="ctr"/>
                </a:tc>
                <a:tc>
                  <a:txBody>
                    <a:bodyPr/>
                    <a:lstStyle/>
                    <a:p>
                      <a:pPr algn="ctr" fontAlgn="t"/>
                      <a:r>
                        <a:rPr lang="ro-RO" sz="900" b="1" u="none" strike="noStrike" dirty="0">
                          <a:solidFill>
                            <a:schemeClr val="bg1"/>
                          </a:solidFill>
                          <a:latin typeface="+mn-lt"/>
                        </a:rPr>
                        <a:t>ATV</a:t>
                      </a:r>
                      <a:endParaRPr lang="en-US" sz="900" b="1" i="0" u="none" strike="noStrike" dirty="0">
                        <a:solidFill>
                          <a:schemeClr val="bg1"/>
                        </a:solidFill>
                        <a:latin typeface="+mn-lt"/>
                      </a:endParaRPr>
                    </a:p>
                  </a:txBody>
                  <a:tcPr marL="7620" marR="7620" marT="7620" marB="0" anchor="ctr"/>
                </a:tc>
                <a:tc>
                  <a:txBody>
                    <a:bodyPr/>
                    <a:lstStyle/>
                    <a:p>
                      <a:pPr algn="ctr" fontAlgn="t"/>
                      <a:r>
                        <a:rPr lang="ro-RO" sz="900" u="none" strike="noStrike" dirty="0">
                          <a:latin typeface="+mn-lt"/>
                        </a:rPr>
                        <a:t>Întoarcere cu ATV-ul în Moldova-Suliţa</a:t>
                      </a:r>
                      <a:endParaRPr lang="en-US" sz="900" b="0" i="0" u="none" strike="noStrike" dirty="0">
                        <a:solidFill>
                          <a:srgbClr val="000000"/>
                        </a:solidFill>
                        <a:latin typeface="+mn-lt"/>
                      </a:endParaRPr>
                    </a:p>
                  </a:txBody>
                  <a:tcPr marL="7620" marR="7620" marT="7620" marB="0" anchor="ctr"/>
                </a:tc>
                <a:tc>
                  <a:txBody>
                    <a:bodyPr/>
                    <a:lstStyle/>
                    <a:p>
                      <a:pPr algn="ctr" fontAlgn="t"/>
                      <a:r>
                        <a:rPr lang="ro-RO" sz="900" u="none" strike="noStrike" dirty="0">
                          <a:latin typeface="+mn-lt"/>
                        </a:rPr>
                        <a:t> </a:t>
                      </a:r>
                      <a:endParaRPr lang="en-US" sz="900" b="0" i="0" u="none" strike="noStrike" dirty="0">
                        <a:solidFill>
                          <a:srgbClr val="000000"/>
                        </a:solidFill>
                        <a:latin typeface="+mn-lt"/>
                      </a:endParaRPr>
                    </a:p>
                  </a:txBody>
                  <a:tcPr marL="7620" marR="7620" marT="7620" marB="0" anchor="ct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US" sz="900" u="none" strike="noStrike" dirty="0">
                          <a:latin typeface="+mn-lt"/>
                        </a:rPr>
                        <a:t> </a:t>
                      </a:r>
                      <a:r>
                        <a:rPr lang="en-US" sz="900" u="none" strike="noStrike" dirty="0" smtClean="0">
                          <a:latin typeface="+mn-lt"/>
                        </a:rPr>
                        <a:t>5,72</a:t>
                      </a:r>
                      <a:endParaRPr lang="en-US" sz="900" b="0" i="0" u="none" strike="noStrike" dirty="0" smtClean="0">
                        <a:solidFill>
                          <a:srgbClr val="000000"/>
                        </a:solidFill>
                        <a:latin typeface="+mn-lt"/>
                      </a:endParaRPr>
                    </a:p>
                    <a:p>
                      <a:pPr algn="ctr" fontAlgn="t"/>
                      <a:endParaRPr lang="en-US" sz="900" b="0" i="0" u="none" strike="noStrike" dirty="0">
                        <a:solidFill>
                          <a:srgbClr val="000000"/>
                        </a:solidFill>
                        <a:latin typeface="+mn-lt"/>
                      </a:endParaRPr>
                    </a:p>
                  </a:txBody>
                  <a:tcPr marL="7620" marR="7620" marT="7620" marB="0" anchor="ct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pic>
        <p:nvPicPr>
          <p:cNvPr id="5" name="Content Placeholder 3" descr="traseu_nou2.png"/>
          <p:cNvPicPr>
            <a:picLocks noChangeAspect="1"/>
          </p:cNvPicPr>
          <p:nvPr/>
        </p:nvPicPr>
        <p:blipFill>
          <a:blip r:embed="rId2" cstate="print"/>
          <a:stretch>
            <a:fillRect/>
          </a:stretch>
        </p:blipFill>
        <p:spPr>
          <a:xfrm>
            <a:off x="381000" y="227250"/>
            <a:ext cx="8382000" cy="6478350"/>
          </a:xfrm>
          <a:prstGeom prst="rect">
            <a:avLst/>
          </a:prstGeom>
          <a:effectLst>
            <a:innerShdw blurRad="114300">
              <a:prstClr val="black"/>
            </a:inn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US" dirty="0" err="1" smtClean="0">
                <a:solidFill>
                  <a:schemeClr val="bg1"/>
                </a:solidFill>
              </a:rPr>
              <a:t>Studiu</a:t>
            </a:r>
            <a:r>
              <a:rPr lang="en-US" dirty="0" smtClean="0">
                <a:solidFill>
                  <a:schemeClr val="bg1"/>
                </a:solidFill>
              </a:rPr>
              <a:t> de </a:t>
            </a:r>
            <a:r>
              <a:rPr lang="en-US" dirty="0" err="1" smtClean="0">
                <a:solidFill>
                  <a:schemeClr val="bg1"/>
                </a:solidFill>
              </a:rPr>
              <a:t>caz</a:t>
            </a:r>
            <a:r>
              <a:rPr lang="en-US" dirty="0" smtClean="0">
                <a:solidFill>
                  <a:schemeClr val="bg1"/>
                </a:solidFill>
              </a:rPr>
              <a:t>:</a:t>
            </a:r>
            <a:r>
              <a:rPr lang="ro-RO" dirty="0" smtClean="0">
                <a:solidFill>
                  <a:schemeClr val="bg1"/>
                </a:solidFill>
              </a:rPr>
              <a:t> </a:t>
            </a:r>
            <a:r>
              <a:rPr lang="en-US" dirty="0" smtClean="0">
                <a:solidFill>
                  <a:schemeClr val="bg1"/>
                </a:solidFill>
              </a:rPr>
              <a:t> </a:t>
            </a:r>
            <a:r>
              <a:rPr lang="en-US" b="1" dirty="0" err="1" smtClean="0">
                <a:solidFill>
                  <a:schemeClr val="bg1"/>
                </a:solidFill>
                <a:effectLst>
                  <a:outerShdw blurRad="38100" dist="38100" dir="2700000" algn="tl">
                    <a:srgbClr val="000000">
                      <a:alpha val="43137"/>
                    </a:srgbClr>
                  </a:outerShdw>
                </a:effectLst>
              </a:rPr>
              <a:t>Masivul</a:t>
            </a:r>
            <a:r>
              <a:rPr lang="en-US" b="1" dirty="0" smtClean="0">
                <a:solidFill>
                  <a:schemeClr val="bg1"/>
                </a:solidFill>
                <a:effectLst>
                  <a:outerShdw blurRad="38100" dist="38100" dir="2700000" algn="tl">
                    <a:srgbClr val="000000">
                      <a:alpha val="43137"/>
                    </a:srgbClr>
                  </a:outerShdw>
                </a:effectLst>
              </a:rPr>
              <a:t> </a:t>
            </a:r>
            <a:r>
              <a:rPr lang="en-US" b="1" dirty="0" err="1" smtClean="0">
                <a:solidFill>
                  <a:schemeClr val="bg1"/>
                </a:solidFill>
                <a:effectLst>
                  <a:outerShdw blurRad="38100" dist="38100" dir="2700000" algn="tl">
                    <a:srgbClr val="000000">
                      <a:alpha val="43137"/>
                    </a:srgbClr>
                  </a:outerShdw>
                </a:effectLst>
              </a:rPr>
              <a:t>Rar</a:t>
            </a:r>
            <a:r>
              <a:rPr lang="ro-RO" b="1" dirty="0" smtClean="0">
                <a:solidFill>
                  <a:schemeClr val="bg1"/>
                </a:solidFill>
                <a:effectLst>
                  <a:outerShdw blurRad="38100" dist="38100" dir="2700000" algn="tl">
                    <a:srgbClr val="000000">
                      <a:alpha val="43137"/>
                    </a:srgbClr>
                  </a:outerShdw>
                </a:effectLst>
              </a:rPr>
              <a:t>ău</a:t>
            </a:r>
            <a:endParaRPr lang="en-US" b="1" dirty="0">
              <a:solidFill>
                <a:schemeClr val="bg1"/>
              </a:solidFill>
              <a:effectLst>
                <a:outerShdw blurRad="38100" dist="38100" dir="2700000" algn="tl">
                  <a:srgbClr val="000000">
                    <a:alpha val="43137"/>
                  </a:srgbClr>
                </a:outerShdw>
              </a:effectLst>
            </a:endParaRPr>
          </a:p>
        </p:txBody>
      </p:sp>
      <p:sp>
        <p:nvSpPr>
          <p:cNvPr id="6" name="Title 1"/>
          <p:cNvSpPr>
            <a:spLocks noGrp="1"/>
          </p:cNvSpPr>
          <p:nvPr>
            <p:ph type="title"/>
          </p:nvPr>
        </p:nvSpPr>
        <p:spPr>
          <a:xfrm>
            <a:off x="457200" y="498230"/>
            <a:ext cx="8037576" cy="2731008"/>
          </a:xfrm>
        </p:spPr>
        <p:txBody>
          <a:bodyPr>
            <a:normAutofit/>
          </a:bodyPr>
          <a:lstStyle/>
          <a:p>
            <a:r>
              <a:rPr lang="en-US" sz="3200" dirty="0" err="1" smtClean="0"/>
              <a:t>Utilizarea</a:t>
            </a:r>
            <a:r>
              <a:rPr lang="ro-RO" sz="3200" dirty="0" smtClean="0"/>
              <a:t> </a:t>
            </a:r>
            <a:r>
              <a:rPr lang="en-US" sz="3200" dirty="0" smtClean="0"/>
              <a:t> h</a:t>
            </a:r>
            <a:r>
              <a:rPr lang="ro-RO" sz="3200" dirty="0" smtClean="0"/>
              <a:t>ă</a:t>
            </a:r>
            <a:r>
              <a:rPr lang="en-US" sz="3200" dirty="0" smtClean="0"/>
              <a:t>r</a:t>
            </a:r>
            <a:r>
              <a:rPr lang="ro-RO" sz="3200" dirty="0" smtClean="0"/>
              <a:t>ţ</a:t>
            </a:r>
            <a:r>
              <a:rPr lang="en-US" sz="3200" dirty="0" err="1" smtClean="0"/>
              <a:t>ilor</a:t>
            </a:r>
            <a:r>
              <a:rPr lang="en-US" sz="3200" dirty="0" smtClean="0"/>
              <a:t> </a:t>
            </a:r>
            <a:r>
              <a:rPr lang="ro-RO" sz="3200" dirty="0" smtClean="0"/>
              <a:t> </a:t>
            </a:r>
            <a:r>
              <a:rPr lang="en-US" sz="3200" dirty="0" err="1" smtClean="0"/>
              <a:t>vechi</a:t>
            </a:r>
            <a:r>
              <a:rPr lang="ro-RO" sz="3200" dirty="0" smtClean="0"/>
              <a:t> </a:t>
            </a:r>
            <a:r>
              <a:rPr lang="en-US" sz="3200" dirty="0" smtClean="0"/>
              <a:t> </a:t>
            </a:r>
            <a:r>
              <a:rPr lang="ro-RO" sz="3200" dirty="0" smtClean="0"/>
              <a:t>î</a:t>
            </a:r>
            <a:r>
              <a:rPr lang="en-US" sz="3200" dirty="0" smtClean="0"/>
              <a:t>n </a:t>
            </a:r>
            <a:r>
              <a:rPr lang="ro-RO" sz="3200" dirty="0" smtClean="0"/>
              <a:t> </a:t>
            </a:r>
            <a:r>
              <a:rPr lang="en-US" sz="3200" dirty="0" err="1" smtClean="0"/>
              <a:t>turism</a:t>
            </a:r>
            <a:endParaRPr lang="en-US" sz="32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Placeholder 6" descr="C:\Users\Fujitsu\Downloads\60101_397533403635587_115432567_n.jpg"/>
          <p:cNvPicPr>
            <a:picLocks noGrp="1" noChangeAspect="1" noChangeArrowheads="1"/>
          </p:cNvPicPr>
          <p:nvPr>
            <p:ph type="pic" idx="1"/>
          </p:nvPr>
        </p:nvPicPr>
        <p:blipFill>
          <a:blip r:embed="rId2" cstate="print"/>
          <a:srcRect t="9286" b="9286"/>
          <a:stretch>
            <a:fillRect/>
          </a:stretch>
        </p:blipFill>
        <p:spPr bwMode="auto">
          <a:xfrm>
            <a:off x="228600" y="76200"/>
            <a:ext cx="8686800" cy="4420961"/>
          </a:xfrm>
          <a:prstGeom prst="rect">
            <a:avLst/>
          </a:prstGeom>
          <a:noFill/>
        </p:spPr>
      </p:pic>
      <p:sp>
        <p:nvSpPr>
          <p:cNvPr id="2" name="Content Placeholder 2"/>
          <p:cNvSpPr txBox="1">
            <a:spLocks/>
          </p:cNvSpPr>
          <p:nvPr/>
        </p:nvSpPr>
        <p:spPr>
          <a:xfrm>
            <a:off x="762000" y="4267200"/>
            <a:ext cx="8229600" cy="304800"/>
          </a:xfrm>
          <a:prstGeom prst="rect">
            <a:avLst/>
          </a:prstGeom>
        </p:spPr>
        <p:txBody>
          <a:bodyPr>
            <a:normAutofit/>
          </a:bodyPr>
          <a:lstStyle/>
          <a:p>
            <a:pPr marL="292100" marR="0" lvl="0" indent="-292100" algn="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n-US" sz="1000" b="0" i="1" u="none" strike="noStrike" kern="1200" cap="none" spc="0" normalizeH="0" baseline="0" noProof="0" dirty="0" err="1" smtClean="0">
                <a:ln>
                  <a:noFill/>
                </a:ln>
                <a:solidFill>
                  <a:schemeClr val="accent5">
                    <a:lumMod val="60000"/>
                    <a:lumOff val="40000"/>
                  </a:schemeClr>
                </a:solidFill>
                <a:effectLst/>
                <a:uLnTx/>
                <a:uFillTx/>
                <a:latin typeface="+mn-lt"/>
                <a:ea typeface="+mn-ea"/>
                <a:cs typeface="+mn-cs"/>
              </a:rPr>
              <a:t>Sursa</a:t>
            </a:r>
            <a:r>
              <a:rPr kumimoji="0" lang="en-US" sz="1000" b="0" i="1" u="none" strike="noStrike" kern="1200" cap="none" spc="0" normalizeH="0" baseline="0" noProof="0" dirty="0" smtClean="0">
                <a:ln>
                  <a:noFill/>
                </a:ln>
                <a:solidFill>
                  <a:schemeClr val="accent5">
                    <a:lumMod val="60000"/>
                    <a:lumOff val="40000"/>
                  </a:schemeClr>
                </a:solidFill>
                <a:effectLst/>
                <a:uLnTx/>
                <a:uFillTx/>
                <a:latin typeface="+mn-lt"/>
                <a:ea typeface="+mn-ea"/>
                <a:cs typeface="+mn-cs"/>
              </a:rPr>
              <a:t>:  www.facebook.com/MuntiiRarau?fref=ts</a:t>
            </a:r>
            <a:endParaRPr kumimoji="0" lang="en-US" sz="1000" b="0" i="1" u="none" strike="noStrike" kern="1200" cap="none" spc="0" normalizeH="0" baseline="0" noProof="0" dirty="0">
              <a:ln>
                <a:noFill/>
              </a:ln>
              <a:solidFill>
                <a:schemeClr val="accent5">
                  <a:lumMod val="60000"/>
                  <a:lumOff val="40000"/>
                </a:schemeClr>
              </a:solidFill>
              <a:effectLst/>
              <a:uLnTx/>
              <a:uFillTx/>
              <a:latin typeface="+mn-lt"/>
              <a:ea typeface="+mn-ea"/>
              <a:cs typeface="+mn-cs"/>
            </a:endParaRPr>
          </a:p>
        </p:txBody>
      </p:sp>
      <p:sp>
        <p:nvSpPr>
          <p:cNvPr id="8" name="Title 7"/>
          <p:cNvSpPr>
            <a:spLocks noGrp="1"/>
          </p:cNvSpPr>
          <p:nvPr>
            <p:ph type="title"/>
          </p:nvPr>
        </p:nvSpPr>
        <p:spPr/>
        <p:txBody>
          <a:bodyPr/>
          <a:lstStyle/>
          <a:p>
            <a:endParaRPr lang="en-US"/>
          </a:p>
        </p:txBody>
      </p:sp>
      <p:sp>
        <p:nvSpPr>
          <p:cNvPr id="9" name="Text Placeholder 8"/>
          <p:cNvSpPr>
            <a:spLocks noGrp="1"/>
          </p:cNvSpPr>
          <p:nvPr>
            <p:ph type="body" sz="half" idx="2"/>
          </p:nvPr>
        </p:nvSpPr>
        <p:spPr/>
        <p:txBody>
          <a:bodyPr/>
          <a:lstStyle/>
          <a:p>
            <a:endParaRPr lang="en-US" dirty="0"/>
          </a:p>
        </p:txBody>
      </p:sp>
      <p:pic>
        <p:nvPicPr>
          <p:cNvPr id="10" name="Picture 9" descr="100_4170_w915.JPG"/>
          <p:cNvPicPr>
            <a:picLocks noChangeAspect="1"/>
          </p:cNvPicPr>
          <p:nvPr/>
        </p:nvPicPr>
        <p:blipFill>
          <a:blip r:embed="rId3" cstate="print">
            <a:lum bright="-10000" contrast="30000"/>
          </a:blip>
          <a:srcRect t="27381" b="39286"/>
          <a:stretch>
            <a:fillRect/>
          </a:stretch>
        </p:blipFill>
        <p:spPr>
          <a:xfrm>
            <a:off x="304800" y="4572000"/>
            <a:ext cx="8534400" cy="2133600"/>
          </a:xfrm>
          <a:prstGeom prst="rect">
            <a:avLst/>
          </a:prstGeom>
          <a:ln>
            <a:noFill/>
          </a:ln>
          <a:effectLst>
            <a:innerShdw blurRad="114300">
              <a:prstClr val="black"/>
            </a:innerShdw>
          </a:effectLst>
          <a:scene3d>
            <a:camera prst="orthographicFront"/>
            <a:lightRig rig="threePt" dir="t"/>
          </a:scene3d>
          <a:sp3d extrusionH="76200">
            <a:bevelT w="165100" prst="coolSlant"/>
            <a:extrusionClr>
              <a:schemeClr val="accent6">
                <a:lumMod val="60000"/>
                <a:lumOff val="40000"/>
              </a:schemeClr>
            </a:extrusionClr>
          </a:sp3d>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367665" y="914400"/>
          <a:ext cx="5499735" cy="4953000"/>
        </p:xfrm>
        <a:graphic>
          <a:graphicData uri="http://schemas.openxmlformats.org/drawingml/2006/table">
            <a:tbl>
              <a:tblPr firstRow="1" bandRow="1" bandCol="1">
                <a:effectLst>
                  <a:innerShdw blurRad="114300">
                    <a:prstClr val="black"/>
                  </a:innerShdw>
                </a:effectLst>
                <a:tableStyleId>{72833802-FEF1-4C79-8D5D-14CF1EAF98D9}</a:tableStyleId>
              </a:tblPr>
              <a:tblGrid>
                <a:gridCol w="5499735"/>
              </a:tblGrid>
              <a:tr h="314325">
                <a:tc>
                  <a:txBody>
                    <a:bodyPr/>
                    <a:lstStyle/>
                    <a:p>
                      <a:pPr algn="ctr"/>
                      <a:r>
                        <a:rPr lang="ro-RO" sz="1400" dirty="0" smtClean="0">
                          <a:effectLst>
                            <a:outerShdw blurRad="38100" dist="38100" dir="2700000" algn="tl">
                              <a:srgbClr val="000000">
                                <a:alpha val="43137"/>
                              </a:srgbClr>
                            </a:outerShdw>
                          </a:effectLst>
                        </a:rPr>
                        <a:t>Seturi de date</a:t>
                      </a:r>
                      <a:endParaRPr lang="en-US" sz="1400" b="1" dirty="0">
                        <a:effectLst>
                          <a:outerShdw blurRad="38100" dist="38100" dir="2700000" algn="tl">
                            <a:srgbClr val="000000">
                              <a:alpha val="43137"/>
                            </a:srgbClr>
                          </a:outerShdw>
                        </a:effectLst>
                      </a:endParaRPr>
                    </a:p>
                  </a:txBody>
                  <a:tcPr anchor="ctr"/>
                </a:tc>
              </a:tr>
              <a:tr h="31432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o-RO" sz="1200" dirty="0" smtClean="0"/>
                        <a:t>Hartă topografică la scara 1 : 25 000, anul 1982 </a:t>
                      </a:r>
                      <a:endParaRPr lang="en-US" sz="1200" dirty="0" smtClean="0"/>
                    </a:p>
                  </a:txBody>
                  <a:tcPr anchor="ctr"/>
                </a:tc>
              </a:tr>
              <a:tr h="314325">
                <a:tc>
                  <a:txBody>
                    <a:bodyPr/>
                    <a:lstStyle/>
                    <a:p>
                      <a:pPr algn="ctr"/>
                      <a:r>
                        <a:rPr lang="ro-RO" sz="1200" dirty="0" smtClean="0"/>
                        <a:t>Harta regionării fizico-geografice (Constantin Rusu, “Masivul Rarău”)</a:t>
                      </a:r>
                      <a:endParaRPr lang="en-US" sz="1200" dirty="0"/>
                    </a:p>
                  </a:txBody>
                  <a:tcPr anchor="ctr"/>
                </a:tc>
              </a:tr>
              <a:tr h="523875">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ro-RO" sz="1200" dirty="0" smtClean="0"/>
                        <a:t>Harta turistică a Munţilor Rarău-Giumalău, autori: Vasile Băican, Dimitrie Oancea, Cazimir Swizewski, scara 1 : 50 000</a:t>
                      </a:r>
                      <a:endParaRPr lang="en-US" sz="1200" dirty="0" smtClean="0"/>
                    </a:p>
                  </a:txBody>
                  <a:tcPr anchor="ctr"/>
                </a:tc>
              </a:tr>
              <a:tr h="314325">
                <a:tc>
                  <a:txBody>
                    <a:bodyPr/>
                    <a:lstStyle/>
                    <a:p>
                      <a:pPr lvl="0" algn="ctr"/>
                      <a:r>
                        <a:rPr lang="ro-RO" sz="1200" dirty="0" smtClean="0"/>
                        <a:t>Seturi de date vectoriale generale ale României (2009)</a:t>
                      </a:r>
                      <a:endParaRPr lang="en-US" sz="1200" dirty="0" smtClean="0"/>
                    </a:p>
                  </a:txBody>
                  <a:tcPr anchor="ctr"/>
                </a:tc>
              </a:tr>
              <a:tr h="419100">
                <a:tc>
                  <a:txBody>
                    <a:bodyPr/>
                    <a:lstStyle/>
                    <a:p>
                      <a:pPr algn="ctr"/>
                      <a:r>
                        <a:rPr lang="ro-RO" sz="1200" dirty="0" smtClean="0"/>
                        <a:t>Seturi de date vectoriale – Min Mediului şi Schimbărilor Climatice</a:t>
                      </a:r>
                      <a:endParaRPr lang="en-US" sz="1200" dirty="0"/>
                    </a:p>
                  </a:txBody>
                  <a:tcPr anchor="ctr"/>
                </a:tc>
              </a:tr>
              <a:tr h="4191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o-RO" sz="1200" dirty="0" smtClean="0"/>
                        <a:t>Ortofotoplan 1 : 5 000 </a:t>
                      </a:r>
                      <a:endParaRPr lang="en-US" sz="1200" dirty="0" smtClean="0"/>
                    </a:p>
                  </a:txBody>
                  <a:tcPr anchor="ctr"/>
                </a:tc>
              </a:tr>
              <a:tr h="31432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o-RO" sz="1200" dirty="0" smtClean="0"/>
                        <a:t>Imgine satelitară SPOT 2008</a:t>
                      </a:r>
                      <a:endParaRPr lang="en-US" sz="1200" dirty="0" smtClean="0"/>
                    </a:p>
                  </a:txBody>
                  <a:tcPr anchor="ctr"/>
                </a:tc>
              </a:tr>
              <a:tr h="31432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o-RO" sz="1200" dirty="0" smtClean="0"/>
                        <a:t>Imagini SRTM (Shuttle Radar Topography), la rezoluţia de 30 m</a:t>
                      </a:r>
                      <a:endParaRPr lang="en-US" sz="1200" dirty="0" smtClean="0"/>
                    </a:p>
                  </a:txBody>
                  <a:tcPr anchor="ctr"/>
                </a:tc>
              </a:tr>
              <a:tr h="8667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o-RO" sz="1200" dirty="0" smtClean="0"/>
                        <a:t>Hărţi Austro-Ungare, scara 1 : 115 000 (“Kummerer C.R. von Kummersberg, 1855 : Administrativ Karte von den Königreichen Galizien und Lodomerien mit den Grossherzogthume Krakau und den Herzogthümern Auschwitz, Zator und Bukowina”)</a:t>
                      </a:r>
                      <a:endParaRPr lang="en-US" sz="1200" dirty="0" smtClean="0"/>
                    </a:p>
                  </a:txBody>
                  <a:tcPr anchor="ctr"/>
                </a:tc>
              </a:tr>
              <a:tr h="31432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o-RO" sz="1200" dirty="0" smtClean="0"/>
                        <a:t>Date GPS culese în etapa de teren</a:t>
                      </a:r>
                      <a:endParaRPr lang="en-US" sz="1200" dirty="0" smtClean="0"/>
                    </a:p>
                  </a:txBody>
                  <a:tcPr anchor="ctr"/>
                </a:tc>
              </a:tr>
              <a:tr h="52387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ro-RO" sz="1200" kern="1200" dirty="0" smtClean="0"/>
                        <a:t>curbele de nivel, harta pantelor, a orientării versanţilor, harta umbririi şi modelul numeric altitudinal. </a:t>
                      </a:r>
                      <a:endParaRPr kumimoji="0" lang="en-US" sz="1200" kern="1200" dirty="0" smtClean="0">
                        <a:solidFill>
                          <a:schemeClr val="tx1"/>
                        </a:solidFill>
                        <a:latin typeface="+mn-lt"/>
                        <a:ea typeface="+mn-ea"/>
                        <a:cs typeface="+mn-cs"/>
                      </a:endParaRPr>
                    </a:p>
                  </a:txBody>
                  <a:tcPr anchor="ctr"/>
                </a:tc>
              </a:tr>
            </a:tbl>
          </a:graphicData>
        </a:graphic>
      </p:graphicFrame>
      <p:sp>
        <p:nvSpPr>
          <p:cNvPr id="7" name="TextBox 6"/>
          <p:cNvSpPr txBox="1"/>
          <p:nvPr/>
        </p:nvSpPr>
        <p:spPr>
          <a:xfrm>
            <a:off x="6019800" y="1671921"/>
            <a:ext cx="2819400" cy="3509679"/>
          </a:xfrm>
          <a:prstGeom prst="rect">
            <a:avLst/>
          </a:prstGeom>
          <a:ln/>
          <a:effectLst>
            <a:innerShdw blurRad="114300">
              <a:prstClr val="black"/>
            </a:innerShdw>
          </a:effectLst>
        </p:spPr>
        <p:style>
          <a:lnRef idx="2">
            <a:schemeClr val="accent2">
              <a:shade val="50000"/>
            </a:schemeClr>
          </a:lnRef>
          <a:fillRef idx="1">
            <a:schemeClr val="accent2"/>
          </a:fillRef>
          <a:effectRef idx="0">
            <a:schemeClr val="accent2"/>
          </a:effectRef>
          <a:fontRef idx="minor">
            <a:schemeClr val="lt1"/>
          </a:fontRef>
        </p:style>
        <p:txBody>
          <a:bodyPr wrap="square" numCol="1" rtlCol="0">
            <a:spAutoFit/>
          </a:bodyPr>
          <a:lstStyle/>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Informare </a:t>
            </a:r>
            <a:endParaRPr lang="en-US" sz="1500" dirty="0" smtClean="0">
              <a:solidFill>
                <a:schemeClr val="bg1"/>
              </a:solidFill>
              <a:effectLst>
                <a:outerShdw blurRad="38100" dist="38100" dir="2700000" algn="tl">
                  <a:srgbClr val="000000">
                    <a:alpha val="43137"/>
                  </a:srgbClr>
                </a:outerShdw>
              </a:effectLst>
            </a:endParaRPr>
          </a:p>
          <a:p>
            <a:pPr>
              <a:lnSpc>
                <a:spcPct val="150000"/>
              </a:lnSpc>
              <a:buFont typeface="Arial" pitchFamily="34" charset="0"/>
              <a:buChar char="•"/>
            </a:pPr>
            <a:r>
              <a:rPr lang="ro-RO" sz="1500" dirty="0" smtClean="0">
                <a:solidFill>
                  <a:schemeClr val="bg1"/>
                </a:solidFill>
                <a:effectLst>
                  <a:outerShdw blurRad="38100" dist="38100" dir="2700000" algn="tl">
                    <a:srgbClr val="000000">
                      <a:alpha val="43137"/>
                    </a:srgbClr>
                  </a:outerShdw>
                </a:effectLst>
              </a:rPr>
              <a:t>  </a:t>
            </a:r>
            <a:r>
              <a:rPr lang="en-US" sz="1500" dirty="0" err="1" smtClean="0">
                <a:solidFill>
                  <a:schemeClr val="bg1"/>
                </a:solidFill>
                <a:effectLst>
                  <a:outerShdw blurRad="38100" dist="38100" dir="2700000" algn="tl">
                    <a:srgbClr val="000000">
                      <a:alpha val="43137"/>
                    </a:srgbClr>
                  </a:outerShdw>
                </a:effectLst>
              </a:rPr>
              <a:t>Deplas</a:t>
            </a:r>
            <a:r>
              <a:rPr lang="ro-RO" sz="1500" dirty="0" smtClean="0">
                <a:solidFill>
                  <a:schemeClr val="bg1"/>
                </a:solidFill>
                <a:effectLst>
                  <a:outerShdw blurRad="38100" dist="38100" dir="2700000" algn="tl">
                    <a:srgbClr val="000000">
                      <a:alpha val="43137"/>
                    </a:srgbClr>
                  </a:outerShdw>
                </a:effectLst>
              </a:rPr>
              <a:t>ă</a:t>
            </a:r>
            <a:r>
              <a:rPr lang="en-US" sz="1500" dirty="0" err="1" smtClean="0">
                <a:solidFill>
                  <a:schemeClr val="bg1"/>
                </a:solidFill>
                <a:effectLst>
                  <a:outerShdw blurRad="38100" dist="38100" dir="2700000" algn="tl">
                    <a:srgbClr val="000000">
                      <a:alpha val="43137"/>
                    </a:srgbClr>
                  </a:outerShdw>
                </a:effectLst>
              </a:rPr>
              <a:t>ri</a:t>
            </a: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î</a:t>
            </a:r>
            <a:r>
              <a:rPr lang="en-US" sz="1500" dirty="0" smtClean="0">
                <a:solidFill>
                  <a:schemeClr val="bg1"/>
                </a:solidFill>
                <a:effectLst>
                  <a:outerShdw blurRad="38100" dist="38100" dir="2700000" algn="tl">
                    <a:srgbClr val="000000">
                      <a:alpha val="43137"/>
                    </a:srgbClr>
                  </a:outerShdw>
                </a:effectLst>
              </a:rPr>
              <a:t>n </a:t>
            </a:r>
            <a:r>
              <a:rPr lang="en-US" sz="1500" dirty="0" err="1" smtClean="0">
                <a:solidFill>
                  <a:schemeClr val="bg1"/>
                </a:solidFill>
                <a:effectLst>
                  <a:outerShdw blurRad="38100" dist="38100" dir="2700000" algn="tl">
                    <a:srgbClr val="000000">
                      <a:alpha val="43137"/>
                    </a:srgbClr>
                  </a:outerShdw>
                </a:effectLst>
              </a:rPr>
              <a:t>teren</a:t>
            </a:r>
            <a:endParaRPr lang="ro-RO" sz="1500" dirty="0" smtClean="0">
              <a:solidFill>
                <a:schemeClr val="bg1"/>
              </a:solidFill>
              <a:effectLst>
                <a:outerShdw blurRad="38100" dist="38100" dir="2700000" algn="tl">
                  <a:srgbClr val="000000">
                    <a:alpha val="43137"/>
                  </a:srgbClr>
                </a:outerShdw>
              </a:effectLst>
            </a:endParaRP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Descărcare de pe internet</a:t>
            </a: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Scanare</a:t>
            </a: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Geoferenţiere</a:t>
            </a: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Actualizare, editare</a:t>
            </a: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Vectorizare</a:t>
            </a: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Conversie</a:t>
            </a: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Prelucrare</a:t>
            </a:r>
          </a:p>
          <a:p>
            <a:pPr>
              <a:lnSpc>
                <a:spcPct val="150000"/>
              </a:lnSpc>
              <a:buFont typeface="Arial" pitchFamily="34" charset="0"/>
              <a:buChar char="•"/>
            </a:pPr>
            <a:r>
              <a:rPr lang="en-US" sz="1500" dirty="0" smtClean="0">
                <a:solidFill>
                  <a:schemeClr val="bg1"/>
                </a:solidFill>
                <a:effectLst>
                  <a:outerShdw blurRad="38100" dist="38100" dir="2700000" algn="tl">
                    <a:srgbClr val="000000">
                      <a:alpha val="43137"/>
                    </a:srgbClr>
                  </a:outerShdw>
                </a:effectLst>
              </a:rPr>
              <a:t>  </a:t>
            </a:r>
            <a:r>
              <a:rPr lang="ro-RO" sz="1500" dirty="0" smtClean="0">
                <a:solidFill>
                  <a:schemeClr val="bg1"/>
                </a:solidFill>
                <a:effectLst>
                  <a:outerShdw blurRad="38100" dist="38100" dir="2700000" algn="tl">
                    <a:srgbClr val="000000">
                      <a:alpha val="43137"/>
                    </a:srgbClr>
                  </a:outerShdw>
                </a:effectLst>
              </a:rPr>
              <a:t>Simbolizare</a:t>
            </a:r>
            <a:r>
              <a:rPr lang="en-US" sz="1500" dirty="0" smtClean="0">
                <a:solidFill>
                  <a:schemeClr val="bg1"/>
                </a:solidFill>
                <a:effectLst>
                  <a:outerShdw blurRad="38100" dist="38100" dir="2700000" algn="tl">
                    <a:srgbClr val="000000">
                      <a:alpha val="43137"/>
                    </a:srgbClr>
                  </a:outerShdw>
                </a:effectLst>
              </a:rPr>
              <a:t> </a:t>
            </a:r>
            <a:endParaRPr lang="ro-RO" sz="1500" dirty="0" smtClean="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bg/>
                                          </p:spTgt>
                                        </p:tgtEl>
                                        <p:attrNameLst>
                                          <p:attrName>style.visibility</p:attrName>
                                        </p:attrNameLst>
                                      </p:cBhvr>
                                      <p:to>
                                        <p:strVal val="visible"/>
                                      </p:to>
                                    </p:set>
                                    <p:animEffect transition="in" filter="fade">
                                      <p:cBhvr>
                                        <p:cTn id="12" dur="2000"/>
                                        <p:tgtEl>
                                          <p:spTgt spid="7">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2000"/>
                                        <p:tgtEl>
                                          <p:spTgt spid="7">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Effect transition="in" filter="fade">
                                      <p:cBhvr>
                                        <p:cTn id="18" dur="2000"/>
                                        <p:tgtEl>
                                          <p:spTgt spid="7">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2000"/>
                                        <p:tgtEl>
                                          <p:spTgt spid="7">
                                            <p:txEl>
                                              <p:pRg st="2" end="2"/>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
                                            <p:txEl>
                                              <p:pRg st="3" end="3"/>
                                            </p:txEl>
                                          </p:spTgt>
                                        </p:tgtEl>
                                        <p:attrNameLst>
                                          <p:attrName>style.visibility</p:attrName>
                                        </p:attrNameLst>
                                      </p:cBhvr>
                                      <p:to>
                                        <p:strVal val="visible"/>
                                      </p:to>
                                    </p:set>
                                    <p:animEffect transition="in" filter="fade">
                                      <p:cBhvr>
                                        <p:cTn id="24" dur="2000"/>
                                        <p:tgtEl>
                                          <p:spTgt spid="7">
                                            <p:txEl>
                                              <p:pRg st="3" end="3"/>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2000"/>
                                        <p:tgtEl>
                                          <p:spTgt spid="7">
                                            <p:txEl>
                                              <p:pRg st="4" end="4"/>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xEl>
                                              <p:pRg st="5" end="5"/>
                                            </p:txEl>
                                          </p:spTgt>
                                        </p:tgtEl>
                                        <p:attrNameLst>
                                          <p:attrName>style.visibility</p:attrName>
                                        </p:attrNameLst>
                                      </p:cBhvr>
                                      <p:to>
                                        <p:strVal val="visible"/>
                                      </p:to>
                                    </p:set>
                                    <p:animEffect transition="in" filter="fade">
                                      <p:cBhvr>
                                        <p:cTn id="30" dur="2000"/>
                                        <p:tgtEl>
                                          <p:spTgt spid="7">
                                            <p:txEl>
                                              <p:pRg st="5" end="5"/>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
                                            <p:txEl>
                                              <p:pRg st="6" end="6"/>
                                            </p:txEl>
                                          </p:spTgt>
                                        </p:tgtEl>
                                        <p:attrNameLst>
                                          <p:attrName>style.visibility</p:attrName>
                                        </p:attrNameLst>
                                      </p:cBhvr>
                                      <p:to>
                                        <p:strVal val="visible"/>
                                      </p:to>
                                    </p:set>
                                    <p:animEffect transition="in" filter="fade">
                                      <p:cBhvr>
                                        <p:cTn id="33" dur="2000"/>
                                        <p:tgtEl>
                                          <p:spTgt spid="7">
                                            <p:txEl>
                                              <p:pRg st="6" end="6"/>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xEl>
                                              <p:pRg st="7" end="7"/>
                                            </p:txEl>
                                          </p:spTgt>
                                        </p:tgtEl>
                                        <p:attrNameLst>
                                          <p:attrName>style.visibility</p:attrName>
                                        </p:attrNameLst>
                                      </p:cBhvr>
                                      <p:to>
                                        <p:strVal val="visible"/>
                                      </p:to>
                                    </p:set>
                                    <p:animEffect transition="in" filter="fade">
                                      <p:cBhvr>
                                        <p:cTn id="36" dur="2000"/>
                                        <p:tgtEl>
                                          <p:spTgt spid="7">
                                            <p:txEl>
                                              <p:pRg st="7" end="7"/>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animEffect transition="in" filter="fade">
                                      <p:cBhvr>
                                        <p:cTn id="39" dur="2000"/>
                                        <p:tgtEl>
                                          <p:spTgt spid="7">
                                            <p:txEl>
                                              <p:pRg st="8" end="8"/>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20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3"/>
          <p:cNvGraphicFramePr>
            <a:graphicFrameLocks/>
          </p:cNvGraphicFramePr>
          <p:nvPr/>
        </p:nvGraphicFramePr>
        <p:xfrm>
          <a:off x="228600" y="762000"/>
          <a:ext cx="8686799" cy="5334000"/>
        </p:xfrm>
        <a:graphic>
          <a:graphicData uri="http://schemas.openxmlformats.org/drawingml/2006/table">
            <a:tbl>
              <a:tblPr firstRow="1" firstCol="1" bandRow="1" bandCol="1">
                <a:tableStyleId>{72833802-FEF1-4C79-8D5D-14CF1EAF98D9}</a:tableStyleId>
              </a:tblPr>
              <a:tblGrid>
                <a:gridCol w="830911"/>
                <a:gridCol w="1737360"/>
                <a:gridCol w="3323645"/>
                <a:gridCol w="1359672"/>
                <a:gridCol w="1435211"/>
              </a:tblGrid>
              <a:tr h="274320">
                <a:tc>
                  <a:txBody>
                    <a:bodyPr/>
                    <a:lstStyle/>
                    <a:p>
                      <a:pPr marL="0" algn="ctr">
                        <a:lnSpc>
                          <a:spcPct val="100000"/>
                        </a:lnSpc>
                        <a:spcBef>
                          <a:spcPts val="1000"/>
                        </a:spcBef>
                        <a:spcAft>
                          <a:spcPts val="0"/>
                        </a:spcAft>
                      </a:pPr>
                      <a:r>
                        <a:rPr lang="ro-RO" sz="1100" dirty="0"/>
                        <a:t>Nr. crt.</a:t>
                      </a:r>
                      <a:endParaRPr lang="en-US" sz="1100" dirty="0">
                        <a:latin typeface="Times New Roman"/>
                        <a:ea typeface="Batang"/>
                        <a:cs typeface="Times New Roman"/>
                      </a:endParaRPr>
                    </a:p>
                  </a:txBody>
                  <a:tcPr marL="0" marR="0" marT="0" marB="0" anchor="ctr"/>
                </a:tc>
                <a:tc>
                  <a:txBody>
                    <a:bodyPr/>
                    <a:lstStyle/>
                    <a:p>
                      <a:pPr marL="0" algn="ctr">
                        <a:lnSpc>
                          <a:spcPct val="100000"/>
                        </a:lnSpc>
                        <a:spcAft>
                          <a:spcPts val="0"/>
                        </a:spcAft>
                      </a:pPr>
                      <a:r>
                        <a:rPr lang="ro-RO" sz="1100" dirty="0"/>
                        <a:t>Strat vectorial</a:t>
                      </a:r>
                      <a:endParaRPr lang="en-US" sz="1100" dirty="0">
                        <a:latin typeface="Times New Roman"/>
                        <a:ea typeface="Batang"/>
                        <a:cs typeface="Times New Roman"/>
                      </a:endParaRPr>
                    </a:p>
                  </a:txBody>
                  <a:tcPr marL="0" marR="0" marT="0" marB="0" anchor="ctr"/>
                </a:tc>
                <a:tc>
                  <a:txBody>
                    <a:bodyPr/>
                    <a:lstStyle/>
                    <a:p>
                      <a:pPr marL="0" algn="ctr">
                        <a:lnSpc>
                          <a:spcPct val="100000"/>
                        </a:lnSpc>
                        <a:spcAft>
                          <a:spcPts val="0"/>
                        </a:spcAft>
                      </a:pPr>
                      <a:r>
                        <a:rPr lang="ro-RO" sz="1100" dirty="0"/>
                        <a:t>Sursa datelor</a:t>
                      </a:r>
                      <a:endParaRPr lang="en-US" sz="1100" dirty="0">
                        <a:latin typeface="Times New Roman"/>
                        <a:ea typeface="Batang"/>
                        <a:cs typeface="Times New Roman"/>
                      </a:endParaRPr>
                    </a:p>
                  </a:txBody>
                  <a:tcPr marL="0" marR="0" marT="0" marB="0" anchor="ctr"/>
                </a:tc>
                <a:tc>
                  <a:txBody>
                    <a:bodyPr/>
                    <a:lstStyle/>
                    <a:p>
                      <a:pPr marL="0" algn="ctr">
                        <a:lnSpc>
                          <a:spcPct val="100000"/>
                        </a:lnSpc>
                        <a:spcAft>
                          <a:spcPts val="0"/>
                        </a:spcAft>
                      </a:pPr>
                      <a:r>
                        <a:rPr lang="ro-RO" sz="1100" dirty="0"/>
                        <a:t>Tipologie</a:t>
                      </a:r>
                      <a:endParaRPr lang="en-US" sz="1100" dirty="0">
                        <a:latin typeface="Times New Roman"/>
                        <a:ea typeface="Batang"/>
                        <a:cs typeface="Times New Roman"/>
                      </a:endParaRPr>
                    </a:p>
                  </a:txBody>
                  <a:tcPr marL="0" marR="0" marT="0" marB="0" anchor="ctr"/>
                </a:tc>
                <a:tc>
                  <a:txBody>
                    <a:bodyPr/>
                    <a:lstStyle/>
                    <a:p>
                      <a:pPr marL="0" algn="ctr">
                        <a:lnSpc>
                          <a:spcPct val="100000"/>
                        </a:lnSpc>
                        <a:spcAft>
                          <a:spcPts val="0"/>
                        </a:spcAft>
                      </a:pPr>
                      <a:r>
                        <a:rPr lang="ro-RO" sz="1100" dirty="0"/>
                        <a:t>Categorie</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dirty="0"/>
                        <a:t>1</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reţea hidrografică</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Seturi vectoriale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linie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mediu</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dirty="0"/>
                        <a:t>2</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localităţi</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Seturi vectoriale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poligon</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infrastructură</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3</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drumuri</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Seturi vectoriale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linie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infrastructură</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dirty="0"/>
                        <a:t>4</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căi ferate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Seturi vectoriale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linie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infrastructură</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5</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delimiare masiv</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Harta regionării fizico-geografice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poligon</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limite</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dirty="0"/>
                        <a:t>6</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kumimoji="0" lang="ro-RO" sz="1100" kern="1200" dirty="0"/>
                        <a:t>regionare fizico - geografică</a:t>
                      </a:r>
                      <a:endParaRPr kumimoji="0" lang="en-US" sz="1100" kern="1200" dirty="0">
                        <a:solidFill>
                          <a:schemeClr val="tx1"/>
                        </a:solidFill>
                        <a:latin typeface="+mn-lt"/>
                        <a:ea typeface="+mn-ea"/>
                        <a:cs typeface="+mn-cs"/>
                      </a:endParaRPr>
                    </a:p>
                  </a:txBody>
                  <a:tcPr marL="0" marR="0" marT="0" marB="0" anchor="ctr"/>
                </a:tc>
                <a:tc>
                  <a:txBody>
                    <a:bodyPr/>
                    <a:lstStyle/>
                    <a:p>
                      <a:pPr marL="0" algn="ctr">
                        <a:lnSpc>
                          <a:spcPct val="100000"/>
                        </a:lnSpc>
                        <a:spcBef>
                          <a:spcPts val="0"/>
                        </a:spcBef>
                        <a:spcAft>
                          <a:spcPts val="0"/>
                        </a:spcAft>
                      </a:pPr>
                      <a:r>
                        <a:rPr lang="ro-RO" sz="1100" dirty="0"/>
                        <a:t>Harta regionării fizico-geografice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poligon</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limite</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dirty="0"/>
                        <a:t>7</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kumimoji="0" lang="ro-RO" sz="1100" kern="1200" dirty="0"/>
                        <a:t>limită areal</a:t>
                      </a:r>
                      <a:endParaRPr kumimoji="0" lang="en-US" sz="1100" kern="1200" dirty="0">
                        <a:solidFill>
                          <a:schemeClr val="tx1"/>
                        </a:solidFill>
                        <a:latin typeface="+mn-lt"/>
                        <a:ea typeface="+mn-ea"/>
                        <a:cs typeface="+mn-cs"/>
                      </a:endParaRPr>
                    </a:p>
                  </a:txBody>
                  <a:tcPr marL="0" marR="0" marT="0" marB="0" anchor="ctr"/>
                </a:tc>
                <a:tc>
                  <a:txBody>
                    <a:bodyPr/>
                    <a:lstStyle/>
                    <a:p>
                      <a:pPr marL="0" algn="ctr">
                        <a:lnSpc>
                          <a:spcPct val="100000"/>
                        </a:lnSpc>
                        <a:spcBef>
                          <a:spcPts val="0"/>
                        </a:spcBef>
                        <a:spcAft>
                          <a:spcPts val="0"/>
                        </a:spcAft>
                      </a:pPr>
                      <a:endParaRPr lang="ro-RO"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poligon</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limite</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8</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nivelment</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Imagini SRTM</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linie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relief</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9</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pasuri</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Harta regionării fizico-geografice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punct</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relief</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10</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toponime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Harta topografică</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punct</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relief</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11</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cote altimetrice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Harta topografică</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punct</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relief</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12</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structuri de primire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Harta </a:t>
                      </a:r>
                      <a:r>
                        <a:rPr lang="ro-RO" sz="1100" dirty="0" smtClean="0"/>
                        <a:t>topografică</a:t>
                      </a:r>
                      <a:r>
                        <a:rPr lang="en-US" sz="1100" dirty="0" smtClean="0"/>
                        <a:t>,</a:t>
                      </a:r>
                      <a:r>
                        <a:rPr lang="en-US" sz="1100" baseline="0" dirty="0" smtClean="0"/>
                        <a:t>  </a:t>
                      </a:r>
                      <a:r>
                        <a:rPr lang="en-US" sz="1100" dirty="0" smtClean="0"/>
                        <a:t>http</a:t>
                      </a:r>
                      <a:r>
                        <a:rPr lang="en-US" sz="1100" dirty="0"/>
                        <a:t>://www.turistinfo.ro</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punct</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turism</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13</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obiective turistice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Date GPS</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punct</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turism</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14</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trasee turistice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en-US" sz="1100" dirty="0" smtClean="0"/>
                        <a:t>        </a:t>
                      </a:r>
                      <a:r>
                        <a:rPr lang="en-US" sz="1100" baseline="0" dirty="0" smtClean="0"/>
                        <a:t>      </a:t>
                      </a:r>
                      <a:r>
                        <a:rPr lang="ro-RO" sz="1100" dirty="0" smtClean="0"/>
                        <a:t>Harta </a:t>
                      </a:r>
                      <a:r>
                        <a:rPr lang="ro-RO" sz="1100" dirty="0"/>
                        <a:t>turistică a Munţilor Rarău-Giumalău</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linie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turism</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15</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păduri</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Imagine SPOT 2008</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poligon</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mediu</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a:t>16</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arii naturale protejate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http://www.mmediu.ro</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poligon</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mediu</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dirty="0"/>
                        <a:t>17</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circuit Pietrele Doamnei</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a:t>Date GPS</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linie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turism</a:t>
                      </a:r>
                      <a:endParaRPr lang="en-US" sz="1100" dirty="0">
                        <a:latin typeface="Times New Roman"/>
                        <a:ea typeface="Batang"/>
                        <a:cs typeface="Times New Roman"/>
                      </a:endParaRPr>
                    </a:p>
                  </a:txBody>
                  <a:tcPr marL="0" marR="0" marT="0" marB="0" anchor="ctr"/>
                </a:tc>
              </a:tr>
              <a:tr h="274320">
                <a:tc>
                  <a:txBody>
                    <a:bodyPr/>
                    <a:lstStyle/>
                    <a:p>
                      <a:pPr marL="0" algn="ctr">
                        <a:lnSpc>
                          <a:spcPct val="100000"/>
                        </a:lnSpc>
                        <a:spcBef>
                          <a:spcPts val="0"/>
                        </a:spcBef>
                        <a:spcAft>
                          <a:spcPts val="0"/>
                        </a:spcAft>
                      </a:pPr>
                      <a:r>
                        <a:rPr lang="ro-RO" sz="1100" dirty="0"/>
                        <a:t>18</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puncte de belvedere</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Ortofotoplan, date GPS</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punct</a:t>
                      </a:r>
                      <a:endParaRPr lang="en-US" sz="1100" dirty="0">
                        <a:latin typeface="Times New Roman"/>
                        <a:ea typeface="Batang"/>
                        <a:cs typeface="Times New Roman"/>
                      </a:endParaRPr>
                    </a:p>
                  </a:txBody>
                  <a:tcPr marL="0" marR="0" marT="0" marB="0" anchor="ctr"/>
                </a:tc>
                <a:tc>
                  <a:txBody>
                    <a:bodyPr/>
                    <a:lstStyle/>
                    <a:p>
                      <a:pPr marL="0" algn="ctr">
                        <a:lnSpc>
                          <a:spcPct val="100000"/>
                        </a:lnSpc>
                        <a:spcBef>
                          <a:spcPts val="0"/>
                        </a:spcBef>
                        <a:spcAft>
                          <a:spcPts val="0"/>
                        </a:spcAft>
                      </a:pPr>
                      <a:r>
                        <a:rPr lang="ro-RO" sz="1100" dirty="0"/>
                        <a:t>turism</a:t>
                      </a:r>
                      <a:endParaRPr lang="en-US" sz="1100" dirty="0">
                        <a:latin typeface="Times New Roman"/>
                        <a:ea typeface="Batang"/>
                        <a:cs typeface="Times New Roman"/>
                      </a:endParaRPr>
                    </a:p>
                  </a:txBody>
                  <a:tcPr marL="0" marR="0" marT="0" marB="0" anchor="ct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D:\GIS\Geospatial\Timisoara_2013\materiale\Harta_turistica_Rarau_2.png"/>
          <p:cNvPicPr>
            <a:picLocks noChangeAspect="1" noChangeArrowheads="1"/>
          </p:cNvPicPr>
          <p:nvPr/>
        </p:nvPicPr>
        <p:blipFill>
          <a:blip r:embed="rId2" cstate="print"/>
          <a:srcRect/>
          <a:stretch>
            <a:fillRect/>
          </a:stretch>
        </p:blipFill>
        <p:spPr bwMode="auto">
          <a:xfrm>
            <a:off x="0" y="152400"/>
            <a:ext cx="9144000" cy="64656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4647884"/>
            <a:ext cx="9144000" cy="2438716"/>
          </a:xfrm>
        </p:spPr>
        <p:txBody>
          <a:bodyPr>
            <a:normAutofit/>
          </a:bodyPr>
          <a:lstStyle/>
          <a:p>
            <a:pPr algn="ctr">
              <a:buNone/>
            </a:pPr>
            <a:r>
              <a:rPr lang="en-US" sz="1600" dirty="0" smtClean="0">
                <a:solidFill>
                  <a:schemeClr val="bg1"/>
                </a:solidFill>
              </a:rPr>
              <a:t>“</a:t>
            </a:r>
            <a:r>
              <a:rPr lang="en-US" sz="1600" dirty="0" err="1" smtClean="0">
                <a:solidFill>
                  <a:schemeClr val="bg1"/>
                </a:solidFill>
              </a:rPr>
              <a:t>Harta</a:t>
            </a:r>
            <a:r>
              <a:rPr lang="en-US" sz="1600" dirty="0" smtClean="0">
                <a:solidFill>
                  <a:schemeClr val="bg1"/>
                </a:solidFill>
              </a:rPr>
              <a:t> </a:t>
            </a:r>
            <a:r>
              <a:rPr lang="en-US" sz="1600" dirty="0" err="1" smtClean="0">
                <a:solidFill>
                  <a:schemeClr val="bg1"/>
                </a:solidFill>
              </a:rPr>
              <a:t>administrativă</a:t>
            </a:r>
            <a:r>
              <a:rPr lang="en-US" sz="1600" dirty="0" smtClean="0">
                <a:solidFill>
                  <a:schemeClr val="bg1"/>
                </a:solidFill>
              </a:rPr>
              <a:t> a </a:t>
            </a:r>
            <a:r>
              <a:rPr lang="en-US" sz="1600" dirty="0" err="1" smtClean="0">
                <a:solidFill>
                  <a:schemeClr val="bg1"/>
                </a:solidFill>
              </a:rPr>
              <a:t>regatelor</a:t>
            </a:r>
            <a:r>
              <a:rPr lang="en-US" sz="1600" dirty="0" smtClean="0">
                <a:solidFill>
                  <a:schemeClr val="bg1"/>
                </a:solidFill>
              </a:rPr>
              <a:t> din Galicia </a:t>
            </a:r>
            <a:r>
              <a:rPr lang="en-US" sz="1600" dirty="0" err="1" smtClean="0">
                <a:solidFill>
                  <a:schemeClr val="bg1"/>
                </a:solidFill>
              </a:rPr>
              <a:t>și</a:t>
            </a:r>
            <a:r>
              <a:rPr lang="en-US" sz="1600" dirty="0" smtClean="0">
                <a:solidFill>
                  <a:schemeClr val="bg1"/>
                </a:solidFill>
              </a:rPr>
              <a:t> </a:t>
            </a:r>
            <a:r>
              <a:rPr lang="en-US" sz="1600" dirty="0" err="1" smtClean="0">
                <a:solidFill>
                  <a:schemeClr val="bg1"/>
                </a:solidFill>
              </a:rPr>
              <a:t>Lodomeria</a:t>
            </a:r>
            <a:r>
              <a:rPr lang="en-US" sz="1600" dirty="0" smtClean="0">
                <a:solidFill>
                  <a:schemeClr val="bg1"/>
                </a:solidFill>
              </a:rPr>
              <a:t> </a:t>
            </a:r>
            <a:r>
              <a:rPr lang="en-US" sz="1600" dirty="0" err="1" smtClean="0">
                <a:solidFill>
                  <a:schemeClr val="bg1"/>
                </a:solidFill>
              </a:rPr>
              <a:t>împreună</a:t>
            </a:r>
            <a:r>
              <a:rPr lang="en-US" sz="1600" dirty="0" smtClean="0">
                <a:solidFill>
                  <a:schemeClr val="bg1"/>
                </a:solidFill>
              </a:rPr>
              <a:t> cu </a:t>
            </a:r>
            <a:r>
              <a:rPr lang="en-US" sz="1600" dirty="0" err="1" smtClean="0">
                <a:solidFill>
                  <a:schemeClr val="bg1"/>
                </a:solidFill>
              </a:rPr>
              <a:t>Marele</a:t>
            </a:r>
            <a:r>
              <a:rPr lang="en-US" sz="1600" dirty="0" smtClean="0">
                <a:solidFill>
                  <a:schemeClr val="bg1"/>
                </a:solidFill>
              </a:rPr>
              <a:t> </a:t>
            </a:r>
            <a:r>
              <a:rPr lang="ro-RO" sz="1600" dirty="0" smtClean="0">
                <a:solidFill>
                  <a:schemeClr val="bg1"/>
                </a:solidFill>
              </a:rPr>
              <a:t> D</a:t>
            </a:r>
            <a:r>
              <a:rPr lang="en-US" sz="1600" dirty="0" err="1" smtClean="0">
                <a:solidFill>
                  <a:schemeClr val="bg1"/>
                </a:solidFill>
              </a:rPr>
              <a:t>ucat</a:t>
            </a:r>
            <a:r>
              <a:rPr lang="en-US" sz="1600" dirty="0" smtClean="0">
                <a:solidFill>
                  <a:schemeClr val="bg1"/>
                </a:solidFill>
              </a:rPr>
              <a:t> </a:t>
            </a:r>
            <a:r>
              <a:rPr lang="en-US" sz="1600" dirty="0" err="1" smtClean="0">
                <a:solidFill>
                  <a:schemeClr val="bg1"/>
                </a:solidFill>
              </a:rPr>
              <a:t>Cracovia</a:t>
            </a:r>
            <a:r>
              <a:rPr lang="en-US" sz="1600" dirty="0" smtClean="0">
                <a:solidFill>
                  <a:schemeClr val="bg1"/>
                </a:solidFill>
              </a:rPr>
              <a:t> </a:t>
            </a:r>
            <a:r>
              <a:rPr lang="en-US" sz="1600" dirty="0" err="1" smtClean="0">
                <a:solidFill>
                  <a:schemeClr val="bg1"/>
                </a:solidFill>
              </a:rPr>
              <a:t>și</a:t>
            </a:r>
            <a:r>
              <a:rPr lang="en-US" sz="1600" dirty="0" smtClean="0">
                <a:solidFill>
                  <a:schemeClr val="bg1"/>
                </a:solidFill>
              </a:rPr>
              <a:t> </a:t>
            </a:r>
            <a:r>
              <a:rPr lang="en-US" sz="1600" dirty="0" err="1" smtClean="0">
                <a:solidFill>
                  <a:schemeClr val="bg1"/>
                </a:solidFill>
              </a:rPr>
              <a:t>ducatele</a:t>
            </a:r>
            <a:r>
              <a:rPr lang="en-US" sz="1600" dirty="0" smtClean="0">
                <a:solidFill>
                  <a:schemeClr val="bg1"/>
                </a:solidFill>
              </a:rPr>
              <a:t> de la Auschwitz, </a:t>
            </a:r>
            <a:r>
              <a:rPr lang="en-US" sz="1600" dirty="0" err="1" smtClean="0">
                <a:solidFill>
                  <a:schemeClr val="bg1"/>
                </a:solidFill>
              </a:rPr>
              <a:t>Zator</a:t>
            </a:r>
            <a:r>
              <a:rPr lang="en-US" sz="1600" dirty="0" smtClean="0">
                <a:solidFill>
                  <a:schemeClr val="bg1"/>
                </a:solidFill>
              </a:rPr>
              <a:t> </a:t>
            </a:r>
            <a:r>
              <a:rPr lang="en-US" sz="1600" dirty="0" err="1" smtClean="0">
                <a:solidFill>
                  <a:schemeClr val="bg1"/>
                </a:solidFill>
              </a:rPr>
              <a:t>și</a:t>
            </a:r>
            <a:r>
              <a:rPr lang="en-US" sz="1600" dirty="0" smtClean="0">
                <a:solidFill>
                  <a:schemeClr val="bg1"/>
                </a:solidFill>
              </a:rPr>
              <a:t> Bucovina”</a:t>
            </a:r>
          </a:p>
          <a:p>
            <a:pPr algn="ctr">
              <a:buNone/>
            </a:pPr>
            <a:r>
              <a:rPr lang="en-US" sz="1600" dirty="0" smtClean="0">
                <a:solidFill>
                  <a:schemeClr val="bg1"/>
                </a:solidFill>
              </a:rPr>
              <a:t>("</a:t>
            </a:r>
            <a:r>
              <a:rPr lang="en-US" sz="1600" dirty="0" err="1" smtClean="0">
                <a:solidFill>
                  <a:schemeClr val="bg2">
                    <a:lumMod val="40000"/>
                    <a:lumOff val="60000"/>
                  </a:schemeClr>
                </a:solidFill>
              </a:rPr>
              <a:t>Administrativ</a:t>
            </a:r>
            <a:r>
              <a:rPr lang="en-US" sz="1600" dirty="0" smtClean="0">
                <a:solidFill>
                  <a:schemeClr val="bg2">
                    <a:lumMod val="40000"/>
                    <a:lumOff val="60000"/>
                  </a:schemeClr>
                </a:solidFill>
              </a:rPr>
              <a:t> </a:t>
            </a:r>
            <a:r>
              <a:rPr lang="en-US" sz="1600" dirty="0" err="1" smtClean="0">
                <a:solidFill>
                  <a:schemeClr val="bg2">
                    <a:lumMod val="40000"/>
                    <a:lumOff val="60000"/>
                  </a:schemeClr>
                </a:solidFill>
              </a:rPr>
              <a:t>Karte</a:t>
            </a:r>
            <a:r>
              <a:rPr lang="en-US" sz="1600" dirty="0" smtClean="0">
                <a:solidFill>
                  <a:schemeClr val="bg2">
                    <a:lumMod val="40000"/>
                    <a:lumOff val="60000"/>
                  </a:schemeClr>
                </a:solidFill>
              </a:rPr>
              <a:t> von den </a:t>
            </a:r>
            <a:r>
              <a:rPr lang="en-US" sz="1600" dirty="0" err="1" smtClean="0">
                <a:solidFill>
                  <a:schemeClr val="bg2">
                    <a:lumMod val="40000"/>
                    <a:lumOff val="60000"/>
                  </a:schemeClr>
                </a:solidFill>
              </a:rPr>
              <a:t>Königreichen</a:t>
            </a:r>
            <a:r>
              <a:rPr lang="en-US" sz="1600" dirty="0" smtClean="0">
                <a:solidFill>
                  <a:schemeClr val="bg2">
                    <a:lumMod val="40000"/>
                    <a:lumOff val="60000"/>
                  </a:schemeClr>
                </a:solidFill>
              </a:rPr>
              <a:t> </a:t>
            </a:r>
            <a:r>
              <a:rPr lang="en-US" sz="1600" dirty="0" err="1" smtClean="0">
                <a:solidFill>
                  <a:schemeClr val="bg2">
                    <a:lumMod val="40000"/>
                    <a:lumOff val="60000"/>
                  </a:schemeClr>
                </a:solidFill>
              </a:rPr>
              <a:t>Galizien</a:t>
            </a:r>
            <a:r>
              <a:rPr lang="en-US" sz="1600" dirty="0" smtClean="0">
                <a:solidFill>
                  <a:schemeClr val="bg2">
                    <a:lumMod val="40000"/>
                    <a:lumOff val="60000"/>
                  </a:schemeClr>
                </a:solidFill>
              </a:rPr>
              <a:t> und </a:t>
            </a:r>
            <a:r>
              <a:rPr lang="en-US" sz="1600" dirty="0" err="1" smtClean="0">
                <a:solidFill>
                  <a:schemeClr val="bg2">
                    <a:lumMod val="40000"/>
                    <a:lumOff val="60000"/>
                  </a:schemeClr>
                </a:solidFill>
              </a:rPr>
              <a:t>Lodomerien</a:t>
            </a:r>
            <a:r>
              <a:rPr lang="en-US" sz="1600" dirty="0" smtClean="0">
                <a:solidFill>
                  <a:schemeClr val="bg2">
                    <a:lumMod val="40000"/>
                    <a:lumOff val="60000"/>
                  </a:schemeClr>
                </a:solidFill>
              </a:rPr>
              <a:t> </a:t>
            </a:r>
            <a:r>
              <a:rPr lang="en-US" sz="1600" dirty="0" err="1" smtClean="0">
                <a:solidFill>
                  <a:schemeClr val="bg2">
                    <a:lumMod val="40000"/>
                    <a:lumOff val="60000"/>
                  </a:schemeClr>
                </a:solidFill>
              </a:rPr>
              <a:t>mit</a:t>
            </a:r>
            <a:r>
              <a:rPr lang="en-US" sz="1600" dirty="0" smtClean="0">
                <a:solidFill>
                  <a:schemeClr val="bg2">
                    <a:lumMod val="40000"/>
                    <a:lumOff val="60000"/>
                  </a:schemeClr>
                </a:solidFill>
              </a:rPr>
              <a:t> den </a:t>
            </a:r>
            <a:r>
              <a:rPr lang="en-US" sz="1600" dirty="0" err="1" smtClean="0">
                <a:solidFill>
                  <a:schemeClr val="bg2">
                    <a:lumMod val="40000"/>
                    <a:lumOff val="60000"/>
                  </a:schemeClr>
                </a:solidFill>
              </a:rPr>
              <a:t>Grossherzogthume</a:t>
            </a:r>
            <a:r>
              <a:rPr lang="en-US" sz="1600" dirty="0" smtClean="0">
                <a:solidFill>
                  <a:schemeClr val="bg2">
                    <a:lumMod val="40000"/>
                    <a:lumOff val="60000"/>
                  </a:schemeClr>
                </a:solidFill>
              </a:rPr>
              <a:t> </a:t>
            </a:r>
            <a:r>
              <a:rPr lang="en-US" sz="1600" dirty="0" err="1" smtClean="0">
                <a:solidFill>
                  <a:schemeClr val="bg2">
                    <a:lumMod val="40000"/>
                    <a:lumOff val="60000"/>
                  </a:schemeClr>
                </a:solidFill>
              </a:rPr>
              <a:t>Krakau</a:t>
            </a:r>
            <a:r>
              <a:rPr lang="en-US" sz="1600" dirty="0" smtClean="0">
                <a:solidFill>
                  <a:schemeClr val="bg2">
                    <a:lumMod val="40000"/>
                    <a:lumOff val="60000"/>
                  </a:schemeClr>
                </a:solidFill>
              </a:rPr>
              <a:t> und den </a:t>
            </a:r>
            <a:r>
              <a:rPr lang="en-US" sz="1600" dirty="0" err="1" smtClean="0">
                <a:solidFill>
                  <a:schemeClr val="bg2">
                    <a:lumMod val="40000"/>
                    <a:lumOff val="60000"/>
                  </a:schemeClr>
                </a:solidFill>
              </a:rPr>
              <a:t>Herzogthümern</a:t>
            </a:r>
            <a:r>
              <a:rPr lang="en-US" sz="1600" dirty="0" smtClean="0">
                <a:solidFill>
                  <a:schemeClr val="bg2">
                    <a:lumMod val="40000"/>
                    <a:lumOff val="60000"/>
                  </a:schemeClr>
                </a:solidFill>
              </a:rPr>
              <a:t> Auschwitz, </a:t>
            </a:r>
            <a:r>
              <a:rPr lang="en-US" sz="1600" dirty="0" err="1" smtClean="0">
                <a:solidFill>
                  <a:schemeClr val="bg2">
                    <a:lumMod val="40000"/>
                    <a:lumOff val="60000"/>
                  </a:schemeClr>
                </a:solidFill>
              </a:rPr>
              <a:t>Zator</a:t>
            </a:r>
            <a:r>
              <a:rPr lang="en-US" sz="1600" dirty="0" smtClean="0">
                <a:solidFill>
                  <a:schemeClr val="bg2">
                    <a:lumMod val="40000"/>
                    <a:lumOff val="60000"/>
                  </a:schemeClr>
                </a:solidFill>
              </a:rPr>
              <a:t> und </a:t>
            </a:r>
            <a:r>
              <a:rPr lang="en-US" sz="1600" dirty="0" err="1" smtClean="0">
                <a:solidFill>
                  <a:schemeClr val="bg2">
                    <a:lumMod val="40000"/>
                    <a:lumOff val="60000"/>
                  </a:schemeClr>
                </a:solidFill>
              </a:rPr>
              <a:t>Bukowina</a:t>
            </a:r>
            <a:r>
              <a:rPr lang="en-US" sz="1600" dirty="0" smtClean="0">
                <a:solidFill>
                  <a:schemeClr val="bg1"/>
                </a:solidFill>
              </a:rPr>
              <a:t>”)</a:t>
            </a:r>
            <a:endParaRPr lang="ro-RO" sz="1600" dirty="0" smtClean="0">
              <a:solidFill>
                <a:schemeClr val="bg1"/>
              </a:solidFill>
            </a:endParaRPr>
          </a:p>
          <a:p>
            <a:pPr lvl="0" algn="ctr">
              <a:buNone/>
            </a:pPr>
            <a:r>
              <a:rPr lang="ro-RO" sz="1400" dirty="0" smtClean="0">
                <a:solidFill>
                  <a:schemeClr val="bg1"/>
                </a:solidFill>
              </a:rPr>
              <a:t>(Sursa: http://english.mapywig.org)</a:t>
            </a:r>
            <a:endParaRPr lang="en-US" sz="1400" dirty="0" smtClean="0">
              <a:solidFill>
                <a:schemeClr val="bg1"/>
              </a:solidFill>
            </a:endParaRPr>
          </a:p>
          <a:p>
            <a:pPr>
              <a:buNone/>
            </a:pPr>
            <a:endParaRPr lang="en-US" sz="1600" dirty="0">
              <a:solidFill>
                <a:schemeClr val="bg1"/>
              </a:solidFill>
            </a:endParaRPr>
          </a:p>
        </p:txBody>
      </p:sp>
      <p:pic>
        <p:nvPicPr>
          <p:cNvPr id="4" name="Content Placeholder 3" descr="mozaic_surf.png"/>
          <p:cNvPicPr>
            <a:picLocks noChangeAspect="1"/>
          </p:cNvPicPr>
          <p:nvPr/>
        </p:nvPicPr>
        <p:blipFill>
          <a:blip r:embed="rId2" cstate="print"/>
          <a:srcRect t="26099" r="17593"/>
          <a:stretch>
            <a:fillRect/>
          </a:stretch>
        </p:blipFill>
        <p:spPr>
          <a:xfrm>
            <a:off x="381000" y="854859"/>
            <a:ext cx="8441232" cy="348854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Harta_FINAL_FATA.png"/>
          <p:cNvPicPr>
            <a:picLocks noGrp="1" noChangeAspect="1"/>
          </p:cNvPicPr>
          <p:nvPr>
            <p:ph idx="1"/>
          </p:nvPr>
        </p:nvPicPr>
        <p:blipFill>
          <a:blip r:embed="rId2" cstate="print"/>
          <a:stretch>
            <a:fillRect/>
          </a:stretch>
        </p:blipFill>
        <p:spPr>
          <a:xfrm>
            <a:off x="0" y="163536"/>
            <a:ext cx="9144000" cy="6465864"/>
          </a:xfr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US" dirty="0" err="1" smtClean="0">
                <a:solidFill>
                  <a:schemeClr val="bg1"/>
                </a:solidFill>
              </a:rPr>
              <a:t>Studiu</a:t>
            </a:r>
            <a:r>
              <a:rPr lang="en-US" dirty="0" smtClean="0">
                <a:solidFill>
                  <a:schemeClr val="bg1"/>
                </a:solidFill>
              </a:rPr>
              <a:t> de </a:t>
            </a:r>
            <a:r>
              <a:rPr lang="en-US" dirty="0" err="1" smtClean="0">
                <a:solidFill>
                  <a:schemeClr val="bg1"/>
                </a:solidFill>
              </a:rPr>
              <a:t>caz</a:t>
            </a:r>
            <a:r>
              <a:rPr lang="en-US" dirty="0" smtClean="0">
                <a:solidFill>
                  <a:schemeClr val="bg1"/>
                </a:solidFill>
              </a:rPr>
              <a:t>:</a:t>
            </a:r>
            <a:r>
              <a:rPr lang="ro-RO" dirty="0" smtClean="0">
                <a:solidFill>
                  <a:schemeClr val="bg1"/>
                </a:solidFill>
              </a:rPr>
              <a:t> </a:t>
            </a:r>
            <a:r>
              <a:rPr lang="en-US" dirty="0" smtClean="0">
                <a:solidFill>
                  <a:schemeClr val="bg1"/>
                </a:solidFill>
              </a:rPr>
              <a:t> </a:t>
            </a:r>
            <a:r>
              <a:rPr lang="en-US" b="1" dirty="0" err="1" smtClean="0">
                <a:solidFill>
                  <a:schemeClr val="bg1"/>
                </a:solidFill>
                <a:effectLst>
                  <a:outerShdw blurRad="38100" dist="38100" dir="2700000" algn="tl">
                    <a:srgbClr val="000000">
                      <a:alpha val="43137"/>
                    </a:srgbClr>
                  </a:outerShdw>
                </a:effectLst>
              </a:rPr>
              <a:t>Masivul</a:t>
            </a:r>
            <a:r>
              <a:rPr lang="en-US" b="1" dirty="0" smtClean="0">
                <a:solidFill>
                  <a:schemeClr val="bg1"/>
                </a:solidFill>
                <a:effectLst>
                  <a:outerShdw blurRad="38100" dist="38100" dir="2700000" algn="tl">
                    <a:srgbClr val="000000">
                      <a:alpha val="43137"/>
                    </a:srgbClr>
                  </a:outerShdw>
                </a:effectLst>
              </a:rPr>
              <a:t> </a:t>
            </a:r>
            <a:r>
              <a:rPr lang="en-US" b="1" dirty="0" err="1" smtClean="0">
                <a:solidFill>
                  <a:schemeClr val="bg1"/>
                </a:solidFill>
                <a:effectLst>
                  <a:outerShdw blurRad="38100" dist="38100" dir="2700000" algn="tl">
                    <a:srgbClr val="000000">
                      <a:alpha val="43137"/>
                    </a:srgbClr>
                  </a:outerShdw>
                </a:effectLst>
              </a:rPr>
              <a:t>Rar</a:t>
            </a:r>
            <a:r>
              <a:rPr lang="ro-RO" b="1" dirty="0" smtClean="0">
                <a:solidFill>
                  <a:schemeClr val="bg1"/>
                </a:solidFill>
                <a:effectLst>
                  <a:outerShdw blurRad="38100" dist="38100" dir="2700000" algn="tl">
                    <a:srgbClr val="000000">
                      <a:alpha val="43137"/>
                    </a:srgbClr>
                  </a:outerShdw>
                </a:effectLst>
              </a:rPr>
              <a:t>ău</a:t>
            </a:r>
            <a:endParaRPr lang="en-US" b="1" dirty="0">
              <a:solidFill>
                <a:schemeClr val="bg1"/>
              </a:solidFill>
              <a:effectLst>
                <a:outerShdw blurRad="38100" dist="38100" dir="2700000" algn="tl">
                  <a:srgbClr val="000000">
                    <a:alpha val="43137"/>
                  </a:srgbClr>
                </a:outerShdw>
              </a:effectLst>
            </a:endParaRPr>
          </a:p>
        </p:txBody>
      </p:sp>
      <p:sp>
        <p:nvSpPr>
          <p:cNvPr id="6" name="Title 1"/>
          <p:cNvSpPr>
            <a:spLocks noGrp="1"/>
          </p:cNvSpPr>
          <p:nvPr>
            <p:ph type="title"/>
          </p:nvPr>
        </p:nvSpPr>
        <p:spPr>
          <a:xfrm>
            <a:off x="457200" y="498230"/>
            <a:ext cx="8037576" cy="2731008"/>
          </a:xfrm>
        </p:spPr>
        <p:txBody>
          <a:bodyPr>
            <a:normAutofit/>
          </a:bodyPr>
          <a:lstStyle/>
          <a:p>
            <a:r>
              <a:rPr lang="ro-RO" sz="3200" dirty="0" smtClean="0"/>
              <a:t>Harta  turistică  interactivă</a:t>
            </a:r>
            <a:endParaRPr lang="en-US" sz="32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14400" y="152400"/>
            <a:ext cx="7086600" cy="431800"/>
          </a:xfrm>
        </p:spPr>
        <p:txBody>
          <a:bodyPr>
            <a:noAutofit/>
          </a:bodyPr>
          <a:lstStyle/>
          <a:p>
            <a:pPr lvl="0" algn="ctr"/>
            <a:r>
              <a:rPr lang="ro-RO" sz="2000" dirty="0" smtClean="0">
                <a:solidFill>
                  <a:schemeClr val="bg1"/>
                </a:solidFill>
              </a:rPr>
              <a:t>FUNCŢIONALITĂŢI</a:t>
            </a:r>
            <a:endParaRPr lang="en-US" sz="2000" dirty="0">
              <a:solidFill>
                <a:schemeClr val="bg1"/>
              </a:solidFill>
            </a:endParaRPr>
          </a:p>
        </p:txBody>
      </p:sp>
      <p:pic>
        <p:nvPicPr>
          <p:cNvPr id="4" name="Picture 3" descr="Screenshot from 2013-06-07 18_21_06.png"/>
          <p:cNvPicPr/>
          <p:nvPr/>
        </p:nvPicPr>
        <p:blipFill>
          <a:blip r:embed="rId2" cstate="print"/>
          <a:srcRect l="4656" t="11398"/>
          <a:stretch>
            <a:fillRect/>
          </a:stretch>
        </p:blipFill>
        <p:spPr>
          <a:xfrm>
            <a:off x="2133600" y="1905000"/>
            <a:ext cx="6858000" cy="3962400"/>
          </a:xfrm>
          <a:prstGeom prst="rect">
            <a:avLst/>
          </a:prstGeom>
          <a:ln>
            <a:noFill/>
          </a:ln>
          <a:effectLst>
            <a:innerShdw blurRad="114300">
              <a:prstClr val="black"/>
            </a:innerShdw>
          </a:effectLst>
        </p:spPr>
      </p:pic>
      <p:sp>
        <p:nvSpPr>
          <p:cNvPr id="6" name="Content Placeholder 3"/>
          <p:cNvSpPr txBox="1">
            <a:spLocks/>
          </p:cNvSpPr>
          <p:nvPr/>
        </p:nvSpPr>
        <p:spPr>
          <a:xfrm>
            <a:off x="624463" y="6443990"/>
            <a:ext cx="8443337" cy="261610"/>
          </a:xfrm>
          <a:prstGeom prst="rect">
            <a:avLst/>
          </a:prstGeom>
          <a:solidFill>
            <a:schemeClr val="accent5">
              <a:lumMod val="40000"/>
              <a:lumOff val="60000"/>
            </a:schemeClr>
          </a:solidFill>
          <a:ln>
            <a:noFill/>
          </a:ln>
          <a:effectLst>
            <a:innerShdw blurRad="114300">
              <a:prstClr val="black"/>
            </a:innerShdw>
          </a:effectLst>
        </p:spPr>
        <p:style>
          <a:lnRef idx="2">
            <a:schemeClr val="accent1"/>
          </a:lnRef>
          <a:fillRef idx="1">
            <a:schemeClr val="lt1"/>
          </a:fillRef>
          <a:effectRef idx="0">
            <a:schemeClr val="accent1"/>
          </a:effectRef>
          <a:fontRef idx="minor">
            <a:schemeClr val="dk1"/>
          </a:fontRef>
        </p:style>
        <p:txBody>
          <a:bodyPr wrap="none" rtlCol="0">
            <a:spAutoFit/>
          </a:bodyPr>
          <a:lstStyle/>
          <a:p>
            <a:pPr marL="292100" marR="0" lvl="0" indent="-292100" algn="l"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en-US" sz="1100" b="1" i="0" u="none" strike="noStrike" kern="1200" cap="none" spc="0" normalizeH="0" baseline="0" noProof="0" dirty="0" smtClean="0">
                <a:ln>
                  <a:noFill/>
                </a:ln>
                <a:solidFill>
                  <a:schemeClr val="bg1">
                    <a:lumMod val="95000"/>
                    <a:lumOff val="5000"/>
                  </a:schemeClr>
                </a:solidFill>
                <a:effectLst>
                  <a:outerShdw blurRad="38100" dist="38100" dir="2700000" algn="tl">
                    <a:srgbClr val="000000">
                      <a:alpha val="43137"/>
                    </a:srgbClr>
                  </a:outerShdw>
                </a:effectLst>
                <a:uLnTx/>
                <a:uFillTx/>
                <a:latin typeface="+mn-lt"/>
                <a:ea typeface="+mn-ea"/>
                <a:cs typeface="+mn-cs"/>
              </a:rPr>
              <a:t>INFO</a:t>
            </a:r>
            <a:r>
              <a:rPr kumimoji="0" lang="en-US" sz="1100" b="0" i="0" u="none" strike="noStrike" kern="1200" cap="none" spc="0" normalizeH="0" baseline="0" noProof="0" dirty="0" smtClean="0">
                <a:ln>
                  <a:noFill/>
                </a:ln>
                <a:solidFill>
                  <a:schemeClr val="dk1"/>
                </a:solidFill>
                <a:effectLst/>
                <a:uLnTx/>
                <a:uFillTx/>
                <a:latin typeface="+mn-lt"/>
                <a:ea typeface="+mn-ea"/>
                <a:cs typeface="+mn-cs"/>
              </a:rPr>
              <a:t>.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Pentru</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partea</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de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interactivitate</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fost</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utilizată</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o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metodă</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t>
            </a:r>
            <a:r>
              <a:rPr kumimoji="0" lang="ro-RO"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de interogare </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a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informaţiilor</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ce</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fac</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referire</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la un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strat</a:t>
            </a:r>
            <a:r>
              <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rPr>
              <a:t> </a:t>
            </a:r>
            <a:r>
              <a:rPr kumimoji="0" lang="en-US" sz="1100" b="0" i="0" u="none" strike="noStrike" kern="1200" cap="none" spc="0" normalizeH="0" baseline="0" noProof="0" dirty="0" err="1" smtClean="0">
                <a:ln>
                  <a:noFill/>
                </a:ln>
                <a:solidFill>
                  <a:schemeClr val="accent5">
                    <a:lumMod val="75000"/>
                  </a:schemeClr>
                </a:solidFill>
                <a:effectLst/>
                <a:uLnTx/>
                <a:uFillTx/>
                <a:latin typeface="+mn-lt"/>
                <a:ea typeface="+mn-ea"/>
                <a:cs typeface="+mn-cs"/>
              </a:rPr>
              <a:t>tematic</a:t>
            </a:r>
            <a:endParaRPr kumimoji="0" lang="en-US" sz="1100" b="0" i="0" u="none" strike="noStrike" kern="1200" cap="none" spc="0" normalizeH="0" baseline="0" noProof="0" dirty="0" smtClean="0">
              <a:ln>
                <a:noFill/>
              </a:ln>
              <a:solidFill>
                <a:schemeClr val="accent5">
                  <a:lumMod val="75000"/>
                </a:schemeClr>
              </a:solidFill>
              <a:effectLst/>
              <a:uLnTx/>
              <a:uFillTx/>
              <a:latin typeface="+mn-lt"/>
              <a:ea typeface="+mn-ea"/>
              <a:cs typeface="+mn-cs"/>
            </a:endParaRPr>
          </a:p>
        </p:txBody>
      </p:sp>
      <p:sp>
        <p:nvSpPr>
          <p:cNvPr id="7" name="TextBox 6"/>
          <p:cNvSpPr txBox="1"/>
          <p:nvPr/>
        </p:nvSpPr>
        <p:spPr>
          <a:xfrm>
            <a:off x="4724400" y="762000"/>
            <a:ext cx="3810000" cy="838199"/>
          </a:xfrm>
          <a:prstGeom prst="rect">
            <a:avLst/>
          </a:prstGeom>
          <a:solidFill>
            <a:schemeClr val="accent5">
              <a:lumMod val="40000"/>
              <a:lumOff val="60000"/>
            </a:schemeClr>
          </a:solidFill>
          <a:ln>
            <a:noFill/>
          </a:ln>
          <a:effectLst>
            <a:innerShdw blurRad="114300">
              <a:prstClr val="black"/>
            </a:innerShdw>
          </a:effectLst>
        </p:spPr>
        <p:style>
          <a:lnRef idx="2">
            <a:schemeClr val="accent1"/>
          </a:lnRef>
          <a:fillRef idx="1">
            <a:schemeClr val="lt1"/>
          </a:fillRef>
          <a:effectRef idx="0">
            <a:schemeClr val="accent1"/>
          </a:effectRef>
          <a:fontRef idx="minor">
            <a:schemeClr val="dk1"/>
          </a:fontRef>
        </p:style>
        <p:txBody>
          <a:bodyPr wrap="square" numCol="2" rtlCol="0">
            <a:spAutoFit/>
          </a:bodyPr>
          <a:lstStyle/>
          <a:p>
            <a:r>
              <a:rPr lang="en-US" sz="1200" b="1" dirty="0" smtClean="0">
                <a:solidFill>
                  <a:schemeClr val="bg1"/>
                </a:solidFill>
                <a:effectLst>
                  <a:outerShdw blurRad="38100" dist="38100" dir="2700000" algn="tl">
                    <a:srgbClr val="000000">
                      <a:alpha val="43137"/>
                    </a:srgbClr>
                  </a:outerShdw>
                </a:effectLst>
              </a:rPr>
              <a:t>NAVIGARE</a:t>
            </a:r>
            <a:r>
              <a:rPr lang="en-US" sz="1200" dirty="0" smtClean="0">
                <a:solidFill>
                  <a:schemeClr val="accent5">
                    <a:lumMod val="75000"/>
                  </a:schemeClr>
                </a:solidFill>
                <a:effectLst>
                  <a:outerShdw blurRad="38100" dist="38100" dir="2700000" algn="tl">
                    <a:srgbClr val="000000">
                      <a:alpha val="43137"/>
                    </a:srgbClr>
                  </a:outerShdw>
                </a:effectLst>
              </a:rPr>
              <a:t>.</a:t>
            </a:r>
          </a:p>
          <a:p>
            <a:pPr lvl="0"/>
            <a:r>
              <a:rPr lang="en-US" sz="1200" dirty="0" smtClean="0">
                <a:solidFill>
                  <a:schemeClr val="accent5">
                    <a:lumMod val="75000"/>
                  </a:schemeClr>
                </a:solidFill>
              </a:rPr>
              <a:t>Zoom In</a:t>
            </a:r>
          </a:p>
          <a:p>
            <a:pPr lvl="0"/>
            <a:r>
              <a:rPr lang="en-US" sz="1200" dirty="0" smtClean="0">
                <a:solidFill>
                  <a:schemeClr val="accent5">
                    <a:lumMod val="75000"/>
                  </a:schemeClr>
                </a:solidFill>
              </a:rPr>
              <a:t>Zoom Out</a:t>
            </a:r>
          </a:p>
          <a:p>
            <a:pPr lvl="0"/>
            <a:r>
              <a:rPr lang="en-US" sz="1200" dirty="0" smtClean="0">
                <a:solidFill>
                  <a:schemeClr val="accent5">
                    <a:lumMod val="75000"/>
                  </a:schemeClr>
                </a:solidFill>
              </a:rPr>
              <a:t>Zoom to full extent</a:t>
            </a:r>
          </a:p>
          <a:p>
            <a:pPr lvl="0"/>
            <a:r>
              <a:rPr lang="en-US" sz="1200" dirty="0" smtClean="0">
                <a:solidFill>
                  <a:schemeClr val="accent5">
                    <a:lumMod val="75000"/>
                  </a:schemeClr>
                </a:solidFill>
              </a:rPr>
              <a:t>Interactive zoom</a:t>
            </a:r>
          </a:p>
          <a:p>
            <a:pPr lvl="0"/>
            <a:r>
              <a:rPr lang="en-US" sz="1200" dirty="0" smtClean="0">
                <a:solidFill>
                  <a:schemeClr val="accent5">
                    <a:lumMod val="75000"/>
                  </a:schemeClr>
                </a:solidFill>
              </a:rPr>
              <a:t>Pan</a:t>
            </a:r>
          </a:p>
          <a:p>
            <a:pPr lvl="0"/>
            <a:r>
              <a:rPr lang="en-US" sz="1200" dirty="0" smtClean="0">
                <a:solidFill>
                  <a:schemeClr val="accent5">
                    <a:lumMod val="75000"/>
                  </a:schemeClr>
                </a:solidFill>
              </a:rPr>
              <a:t>Zoom to previous extent</a:t>
            </a:r>
          </a:p>
          <a:p>
            <a:pPr lvl="0"/>
            <a:r>
              <a:rPr lang="en-US" sz="1200" dirty="0" smtClean="0">
                <a:solidFill>
                  <a:schemeClr val="accent5">
                    <a:lumMod val="75000"/>
                  </a:schemeClr>
                </a:solidFill>
              </a:rPr>
              <a:t>Zoom to next extent</a:t>
            </a:r>
            <a:endParaRPr lang="en-US" sz="1200" dirty="0">
              <a:solidFill>
                <a:schemeClr val="accent5">
                  <a:lumMod val="75000"/>
                </a:schemeClr>
              </a:solidFill>
            </a:endParaRPr>
          </a:p>
        </p:txBody>
      </p:sp>
      <p:sp>
        <p:nvSpPr>
          <p:cNvPr id="8" name="TextBox 7"/>
          <p:cNvSpPr txBox="1"/>
          <p:nvPr/>
        </p:nvSpPr>
        <p:spPr>
          <a:xfrm>
            <a:off x="152400" y="1752600"/>
            <a:ext cx="1524000" cy="1938992"/>
          </a:xfrm>
          <a:prstGeom prst="rect">
            <a:avLst/>
          </a:prstGeom>
          <a:solidFill>
            <a:schemeClr val="accent5">
              <a:lumMod val="40000"/>
              <a:lumOff val="60000"/>
            </a:schemeClr>
          </a:solidFill>
          <a:ln>
            <a:noFill/>
          </a:ln>
          <a:effectLst>
            <a:innerShdw blurRad="114300">
              <a:prstClr val="black"/>
            </a:inn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dirty="0" smtClean="0">
                <a:solidFill>
                  <a:schemeClr val="bg1"/>
                </a:solidFill>
                <a:effectLst>
                  <a:outerShdw blurRad="38100" dist="38100" dir="2700000" algn="tl">
                    <a:srgbClr val="000000">
                      <a:alpha val="43137"/>
                    </a:srgbClr>
                  </a:outerShdw>
                </a:effectLst>
              </a:rPr>
              <a:t>CATEGORII DE STRAT</a:t>
            </a:r>
            <a:r>
              <a:rPr lang="ro-RO" sz="1200" b="1" dirty="0" smtClean="0">
                <a:solidFill>
                  <a:schemeClr val="bg1"/>
                </a:solidFill>
                <a:effectLst>
                  <a:outerShdw blurRad="38100" dist="38100" dir="2700000" algn="tl">
                    <a:srgbClr val="000000">
                      <a:alpha val="43137"/>
                    </a:srgbClr>
                  </a:outerShdw>
                </a:effectLst>
              </a:rPr>
              <a:t>URI</a:t>
            </a:r>
            <a:endParaRPr lang="en-US" sz="1200" dirty="0" smtClean="0">
              <a:solidFill>
                <a:schemeClr val="bg1"/>
              </a:solidFill>
              <a:effectLst>
                <a:outerShdw blurRad="38100" dist="38100" dir="2700000" algn="tl">
                  <a:srgbClr val="000000">
                    <a:alpha val="43137"/>
                  </a:srgbClr>
                </a:outerShdw>
              </a:effectLst>
            </a:endParaRPr>
          </a:p>
          <a:p>
            <a:pPr lvl="0"/>
            <a:r>
              <a:rPr lang="en-US" sz="1200" dirty="0" err="1" smtClean="0">
                <a:solidFill>
                  <a:schemeClr val="accent5">
                    <a:lumMod val="75000"/>
                  </a:schemeClr>
                </a:solidFill>
              </a:rPr>
              <a:t>Limite</a:t>
            </a:r>
            <a:endParaRPr lang="en-US" sz="1200" dirty="0" smtClean="0">
              <a:solidFill>
                <a:schemeClr val="accent5">
                  <a:lumMod val="75000"/>
                </a:schemeClr>
              </a:solidFill>
            </a:endParaRPr>
          </a:p>
          <a:p>
            <a:pPr lvl="0"/>
            <a:r>
              <a:rPr lang="en-US" sz="1200" dirty="0" smtClean="0">
                <a:solidFill>
                  <a:schemeClr val="accent5">
                    <a:lumMod val="75000"/>
                  </a:schemeClr>
                </a:solidFill>
              </a:rPr>
              <a:t>Relief</a:t>
            </a:r>
          </a:p>
          <a:p>
            <a:pPr lvl="0"/>
            <a:r>
              <a:rPr lang="en-US" sz="1200" dirty="0" err="1" smtClean="0">
                <a:solidFill>
                  <a:schemeClr val="accent5">
                    <a:lumMod val="75000"/>
                  </a:schemeClr>
                </a:solidFill>
              </a:rPr>
              <a:t>Mediu</a:t>
            </a:r>
            <a:endParaRPr lang="en-US" sz="1200" dirty="0" smtClean="0">
              <a:solidFill>
                <a:schemeClr val="accent5">
                  <a:lumMod val="75000"/>
                </a:schemeClr>
              </a:solidFill>
            </a:endParaRPr>
          </a:p>
          <a:p>
            <a:pPr lvl="0"/>
            <a:r>
              <a:rPr lang="en-US" sz="1200" dirty="0" err="1" smtClean="0">
                <a:solidFill>
                  <a:schemeClr val="accent5">
                    <a:lumMod val="75000"/>
                  </a:schemeClr>
                </a:solidFill>
              </a:rPr>
              <a:t>Infrastructură</a:t>
            </a:r>
            <a:endParaRPr lang="en-US" sz="1200" dirty="0" smtClean="0">
              <a:solidFill>
                <a:schemeClr val="accent5">
                  <a:lumMod val="75000"/>
                </a:schemeClr>
              </a:solidFill>
            </a:endParaRPr>
          </a:p>
          <a:p>
            <a:pPr lvl="0"/>
            <a:r>
              <a:rPr lang="en-US" sz="1200" dirty="0" err="1" smtClean="0">
                <a:solidFill>
                  <a:schemeClr val="accent5">
                    <a:lumMod val="75000"/>
                  </a:schemeClr>
                </a:solidFill>
              </a:rPr>
              <a:t>Turism</a:t>
            </a:r>
            <a:endParaRPr lang="en-US" sz="1200" dirty="0" smtClean="0">
              <a:solidFill>
                <a:schemeClr val="accent5">
                  <a:lumMod val="75000"/>
                </a:schemeClr>
              </a:solidFill>
            </a:endParaRPr>
          </a:p>
          <a:p>
            <a:pPr lvl="0"/>
            <a:r>
              <a:rPr lang="en-US" sz="1200" dirty="0" err="1" smtClean="0">
                <a:solidFill>
                  <a:schemeClr val="accent5">
                    <a:lumMod val="75000"/>
                  </a:schemeClr>
                </a:solidFill>
              </a:rPr>
              <a:t>Analiza</a:t>
            </a:r>
            <a:r>
              <a:rPr lang="en-US" sz="1200" dirty="0" smtClean="0">
                <a:solidFill>
                  <a:schemeClr val="accent5">
                    <a:lumMod val="75000"/>
                  </a:schemeClr>
                </a:solidFill>
              </a:rPr>
              <a:t> </a:t>
            </a:r>
            <a:r>
              <a:rPr lang="en-US" sz="1200" dirty="0" err="1" smtClean="0">
                <a:solidFill>
                  <a:schemeClr val="accent5">
                    <a:lumMod val="75000"/>
                  </a:schemeClr>
                </a:solidFill>
              </a:rPr>
              <a:t>terenului</a:t>
            </a:r>
            <a:endParaRPr lang="en-US" sz="1200" dirty="0" smtClean="0">
              <a:solidFill>
                <a:schemeClr val="accent5">
                  <a:lumMod val="75000"/>
                </a:schemeClr>
              </a:solidFill>
            </a:endParaRPr>
          </a:p>
          <a:p>
            <a:pPr lvl="0"/>
            <a:r>
              <a:rPr lang="en-US" sz="1200" dirty="0" err="1" smtClean="0">
                <a:solidFill>
                  <a:schemeClr val="accent5">
                    <a:lumMod val="75000"/>
                  </a:schemeClr>
                </a:solidFill>
              </a:rPr>
              <a:t>Hărţi</a:t>
            </a:r>
            <a:r>
              <a:rPr lang="en-US" sz="1200" dirty="0" smtClean="0">
                <a:solidFill>
                  <a:schemeClr val="accent5">
                    <a:lumMod val="75000"/>
                  </a:schemeClr>
                </a:solidFill>
              </a:rPr>
              <a:t> </a:t>
            </a:r>
            <a:r>
              <a:rPr lang="en-US" sz="1200" dirty="0" err="1" smtClean="0">
                <a:solidFill>
                  <a:schemeClr val="accent5">
                    <a:lumMod val="75000"/>
                  </a:schemeClr>
                </a:solidFill>
              </a:rPr>
              <a:t>tematice</a:t>
            </a:r>
            <a:endParaRPr lang="en-US" sz="1200" dirty="0" smtClean="0">
              <a:solidFill>
                <a:schemeClr val="accent5">
                  <a:lumMod val="75000"/>
                </a:schemeClr>
              </a:solidFill>
            </a:endParaRPr>
          </a:p>
          <a:p>
            <a:pPr lvl="0"/>
            <a:r>
              <a:rPr lang="en-US" sz="1200" dirty="0" err="1" smtClean="0">
                <a:solidFill>
                  <a:schemeClr val="accent5">
                    <a:lumMod val="75000"/>
                  </a:schemeClr>
                </a:solidFill>
              </a:rPr>
              <a:t>Hărţi</a:t>
            </a:r>
            <a:r>
              <a:rPr lang="en-US" sz="1200" dirty="0" smtClean="0">
                <a:solidFill>
                  <a:schemeClr val="accent5">
                    <a:lumMod val="75000"/>
                  </a:schemeClr>
                </a:solidFill>
              </a:rPr>
              <a:t> </a:t>
            </a:r>
            <a:r>
              <a:rPr lang="en-US" sz="1200" dirty="0" err="1" smtClean="0">
                <a:solidFill>
                  <a:schemeClr val="accent5">
                    <a:lumMod val="75000"/>
                  </a:schemeClr>
                </a:solidFill>
              </a:rPr>
              <a:t>vechi</a:t>
            </a:r>
            <a:endParaRPr lang="en-US" sz="1200" dirty="0">
              <a:solidFill>
                <a:schemeClr val="accent5">
                  <a:lumMod val="75000"/>
                </a:schemeClr>
              </a:solidFill>
            </a:endParaRPr>
          </a:p>
        </p:txBody>
      </p:sp>
      <p:sp>
        <p:nvSpPr>
          <p:cNvPr id="9" name="TextBox 8"/>
          <p:cNvSpPr txBox="1"/>
          <p:nvPr/>
        </p:nvSpPr>
        <p:spPr>
          <a:xfrm>
            <a:off x="152400" y="4191000"/>
            <a:ext cx="1371600" cy="1384995"/>
          </a:xfrm>
          <a:prstGeom prst="rect">
            <a:avLst/>
          </a:prstGeom>
          <a:solidFill>
            <a:schemeClr val="accent5">
              <a:lumMod val="40000"/>
              <a:lumOff val="60000"/>
            </a:schemeClr>
          </a:solidFill>
          <a:ln>
            <a:noFill/>
          </a:ln>
          <a:effectLst>
            <a:innerShdw blurRad="114300">
              <a:prstClr val="black"/>
            </a:inn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dirty="0" smtClean="0">
                <a:solidFill>
                  <a:schemeClr val="bg1"/>
                </a:solidFill>
                <a:effectLst>
                  <a:outerShdw blurRad="38100" dist="38100" dir="2700000" algn="tl">
                    <a:srgbClr val="000000">
                      <a:alpha val="43137"/>
                    </a:srgbClr>
                  </a:outerShdw>
                </a:effectLst>
              </a:rPr>
              <a:t>STRAT</a:t>
            </a:r>
            <a:r>
              <a:rPr lang="ro-RO" sz="1200" b="1" dirty="0" smtClean="0">
                <a:solidFill>
                  <a:schemeClr val="bg1"/>
                </a:solidFill>
                <a:effectLst>
                  <a:outerShdw blurRad="38100" dist="38100" dir="2700000" algn="tl">
                    <a:srgbClr val="000000">
                      <a:alpha val="43137"/>
                    </a:srgbClr>
                  </a:outerShdw>
                </a:effectLst>
              </a:rPr>
              <a:t>URI</a:t>
            </a:r>
            <a:r>
              <a:rPr lang="en-US" sz="1200" b="1" dirty="0" smtClean="0">
                <a:solidFill>
                  <a:schemeClr val="bg1"/>
                </a:solidFill>
                <a:effectLst>
                  <a:outerShdw blurRad="38100" dist="38100" dir="2700000" algn="tl">
                    <a:srgbClr val="000000">
                      <a:alpha val="43137"/>
                    </a:srgbClr>
                  </a:outerShdw>
                </a:effectLst>
              </a:rPr>
              <a:t> </a:t>
            </a:r>
          </a:p>
          <a:p>
            <a:pPr algn="ctr"/>
            <a:r>
              <a:rPr lang="en-US" sz="1200" b="1" dirty="0" smtClean="0">
                <a:solidFill>
                  <a:schemeClr val="bg1"/>
                </a:solidFill>
                <a:effectLst>
                  <a:outerShdw blurRad="38100" dist="38100" dir="2700000" algn="tl">
                    <a:srgbClr val="000000">
                      <a:alpha val="43137"/>
                    </a:srgbClr>
                  </a:outerShdw>
                </a:effectLst>
              </a:rPr>
              <a:t>DE BAZĂ</a:t>
            </a:r>
            <a:endParaRPr lang="en-US" sz="1200" dirty="0" smtClean="0">
              <a:solidFill>
                <a:schemeClr val="bg1"/>
              </a:solidFill>
              <a:effectLst>
                <a:outerShdw blurRad="38100" dist="38100" dir="2700000" algn="tl">
                  <a:srgbClr val="000000">
                    <a:alpha val="43137"/>
                  </a:srgbClr>
                </a:outerShdw>
              </a:effectLst>
            </a:endParaRPr>
          </a:p>
          <a:p>
            <a:pPr lvl="0"/>
            <a:r>
              <a:rPr lang="en-US" sz="1200" dirty="0" smtClean="0">
                <a:solidFill>
                  <a:schemeClr val="accent5">
                    <a:lumMod val="75000"/>
                  </a:schemeClr>
                </a:solidFill>
              </a:rPr>
              <a:t>Google </a:t>
            </a:r>
            <a:r>
              <a:rPr lang="en-US" sz="1200" dirty="0" err="1" smtClean="0">
                <a:solidFill>
                  <a:schemeClr val="accent5">
                    <a:lumMod val="75000"/>
                  </a:schemeClr>
                </a:solidFill>
              </a:rPr>
              <a:t>Satelit</a:t>
            </a:r>
            <a:endParaRPr lang="en-US" sz="1200" dirty="0" smtClean="0">
              <a:solidFill>
                <a:schemeClr val="accent5">
                  <a:lumMod val="75000"/>
                </a:schemeClr>
              </a:solidFill>
            </a:endParaRPr>
          </a:p>
          <a:p>
            <a:pPr lvl="0"/>
            <a:r>
              <a:rPr lang="en-US" sz="1200" dirty="0" smtClean="0">
                <a:solidFill>
                  <a:schemeClr val="accent5">
                    <a:lumMod val="75000"/>
                  </a:schemeClr>
                </a:solidFill>
              </a:rPr>
              <a:t>Google </a:t>
            </a:r>
            <a:r>
              <a:rPr lang="en-US" sz="1200" dirty="0" err="1" smtClean="0">
                <a:solidFill>
                  <a:schemeClr val="accent5">
                    <a:lumMod val="75000"/>
                  </a:schemeClr>
                </a:solidFill>
              </a:rPr>
              <a:t>Hibrid</a:t>
            </a:r>
            <a:endParaRPr lang="en-US" sz="1200" dirty="0" smtClean="0">
              <a:solidFill>
                <a:schemeClr val="accent5">
                  <a:lumMod val="75000"/>
                </a:schemeClr>
              </a:solidFill>
            </a:endParaRPr>
          </a:p>
          <a:p>
            <a:pPr lvl="0"/>
            <a:r>
              <a:rPr lang="en-US" sz="1200" dirty="0" smtClean="0">
                <a:solidFill>
                  <a:schemeClr val="accent5">
                    <a:lumMod val="75000"/>
                  </a:schemeClr>
                </a:solidFill>
              </a:rPr>
              <a:t>Google </a:t>
            </a:r>
            <a:r>
              <a:rPr lang="en-US" sz="1200" dirty="0" err="1" smtClean="0">
                <a:solidFill>
                  <a:schemeClr val="accent5">
                    <a:lumMod val="75000"/>
                  </a:schemeClr>
                </a:solidFill>
              </a:rPr>
              <a:t>Străzi</a:t>
            </a:r>
            <a:endParaRPr lang="en-US" sz="1200" dirty="0" smtClean="0">
              <a:solidFill>
                <a:schemeClr val="accent5">
                  <a:lumMod val="75000"/>
                </a:schemeClr>
              </a:solidFill>
            </a:endParaRPr>
          </a:p>
          <a:p>
            <a:pPr lvl="0"/>
            <a:r>
              <a:rPr lang="en-US" sz="1200" dirty="0" smtClean="0">
                <a:solidFill>
                  <a:schemeClr val="accent5">
                    <a:lumMod val="75000"/>
                  </a:schemeClr>
                </a:solidFill>
              </a:rPr>
              <a:t>Google </a:t>
            </a:r>
            <a:r>
              <a:rPr lang="en-US" sz="1200" dirty="0" err="1" smtClean="0">
                <a:solidFill>
                  <a:schemeClr val="accent5">
                    <a:lumMod val="75000"/>
                  </a:schemeClr>
                </a:solidFill>
              </a:rPr>
              <a:t>Teren</a:t>
            </a:r>
            <a:endParaRPr lang="en-US" sz="1200" dirty="0" smtClean="0">
              <a:solidFill>
                <a:schemeClr val="accent5">
                  <a:lumMod val="75000"/>
                </a:schemeClr>
              </a:solidFill>
            </a:endParaRPr>
          </a:p>
          <a:p>
            <a:pPr lvl="0"/>
            <a:r>
              <a:rPr lang="en-US" sz="1200" dirty="0" err="1" smtClean="0">
                <a:solidFill>
                  <a:schemeClr val="accent5">
                    <a:lumMod val="75000"/>
                  </a:schemeClr>
                </a:solidFill>
              </a:rPr>
              <a:t>OpenStreetMap</a:t>
            </a:r>
            <a:endParaRPr lang="en-US" sz="1200" dirty="0">
              <a:solidFill>
                <a:schemeClr val="accent5">
                  <a:lumMod val="75000"/>
                </a:schemeClr>
              </a:solidFill>
            </a:endParaRPr>
          </a:p>
        </p:txBody>
      </p:sp>
      <p:sp>
        <p:nvSpPr>
          <p:cNvPr id="10" name="TextBox 9"/>
          <p:cNvSpPr txBox="1"/>
          <p:nvPr/>
        </p:nvSpPr>
        <p:spPr>
          <a:xfrm>
            <a:off x="152400" y="789801"/>
            <a:ext cx="3352800" cy="461665"/>
          </a:xfrm>
          <a:prstGeom prst="rect">
            <a:avLst/>
          </a:prstGeom>
          <a:solidFill>
            <a:schemeClr val="accent5">
              <a:lumMod val="40000"/>
              <a:lumOff val="60000"/>
            </a:schemeClr>
          </a:solidFill>
          <a:ln>
            <a:noFill/>
          </a:ln>
          <a:effectLst>
            <a:innerShdw blurRad="114300">
              <a:prstClr val="black"/>
            </a:inn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200" b="1" dirty="0" smtClean="0">
                <a:solidFill>
                  <a:schemeClr val="bg1"/>
                </a:solidFill>
                <a:effectLst>
                  <a:outerShdw blurRad="38100" dist="38100" dir="2700000" algn="tl">
                    <a:srgbClr val="000000">
                      <a:alpha val="43137"/>
                    </a:srgbClr>
                  </a:outerShdw>
                </a:effectLst>
              </a:rPr>
              <a:t>LEGENDA</a:t>
            </a:r>
            <a:r>
              <a:rPr lang="en-US" sz="1200" dirty="0" smtClean="0"/>
              <a:t> </a:t>
            </a:r>
            <a:r>
              <a:rPr lang="en-US" sz="1200" dirty="0" err="1" smtClean="0">
                <a:solidFill>
                  <a:schemeClr val="accent5">
                    <a:lumMod val="75000"/>
                  </a:schemeClr>
                </a:solidFill>
              </a:rPr>
              <a:t>poate</a:t>
            </a:r>
            <a:r>
              <a:rPr lang="en-US" sz="1200" dirty="0" smtClean="0">
                <a:solidFill>
                  <a:schemeClr val="accent5">
                    <a:lumMod val="75000"/>
                  </a:schemeClr>
                </a:solidFill>
              </a:rPr>
              <a:t> </a:t>
            </a:r>
            <a:r>
              <a:rPr lang="en-US" sz="1200" dirty="0" err="1" smtClean="0">
                <a:solidFill>
                  <a:schemeClr val="accent5">
                    <a:lumMod val="75000"/>
                  </a:schemeClr>
                </a:solidFill>
              </a:rPr>
              <a:t>fi</a:t>
            </a:r>
            <a:r>
              <a:rPr lang="en-US" sz="1200" dirty="0" smtClean="0">
                <a:solidFill>
                  <a:schemeClr val="accent5">
                    <a:lumMod val="75000"/>
                  </a:schemeClr>
                </a:solidFill>
              </a:rPr>
              <a:t> </a:t>
            </a:r>
            <a:r>
              <a:rPr lang="en-US" sz="1200" dirty="0" err="1" smtClean="0">
                <a:solidFill>
                  <a:schemeClr val="accent5">
                    <a:lumMod val="75000"/>
                  </a:schemeClr>
                </a:solidFill>
              </a:rPr>
              <a:t>vizualizată</a:t>
            </a:r>
            <a:r>
              <a:rPr lang="en-US" sz="1200" dirty="0" smtClean="0">
                <a:solidFill>
                  <a:schemeClr val="accent5">
                    <a:lumMod val="75000"/>
                  </a:schemeClr>
                </a:solidFill>
              </a:rPr>
              <a:t> </a:t>
            </a:r>
            <a:r>
              <a:rPr lang="en-US" sz="1200" dirty="0" err="1" smtClean="0">
                <a:solidFill>
                  <a:schemeClr val="accent5">
                    <a:lumMod val="75000"/>
                  </a:schemeClr>
                </a:solidFill>
              </a:rPr>
              <a:t>în</a:t>
            </a:r>
            <a:r>
              <a:rPr lang="en-US" sz="1200" dirty="0" smtClean="0">
                <a:solidFill>
                  <a:schemeClr val="accent5">
                    <a:lumMod val="75000"/>
                  </a:schemeClr>
                </a:solidFill>
              </a:rPr>
              <a:t> </a:t>
            </a:r>
            <a:r>
              <a:rPr lang="en-US" sz="1200" dirty="0" err="1" smtClean="0">
                <a:solidFill>
                  <a:schemeClr val="accent5">
                    <a:lumMod val="75000"/>
                  </a:schemeClr>
                </a:solidFill>
              </a:rPr>
              <a:t>caseta</a:t>
            </a:r>
            <a:r>
              <a:rPr lang="en-US" sz="1200" dirty="0" smtClean="0">
                <a:solidFill>
                  <a:schemeClr val="accent5">
                    <a:lumMod val="75000"/>
                  </a:schemeClr>
                </a:solidFill>
              </a:rPr>
              <a:t> din </a:t>
            </a:r>
            <a:r>
              <a:rPr lang="en-US" sz="1200" dirty="0" err="1" smtClean="0">
                <a:solidFill>
                  <a:schemeClr val="accent5">
                    <a:lumMod val="75000"/>
                  </a:schemeClr>
                </a:solidFill>
              </a:rPr>
              <a:t>stânga</a:t>
            </a:r>
            <a:r>
              <a:rPr lang="en-US" sz="1200" dirty="0" smtClean="0">
                <a:solidFill>
                  <a:schemeClr val="accent5">
                    <a:lumMod val="75000"/>
                  </a:schemeClr>
                </a:solidFill>
              </a:rPr>
              <a:t> </a:t>
            </a:r>
            <a:r>
              <a:rPr lang="en-US" sz="1200" dirty="0" err="1" smtClean="0">
                <a:solidFill>
                  <a:schemeClr val="accent5">
                    <a:lumMod val="75000"/>
                  </a:schemeClr>
                </a:solidFill>
              </a:rPr>
              <a:t>paginii</a:t>
            </a:r>
            <a:r>
              <a:rPr lang="en-US" sz="1200" dirty="0" smtClean="0">
                <a:solidFill>
                  <a:schemeClr val="accent5">
                    <a:lumMod val="75000"/>
                  </a:schemeClr>
                </a:solidFill>
              </a:rPr>
              <a:t>, </a:t>
            </a:r>
            <a:r>
              <a:rPr lang="en-US" sz="1200" dirty="0" err="1" smtClean="0">
                <a:solidFill>
                  <a:schemeClr val="accent5">
                    <a:lumMod val="75000"/>
                  </a:schemeClr>
                </a:solidFill>
              </a:rPr>
              <a:t>într</a:t>
            </a:r>
            <a:r>
              <a:rPr lang="en-US" sz="1200" dirty="0" smtClean="0">
                <a:solidFill>
                  <a:schemeClr val="accent5">
                    <a:lumMod val="75000"/>
                  </a:schemeClr>
                </a:solidFill>
              </a:rPr>
              <a:t>-o </a:t>
            </a:r>
            <a:r>
              <a:rPr lang="en-US" sz="1200" dirty="0" err="1" smtClean="0">
                <a:solidFill>
                  <a:schemeClr val="accent5">
                    <a:lumMod val="75000"/>
                  </a:schemeClr>
                </a:solidFill>
              </a:rPr>
              <a:t>categorie</a:t>
            </a:r>
            <a:r>
              <a:rPr lang="en-US" sz="1200" dirty="0" smtClean="0">
                <a:solidFill>
                  <a:schemeClr val="accent5">
                    <a:lumMod val="75000"/>
                  </a:schemeClr>
                </a:solidFill>
              </a:rPr>
              <a:t> </a:t>
            </a:r>
            <a:r>
              <a:rPr lang="en-US" sz="1200" dirty="0" err="1" smtClean="0">
                <a:solidFill>
                  <a:schemeClr val="accent5">
                    <a:lumMod val="75000"/>
                  </a:schemeClr>
                </a:solidFill>
              </a:rPr>
              <a:t>separată</a:t>
            </a:r>
            <a:r>
              <a:rPr lang="en-US" sz="1200" dirty="0" smtClean="0">
                <a:solidFill>
                  <a:schemeClr val="accent5">
                    <a:lumMod val="75000"/>
                  </a:schemeClr>
                </a:solidFill>
              </a:rPr>
              <a:t>.</a:t>
            </a:r>
          </a:p>
        </p:txBody>
      </p:sp>
      <p:pic>
        <p:nvPicPr>
          <p:cNvPr id="11" name="Picture 2" descr="info,information,about"/>
          <p:cNvPicPr>
            <a:picLocks noChangeAspect="1" noChangeArrowheads="1"/>
          </p:cNvPicPr>
          <p:nvPr/>
        </p:nvPicPr>
        <p:blipFill>
          <a:blip r:embed="rId3" cstate="print"/>
          <a:srcRect/>
          <a:stretch>
            <a:fillRect/>
          </a:stretch>
        </p:blipFill>
        <p:spPr bwMode="auto">
          <a:xfrm>
            <a:off x="152400" y="6400799"/>
            <a:ext cx="381000" cy="381001"/>
          </a:xfrm>
          <a:prstGeom prst="rect">
            <a:avLst/>
          </a:prstGeom>
          <a:noFill/>
        </p:spPr>
      </p:pic>
      <p:cxnSp>
        <p:nvCxnSpPr>
          <p:cNvPr id="12" name="Straight Arrow Connector 11"/>
          <p:cNvCxnSpPr>
            <a:stCxn id="10" idx="2"/>
          </p:cNvCxnSpPr>
          <p:nvPr/>
        </p:nvCxnSpPr>
        <p:spPr>
          <a:xfrm>
            <a:off x="1828800" y="1251466"/>
            <a:ext cx="762000" cy="72973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Straight Arrow Connector 12"/>
          <p:cNvCxnSpPr>
            <a:stCxn id="7" idx="2"/>
          </p:cNvCxnSpPr>
          <p:nvPr/>
        </p:nvCxnSpPr>
        <p:spPr>
          <a:xfrm flipH="1">
            <a:off x="4343400" y="1600199"/>
            <a:ext cx="2286000" cy="30480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 name="Straight Arrow Connector 13"/>
          <p:cNvCxnSpPr>
            <a:stCxn id="9" idx="3"/>
          </p:cNvCxnSpPr>
          <p:nvPr/>
        </p:nvCxnSpPr>
        <p:spPr>
          <a:xfrm flipV="1">
            <a:off x="1524000" y="4876800"/>
            <a:ext cx="609600" cy="669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 name="Straight Arrow Connector 22"/>
          <p:cNvCxnSpPr>
            <a:stCxn id="8" idx="3"/>
          </p:cNvCxnSpPr>
          <p:nvPr/>
        </p:nvCxnSpPr>
        <p:spPr>
          <a:xfrm>
            <a:off x="1676400" y="2722096"/>
            <a:ext cx="457200" cy="17350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6" name="TextBox 25"/>
          <p:cNvSpPr txBox="1"/>
          <p:nvPr/>
        </p:nvSpPr>
        <p:spPr>
          <a:xfrm>
            <a:off x="1447800" y="6096000"/>
            <a:ext cx="1676400" cy="276999"/>
          </a:xfrm>
          <a:prstGeom prst="rect">
            <a:avLst/>
          </a:prstGeom>
          <a:solidFill>
            <a:schemeClr val="accent5">
              <a:lumMod val="40000"/>
              <a:lumOff val="60000"/>
            </a:schemeClr>
          </a:solidFill>
          <a:ln>
            <a:noFill/>
          </a:ln>
          <a:effectLst>
            <a:innerShdw blurRad="114300">
              <a:prstClr val="black"/>
            </a:inn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ro-RO" sz="1200" b="1" dirty="0" smtClean="0">
                <a:solidFill>
                  <a:schemeClr val="bg1"/>
                </a:solidFill>
                <a:effectLst>
                  <a:outerShdw blurRad="38100" dist="38100" dir="2700000" algn="tl">
                    <a:srgbClr val="000000">
                      <a:alpha val="43137"/>
                    </a:srgbClr>
                  </a:outerShdw>
                </a:effectLst>
              </a:rPr>
              <a:t>TRANSPARENŢĂ</a:t>
            </a:r>
            <a:endParaRPr lang="en-US" sz="1200" dirty="0" smtClean="0">
              <a:solidFill>
                <a:schemeClr val="bg1"/>
              </a:solidFill>
              <a:effectLst>
                <a:outerShdw blurRad="38100" dist="38100" dir="2700000" algn="tl">
                  <a:srgbClr val="000000">
                    <a:alpha val="43137"/>
                  </a:srgbClr>
                </a:outerShdw>
              </a:effectLst>
            </a:endParaRPr>
          </a:p>
        </p:txBody>
      </p:sp>
      <p:cxnSp>
        <p:nvCxnSpPr>
          <p:cNvPr id="27" name="Straight Arrow Connector 26"/>
          <p:cNvCxnSpPr>
            <a:stCxn id="26" idx="0"/>
          </p:cNvCxnSpPr>
          <p:nvPr/>
        </p:nvCxnSpPr>
        <p:spPr>
          <a:xfrm flipV="1">
            <a:off x="2286000" y="5715000"/>
            <a:ext cx="228600" cy="381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cces_relief.png"/>
          <p:cNvPicPr>
            <a:picLocks noChangeAspect="1"/>
          </p:cNvPicPr>
          <p:nvPr/>
        </p:nvPicPr>
        <p:blipFill>
          <a:blip r:embed="rId2" cstate="print"/>
          <a:srcRect l="5000" t="11463"/>
          <a:stretch>
            <a:fillRect/>
          </a:stretch>
        </p:blipFill>
        <p:spPr>
          <a:xfrm>
            <a:off x="20922" y="1066800"/>
            <a:ext cx="9123078" cy="4780295"/>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google_satelit.png"/>
          <p:cNvPicPr>
            <a:picLocks noChangeAspect="1"/>
          </p:cNvPicPr>
          <p:nvPr/>
        </p:nvPicPr>
        <p:blipFill>
          <a:blip r:embed="rId2" cstate="print"/>
          <a:srcRect l="5000" t="11463"/>
          <a:stretch>
            <a:fillRect/>
          </a:stretch>
        </p:blipFill>
        <p:spPr>
          <a:xfrm>
            <a:off x="0" y="1066800"/>
            <a:ext cx="9144000" cy="4791258"/>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google_streets.png"/>
          <p:cNvPicPr>
            <a:picLocks noChangeAspect="1"/>
          </p:cNvPicPr>
          <p:nvPr/>
        </p:nvPicPr>
        <p:blipFill>
          <a:blip r:embed="rId2" cstate="print"/>
          <a:srcRect l="5000" t="11463"/>
          <a:stretch>
            <a:fillRect/>
          </a:stretch>
        </p:blipFill>
        <p:spPr>
          <a:xfrm>
            <a:off x="20922" y="1066800"/>
            <a:ext cx="9123078" cy="4780295"/>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interogari.png"/>
          <p:cNvPicPr>
            <a:picLocks noChangeAspect="1"/>
          </p:cNvPicPr>
          <p:nvPr/>
        </p:nvPicPr>
        <p:blipFill>
          <a:blip r:embed="rId2" cstate="print"/>
          <a:srcRect l="5000" t="11463"/>
          <a:stretch>
            <a:fillRect/>
          </a:stretch>
        </p:blipFill>
        <p:spPr>
          <a:xfrm>
            <a:off x="20922" y="1066800"/>
            <a:ext cx="9123078" cy="4780295"/>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orientare_versanti.png"/>
          <p:cNvPicPr>
            <a:picLocks noChangeAspect="1"/>
          </p:cNvPicPr>
          <p:nvPr/>
        </p:nvPicPr>
        <p:blipFill>
          <a:blip r:embed="rId2" cstate="print"/>
          <a:srcRect l="5000" t="11463"/>
          <a:stretch>
            <a:fillRect/>
          </a:stretch>
        </p:blipFill>
        <p:spPr>
          <a:xfrm>
            <a:off x="20922" y="1066800"/>
            <a:ext cx="9123078" cy="4780295"/>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planuri_tragere1.png"/>
          <p:cNvPicPr>
            <a:picLocks noChangeAspect="1"/>
          </p:cNvPicPr>
          <p:nvPr/>
        </p:nvPicPr>
        <p:blipFill>
          <a:blip r:embed="rId2" cstate="print"/>
          <a:srcRect l="5000" t="11463"/>
          <a:stretch>
            <a:fillRect/>
          </a:stretch>
        </p:blipFill>
        <p:spPr>
          <a:xfrm>
            <a:off x="20922" y="1066800"/>
            <a:ext cx="9123078" cy="4780295"/>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planuri_tragere_paduri.png"/>
          <p:cNvPicPr>
            <a:picLocks noChangeAspect="1"/>
          </p:cNvPicPr>
          <p:nvPr/>
        </p:nvPicPr>
        <p:blipFill>
          <a:blip r:embed="rId2" cstate="print"/>
          <a:srcRect l="5000" t="11463"/>
          <a:stretch>
            <a:fillRect/>
          </a:stretch>
        </p:blipFill>
        <p:spPr>
          <a:xfrm>
            <a:off x="20922" y="1066800"/>
            <a:ext cx="9123078" cy="4780295"/>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spot.png"/>
          <p:cNvPicPr>
            <a:picLocks noChangeAspect="1"/>
          </p:cNvPicPr>
          <p:nvPr/>
        </p:nvPicPr>
        <p:blipFill>
          <a:blip r:embed="rId2" cstate="print"/>
          <a:srcRect l="5000" t="11463"/>
          <a:stretch>
            <a:fillRect/>
          </a:stretch>
        </p:blipFill>
        <p:spPr>
          <a:xfrm>
            <a:off x="20922" y="1066800"/>
            <a:ext cx="9123078" cy="4780295"/>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498230"/>
            <a:ext cx="8534400" cy="2731008"/>
          </a:xfrm>
        </p:spPr>
        <p:txBody>
          <a:bodyPr>
            <a:normAutofit/>
          </a:bodyPr>
          <a:lstStyle/>
          <a:p>
            <a:r>
              <a:rPr lang="ro-RO" sz="3200" dirty="0" smtClean="0"/>
              <a:t>Discuţii, abordări, atitudini</a:t>
            </a:r>
            <a:endParaRPr lang="en-US" sz="3200" dirty="0"/>
          </a:p>
        </p:txBody>
      </p:sp>
      <p:sp>
        <p:nvSpPr>
          <p:cNvPr id="6" name="Text Placeholder 5"/>
          <p:cNvSpPr>
            <a:spLocks noGrp="1"/>
          </p:cNvSpPr>
          <p:nvPr>
            <p:ph type="body" idx="1"/>
          </p:nvPr>
        </p:nvSpPr>
        <p:spPr/>
        <p:txBody>
          <a:bodyPr>
            <a:normAutofit/>
          </a:bodyPr>
          <a:lstStyle/>
          <a:p>
            <a:endParaRPr lang="ro-RO" dirty="0" smtClean="0"/>
          </a:p>
          <a:p>
            <a:r>
              <a:rPr lang="ro-RO" i="1" dirty="0" smtClean="0"/>
              <a:t>Puterea exemplului   – MN</a:t>
            </a:r>
          </a:p>
          <a:p>
            <a:endParaRPr lang="ro-RO" i="1" dirty="0" smtClean="0"/>
          </a:p>
          <a:p>
            <a:r>
              <a:rPr lang="ro-RO" i="1" dirty="0" smtClean="0"/>
              <a:t>“Măcar să ne promovăm sălbăti cia”   –  AD</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2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ro-RO" sz="3200" dirty="0" smtClean="0"/>
              <a:t>Concluzii</a:t>
            </a:r>
            <a:endParaRPr lang="en-US" sz="3200" dirty="0"/>
          </a:p>
        </p:txBody>
      </p:sp>
      <p:sp>
        <p:nvSpPr>
          <p:cNvPr id="5" name="Text Placeholder 4"/>
          <p:cNvSpPr>
            <a:spLocks noGrp="1"/>
          </p:cNvSpPr>
          <p:nvPr>
            <p:ph type="body" idx="1"/>
          </p:nvPr>
        </p:nvSpPr>
        <p:spPr>
          <a:xfrm>
            <a:off x="722313" y="3287712"/>
            <a:ext cx="7772400" cy="2503487"/>
          </a:xfrm>
        </p:spPr>
        <p:txBody>
          <a:bodyPr>
            <a:normAutofit/>
          </a:bodyPr>
          <a:lstStyle/>
          <a:p>
            <a:pPr lvl="1">
              <a:lnSpc>
                <a:spcPct val="150000"/>
              </a:lnSpc>
              <a:buFont typeface="Arial" pitchFamily="34" charset="0"/>
              <a:buChar char="•"/>
            </a:pPr>
            <a:r>
              <a:rPr lang="en-US" sz="1600" dirty="0" smtClean="0"/>
              <a:t> </a:t>
            </a:r>
            <a:r>
              <a:rPr lang="en-US" sz="1600" dirty="0" err="1" smtClean="0"/>
              <a:t>Turismul</a:t>
            </a:r>
            <a:r>
              <a:rPr lang="en-US" sz="1600" dirty="0" smtClean="0"/>
              <a:t> </a:t>
            </a:r>
            <a:r>
              <a:rPr lang="en-US" sz="1600" dirty="0" err="1" smtClean="0"/>
              <a:t>este</a:t>
            </a:r>
            <a:r>
              <a:rPr lang="en-US" sz="1600" dirty="0" smtClean="0"/>
              <a:t> un </a:t>
            </a:r>
            <a:r>
              <a:rPr lang="en-US" sz="1600" dirty="0" err="1" smtClean="0"/>
              <a:t>domeniu</a:t>
            </a:r>
            <a:r>
              <a:rPr lang="en-US" sz="1600" dirty="0" smtClean="0"/>
              <a:t> care se </a:t>
            </a:r>
            <a:r>
              <a:rPr lang="en-US" sz="1600" dirty="0" err="1" smtClean="0"/>
              <a:t>pretea</a:t>
            </a:r>
            <a:r>
              <a:rPr lang="ro-RO" sz="1600" dirty="0" smtClean="0"/>
              <a:t>ză aplicării </a:t>
            </a:r>
            <a:r>
              <a:rPr lang="en-US" sz="1600" dirty="0" err="1" smtClean="0"/>
              <a:t>tehnicil</a:t>
            </a:r>
            <a:r>
              <a:rPr lang="ro-RO" sz="1600" dirty="0" smtClean="0"/>
              <a:t>or</a:t>
            </a:r>
            <a:r>
              <a:rPr lang="en-US" sz="1600" dirty="0" smtClean="0"/>
              <a:t> GIS</a:t>
            </a:r>
            <a:r>
              <a:rPr lang="ro-RO" sz="1600" dirty="0" smtClean="0"/>
              <a:t>, acestea fiind un liant între componentele actului turistic</a:t>
            </a:r>
            <a:r>
              <a:rPr lang="en-US" sz="1600" dirty="0" smtClean="0"/>
              <a:t> </a:t>
            </a:r>
          </a:p>
          <a:p>
            <a:pPr lvl="1">
              <a:lnSpc>
                <a:spcPct val="150000"/>
              </a:lnSpc>
              <a:buFont typeface="Arial" pitchFamily="34" charset="0"/>
              <a:buChar char="•"/>
            </a:pPr>
            <a:r>
              <a:rPr lang="en-US" sz="1600" dirty="0" smtClean="0"/>
              <a:t> </a:t>
            </a:r>
            <a:r>
              <a:rPr lang="en-US" sz="1600" dirty="0" err="1" smtClean="0"/>
              <a:t>Pentru</a:t>
            </a:r>
            <a:r>
              <a:rPr lang="en-US" sz="1600" dirty="0" smtClean="0"/>
              <a:t> </a:t>
            </a:r>
            <a:r>
              <a:rPr lang="en-US" sz="1600" dirty="0" err="1" smtClean="0"/>
              <a:t>turism</a:t>
            </a:r>
            <a:r>
              <a:rPr lang="en-US" sz="1600" dirty="0" smtClean="0"/>
              <a:t>, GIS-</a:t>
            </a:r>
            <a:r>
              <a:rPr lang="en-US" sz="1600" dirty="0" err="1" smtClean="0"/>
              <a:t>ul</a:t>
            </a:r>
            <a:r>
              <a:rPr lang="en-US" sz="1600" dirty="0" smtClean="0"/>
              <a:t> </a:t>
            </a:r>
            <a:r>
              <a:rPr lang="en-US" sz="1600" dirty="0" err="1" smtClean="0"/>
              <a:t>poate</a:t>
            </a:r>
            <a:r>
              <a:rPr lang="en-US" sz="1600" dirty="0" smtClean="0"/>
              <a:t> </a:t>
            </a:r>
            <a:r>
              <a:rPr lang="en-US" sz="1600" dirty="0" err="1" smtClean="0"/>
              <a:t>constitui</a:t>
            </a:r>
            <a:r>
              <a:rPr lang="en-US" sz="1600" dirty="0" smtClean="0"/>
              <a:t> o </a:t>
            </a:r>
            <a:r>
              <a:rPr lang="en-US" sz="1600" dirty="0" err="1" smtClean="0"/>
              <a:t>importantă</a:t>
            </a:r>
            <a:r>
              <a:rPr lang="en-US" sz="1600" dirty="0" smtClean="0"/>
              <a:t> </a:t>
            </a:r>
            <a:r>
              <a:rPr lang="en-US" sz="1600" b="1" dirty="0" err="1" smtClean="0">
                <a:solidFill>
                  <a:schemeClr val="bg1"/>
                </a:solidFill>
              </a:rPr>
              <a:t>punte</a:t>
            </a:r>
            <a:r>
              <a:rPr lang="en-US" sz="1600" b="1" dirty="0" smtClean="0">
                <a:solidFill>
                  <a:schemeClr val="bg1"/>
                </a:solidFill>
              </a:rPr>
              <a:t> de </a:t>
            </a:r>
            <a:r>
              <a:rPr lang="en-US" sz="1600" b="1" dirty="0" err="1" smtClean="0">
                <a:solidFill>
                  <a:schemeClr val="bg1"/>
                </a:solidFill>
              </a:rPr>
              <a:t>legătură</a:t>
            </a:r>
            <a:r>
              <a:rPr lang="en-US" sz="1600" b="1" dirty="0" smtClean="0">
                <a:solidFill>
                  <a:schemeClr val="accent1">
                    <a:lumMod val="75000"/>
                  </a:schemeClr>
                </a:solidFill>
              </a:rPr>
              <a:t> </a:t>
            </a:r>
            <a:r>
              <a:rPr lang="en-US" sz="1600" dirty="0" err="1" smtClean="0"/>
              <a:t>între</a:t>
            </a:r>
            <a:r>
              <a:rPr lang="en-US" sz="1600" dirty="0" smtClean="0"/>
              <a:t>  </a:t>
            </a:r>
            <a:r>
              <a:rPr lang="en-US" sz="1600" dirty="0" err="1" smtClean="0"/>
              <a:t>trecut</a:t>
            </a:r>
            <a:r>
              <a:rPr lang="en-US" sz="1600" dirty="0" smtClean="0"/>
              <a:t>, </a:t>
            </a:r>
            <a:r>
              <a:rPr lang="en-US" sz="1600" dirty="0" err="1" smtClean="0"/>
              <a:t>prezent</a:t>
            </a:r>
            <a:r>
              <a:rPr lang="en-US" sz="1600" dirty="0" smtClean="0"/>
              <a:t> </a:t>
            </a:r>
            <a:r>
              <a:rPr lang="en-US" sz="1600" dirty="0" err="1" smtClean="0"/>
              <a:t>şi</a:t>
            </a:r>
            <a:r>
              <a:rPr lang="en-US" sz="1600" dirty="0" smtClean="0"/>
              <a:t> </a:t>
            </a:r>
            <a:r>
              <a:rPr lang="en-US" sz="1600" dirty="0" err="1" smtClean="0"/>
              <a:t>viitor</a:t>
            </a:r>
            <a:r>
              <a:rPr lang="en-US" sz="1600" dirty="0" smtClean="0"/>
              <a:t>, </a:t>
            </a:r>
            <a:r>
              <a:rPr lang="en-US" sz="1600" dirty="0" err="1" smtClean="0"/>
              <a:t>între</a:t>
            </a:r>
            <a:r>
              <a:rPr lang="en-US" sz="1600" dirty="0" smtClean="0"/>
              <a:t>  </a:t>
            </a:r>
            <a:r>
              <a:rPr lang="en-US" sz="1600" dirty="0" err="1" smtClean="0"/>
              <a:t>cerere</a:t>
            </a:r>
            <a:r>
              <a:rPr lang="en-US" sz="1600" dirty="0" smtClean="0"/>
              <a:t> </a:t>
            </a:r>
            <a:r>
              <a:rPr lang="en-US" sz="1600" dirty="0" err="1" smtClean="0"/>
              <a:t>şi</a:t>
            </a:r>
            <a:r>
              <a:rPr lang="en-US" sz="1600" dirty="0" smtClean="0"/>
              <a:t> </a:t>
            </a:r>
            <a:r>
              <a:rPr lang="en-US" sz="1600" dirty="0" err="1" smtClean="0"/>
              <a:t>ofertă</a:t>
            </a:r>
            <a:r>
              <a:rPr lang="en-US" sz="1600" dirty="0" smtClean="0"/>
              <a:t>, </a:t>
            </a:r>
            <a:r>
              <a:rPr lang="en-US" sz="1600" dirty="0" err="1" smtClean="0"/>
              <a:t>între</a:t>
            </a:r>
            <a:r>
              <a:rPr lang="en-US" sz="1600" dirty="0" smtClean="0"/>
              <a:t> </a:t>
            </a:r>
            <a:r>
              <a:rPr lang="en-US" sz="1600" dirty="0" err="1" smtClean="0"/>
              <a:t>baza</a:t>
            </a:r>
            <a:r>
              <a:rPr lang="en-US" sz="1600" dirty="0" smtClean="0"/>
              <a:t> </a:t>
            </a:r>
            <a:r>
              <a:rPr lang="en-US" sz="1600" dirty="0" err="1" smtClean="0"/>
              <a:t>tehnico-materială</a:t>
            </a:r>
            <a:r>
              <a:rPr lang="en-US" sz="1600" dirty="0" smtClean="0"/>
              <a:t> </a:t>
            </a:r>
            <a:r>
              <a:rPr lang="en-US" sz="1600" dirty="0" err="1" smtClean="0"/>
              <a:t>şi</a:t>
            </a:r>
            <a:r>
              <a:rPr lang="en-US" sz="1600" dirty="0" smtClean="0"/>
              <a:t> </a:t>
            </a:r>
            <a:r>
              <a:rPr lang="en-US" sz="1600" dirty="0" err="1" smtClean="0"/>
              <a:t>resursele</a:t>
            </a:r>
            <a:r>
              <a:rPr lang="en-US" sz="1600" dirty="0" smtClean="0"/>
              <a:t> </a:t>
            </a:r>
            <a:r>
              <a:rPr lang="en-US" sz="1600" dirty="0" err="1" smtClean="0"/>
              <a:t>turistice</a:t>
            </a:r>
            <a:r>
              <a:rPr lang="en-US" sz="1600" dirty="0" smtClean="0"/>
              <a:t>.</a:t>
            </a:r>
            <a:endParaRPr lang="ro-RO" sz="1600" dirty="0" smtClean="0"/>
          </a:p>
          <a:p>
            <a:pPr>
              <a:lnSpc>
                <a:spcPct val="150000"/>
              </a:lnSpc>
            </a:pPr>
            <a:endParaRPr lang="ro-RO" sz="1600" dirty="0" smtClean="0"/>
          </a:p>
          <a:p>
            <a:pPr algn="l">
              <a:lnSpc>
                <a:spcPct val="150000"/>
              </a:lnSpc>
            </a:pPr>
            <a:endParaRPr lang="ro-RO" sz="1600" dirty="0" smtClean="0"/>
          </a:p>
          <a:p>
            <a:pPr algn="l">
              <a:lnSpc>
                <a:spcPct val="150000"/>
              </a:lnSpc>
            </a:pPr>
            <a:endParaRPr lang="en-US" sz="16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ro-RO" sz="3200" dirty="0" smtClean="0"/>
              <a:t>Bibliografie selectivă</a:t>
            </a:r>
            <a:endParaRPr lang="en-US" sz="3200" dirty="0"/>
          </a:p>
        </p:txBody>
      </p:sp>
      <p:sp>
        <p:nvSpPr>
          <p:cNvPr id="5" name="Text Placeholder 4"/>
          <p:cNvSpPr>
            <a:spLocks noGrp="1"/>
          </p:cNvSpPr>
          <p:nvPr>
            <p:ph type="body" idx="1"/>
          </p:nvPr>
        </p:nvSpPr>
        <p:spPr>
          <a:xfrm>
            <a:off x="304800" y="3592513"/>
            <a:ext cx="8534400" cy="2732087"/>
          </a:xfrm>
        </p:spPr>
        <p:txBody>
          <a:bodyPr>
            <a:noAutofit/>
          </a:bodyPr>
          <a:lstStyle/>
          <a:p>
            <a:pPr algn="l">
              <a:lnSpc>
                <a:spcPct val="150000"/>
              </a:lnSpc>
              <a:buClrTx/>
              <a:buFont typeface="Wingdings" pitchFamily="2" charset="2"/>
              <a:buChar char="§"/>
            </a:pPr>
            <a:r>
              <a:rPr lang="ro-RO" sz="1500" dirty="0" smtClean="0"/>
              <a:t> https://dkrypted.files.wordpress.com/2012/03/gisintourism.pdf</a:t>
            </a:r>
          </a:p>
          <a:p>
            <a:pPr algn="l">
              <a:lnSpc>
                <a:spcPct val="150000"/>
              </a:lnSpc>
              <a:buClrTx/>
              <a:buFont typeface="Wingdings" pitchFamily="2" charset="2"/>
              <a:buChar char="§"/>
            </a:pPr>
            <a:r>
              <a:rPr lang="ro-RO" sz="1500" dirty="0" smtClean="0"/>
              <a:t> http://proceedings.esri.com/library/userconf/europroc99/html/vortraege/v17/v1709/v1709.html</a:t>
            </a:r>
          </a:p>
          <a:p>
            <a:pPr algn="l">
              <a:lnSpc>
                <a:spcPct val="150000"/>
              </a:lnSpc>
              <a:buClrTx/>
              <a:buFont typeface="Wingdings" pitchFamily="2" charset="2"/>
              <a:buChar char="§"/>
            </a:pPr>
            <a:r>
              <a:rPr lang="ro-RO" sz="1500" dirty="0" smtClean="0"/>
              <a:t> </a:t>
            </a:r>
            <a:r>
              <a:rPr lang="en-US" sz="1500" dirty="0" smtClean="0"/>
              <a:t>http://arhitecturasiurbanisminromania.blogspot.ro/2012/11/romania-tara-turismului.html</a:t>
            </a:r>
            <a:endParaRPr lang="ro-RO" sz="1500" dirty="0" smtClean="0"/>
          </a:p>
          <a:p>
            <a:pPr algn="l">
              <a:lnSpc>
                <a:spcPct val="150000"/>
              </a:lnSpc>
              <a:buClrTx/>
              <a:buFont typeface="Wingdings" pitchFamily="2" charset="2"/>
              <a:buChar char="§"/>
            </a:pPr>
            <a:r>
              <a:rPr lang="ro-RO" sz="1500" dirty="0" smtClean="0"/>
              <a:t> </a:t>
            </a:r>
            <a:r>
              <a:rPr lang="en-US" sz="1500" dirty="0" smtClean="0"/>
              <a:t>http://www.traveleuropa.ro/turoperatorul-german-tui-va-promova-romania-si-in-2013</a:t>
            </a:r>
          </a:p>
          <a:p>
            <a:pPr algn="l">
              <a:lnSpc>
                <a:spcPct val="150000"/>
              </a:lnSpc>
              <a:buClrTx/>
              <a:buFont typeface="Wingdings" pitchFamily="2" charset="2"/>
              <a:buChar char="§"/>
            </a:pPr>
            <a:r>
              <a:rPr lang="ro-RO" sz="1500" i="1" dirty="0" smtClean="0"/>
              <a:t>‎</a:t>
            </a:r>
            <a:r>
              <a:rPr lang="en-US" sz="1500" dirty="0" smtClean="0"/>
              <a:t> http://mapcollection.wordpress.com</a:t>
            </a:r>
            <a:endParaRPr lang="ro-RO" sz="1500" i="1" dirty="0" smtClean="0"/>
          </a:p>
          <a:p>
            <a:pPr algn="l">
              <a:lnSpc>
                <a:spcPct val="150000"/>
              </a:lnSpc>
              <a:buClrTx/>
              <a:buFont typeface="Wingdings" pitchFamily="2" charset="2"/>
              <a:buChar char="§"/>
            </a:pPr>
            <a:endParaRPr lang="en-US" sz="1500" dirty="0" smtClean="0"/>
          </a:p>
          <a:p>
            <a:pPr algn="l">
              <a:lnSpc>
                <a:spcPct val="150000"/>
              </a:lnSpc>
              <a:buClrTx/>
              <a:buFont typeface="Wingdings" pitchFamily="2" charset="2"/>
              <a:buChar char="§"/>
            </a:pPr>
            <a:endParaRPr lang="en-US" sz="15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55557" y="4593264"/>
            <a:ext cx="5174043" cy="664536"/>
          </a:xfrm>
        </p:spPr>
        <p:txBody>
          <a:bodyPr>
            <a:normAutofit fontScale="90000"/>
          </a:bodyPr>
          <a:lstStyle/>
          <a:p>
            <a:pPr>
              <a:lnSpc>
                <a:spcPct val="150000"/>
              </a:lnSpc>
            </a:pPr>
            <a:r>
              <a:rPr lang="en-US" i="1" dirty="0" smtClean="0">
                <a:solidFill>
                  <a:schemeClr val="bg1"/>
                </a:solidFill>
                <a:effectLst/>
                <a:latin typeface="Times New Roman" pitchFamily="18" charset="0"/>
                <a:cs typeface="Times New Roman" pitchFamily="18" charset="0"/>
              </a:rPr>
              <a:t>“</a:t>
            </a:r>
            <a:r>
              <a:rPr lang="en-US" i="1" dirty="0" err="1" smtClean="0">
                <a:solidFill>
                  <a:schemeClr val="bg1"/>
                </a:solidFill>
                <a:effectLst/>
                <a:latin typeface="Times New Roman" pitchFamily="18" charset="0"/>
                <a:cs typeface="Times New Roman" pitchFamily="18" charset="0"/>
              </a:rPr>
              <a:t>Prin</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turism</a:t>
            </a:r>
            <a:r>
              <a:rPr lang="en-US" i="1" dirty="0" smtClean="0">
                <a:solidFill>
                  <a:schemeClr val="bg1"/>
                </a:solidFill>
                <a:effectLst/>
                <a:latin typeface="Times New Roman" pitchFamily="18" charset="0"/>
                <a:cs typeface="Times New Roman" pitchFamily="18" charset="0"/>
              </a:rPr>
              <a:t>, ca </a:t>
            </a:r>
            <a:r>
              <a:rPr lang="en-US" i="1" dirty="0" err="1" smtClean="0">
                <a:solidFill>
                  <a:schemeClr val="bg1"/>
                </a:solidFill>
                <a:effectLst/>
                <a:latin typeface="Times New Roman" pitchFamily="18" charset="0"/>
                <a:cs typeface="Times New Roman" pitchFamily="18" charset="0"/>
              </a:rPr>
              <a:t>şi</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prin</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muzică</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omul</a:t>
            </a:r>
            <a:r>
              <a:rPr lang="en-US" i="1" dirty="0" smtClean="0">
                <a:solidFill>
                  <a:schemeClr val="bg1"/>
                </a:solidFill>
                <a:effectLst/>
                <a:latin typeface="Times New Roman" pitchFamily="18" charset="0"/>
                <a:cs typeface="Times New Roman" pitchFamily="18" charset="0"/>
              </a:rPr>
              <a:t> se </a:t>
            </a:r>
            <a:r>
              <a:rPr lang="en-US" i="1" dirty="0" err="1" smtClean="0">
                <a:solidFill>
                  <a:schemeClr val="bg1"/>
                </a:solidFill>
                <a:effectLst/>
                <a:latin typeface="Times New Roman" pitchFamily="18" charset="0"/>
                <a:cs typeface="Times New Roman" pitchFamily="18" charset="0"/>
              </a:rPr>
              <a:t>modelează</a:t>
            </a:r>
            <a:r>
              <a:rPr lang="en-US" i="1" dirty="0" smtClean="0">
                <a:solidFill>
                  <a:schemeClr val="bg1"/>
                </a:solidFill>
                <a:effectLst/>
                <a:latin typeface="Times New Roman" pitchFamily="18" charset="0"/>
                <a:cs typeface="Times New Roman" pitchFamily="18" charset="0"/>
              </a:rPr>
              <a:t>, se </a:t>
            </a:r>
            <a:r>
              <a:rPr lang="en-US" i="1" dirty="0" err="1" smtClean="0">
                <a:solidFill>
                  <a:schemeClr val="bg1"/>
                </a:solidFill>
                <a:effectLst/>
                <a:latin typeface="Times New Roman" pitchFamily="18" charset="0"/>
                <a:cs typeface="Times New Roman" pitchFamily="18" charset="0"/>
              </a:rPr>
              <a:t>transformă</a:t>
            </a:r>
            <a:r>
              <a:rPr lang="en-US" i="1" dirty="0" smtClean="0">
                <a:solidFill>
                  <a:schemeClr val="bg1"/>
                </a:solidFill>
                <a:effectLst/>
                <a:latin typeface="Times New Roman" pitchFamily="18" charset="0"/>
                <a:cs typeface="Times New Roman" pitchFamily="18" charset="0"/>
              </a:rPr>
              <a:t>, se </a:t>
            </a:r>
            <a:r>
              <a:rPr lang="en-US" i="1" dirty="0" err="1" smtClean="0">
                <a:solidFill>
                  <a:schemeClr val="bg1"/>
                </a:solidFill>
                <a:effectLst/>
                <a:latin typeface="Times New Roman" pitchFamily="18" charset="0"/>
                <a:cs typeface="Times New Roman" pitchFamily="18" charset="0"/>
              </a:rPr>
              <a:t>şlefuieşte</a:t>
            </a:r>
            <a:r>
              <a:rPr lang="en-US" i="1" dirty="0" smtClean="0">
                <a:solidFill>
                  <a:schemeClr val="bg1"/>
                </a:solidFill>
                <a:effectLst/>
                <a:latin typeface="Times New Roman" pitchFamily="18" charset="0"/>
                <a:cs typeface="Times New Roman" pitchFamily="18" charset="0"/>
              </a:rPr>
              <a:t> cu </a:t>
            </a:r>
            <a:r>
              <a:rPr lang="en-US" i="1" dirty="0" err="1" smtClean="0">
                <a:solidFill>
                  <a:schemeClr val="bg1"/>
                </a:solidFill>
                <a:effectLst/>
                <a:latin typeface="Times New Roman" pitchFamily="18" charset="0"/>
                <a:cs typeface="Times New Roman" pitchFamily="18" charset="0"/>
              </a:rPr>
              <a:t>ajutorul</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emoţiilor</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pe</a:t>
            </a:r>
            <a:r>
              <a:rPr lang="en-US" i="1" dirty="0" smtClean="0">
                <a:solidFill>
                  <a:schemeClr val="bg1"/>
                </a:solidFill>
                <a:effectLst/>
                <a:latin typeface="Times New Roman" pitchFamily="18" charset="0"/>
                <a:cs typeface="Times New Roman" pitchFamily="18" charset="0"/>
              </a:rPr>
              <a:t> care le </a:t>
            </a:r>
            <a:r>
              <a:rPr lang="en-US" i="1" dirty="0" err="1" smtClean="0">
                <a:solidFill>
                  <a:schemeClr val="bg1"/>
                </a:solidFill>
                <a:effectLst/>
                <a:latin typeface="Times New Roman" pitchFamily="18" charset="0"/>
                <a:cs typeface="Times New Roman" pitchFamily="18" charset="0"/>
              </a:rPr>
              <a:t>încearcă</a:t>
            </a:r>
            <a:r>
              <a:rPr lang="en-US" i="1" dirty="0" smtClean="0">
                <a:solidFill>
                  <a:schemeClr val="bg1"/>
                </a:solidFill>
                <a:effectLst/>
                <a:latin typeface="Times New Roman" pitchFamily="18" charset="0"/>
                <a:cs typeface="Times New Roman" pitchFamily="18" charset="0"/>
              </a:rPr>
              <a:t>, se </a:t>
            </a:r>
            <a:r>
              <a:rPr lang="en-US" i="1" dirty="0" err="1" smtClean="0">
                <a:solidFill>
                  <a:schemeClr val="bg1"/>
                </a:solidFill>
                <a:effectLst/>
                <a:latin typeface="Times New Roman" pitchFamily="18" charset="0"/>
                <a:cs typeface="Times New Roman" pitchFamily="18" charset="0"/>
              </a:rPr>
              <a:t>întăreşte</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prin</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asprimile</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pe</a:t>
            </a:r>
            <a:r>
              <a:rPr lang="en-US" i="1" dirty="0" smtClean="0">
                <a:solidFill>
                  <a:schemeClr val="bg1"/>
                </a:solidFill>
                <a:effectLst/>
                <a:latin typeface="Times New Roman" pitchFamily="18" charset="0"/>
                <a:cs typeface="Times New Roman" pitchFamily="18" charset="0"/>
              </a:rPr>
              <a:t> care le </a:t>
            </a:r>
            <a:r>
              <a:rPr lang="en-US" i="1" dirty="0" err="1" smtClean="0">
                <a:solidFill>
                  <a:schemeClr val="bg1"/>
                </a:solidFill>
                <a:effectLst/>
                <a:latin typeface="Times New Roman" pitchFamily="18" charset="0"/>
                <a:cs typeface="Times New Roman" pitchFamily="18" charset="0"/>
              </a:rPr>
              <a:t>îndură</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îşi</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îmbogăţeşte</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sufletul</a:t>
            </a:r>
            <a:r>
              <a:rPr lang="en-US" i="1" dirty="0" smtClean="0">
                <a:solidFill>
                  <a:schemeClr val="bg1"/>
                </a:solidFill>
                <a:effectLst/>
                <a:latin typeface="Times New Roman" pitchFamily="18" charset="0"/>
                <a:cs typeface="Times New Roman" pitchFamily="18" charset="0"/>
              </a:rPr>
              <a:t> cu </a:t>
            </a:r>
            <a:r>
              <a:rPr lang="en-US" i="1" dirty="0" err="1" smtClean="0">
                <a:solidFill>
                  <a:schemeClr val="bg1"/>
                </a:solidFill>
                <a:effectLst/>
                <a:latin typeface="Times New Roman" pitchFamily="18" charset="0"/>
                <a:cs typeface="Times New Roman" pitchFamily="18" charset="0"/>
              </a:rPr>
              <a:t>lumină</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şi</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frumuseţi</a:t>
            </a:r>
            <a:r>
              <a:rPr lang="en-US"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nebănuite</a:t>
            </a:r>
            <a:r>
              <a:rPr lang="en-US" i="1" dirty="0" smtClean="0">
                <a:solidFill>
                  <a:schemeClr val="bg1"/>
                </a:solidFill>
                <a:effectLst/>
                <a:latin typeface="Times New Roman" pitchFamily="18" charset="0"/>
                <a:cs typeface="Times New Roman" pitchFamily="18" charset="0"/>
              </a:rPr>
              <a:t>.”</a:t>
            </a:r>
            <a:r>
              <a:rPr lang="ro-RO" i="1" dirty="0" smtClean="0">
                <a:solidFill>
                  <a:schemeClr val="bg1"/>
                </a:solidFill>
                <a:effectLst/>
                <a:latin typeface="Monotype Corsiva" pitchFamily="66" charset="0"/>
              </a:rPr>
              <a:t>	</a:t>
            </a:r>
            <a:br>
              <a:rPr lang="ro-RO" i="1" dirty="0" smtClean="0">
                <a:solidFill>
                  <a:schemeClr val="bg1"/>
                </a:solidFill>
                <a:effectLst/>
                <a:latin typeface="Monotype Corsiva" pitchFamily="66" charset="0"/>
              </a:rPr>
            </a:br>
            <a:r>
              <a:rPr lang="ro-RO" i="1" dirty="0" smtClean="0">
                <a:solidFill>
                  <a:schemeClr val="bg1"/>
                </a:solidFill>
                <a:effectLst/>
                <a:latin typeface="Monotype Corsiva" pitchFamily="66" charset="0"/>
              </a:rPr>
              <a:t>					              							</a:t>
            </a:r>
            <a:r>
              <a:rPr lang="ro-RO" i="1" dirty="0" smtClean="0">
                <a:solidFill>
                  <a:schemeClr val="bg1"/>
                </a:solidFill>
                <a:effectLst/>
                <a:latin typeface="Times New Roman" pitchFamily="18" charset="0"/>
                <a:cs typeface="Times New Roman" pitchFamily="18" charset="0"/>
              </a:rPr>
              <a:t>              D</a:t>
            </a:r>
            <a:r>
              <a:rPr lang="en-US" i="1" dirty="0" err="1" smtClean="0">
                <a:solidFill>
                  <a:schemeClr val="bg1"/>
                </a:solidFill>
                <a:effectLst/>
                <a:latin typeface="Times New Roman" pitchFamily="18" charset="0"/>
                <a:cs typeface="Times New Roman" pitchFamily="18" charset="0"/>
              </a:rPr>
              <a:t>umitru</a:t>
            </a:r>
            <a:r>
              <a:rPr lang="ro-RO" i="1" dirty="0" smtClean="0">
                <a:solidFill>
                  <a:schemeClr val="bg1"/>
                </a:solidFill>
                <a:effectLst/>
                <a:latin typeface="Times New Roman" pitchFamily="18" charset="0"/>
                <a:cs typeface="Times New Roman" pitchFamily="18" charset="0"/>
              </a:rPr>
              <a:t> </a:t>
            </a:r>
            <a:r>
              <a:rPr lang="en-US" i="1" dirty="0" err="1" smtClean="0">
                <a:solidFill>
                  <a:schemeClr val="bg1"/>
                </a:solidFill>
                <a:effectLst/>
                <a:latin typeface="Times New Roman" pitchFamily="18" charset="0"/>
                <a:cs typeface="Times New Roman" pitchFamily="18" charset="0"/>
              </a:rPr>
              <a:t>Almaş</a:t>
            </a:r>
            <a:r>
              <a:rPr lang="en-US" i="1" dirty="0" smtClean="0">
                <a:solidFill>
                  <a:schemeClr val="bg1"/>
                </a:solidFill>
                <a:effectLst/>
                <a:latin typeface="Times New Roman" pitchFamily="18" charset="0"/>
                <a:cs typeface="Times New Roman" pitchFamily="18" charset="0"/>
              </a:rPr>
              <a:t/>
            </a:r>
            <a:br>
              <a:rPr lang="en-US" i="1" dirty="0" smtClean="0">
                <a:solidFill>
                  <a:schemeClr val="bg1"/>
                </a:solidFill>
                <a:effectLst/>
                <a:latin typeface="Times New Roman" pitchFamily="18" charset="0"/>
                <a:cs typeface="Times New Roman" pitchFamily="18" charset="0"/>
              </a:rPr>
            </a:br>
            <a:r>
              <a:rPr lang="en-US" dirty="0" smtClean="0">
                <a:solidFill>
                  <a:schemeClr val="bg1"/>
                </a:solidFill>
                <a:effectLst/>
                <a:latin typeface="Monotype Corsiva" pitchFamily="66" charset="0"/>
              </a:rPr>
              <a:t/>
            </a:r>
            <a:br>
              <a:rPr lang="en-US" dirty="0" smtClean="0">
                <a:solidFill>
                  <a:schemeClr val="bg1"/>
                </a:solidFill>
                <a:effectLst/>
                <a:latin typeface="Monotype Corsiva" pitchFamily="66" charset="0"/>
              </a:rPr>
            </a:br>
            <a:r>
              <a:rPr lang="en-US" dirty="0" smtClean="0">
                <a:solidFill>
                  <a:schemeClr val="bg1"/>
                </a:solidFill>
                <a:effectLst/>
              </a:rPr>
              <a:t/>
            </a:r>
            <a:br>
              <a:rPr lang="en-US" dirty="0" smtClean="0">
                <a:solidFill>
                  <a:schemeClr val="bg1"/>
                </a:solidFill>
                <a:effectLst/>
              </a:rPr>
            </a:br>
            <a:endParaRPr lang="en-US" dirty="0">
              <a:solidFill>
                <a:schemeClr val="bg1"/>
              </a:solidFill>
              <a:effectLst/>
            </a:endParaRPr>
          </a:p>
        </p:txBody>
      </p:sp>
      <p:pic>
        <p:nvPicPr>
          <p:cNvPr id="7" name="Picture Placeholder 6" descr="d842776c93c7e06ce0e164f042c03e36.jpg"/>
          <p:cNvPicPr>
            <a:picLocks noGrp="1" noChangeAspect="1"/>
          </p:cNvPicPr>
          <p:nvPr>
            <p:ph type="pic" idx="1"/>
          </p:nvPr>
        </p:nvPicPr>
        <p:blipFill>
          <a:blip r:embed="rId2" cstate="print"/>
          <a:srcRect t="8647" b="8647"/>
          <a:stretch>
            <a:fillRect/>
          </a:stretch>
        </p:blipFill>
        <p:spPr>
          <a:xfrm>
            <a:off x="914400" y="3962400"/>
            <a:ext cx="4038600" cy="2133600"/>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8823</TotalTime>
  <Words>1568</Words>
  <Application>Microsoft Office PowerPoint</Application>
  <PresentationFormat>On-screen Show (4:3)</PresentationFormat>
  <Paragraphs>370</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Foundry</vt:lpstr>
      <vt:lpstr> Perspective de valorificare a  POTENȚIALULUI  TURISTIC  ROMÂNESC  prin intermediul  SISTEMELOR  INFORMAȚIONALE  GEOGRAFICE</vt:lpstr>
      <vt:lpstr>Structură</vt:lpstr>
      <vt:lpstr>Legătura  dintre  turism  şi  GIS</vt:lpstr>
      <vt:lpstr>Slide 4</vt:lpstr>
      <vt:lpstr>Slide 5</vt:lpstr>
      <vt:lpstr>Slide 6</vt:lpstr>
      <vt:lpstr>Instrumente GIS utilizate în turism</vt:lpstr>
      <vt:lpstr>Slide 8</vt:lpstr>
      <vt:lpstr>Slide 9</vt:lpstr>
      <vt:lpstr>Slide 10</vt:lpstr>
      <vt:lpstr>GIS  +  turism  +  tehnici grafice</vt:lpstr>
      <vt:lpstr>Slide 12</vt:lpstr>
      <vt:lpstr>Slide 13</vt:lpstr>
      <vt:lpstr>Slide 14</vt:lpstr>
      <vt:lpstr>Slide 15</vt:lpstr>
      <vt:lpstr>Slide 16</vt:lpstr>
      <vt:lpstr>Slide 17</vt:lpstr>
      <vt:lpstr>Slide 18</vt:lpstr>
      <vt:lpstr>Slide 19</vt:lpstr>
      <vt:lpstr>Slide 20</vt:lpstr>
      <vt:lpstr>Elaborarea  de  trasee  tematice</vt:lpstr>
      <vt:lpstr>Slide 22</vt:lpstr>
      <vt:lpstr>Slide 23</vt:lpstr>
      <vt:lpstr>Slide 24</vt:lpstr>
      <vt:lpstr>Slide 25</vt:lpstr>
      <vt:lpstr>Utilizarea  hărţilor  vechi  în  turism</vt:lpstr>
      <vt:lpstr>Slide 27</vt:lpstr>
      <vt:lpstr>Slide 28</vt:lpstr>
      <vt:lpstr>Slide 29</vt:lpstr>
      <vt:lpstr>Slide 30</vt:lpstr>
      <vt:lpstr>Slide 31</vt:lpstr>
      <vt:lpstr>Slide 32</vt:lpstr>
      <vt:lpstr>Harta  turistică  interactivă</vt:lpstr>
      <vt:lpstr>FUNCŢIONALITĂŢI</vt:lpstr>
      <vt:lpstr>Slide 35</vt:lpstr>
      <vt:lpstr>Slide 36</vt:lpstr>
      <vt:lpstr>Slide 37</vt:lpstr>
      <vt:lpstr>Slide 38</vt:lpstr>
      <vt:lpstr>Slide 39</vt:lpstr>
      <vt:lpstr>Slide 40</vt:lpstr>
      <vt:lpstr>Slide 41</vt:lpstr>
      <vt:lpstr>Slide 42</vt:lpstr>
      <vt:lpstr>Discuţii, abordări, atitudini</vt:lpstr>
      <vt:lpstr>Concluzii</vt:lpstr>
      <vt:lpstr>Bibliografie selectivă</vt:lpstr>
      <vt:lpstr>“Prin turism, ca şi prin muzică, omul se modelează, se transformă, se şlefuieşte cu ajutorul emoţiilor pe care le încearcă, se întăreşte prin asprimile pe care le îndură, îşi îmbogăţeşte sufletul cu lumină şi frumuseţi nebănuite.”                                          Dumitru Almaş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Fujitsu</dc:creator>
  <cp:lastModifiedBy>Fujitsu</cp:lastModifiedBy>
  <cp:revision>168</cp:revision>
  <dcterms:created xsi:type="dcterms:W3CDTF">2013-10-23T14:10:24Z</dcterms:created>
  <dcterms:modified xsi:type="dcterms:W3CDTF">2013-11-15T12:09:27Z</dcterms:modified>
</cp:coreProperties>
</file>