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80" r:id="rId6"/>
    <p:sldId id="268" r:id="rId7"/>
    <p:sldId id="275" r:id="rId8"/>
    <p:sldId id="262" r:id="rId9"/>
    <p:sldId id="265" r:id="rId10"/>
    <p:sldId id="264" r:id="rId11"/>
    <p:sldId id="278" r:id="rId12"/>
    <p:sldId id="266" r:id="rId13"/>
    <p:sldId id="279" r:id="rId14"/>
    <p:sldId id="267" r:id="rId15"/>
    <p:sldId id="263" r:id="rId16"/>
    <p:sldId id="261" r:id="rId17"/>
    <p:sldId id="270" r:id="rId18"/>
    <p:sldId id="269" r:id="rId19"/>
    <p:sldId id="271" r:id="rId20"/>
    <p:sldId id="294" r:id="rId21"/>
    <p:sldId id="272" r:id="rId22"/>
    <p:sldId id="281" r:id="rId23"/>
    <p:sldId id="282" r:id="rId24"/>
    <p:sldId id="277" r:id="rId25"/>
    <p:sldId id="283" r:id="rId26"/>
    <p:sldId id="285" r:id="rId27"/>
    <p:sldId id="284" r:id="rId28"/>
    <p:sldId id="286" r:id="rId29"/>
    <p:sldId id="287" r:id="rId30"/>
    <p:sldId id="288" r:id="rId31"/>
    <p:sldId id="289" r:id="rId32"/>
    <p:sldId id="273" r:id="rId33"/>
    <p:sldId id="274" r:id="rId34"/>
    <p:sldId id="292" r:id="rId35"/>
    <p:sldId id="290" r:id="rId36"/>
    <p:sldId id="293" r:id="rId37"/>
    <p:sldId id="291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2724" y="-12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7992888" cy="280219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1844824"/>
            <a:ext cx="7772400" cy="1470025"/>
          </a:xfrm>
          <a:effectLst>
            <a:outerShdw blurRad="863600" dist="50800" dir="5400000" sx="158000" sy="158000" algn="ctr" rotWithShape="0">
              <a:schemeClr val="bg2"/>
            </a:outerShdw>
          </a:effectLst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Inginerul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silvic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harta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3933056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vi-VN" dirty="0" smtClean="0"/>
              <a:t>Dan Mihai Niță, Bogdan Candrea, Ștefan Simon</a:t>
            </a:r>
            <a:endParaRPr lang="en-US" dirty="0" smtClean="0"/>
          </a:p>
          <a:p>
            <a:r>
              <a:rPr lang="vi-VN" dirty="0" smtClean="0"/>
              <a:t/>
            </a:r>
            <a:br>
              <a:rPr lang="vi-VN" dirty="0" smtClean="0"/>
            </a:br>
            <a:r>
              <a:rPr lang="vi-VN" sz="2800" dirty="0" smtClean="0"/>
              <a:t>Forest Design</a:t>
            </a:r>
            <a:r>
              <a:rPr lang="en-US" sz="2800" dirty="0" smtClean="0"/>
              <a:t>,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Facultatea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de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Silvicultura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si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Exploatari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Forestiere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din Brasov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Cine a </a:t>
            </a:r>
            <a:r>
              <a:rPr lang="en-US" dirty="0" err="1" smtClean="0"/>
              <a:t>fost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intai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Inginerul</a:t>
            </a:r>
            <a:r>
              <a:rPr lang="en-US" dirty="0" smtClean="0"/>
              <a:t> </a:t>
            </a:r>
            <a:r>
              <a:rPr lang="en-US" dirty="0" err="1" smtClean="0"/>
              <a:t>silvic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harta</a:t>
            </a:r>
            <a:r>
              <a:rPr lang="en-US" dirty="0" smtClean="0"/>
              <a:t> </a:t>
            </a:r>
            <a:r>
              <a:rPr lang="en-US" dirty="0" err="1" smtClean="0"/>
              <a:t>silvica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Ambele</a:t>
            </a:r>
            <a:r>
              <a:rPr lang="en-US" dirty="0" smtClean="0"/>
              <a:t> </a:t>
            </a:r>
            <a:r>
              <a:rPr lang="en-US" dirty="0" err="1" smtClean="0"/>
              <a:t>apar</a:t>
            </a:r>
            <a:r>
              <a:rPr lang="en-US" dirty="0" smtClean="0"/>
              <a:t> ca o </a:t>
            </a:r>
            <a:r>
              <a:rPr lang="en-US" dirty="0" err="1" smtClean="0"/>
              <a:t>necesitate</a:t>
            </a:r>
            <a:r>
              <a:rPr lang="en-US" dirty="0" smtClean="0"/>
              <a:t> in </a:t>
            </a:r>
            <a:r>
              <a:rPr lang="en-US" dirty="0" err="1" smtClean="0"/>
              <a:t>vederea</a:t>
            </a:r>
            <a:r>
              <a:rPr lang="en-US" dirty="0" smtClean="0"/>
              <a:t> </a:t>
            </a:r>
            <a:r>
              <a:rPr lang="en-US" dirty="0" err="1" smtClean="0"/>
              <a:t>exploatarii</a:t>
            </a:r>
            <a:r>
              <a:rPr lang="en-US" dirty="0" smtClean="0"/>
              <a:t> </a:t>
            </a:r>
            <a:r>
              <a:rPr lang="en-US" dirty="0" err="1" smtClean="0"/>
              <a:t>durabile</a:t>
            </a:r>
            <a:r>
              <a:rPr lang="en-US" dirty="0" smtClean="0"/>
              <a:t> a </a:t>
            </a:r>
            <a:r>
              <a:rPr lang="en-US" dirty="0" err="1" smtClean="0"/>
              <a:t>padurilor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7170" name="Picture 2" descr="http://www.ingineri-silvici.ro/images/stories/taietori-lemne-nehoiu-4-c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56992"/>
            <a:ext cx="4032448" cy="3018299"/>
          </a:xfrm>
          <a:prstGeom prst="rect">
            <a:avLst/>
          </a:prstGeom>
          <a:noFill/>
        </p:spPr>
      </p:pic>
      <p:pic>
        <p:nvPicPr>
          <p:cNvPr id="7172" name="Picture 4" descr="http://www.ingineri-silvici.ro/images/stories/corpul%20silv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56992"/>
            <a:ext cx="4067605" cy="3050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Padurea</a:t>
            </a:r>
            <a:r>
              <a:rPr lang="en-US" dirty="0" smtClean="0"/>
              <a:t> ca </a:t>
            </a:r>
            <a:r>
              <a:rPr lang="en-US" dirty="0" err="1" smtClean="0"/>
              <a:t>resursa</a:t>
            </a:r>
            <a:r>
              <a:rPr lang="en-US" dirty="0" smtClean="0"/>
              <a:t>…</a:t>
            </a:r>
            <a:endParaRPr lang="en-US" dirty="0"/>
          </a:p>
        </p:txBody>
      </p:sp>
      <p:pic>
        <p:nvPicPr>
          <p:cNvPr id="1026" name="Picture 2" descr="Run Forest Run Organic T-Shirt"/>
          <p:cNvPicPr>
            <a:picLocks noChangeAspect="1" noChangeArrowheads="1"/>
          </p:cNvPicPr>
          <p:nvPr/>
        </p:nvPicPr>
        <p:blipFill>
          <a:blip r:embed="rId2" cstate="print"/>
          <a:srcRect r="53381"/>
          <a:stretch>
            <a:fillRect/>
          </a:stretch>
        </p:blipFill>
        <p:spPr bwMode="auto">
          <a:xfrm>
            <a:off x="2123728" y="1340768"/>
            <a:ext cx="4752528" cy="5097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 </a:t>
            </a:r>
            <a:r>
              <a:rPr lang="en-US" dirty="0" err="1" smtClean="0"/>
              <a:t>cand</a:t>
            </a:r>
            <a:r>
              <a:rPr lang="en-US" dirty="0" smtClean="0"/>
              <a:t> </a:t>
            </a:r>
            <a:r>
              <a:rPr lang="en-US" dirty="0" err="1" smtClean="0"/>
              <a:t>padurea</a:t>
            </a:r>
            <a:r>
              <a:rPr lang="en-US" dirty="0" smtClean="0"/>
              <a:t> ca </a:t>
            </a:r>
            <a:r>
              <a:rPr lang="en-US" dirty="0" err="1" smtClean="0"/>
              <a:t>resursa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Istoricul</a:t>
            </a:r>
            <a:r>
              <a:rPr lang="en-US" sz="2800" dirty="0" smtClean="0"/>
              <a:t> antic </a:t>
            </a:r>
            <a:r>
              <a:rPr lang="en-US" sz="2800" dirty="0" err="1" smtClean="0"/>
              <a:t>Florus</a:t>
            </a:r>
            <a:r>
              <a:rPr lang="en-US" sz="2800" dirty="0" smtClean="0"/>
              <a:t> </a:t>
            </a:r>
            <a:r>
              <a:rPr lang="en-US" sz="2800" dirty="0" err="1" smtClean="0"/>
              <a:t>spune</a:t>
            </a:r>
            <a:r>
              <a:rPr lang="en-US" sz="2800" dirty="0" smtClean="0"/>
              <a:t> </a:t>
            </a:r>
            <a:r>
              <a:rPr lang="en-US" sz="2800" dirty="0" err="1" smtClean="0"/>
              <a:t>despre</a:t>
            </a:r>
            <a:r>
              <a:rPr lang="en-US" sz="2800" dirty="0" smtClean="0"/>
              <a:t> </a:t>
            </a:r>
            <a:r>
              <a:rPr lang="en-US" sz="2800" dirty="0" err="1" smtClean="0"/>
              <a:t>proconsulul</a:t>
            </a:r>
            <a:r>
              <a:rPr lang="en-US" sz="2800" dirty="0" smtClean="0"/>
              <a:t> </a:t>
            </a:r>
            <a:r>
              <a:rPr lang="en-US" sz="2800" dirty="0" err="1" smtClean="0"/>
              <a:t>Macedoniei</a:t>
            </a:r>
            <a:r>
              <a:rPr lang="en-US" sz="2800" dirty="0" smtClean="0"/>
              <a:t>, C. </a:t>
            </a:r>
            <a:r>
              <a:rPr lang="en-US" sz="2800" dirty="0" err="1" smtClean="0"/>
              <a:t>Scribonius</a:t>
            </a:r>
            <a:r>
              <a:rPr lang="en-US" sz="2800" dirty="0" smtClean="0"/>
              <a:t> Curio ca in </a:t>
            </a:r>
            <a:r>
              <a:rPr lang="en-US" sz="2800" dirty="0" err="1" smtClean="0"/>
              <a:t>anul</a:t>
            </a:r>
            <a:r>
              <a:rPr lang="en-US" sz="2800" dirty="0" smtClean="0"/>
              <a:t> 74 BC: </a:t>
            </a:r>
          </a:p>
          <a:p>
            <a:pPr algn="ctr">
              <a:buNone/>
            </a:pPr>
            <a:r>
              <a:rPr lang="en-US" sz="2800" b="1" i="1" dirty="0" smtClean="0"/>
              <a:t>"Curio Dacia </a:t>
            </a:r>
            <a:r>
              <a:rPr lang="en-US" sz="2800" b="1" i="1" dirty="0" err="1" smtClean="0"/>
              <a:t>tenus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venit</a:t>
            </a:r>
            <a:r>
              <a:rPr lang="en-US" sz="2800" b="1" i="1" dirty="0" smtClean="0"/>
              <a:t>, </a:t>
            </a:r>
            <a:r>
              <a:rPr lang="en-US" sz="2800" b="1" i="1" dirty="0" err="1" smtClean="0"/>
              <a:t>sed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tenebras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saltuum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expavit</a:t>
            </a:r>
            <a:r>
              <a:rPr lang="en-US" sz="2800" b="1" i="1" dirty="0" smtClean="0"/>
              <a:t>"</a:t>
            </a:r>
            <a:endParaRPr lang="en-US" sz="2800" b="1" dirty="0" smtClean="0"/>
          </a:p>
          <a:p>
            <a:pPr algn="ctr">
              <a:buNone/>
            </a:pPr>
            <a:r>
              <a:rPr lang="en-US" sz="2800" i="1" dirty="0" smtClean="0"/>
              <a:t>“La </a:t>
            </a:r>
            <a:r>
              <a:rPr lang="en-US" sz="2800" i="1" dirty="0" err="1" smtClean="0"/>
              <a:t>sosirea</a:t>
            </a:r>
            <a:r>
              <a:rPr lang="en-US" sz="2800" i="1" dirty="0" smtClean="0"/>
              <a:t> in Dacia s-a </a:t>
            </a:r>
            <a:r>
              <a:rPr lang="en-US" sz="2800" i="1" dirty="0" err="1" smtClean="0"/>
              <a:t>temut</a:t>
            </a:r>
            <a:r>
              <a:rPr lang="en-US" sz="2800" i="1" dirty="0" smtClean="0"/>
              <a:t> de </a:t>
            </a:r>
            <a:r>
              <a:rPr lang="en-US" sz="2800" i="1" dirty="0" err="1" smtClean="0"/>
              <a:t>întunecimea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codrilor</a:t>
            </a:r>
            <a:r>
              <a:rPr lang="en-US" sz="2800" i="1" dirty="0" smtClean="0"/>
              <a:t>"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</p:txBody>
      </p:sp>
      <p:pic>
        <p:nvPicPr>
          <p:cNvPr id="34818" name="Picture 2" descr="http://miriadna.com/desctopwalls/images/max/Wild-forest-%28Yakushima,-Japan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1999" y="3789040"/>
            <a:ext cx="4493299" cy="280831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5536" y="4509120"/>
            <a:ext cx="40350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dirty="0" err="1" smtClean="0"/>
              <a:t>Padurea</a:t>
            </a:r>
            <a:r>
              <a:rPr lang="en-US" sz="2400" dirty="0" smtClean="0"/>
              <a:t> </a:t>
            </a:r>
            <a:r>
              <a:rPr lang="en-US" sz="2400" dirty="0" err="1" smtClean="0"/>
              <a:t>devine</a:t>
            </a:r>
            <a:r>
              <a:rPr lang="en-US" sz="2400" dirty="0" smtClean="0"/>
              <a:t> o </a:t>
            </a:r>
            <a:r>
              <a:rPr lang="en-US" sz="2400" dirty="0" err="1" smtClean="0"/>
              <a:t>resursa</a:t>
            </a:r>
            <a:r>
              <a:rPr lang="en-US" sz="2400" dirty="0" smtClean="0"/>
              <a:t> in </a:t>
            </a:r>
            <a:r>
              <a:rPr lang="en-US" sz="2400" dirty="0" err="1" smtClean="0"/>
              <a:t>momentul</a:t>
            </a:r>
            <a:r>
              <a:rPr lang="en-US" sz="2400" dirty="0" smtClean="0"/>
              <a:t> </a:t>
            </a:r>
            <a:r>
              <a:rPr lang="en-US" sz="2400" dirty="0" err="1" smtClean="0"/>
              <a:t>cand</a:t>
            </a:r>
            <a:r>
              <a:rPr lang="en-US" sz="2400" dirty="0" smtClean="0"/>
              <a:t> </a:t>
            </a:r>
            <a:r>
              <a:rPr lang="en-US" sz="2400" dirty="0" err="1" smtClean="0"/>
              <a:t>suprafata</a:t>
            </a:r>
            <a:r>
              <a:rPr lang="en-US" sz="2400" dirty="0" smtClean="0"/>
              <a:t> </a:t>
            </a:r>
            <a:r>
              <a:rPr lang="en-US" sz="2400" dirty="0" err="1" smtClean="0"/>
              <a:t>sa</a:t>
            </a:r>
            <a:r>
              <a:rPr lang="en-US" sz="2400" dirty="0" smtClean="0"/>
              <a:t> a </a:t>
            </a:r>
            <a:r>
              <a:rPr lang="en-US" sz="2400" dirty="0" err="1" smtClean="0"/>
              <a:t>fost</a:t>
            </a:r>
            <a:r>
              <a:rPr lang="en-US" sz="2400" dirty="0" smtClean="0"/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micsorata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considerabil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Cand</a:t>
            </a:r>
            <a:r>
              <a:rPr lang="en-US" dirty="0" smtClean="0"/>
              <a:t> </a:t>
            </a:r>
            <a:r>
              <a:rPr lang="en-US" dirty="0" err="1" smtClean="0"/>
              <a:t>padurea</a:t>
            </a:r>
            <a:r>
              <a:rPr lang="en-US" dirty="0" smtClean="0"/>
              <a:t> a </a:t>
            </a:r>
            <a:r>
              <a:rPr lang="en-US" dirty="0" err="1" smtClean="0"/>
              <a:t>fost</a:t>
            </a:r>
            <a:r>
              <a:rPr lang="en-US" dirty="0" smtClean="0"/>
              <a:t> </a:t>
            </a:r>
            <a:r>
              <a:rPr lang="en-US" dirty="0" err="1" smtClean="0"/>
              <a:t>considerata</a:t>
            </a:r>
            <a:r>
              <a:rPr lang="en-US" dirty="0" smtClean="0"/>
              <a:t> </a:t>
            </a:r>
            <a:r>
              <a:rPr lang="en-US" dirty="0" err="1" smtClean="0"/>
              <a:t>resursa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861048"/>
            <a:ext cx="69056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628800"/>
            <a:ext cx="696277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755576" y="4725144"/>
            <a:ext cx="4680520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PERSPECTIVA CARTOGRAFULUI</a:t>
            </a:r>
            <a:br>
              <a:rPr lang="en-US" dirty="0" smtClean="0"/>
            </a:br>
            <a:r>
              <a:rPr lang="en-US" dirty="0" smtClean="0"/>
              <a:t>PANA LA SFARSITUL SECOLULUI XVIII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1645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12776"/>
            <a:ext cx="7848872" cy="4905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1690</a:t>
            </a:r>
            <a:endParaRPr lang="en-US" dirty="0"/>
          </a:p>
        </p:txBody>
      </p:sp>
      <p:pic>
        <p:nvPicPr>
          <p:cNvPr id="4097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340768"/>
            <a:ext cx="8180109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1680 – 1725</a:t>
            </a:r>
            <a:endParaRPr lang="en-US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1229" y="1600200"/>
            <a:ext cx="724154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1750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5028" t="13360" r="12214" b="7090"/>
          <a:stretch>
            <a:fillRect/>
          </a:stretch>
        </p:blipFill>
        <p:spPr bwMode="auto">
          <a:xfrm>
            <a:off x="2123728" y="1484784"/>
            <a:ext cx="4104456" cy="4772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PERSPECTIVA CARTOGRAFULUI</a:t>
            </a:r>
            <a:br>
              <a:rPr lang="en-US" dirty="0" smtClean="0"/>
            </a:br>
            <a:r>
              <a:rPr lang="en-US" dirty="0" smtClean="0"/>
              <a:t>DIN SECOLUL XIX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Padurea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cartograf</a:t>
            </a:r>
            <a:endParaRPr lang="en-US" dirty="0"/>
          </a:p>
        </p:txBody>
      </p:sp>
      <p:pic>
        <p:nvPicPr>
          <p:cNvPr id="6" name="Content Placeholder 5" descr="russian_forest_symbols_5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52022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russian_forest_symbols_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9612" y="2924944"/>
            <a:ext cx="3754388" cy="3796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Padurea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cartograf</a:t>
            </a:r>
            <a:endParaRPr lang="en-US" dirty="0"/>
          </a:p>
        </p:txBody>
      </p:sp>
      <p:pic>
        <p:nvPicPr>
          <p:cNvPr id="8" name="Picture 7" descr="russian_forest_symbols_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2998420" cy="5259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russian_forest_symbols_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276872"/>
            <a:ext cx="468052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1857</a:t>
            </a:r>
            <a:endParaRPr lang="en-US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9118" t="6996" r="29118" b="2317"/>
          <a:stretch>
            <a:fillRect/>
          </a:stretch>
        </p:blipFill>
        <p:spPr bwMode="auto">
          <a:xfrm>
            <a:off x="539552" y="1268760"/>
            <a:ext cx="3888432" cy="5277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 l="34198" t="9401" r="6455" b="8806"/>
          <a:stretch>
            <a:fillRect/>
          </a:stretch>
        </p:blipFill>
        <p:spPr bwMode="auto">
          <a:xfrm>
            <a:off x="4644008" y="1916832"/>
            <a:ext cx="4190628" cy="3609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- 1917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11586" t="6179" r="13104" b="5766"/>
          <a:stretch>
            <a:fillRect/>
          </a:stretch>
        </p:blipFill>
        <p:spPr bwMode="auto">
          <a:xfrm>
            <a:off x="683568" y="1280150"/>
            <a:ext cx="7632848" cy="5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- 1944</a:t>
            </a:r>
            <a:endParaRPr lang="en-US" dirty="0"/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225" t="5405" r="1276" b="3908"/>
          <a:stretch>
            <a:fillRect/>
          </a:stretch>
        </p:blipFill>
        <p:spPr bwMode="auto">
          <a:xfrm>
            <a:off x="683568" y="1412775"/>
            <a:ext cx="7704856" cy="4934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- 1944</a:t>
            </a:r>
            <a:endParaRPr lang="en-US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76" t="8587" r="2270" b="5499"/>
          <a:stretch>
            <a:fillRect/>
          </a:stretch>
        </p:blipFill>
        <p:spPr bwMode="auto">
          <a:xfrm>
            <a:off x="251520" y="1340768"/>
            <a:ext cx="8666296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- 1944</a:t>
            </a:r>
            <a:endParaRPr lang="en-US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989" t="9546" r="2551" b="4540"/>
          <a:stretch>
            <a:fillRect/>
          </a:stretch>
        </p:blipFill>
        <p:spPr bwMode="auto">
          <a:xfrm>
            <a:off x="395535" y="1412776"/>
            <a:ext cx="844893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- 1957</a:t>
            </a:r>
            <a:endParaRPr lang="en-US" dirty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8949" t="7955" r="1557" b="4540"/>
          <a:stretch>
            <a:fillRect/>
          </a:stretch>
        </p:blipFill>
        <p:spPr bwMode="auto">
          <a:xfrm>
            <a:off x="683567" y="1268760"/>
            <a:ext cx="8012527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Reprezentari</a:t>
            </a:r>
            <a:r>
              <a:rPr lang="en-US" dirty="0" smtClean="0"/>
              <a:t> ale </a:t>
            </a:r>
            <a:r>
              <a:rPr lang="en-US" dirty="0" err="1" smtClean="0"/>
              <a:t>padurii</a:t>
            </a:r>
            <a:r>
              <a:rPr lang="en-US" dirty="0" smtClean="0"/>
              <a:t> – 1970</a:t>
            </a:r>
            <a:endParaRPr lang="en-US" dirty="0"/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47" t="7576" r="1515" b="6061"/>
          <a:stretch>
            <a:fillRect/>
          </a:stretch>
        </p:blipFill>
        <p:spPr bwMode="auto">
          <a:xfrm>
            <a:off x="611560" y="1700808"/>
            <a:ext cx="819754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HARTA SILVICA</a:t>
            </a:r>
            <a:br>
              <a:rPr lang="en-US" dirty="0" smtClean="0"/>
            </a:br>
            <a:r>
              <a:rPr lang="en-US" dirty="0" smtClean="0"/>
              <a:t>EVOLUTIE</a:t>
            </a:r>
            <a:endParaRPr lang="en-US" dirty="0"/>
          </a:p>
        </p:txBody>
      </p:sp>
      <p:pic>
        <p:nvPicPr>
          <p:cNvPr id="31746" name="Picture 2" descr="https://encrypted-tbn0.gstatic.com/images?q=tbn:ANd9GcTrAqb-d5XYkA3OafD6DFXiq6I4N_68Otx8meCJuflo3Fxjm7ysQ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053301"/>
            <a:ext cx="3744416" cy="28046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Romania</a:t>
            </a:r>
            <a:endParaRPr lang="en-US" dirty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060848"/>
            <a:ext cx="676275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eform 4"/>
          <p:cNvSpPr/>
          <p:nvPr/>
        </p:nvSpPr>
        <p:spPr>
          <a:xfrm>
            <a:off x="3409950" y="2541060"/>
            <a:ext cx="2343150" cy="116415"/>
          </a:xfrm>
          <a:custGeom>
            <a:avLst/>
            <a:gdLst>
              <a:gd name="connsiteX0" fmla="*/ 0 w 2343150"/>
              <a:gd name="connsiteY0" fmla="*/ 11640 h 116415"/>
              <a:gd name="connsiteX1" fmla="*/ 28575 w 2343150"/>
              <a:gd name="connsiteY1" fmla="*/ 21165 h 116415"/>
              <a:gd name="connsiteX2" fmla="*/ 57150 w 2343150"/>
              <a:gd name="connsiteY2" fmla="*/ 40215 h 116415"/>
              <a:gd name="connsiteX3" fmla="*/ 266700 w 2343150"/>
              <a:gd name="connsiteY3" fmla="*/ 49740 h 116415"/>
              <a:gd name="connsiteX4" fmla="*/ 419100 w 2343150"/>
              <a:gd name="connsiteY4" fmla="*/ 68790 h 116415"/>
              <a:gd name="connsiteX5" fmla="*/ 485775 w 2343150"/>
              <a:gd name="connsiteY5" fmla="*/ 78315 h 116415"/>
              <a:gd name="connsiteX6" fmla="*/ 542925 w 2343150"/>
              <a:gd name="connsiteY6" fmla="*/ 87840 h 116415"/>
              <a:gd name="connsiteX7" fmla="*/ 723900 w 2343150"/>
              <a:gd name="connsiteY7" fmla="*/ 97365 h 116415"/>
              <a:gd name="connsiteX8" fmla="*/ 904875 w 2343150"/>
              <a:gd name="connsiteY8" fmla="*/ 87840 h 116415"/>
              <a:gd name="connsiteX9" fmla="*/ 990600 w 2343150"/>
              <a:gd name="connsiteY9" fmla="*/ 68790 h 116415"/>
              <a:gd name="connsiteX10" fmla="*/ 1047750 w 2343150"/>
              <a:gd name="connsiteY10" fmla="*/ 59265 h 116415"/>
              <a:gd name="connsiteX11" fmla="*/ 1552575 w 2343150"/>
              <a:gd name="connsiteY11" fmla="*/ 59265 h 116415"/>
              <a:gd name="connsiteX12" fmla="*/ 1590675 w 2343150"/>
              <a:gd name="connsiteY12" fmla="*/ 68790 h 116415"/>
              <a:gd name="connsiteX13" fmla="*/ 1676400 w 2343150"/>
              <a:gd name="connsiteY13" fmla="*/ 97365 h 116415"/>
              <a:gd name="connsiteX14" fmla="*/ 1819275 w 2343150"/>
              <a:gd name="connsiteY14" fmla="*/ 106890 h 116415"/>
              <a:gd name="connsiteX15" fmla="*/ 2076450 w 2343150"/>
              <a:gd name="connsiteY15" fmla="*/ 116415 h 116415"/>
              <a:gd name="connsiteX16" fmla="*/ 2343150 w 2343150"/>
              <a:gd name="connsiteY16" fmla="*/ 106890 h 11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43150" h="116415">
                <a:moveTo>
                  <a:pt x="0" y="11640"/>
                </a:moveTo>
                <a:cubicBezTo>
                  <a:pt x="9525" y="14815"/>
                  <a:pt x="19595" y="16675"/>
                  <a:pt x="28575" y="21165"/>
                </a:cubicBezTo>
                <a:cubicBezTo>
                  <a:pt x="38814" y="26285"/>
                  <a:pt x="45784" y="38851"/>
                  <a:pt x="57150" y="40215"/>
                </a:cubicBezTo>
                <a:cubicBezTo>
                  <a:pt x="126574" y="48546"/>
                  <a:pt x="196850" y="46565"/>
                  <a:pt x="266700" y="49740"/>
                </a:cubicBezTo>
                <a:cubicBezTo>
                  <a:pt x="380266" y="68668"/>
                  <a:pt x="263425" y="50475"/>
                  <a:pt x="419100" y="68790"/>
                </a:cubicBezTo>
                <a:cubicBezTo>
                  <a:pt x="441397" y="71413"/>
                  <a:pt x="463585" y="74901"/>
                  <a:pt x="485775" y="78315"/>
                </a:cubicBezTo>
                <a:cubicBezTo>
                  <a:pt x="504863" y="81252"/>
                  <a:pt x="523674" y="86300"/>
                  <a:pt x="542925" y="87840"/>
                </a:cubicBezTo>
                <a:cubicBezTo>
                  <a:pt x="603141" y="92657"/>
                  <a:pt x="663575" y="94190"/>
                  <a:pt x="723900" y="97365"/>
                </a:cubicBezTo>
                <a:cubicBezTo>
                  <a:pt x="784225" y="94190"/>
                  <a:pt x="844659" y="92657"/>
                  <a:pt x="904875" y="87840"/>
                </a:cubicBezTo>
                <a:cubicBezTo>
                  <a:pt x="1001543" y="80107"/>
                  <a:pt x="928308" y="82633"/>
                  <a:pt x="990600" y="68790"/>
                </a:cubicBezTo>
                <a:cubicBezTo>
                  <a:pt x="1009453" y="64600"/>
                  <a:pt x="1028700" y="62440"/>
                  <a:pt x="1047750" y="59265"/>
                </a:cubicBezTo>
                <a:cubicBezTo>
                  <a:pt x="1225544" y="0"/>
                  <a:pt x="1088656" y="42083"/>
                  <a:pt x="1552575" y="59265"/>
                </a:cubicBezTo>
                <a:cubicBezTo>
                  <a:pt x="1565657" y="59750"/>
                  <a:pt x="1578136" y="65028"/>
                  <a:pt x="1590675" y="68790"/>
                </a:cubicBezTo>
                <a:lnTo>
                  <a:pt x="1676400" y="97365"/>
                </a:lnTo>
                <a:cubicBezTo>
                  <a:pt x="1721681" y="112459"/>
                  <a:pt x="1771598" y="104620"/>
                  <a:pt x="1819275" y="106890"/>
                </a:cubicBezTo>
                <a:cubicBezTo>
                  <a:pt x="1904962" y="110970"/>
                  <a:pt x="1990725" y="113240"/>
                  <a:pt x="2076450" y="116415"/>
                </a:cubicBezTo>
                <a:cubicBezTo>
                  <a:pt x="2324092" y="106509"/>
                  <a:pt x="2235137" y="106890"/>
                  <a:pt x="2343150" y="10689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1095375" y="4533901"/>
            <a:ext cx="5314950" cy="140464"/>
          </a:xfrm>
          <a:custGeom>
            <a:avLst/>
            <a:gdLst>
              <a:gd name="connsiteX0" fmla="*/ 0 w 5314950"/>
              <a:gd name="connsiteY0" fmla="*/ 19049 h 140464"/>
              <a:gd name="connsiteX1" fmla="*/ 409575 w 5314950"/>
              <a:gd name="connsiteY1" fmla="*/ 19049 h 140464"/>
              <a:gd name="connsiteX2" fmla="*/ 438150 w 5314950"/>
              <a:gd name="connsiteY2" fmla="*/ 28574 h 140464"/>
              <a:gd name="connsiteX3" fmla="*/ 514350 w 5314950"/>
              <a:gd name="connsiteY3" fmla="*/ 47624 h 140464"/>
              <a:gd name="connsiteX4" fmla="*/ 581025 w 5314950"/>
              <a:gd name="connsiteY4" fmla="*/ 66674 h 140464"/>
              <a:gd name="connsiteX5" fmla="*/ 752475 w 5314950"/>
              <a:gd name="connsiteY5" fmla="*/ 85724 h 140464"/>
              <a:gd name="connsiteX6" fmla="*/ 1647825 w 5314950"/>
              <a:gd name="connsiteY6" fmla="*/ 104774 h 140464"/>
              <a:gd name="connsiteX7" fmla="*/ 1676400 w 5314950"/>
              <a:gd name="connsiteY7" fmla="*/ 114299 h 140464"/>
              <a:gd name="connsiteX8" fmla="*/ 2400300 w 5314950"/>
              <a:gd name="connsiteY8" fmla="*/ 95249 h 140464"/>
              <a:gd name="connsiteX9" fmla="*/ 2428875 w 5314950"/>
              <a:gd name="connsiteY9" fmla="*/ 85724 h 140464"/>
              <a:gd name="connsiteX10" fmla="*/ 2476500 w 5314950"/>
              <a:gd name="connsiteY10" fmla="*/ 66674 h 140464"/>
              <a:gd name="connsiteX11" fmla="*/ 2609850 w 5314950"/>
              <a:gd name="connsiteY11" fmla="*/ 57149 h 140464"/>
              <a:gd name="connsiteX12" fmla="*/ 2724150 w 5314950"/>
              <a:gd name="connsiteY12" fmla="*/ 38099 h 140464"/>
              <a:gd name="connsiteX13" fmla="*/ 3514725 w 5314950"/>
              <a:gd name="connsiteY13" fmla="*/ 47624 h 140464"/>
              <a:gd name="connsiteX14" fmla="*/ 3667125 w 5314950"/>
              <a:gd name="connsiteY14" fmla="*/ 76199 h 140464"/>
              <a:gd name="connsiteX15" fmla="*/ 3810000 w 5314950"/>
              <a:gd name="connsiteY15" fmla="*/ 104774 h 140464"/>
              <a:gd name="connsiteX16" fmla="*/ 3838575 w 5314950"/>
              <a:gd name="connsiteY16" fmla="*/ 114299 h 140464"/>
              <a:gd name="connsiteX17" fmla="*/ 3924300 w 5314950"/>
              <a:gd name="connsiteY17" fmla="*/ 133349 h 140464"/>
              <a:gd name="connsiteX18" fmla="*/ 4591050 w 5314950"/>
              <a:gd name="connsiteY18" fmla="*/ 114299 h 140464"/>
              <a:gd name="connsiteX19" fmla="*/ 4676775 w 5314950"/>
              <a:gd name="connsiteY19" fmla="*/ 104774 h 140464"/>
              <a:gd name="connsiteX20" fmla="*/ 4886325 w 5314950"/>
              <a:gd name="connsiteY20" fmla="*/ 95249 h 140464"/>
              <a:gd name="connsiteX21" fmla="*/ 5314950 w 5314950"/>
              <a:gd name="connsiteY21" fmla="*/ 85724 h 140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314950" h="140464">
                <a:moveTo>
                  <a:pt x="0" y="19049"/>
                </a:moveTo>
                <a:cubicBezTo>
                  <a:pt x="174141" y="13244"/>
                  <a:pt x="257179" y="0"/>
                  <a:pt x="409575" y="19049"/>
                </a:cubicBezTo>
                <a:cubicBezTo>
                  <a:pt x="419538" y="20294"/>
                  <a:pt x="428464" y="25932"/>
                  <a:pt x="438150" y="28574"/>
                </a:cubicBezTo>
                <a:cubicBezTo>
                  <a:pt x="463409" y="35463"/>
                  <a:pt x="489512" y="39345"/>
                  <a:pt x="514350" y="47624"/>
                </a:cubicBezTo>
                <a:cubicBezTo>
                  <a:pt x="538833" y="55785"/>
                  <a:pt x="554713" y="61890"/>
                  <a:pt x="581025" y="66674"/>
                </a:cubicBezTo>
                <a:cubicBezTo>
                  <a:pt x="630977" y="75756"/>
                  <a:pt x="705693" y="82605"/>
                  <a:pt x="752475" y="85724"/>
                </a:cubicBezTo>
                <a:cubicBezTo>
                  <a:pt x="1061059" y="106296"/>
                  <a:pt x="1307517" y="100237"/>
                  <a:pt x="1647825" y="104774"/>
                </a:cubicBezTo>
                <a:cubicBezTo>
                  <a:pt x="1657350" y="107949"/>
                  <a:pt x="1666360" y="114299"/>
                  <a:pt x="1676400" y="114299"/>
                </a:cubicBezTo>
                <a:cubicBezTo>
                  <a:pt x="2303656" y="114299"/>
                  <a:pt x="2129011" y="140464"/>
                  <a:pt x="2400300" y="95249"/>
                </a:cubicBezTo>
                <a:cubicBezTo>
                  <a:pt x="2409825" y="92074"/>
                  <a:pt x="2419474" y="89249"/>
                  <a:pt x="2428875" y="85724"/>
                </a:cubicBezTo>
                <a:cubicBezTo>
                  <a:pt x="2444884" y="79721"/>
                  <a:pt x="2459611" y="69341"/>
                  <a:pt x="2476500" y="66674"/>
                </a:cubicBezTo>
                <a:cubicBezTo>
                  <a:pt x="2520518" y="59724"/>
                  <a:pt x="2565400" y="60324"/>
                  <a:pt x="2609850" y="57149"/>
                </a:cubicBezTo>
                <a:cubicBezTo>
                  <a:pt x="2654560" y="42246"/>
                  <a:pt x="2660347" y="38099"/>
                  <a:pt x="2724150" y="38099"/>
                </a:cubicBezTo>
                <a:cubicBezTo>
                  <a:pt x="2987694" y="38099"/>
                  <a:pt x="3251200" y="44449"/>
                  <a:pt x="3514725" y="47624"/>
                </a:cubicBezTo>
                <a:cubicBezTo>
                  <a:pt x="3602146" y="76764"/>
                  <a:pt x="3551894" y="64676"/>
                  <a:pt x="3667125" y="76199"/>
                </a:cubicBezTo>
                <a:cubicBezTo>
                  <a:pt x="3807368" y="116268"/>
                  <a:pt x="3656649" y="76892"/>
                  <a:pt x="3810000" y="104774"/>
                </a:cubicBezTo>
                <a:cubicBezTo>
                  <a:pt x="3819878" y="106570"/>
                  <a:pt x="3828921" y="111541"/>
                  <a:pt x="3838575" y="114299"/>
                </a:cubicBezTo>
                <a:cubicBezTo>
                  <a:pt x="3869962" y="123267"/>
                  <a:pt x="3891564" y="126802"/>
                  <a:pt x="3924300" y="133349"/>
                </a:cubicBezTo>
                <a:lnTo>
                  <a:pt x="4591050" y="114299"/>
                </a:lnTo>
                <a:cubicBezTo>
                  <a:pt x="4619765" y="112863"/>
                  <a:pt x="4648084" y="106625"/>
                  <a:pt x="4676775" y="104774"/>
                </a:cubicBezTo>
                <a:cubicBezTo>
                  <a:pt x="4746552" y="100272"/>
                  <a:pt x="4816475" y="98424"/>
                  <a:pt x="4886325" y="95249"/>
                </a:cubicBezTo>
                <a:cubicBezTo>
                  <a:pt x="5050713" y="54152"/>
                  <a:pt x="4911334" y="85724"/>
                  <a:pt x="5314950" y="8572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Pana</a:t>
            </a:r>
            <a:r>
              <a:rPr lang="en-US" dirty="0" smtClean="0"/>
              <a:t> in 1881</a:t>
            </a:r>
            <a:endParaRPr lang="en-US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708920"/>
            <a:ext cx="6791325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4"/>
          <p:cNvSpPr/>
          <p:nvPr/>
        </p:nvSpPr>
        <p:spPr>
          <a:xfrm>
            <a:off x="4788024" y="2564904"/>
            <a:ext cx="2664296" cy="5760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Fondul</a:t>
            </a:r>
            <a:r>
              <a:rPr lang="en-US" dirty="0" smtClean="0"/>
              <a:t> </a:t>
            </a:r>
            <a:r>
              <a:rPr lang="en-US" dirty="0" err="1" smtClean="0"/>
              <a:t>Religionar</a:t>
            </a:r>
            <a:r>
              <a:rPr lang="en-US" dirty="0" smtClean="0"/>
              <a:t> Romano-</a:t>
            </a:r>
            <a:r>
              <a:rPr lang="en-US" dirty="0" err="1" smtClean="0"/>
              <a:t>Catolic</a:t>
            </a:r>
            <a:r>
              <a:rPr lang="en-US" dirty="0" smtClean="0"/>
              <a:t> </a:t>
            </a:r>
            <a:r>
              <a:rPr lang="en-US" dirty="0" err="1" smtClean="0"/>
              <a:t>Timiş</a:t>
            </a:r>
            <a:endParaRPr lang="en-US" dirty="0"/>
          </a:p>
        </p:txBody>
      </p:sp>
      <p:pic>
        <p:nvPicPr>
          <p:cNvPr id="6" name="Content Placeholder 5" descr="http://nelucraciun.files.wordpress.com/2012/09/hitias-si-sarbova.jpg?w=640"/>
          <p:cNvPicPr>
            <a:picLocks noGrp="1"/>
          </p:cNvPicPr>
          <p:nvPr>
            <p:ph idx="1"/>
          </p:nvPr>
        </p:nvPicPr>
        <p:blipFill>
          <a:blip r:embed="rId2" cstate="print"/>
          <a:srcRect l="50847" t="10938" r="3390" b="42187"/>
          <a:stretch>
            <a:fillRect/>
          </a:stretch>
        </p:blipFill>
        <p:spPr bwMode="auto">
          <a:xfrm rot="10800000">
            <a:off x="395536" y="1556792"/>
            <a:ext cx="4536504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ttp://nelucraciun.files.wordpress.com/2012/09/semne-conventionale-m.jpg?w=64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268760"/>
            <a:ext cx="237626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5868144" y="4365104"/>
            <a:ext cx="2808312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508104" y="5517232"/>
            <a:ext cx="3635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Hartă</a:t>
            </a:r>
            <a:r>
              <a:rPr lang="en-US" dirty="0" smtClean="0"/>
              <a:t> </a:t>
            </a:r>
            <a:r>
              <a:rPr lang="en-US" dirty="0" err="1" smtClean="0"/>
              <a:t>cadastrală</a:t>
            </a:r>
            <a:r>
              <a:rPr lang="en-US" dirty="0" smtClean="0"/>
              <a:t> </a:t>
            </a:r>
            <a:r>
              <a:rPr lang="en-US" dirty="0" err="1" smtClean="0"/>
              <a:t>întocmită</a:t>
            </a:r>
            <a:r>
              <a:rPr lang="en-US" dirty="0" smtClean="0"/>
              <a:t> de </a:t>
            </a:r>
            <a:r>
              <a:rPr lang="en-US" dirty="0" err="1" smtClean="0"/>
              <a:t>către</a:t>
            </a:r>
            <a:r>
              <a:rPr lang="en-US" dirty="0" smtClean="0"/>
              <a:t> Gottfried Weise in 1812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</a:t>
            </a:r>
            <a:r>
              <a:rPr lang="en-US" dirty="0" err="1" smtClean="0"/>
              <a:t>primul</a:t>
            </a:r>
            <a:r>
              <a:rPr lang="en-US" dirty="0" smtClean="0"/>
              <a:t> Cod </a:t>
            </a:r>
            <a:r>
              <a:rPr lang="en-US" dirty="0" err="1" smtClean="0"/>
              <a:t>Silvic</a:t>
            </a:r>
            <a:r>
              <a:rPr lang="en-US" dirty="0" smtClean="0"/>
              <a:t> (1881)</a:t>
            </a:r>
            <a:endParaRPr lang="en-US" dirty="0"/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772816"/>
            <a:ext cx="67056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67818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4941168"/>
            <a:ext cx="69246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</a:t>
            </a:r>
            <a:r>
              <a:rPr lang="en-US" dirty="0" err="1" smtClean="0"/>
              <a:t>primul</a:t>
            </a:r>
            <a:r>
              <a:rPr lang="en-US" dirty="0" smtClean="0"/>
              <a:t> Cod </a:t>
            </a:r>
            <a:r>
              <a:rPr lang="en-US" dirty="0" err="1" smtClean="0"/>
              <a:t>Silvic</a:t>
            </a:r>
            <a:endParaRPr lang="en-US" dirty="0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76" t="8587" r="4259" b="3908"/>
          <a:stretch>
            <a:fillRect/>
          </a:stretch>
        </p:blipFill>
        <p:spPr bwMode="auto">
          <a:xfrm>
            <a:off x="323527" y="1340768"/>
            <a:ext cx="8457667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812360" y="6309320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1:50k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</a:t>
            </a:r>
            <a:r>
              <a:rPr lang="en-US" dirty="0" err="1" smtClean="0"/>
              <a:t>primul</a:t>
            </a:r>
            <a:r>
              <a:rPr lang="en-US" dirty="0" smtClean="0"/>
              <a:t> Cod </a:t>
            </a:r>
            <a:r>
              <a:rPr lang="en-US" dirty="0" err="1" smtClean="0"/>
              <a:t>Silvic</a:t>
            </a:r>
            <a:endParaRPr lang="en-US" dirty="0"/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94" t="11137" r="1557" b="4540"/>
          <a:stretch>
            <a:fillRect/>
          </a:stretch>
        </p:blipFill>
        <p:spPr bwMode="auto">
          <a:xfrm>
            <a:off x="971600" y="1916832"/>
            <a:ext cx="705678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452320" y="609329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1:100k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</a:t>
            </a:r>
            <a:r>
              <a:rPr lang="en-US" dirty="0" err="1" smtClean="0"/>
              <a:t>primul</a:t>
            </a:r>
            <a:r>
              <a:rPr lang="en-US" dirty="0" smtClean="0"/>
              <a:t> Cod </a:t>
            </a:r>
            <a:r>
              <a:rPr lang="en-US" dirty="0" err="1" smtClean="0"/>
              <a:t>Silvic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452320" y="6093296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1:200k</a:t>
            </a:r>
            <a:endParaRPr lang="en-US" dirty="0"/>
          </a:p>
        </p:txBody>
      </p:sp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276" t="6996" r="2270" b="5499"/>
          <a:stretch>
            <a:fillRect/>
          </a:stretch>
        </p:blipFill>
        <p:spPr bwMode="auto">
          <a:xfrm>
            <a:off x="611560" y="1412775"/>
            <a:ext cx="8064896" cy="4572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1940</a:t>
            </a:r>
            <a:endParaRPr lang="en-US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6624736" cy="105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348880"/>
            <a:ext cx="6870576" cy="4395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reeform 6"/>
          <p:cNvSpPr/>
          <p:nvPr/>
        </p:nvSpPr>
        <p:spPr>
          <a:xfrm>
            <a:off x="4522086" y="1703079"/>
            <a:ext cx="2059689" cy="448430"/>
          </a:xfrm>
          <a:custGeom>
            <a:avLst/>
            <a:gdLst>
              <a:gd name="connsiteX0" fmla="*/ 49914 w 2059689"/>
              <a:gd name="connsiteY0" fmla="*/ 78096 h 448430"/>
              <a:gd name="connsiteX1" fmla="*/ 40389 w 2059689"/>
              <a:gd name="connsiteY1" fmla="*/ 154296 h 448430"/>
              <a:gd name="connsiteX2" fmla="*/ 21339 w 2059689"/>
              <a:gd name="connsiteY2" fmla="*/ 259071 h 448430"/>
              <a:gd name="connsiteX3" fmla="*/ 30864 w 2059689"/>
              <a:gd name="connsiteY3" fmla="*/ 354321 h 448430"/>
              <a:gd name="connsiteX4" fmla="*/ 88014 w 2059689"/>
              <a:gd name="connsiteY4" fmla="*/ 373371 h 448430"/>
              <a:gd name="connsiteX5" fmla="*/ 202314 w 2059689"/>
              <a:gd name="connsiteY5" fmla="*/ 401946 h 448430"/>
              <a:gd name="connsiteX6" fmla="*/ 630939 w 2059689"/>
              <a:gd name="connsiteY6" fmla="*/ 420996 h 448430"/>
              <a:gd name="connsiteX7" fmla="*/ 735714 w 2059689"/>
              <a:gd name="connsiteY7" fmla="*/ 430521 h 448430"/>
              <a:gd name="connsiteX8" fmla="*/ 1107189 w 2059689"/>
              <a:gd name="connsiteY8" fmla="*/ 420996 h 448430"/>
              <a:gd name="connsiteX9" fmla="*/ 1145289 w 2059689"/>
              <a:gd name="connsiteY9" fmla="*/ 411471 h 448430"/>
              <a:gd name="connsiteX10" fmla="*/ 1459614 w 2059689"/>
              <a:gd name="connsiteY10" fmla="*/ 420996 h 448430"/>
              <a:gd name="connsiteX11" fmla="*/ 1954914 w 2059689"/>
              <a:gd name="connsiteY11" fmla="*/ 420996 h 448430"/>
              <a:gd name="connsiteX12" fmla="*/ 1983489 w 2059689"/>
              <a:gd name="connsiteY12" fmla="*/ 392421 h 448430"/>
              <a:gd name="connsiteX13" fmla="*/ 2021589 w 2059689"/>
              <a:gd name="connsiteY13" fmla="*/ 335271 h 448430"/>
              <a:gd name="connsiteX14" fmla="*/ 2040639 w 2059689"/>
              <a:gd name="connsiteY14" fmla="*/ 249546 h 448430"/>
              <a:gd name="connsiteX15" fmla="*/ 2059689 w 2059689"/>
              <a:gd name="connsiteY15" fmla="*/ 192396 h 448430"/>
              <a:gd name="connsiteX16" fmla="*/ 2050164 w 2059689"/>
              <a:gd name="connsiteY16" fmla="*/ 135246 h 448430"/>
              <a:gd name="connsiteX17" fmla="*/ 1983489 w 2059689"/>
              <a:gd name="connsiteY17" fmla="*/ 106671 h 448430"/>
              <a:gd name="connsiteX18" fmla="*/ 1392939 w 2059689"/>
              <a:gd name="connsiteY18" fmla="*/ 97146 h 448430"/>
              <a:gd name="connsiteX19" fmla="*/ 1364364 w 2059689"/>
              <a:gd name="connsiteY19" fmla="*/ 78096 h 448430"/>
              <a:gd name="connsiteX20" fmla="*/ 1173864 w 2059689"/>
              <a:gd name="connsiteY20" fmla="*/ 59046 h 448430"/>
              <a:gd name="connsiteX21" fmla="*/ 1097664 w 2059689"/>
              <a:gd name="connsiteY21" fmla="*/ 39996 h 448430"/>
              <a:gd name="connsiteX22" fmla="*/ 830964 w 2059689"/>
              <a:gd name="connsiteY22" fmla="*/ 20946 h 448430"/>
              <a:gd name="connsiteX23" fmla="*/ 478539 w 2059689"/>
              <a:gd name="connsiteY23" fmla="*/ 20946 h 448430"/>
              <a:gd name="connsiteX24" fmla="*/ 392814 w 2059689"/>
              <a:gd name="connsiteY24" fmla="*/ 39996 h 448430"/>
              <a:gd name="connsiteX25" fmla="*/ 307089 w 2059689"/>
              <a:gd name="connsiteY25" fmla="*/ 49521 h 448430"/>
              <a:gd name="connsiteX26" fmla="*/ 164214 w 2059689"/>
              <a:gd name="connsiteY26" fmla="*/ 68571 h 448430"/>
              <a:gd name="connsiteX27" fmla="*/ 78489 w 2059689"/>
              <a:gd name="connsiteY27" fmla="*/ 78096 h 448430"/>
              <a:gd name="connsiteX28" fmla="*/ 49914 w 2059689"/>
              <a:gd name="connsiteY28" fmla="*/ 78096 h 448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059689" h="448430">
                <a:moveTo>
                  <a:pt x="49914" y="78096"/>
                </a:moveTo>
                <a:cubicBezTo>
                  <a:pt x="43564" y="90796"/>
                  <a:pt x="57473" y="80265"/>
                  <a:pt x="40389" y="154296"/>
                </a:cubicBezTo>
                <a:cubicBezTo>
                  <a:pt x="0" y="329314"/>
                  <a:pt x="50576" y="171360"/>
                  <a:pt x="21339" y="259071"/>
                </a:cubicBezTo>
                <a:cubicBezTo>
                  <a:pt x="24514" y="290821"/>
                  <a:pt x="14786" y="326759"/>
                  <a:pt x="30864" y="354321"/>
                </a:cubicBezTo>
                <a:cubicBezTo>
                  <a:pt x="40982" y="371666"/>
                  <a:pt x="68533" y="368501"/>
                  <a:pt x="88014" y="373371"/>
                </a:cubicBezTo>
                <a:lnTo>
                  <a:pt x="202314" y="401946"/>
                </a:lnTo>
                <a:cubicBezTo>
                  <a:pt x="341060" y="436632"/>
                  <a:pt x="488510" y="408048"/>
                  <a:pt x="630939" y="420996"/>
                </a:cubicBezTo>
                <a:lnTo>
                  <a:pt x="735714" y="430521"/>
                </a:lnTo>
                <a:cubicBezTo>
                  <a:pt x="859539" y="427346"/>
                  <a:pt x="983457" y="426751"/>
                  <a:pt x="1107189" y="420996"/>
                </a:cubicBezTo>
                <a:cubicBezTo>
                  <a:pt x="1120266" y="420388"/>
                  <a:pt x="1132198" y="411471"/>
                  <a:pt x="1145289" y="411471"/>
                </a:cubicBezTo>
                <a:cubicBezTo>
                  <a:pt x="1250112" y="411471"/>
                  <a:pt x="1354839" y="417821"/>
                  <a:pt x="1459614" y="420996"/>
                </a:cubicBezTo>
                <a:cubicBezTo>
                  <a:pt x="1648618" y="447997"/>
                  <a:pt x="1625712" y="448430"/>
                  <a:pt x="1954914" y="420996"/>
                </a:cubicBezTo>
                <a:cubicBezTo>
                  <a:pt x="1968338" y="419877"/>
                  <a:pt x="1975219" y="403054"/>
                  <a:pt x="1983489" y="392421"/>
                </a:cubicBezTo>
                <a:cubicBezTo>
                  <a:pt x="1997545" y="374349"/>
                  <a:pt x="2021589" y="335271"/>
                  <a:pt x="2021589" y="335271"/>
                </a:cubicBezTo>
                <a:cubicBezTo>
                  <a:pt x="2027027" y="308080"/>
                  <a:pt x="2032568" y="276449"/>
                  <a:pt x="2040639" y="249546"/>
                </a:cubicBezTo>
                <a:cubicBezTo>
                  <a:pt x="2046409" y="230312"/>
                  <a:pt x="2059689" y="192396"/>
                  <a:pt x="2059689" y="192396"/>
                </a:cubicBezTo>
                <a:cubicBezTo>
                  <a:pt x="2056514" y="173346"/>
                  <a:pt x="2058801" y="152520"/>
                  <a:pt x="2050164" y="135246"/>
                </a:cubicBezTo>
                <a:cubicBezTo>
                  <a:pt x="2042212" y="119343"/>
                  <a:pt x="1996655" y="107070"/>
                  <a:pt x="1983489" y="106671"/>
                </a:cubicBezTo>
                <a:cubicBezTo>
                  <a:pt x="1786704" y="100708"/>
                  <a:pt x="1589789" y="100321"/>
                  <a:pt x="1392939" y="97146"/>
                </a:cubicBezTo>
                <a:cubicBezTo>
                  <a:pt x="1383414" y="90796"/>
                  <a:pt x="1375408" y="81108"/>
                  <a:pt x="1364364" y="78096"/>
                </a:cubicBezTo>
                <a:cubicBezTo>
                  <a:pt x="1339254" y="71248"/>
                  <a:pt x="1180705" y="59616"/>
                  <a:pt x="1173864" y="59046"/>
                </a:cubicBezTo>
                <a:cubicBezTo>
                  <a:pt x="1148464" y="52696"/>
                  <a:pt x="1123447" y="44546"/>
                  <a:pt x="1097664" y="39996"/>
                </a:cubicBezTo>
                <a:cubicBezTo>
                  <a:pt x="1028831" y="27849"/>
                  <a:pt x="879010" y="23475"/>
                  <a:pt x="830964" y="20946"/>
                </a:cubicBezTo>
                <a:cubicBezTo>
                  <a:pt x="684343" y="0"/>
                  <a:pt x="725603" y="1941"/>
                  <a:pt x="478539" y="20946"/>
                </a:cubicBezTo>
                <a:cubicBezTo>
                  <a:pt x="449353" y="23191"/>
                  <a:pt x="421688" y="35184"/>
                  <a:pt x="392814" y="39996"/>
                </a:cubicBezTo>
                <a:cubicBezTo>
                  <a:pt x="364454" y="44723"/>
                  <a:pt x="335664" y="46346"/>
                  <a:pt x="307089" y="49521"/>
                </a:cubicBezTo>
                <a:cubicBezTo>
                  <a:pt x="232302" y="68218"/>
                  <a:pt x="289166" y="56076"/>
                  <a:pt x="164214" y="68571"/>
                </a:cubicBezTo>
                <a:cubicBezTo>
                  <a:pt x="135606" y="71432"/>
                  <a:pt x="107064" y="74921"/>
                  <a:pt x="78489" y="78096"/>
                </a:cubicBezTo>
                <a:cubicBezTo>
                  <a:pt x="46902" y="88625"/>
                  <a:pt x="56264" y="65396"/>
                  <a:pt x="49914" y="78096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334546" y="1714500"/>
            <a:ext cx="1618079" cy="696021"/>
          </a:xfrm>
          <a:custGeom>
            <a:avLst/>
            <a:gdLst>
              <a:gd name="connsiteX0" fmla="*/ 141704 w 1618079"/>
              <a:gd name="connsiteY0" fmla="*/ 66675 h 696021"/>
              <a:gd name="connsiteX1" fmla="*/ 94079 w 1618079"/>
              <a:gd name="connsiteY1" fmla="*/ 76200 h 696021"/>
              <a:gd name="connsiteX2" fmla="*/ 46454 w 1618079"/>
              <a:gd name="connsiteY2" fmla="*/ 133350 h 696021"/>
              <a:gd name="connsiteX3" fmla="*/ 36929 w 1618079"/>
              <a:gd name="connsiteY3" fmla="*/ 161925 h 696021"/>
              <a:gd name="connsiteX4" fmla="*/ 8354 w 1618079"/>
              <a:gd name="connsiteY4" fmla="*/ 219075 h 696021"/>
              <a:gd name="connsiteX5" fmla="*/ 17879 w 1618079"/>
              <a:gd name="connsiteY5" fmla="*/ 323850 h 696021"/>
              <a:gd name="connsiteX6" fmla="*/ 46454 w 1618079"/>
              <a:gd name="connsiteY6" fmla="*/ 342900 h 696021"/>
              <a:gd name="connsiteX7" fmla="*/ 75029 w 1618079"/>
              <a:gd name="connsiteY7" fmla="*/ 371475 h 696021"/>
              <a:gd name="connsiteX8" fmla="*/ 122654 w 1618079"/>
              <a:gd name="connsiteY8" fmla="*/ 428625 h 696021"/>
              <a:gd name="connsiteX9" fmla="*/ 189329 w 1618079"/>
              <a:gd name="connsiteY9" fmla="*/ 466725 h 696021"/>
              <a:gd name="connsiteX10" fmla="*/ 217904 w 1618079"/>
              <a:gd name="connsiteY10" fmla="*/ 485775 h 696021"/>
              <a:gd name="connsiteX11" fmla="*/ 246479 w 1618079"/>
              <a:gd name="connsiteY11" fmla="*/ 495300 h 696021"/>
              <a:gd name="connsiteX12" fmla="*/ 284579 w 1618079"/>
              <a:gd name="connsiteY12" fmla="*/ 514350 h 696021"/>
              <a:gd name="connsiteX13" fmla="*/ 322679 w 1618079"/>
              <a:gd name="connsiteY13" fmla="*/ 523875 h 696021"/>
              <a:gd name="connsiteX14" fmla="*/ 456029 w 1618079"/>
              <a:gd name="connsiteY14" fmla="*/ 542925 h 696021"/>
              <a:gd name="connsiteX15" fmla="*/ 503654 w 1618079"/>
              <a:gd name="connsiteY15" fmla="*/ 561975 h 696021"/>
              <a:gd name="connsiteX16" fmla="*/ 608429 w 1618079"/>
              <a:gd name="connsiteY16" fmla="*/ 590550 h 696021"/>
              <a:gd name="connsiteX17" fmla="*/ 646529 w 1618079"/>
              <a:gd name="connsiteY17" fmla="*/ 619125 h 696021"/>
              <a:gd name="connsiteX18" fmla="*/ 760829 w 1618079"/>
              <a:gd name="connsiteY18" fmla="*/ 638175 h 696021"/>
              <a:gd name="connsiteX19" fmla="*/ 1275179 w 1618079"/>
              <a:gd name="connsiteY19" fmla="*/ 647700 h 696021"/>
              <a:gd name="connsiteX20" fmla="*/ 1360904 w 1618079"/>
              <a:gd name="connsiteY20" fmla="*/ 609600 h 696021"/>
              <a:gd name="connsiteX21" fmla="*/ 1446629 w 1618079"/>
              <a:gd name="connsiteY21" fmla="*/ 590550 h 696021"/>
              <a:gd name="connsiteX22" fmla="*/ 1560929 w 1618079"/>
              <a:gd name="connsiteY22" fmla="*/ 495300 h 696021"/>
              <a:gd name="connsiteX23" fmla="*/ 1579979 w 1618079"/>
              <a:gd name="connsiteY23" fmla="*/ 466725 h 696021"/>
              <a:gd name="connsiteX24" fmla="*/ 1608554 w 1618079"/>
              <a:gd name="connsiteY24" fmla="*/ 381000 h 696021"/>
              <a:gd name="connsiteX25" fmla="*/ 1618079 w 1618079"/>
              <a:gd name="connsiteY25" fmla="*/ 352425 h 696021"/>
              <a:gd name="connsiteX26" fmla="*/ 1608554 w 1618079"/>
              <a:gd name="connsiteY26" fmla="*/ 209550 h 696021"/>
              <a:gd name="connsiteX27" fmla="*/ 1599029 w 1618079"/>
              <a:gd name="connsiteY27" fmla="*/ 180975 h 696021"/>
              <a:gd name="connsiteX28" fmla="*/ 1541879 w 1618079"/>
              <a:gd name="connsiteY28" fmla="*/ 142875 h 696021"/>
              <a:gd name="connsiteX29" fmla="*/ 1503779 w 1618079"/>
              <a:gd name="connsiteY29" fmla="*/ 133350 h 696021"/>
              <a:gd name="connsiteX30" fmla="*/ 1446629 w 1618079"/>
              <a:gd name="connsiteY30" fmla="*/ 104775 h 696021"/>
              <a:gd name="connsiteX31" fmla="*/ 1418054 w 1618079"/>
              <a:gd name="connsiteY31" fmla="*/ 85725 h 696021"/>
              <a:gd name="connsiteX32" fmla="*/ 1379954 w 1618079"/>
              <a:gd name="connsiteY32" fmla="*/ 76200 h 696021"/>
              <a:gd name="connsiteX33" fmla="*/ 1275179 w 1618079"/>
              <a:gd name="connsiteY33" fmla="*/ 57150 h 696021"/>
              <a:gd name="connsiteX34" fmla="*/ 1046579 w 1618079"/>
              <a:gd name="connsiteY34" fmla="*/ 38100 h 696021"/>
              <a:gd name="connsiteX35" fmla="*/ 998954 w 1618079"/>
              <a:gd name="connsiteY35" fmla="*/ 19050 h 696021"/>
              <a:gd name="connsiteX36" fmla="*/ 703679 w 1618079"/>
              <a:gd name="connsiteY36" fmla="*/ 0 h 696021"/>
              <a:gd name="connsiteX37" fmla="*/ 294104 w 1618079"/>
              <a:gd name="connsiteY37" fmla="*/ 9525 h 696021"/>
              <a:gd name="connsiteX38" fmla="*/ 265529 w 1618079"/>
              <a:gd name="connsiteY38" fmla="*/ 19050 h 696021"/>
              <a:gd name="connsiteX39" fmla="*/ 227429 w 1618079"/>
              <a:gd name="connsiteY39" fmla="*/ 28575 h 696021"/>
              <a:gd name="connsiteX40" fmla="*/ 198854 w 1618079"/>
              <a:gd name="connsiteY40" fmla="*/ 47625 h 696021"/>
              <a:gd name="connsiteX41" fmla="*/ 160754 w 1618079"/>
              <a:gd name="connsiteY41" fmla="*/ 57150 h 696021"/>
              <a:gd name="connsiteX42" fmla="*/ 94079 w 1618079"/>
              <a:gd name="connsiteY42" fmla="*/ 114300 h 69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618079" h="696021">
                <a:moveTo>
                  <a:pt x="141704" y="66675"/>
                </a:moveTo>
                <a:cubicBezTo>
                  <a:pt x="125829" y="69850"/>
                  <a:pt x="108559" y="68960"/>
                  <a:pt x="94079" y="76200"/>
                </a:cubicBezTo>
                <a:cubicBezTo>
                  <a:pt x="80035" y="83222"/>
                  <a:pt x="53748" y="118763"/>
                  <a:pt x="46454" y="133350"/>
                </a:cubicBezTo>
                <a:cubicBezTo>
                  <a:pt x="41964" y="142330"/>
                  <a:pt x="41419" y="152945"/>
                  <a:pt x="36929" y="161925"/>
                </a:cubicBezTo>
                <a:cubicBezTo>
                  <a:pt x="0" y="235783"/>
                  <a:pt x="32295" y="147251"/>
                  <a:pt x="8354" y="219075"/>
                </a:cubicBezTo>
                <a:cubicBezTo>
                  <a:pt x="11529" y="254000"/>
                  <a:pt x="7566" y="290332"/>
                  <a:pt x="17879" y="323850"/>
                </a:cubicBezTo>
                <a:cubicBezTo>
                  <a:pt x="21246" y="334791"/>
                  <a:pt x="37660" y="335571"/>
                  <a:pt x="46454" y="342900"/>
                </a:cubicBezTo>
                <a:cubicBezTo>
                  <a:pt x="56802" y="351524"/>
                  <a:pt x="66405" y="361127"/>
                  <a:pt x="75029" y="371475"/>
                </a:cubicBezTo>
                <a:cubicBezTo>
                  <a:pt x="109086" y="412343"/>
                  <a:pt x="77118" y="390679"/>
                  <a:pt x="122654" y="428625"/>
                </a:cubicBezTo>
                <a:cubicBezTo>
                  <a:pt x="147970" y="449722"/>
                  <a:pt x="159686" y="449786"/>
                  <a:pt x="189329" y="466725"/>
                </a:cubicBezTo>
                <a:cubicBezTo>
                  <a:pt x="199268" y="472405"/>
                  <a:pt x="207665" y="480655"/>
                  <a:pt x="217904" y="485775"/>
                </a:cubicBezTo>
                <a:cubicBezTo>
                  <a:pt x="226884" y="490265"/>
                  <a:pt x="237251" y="491345"/>
                  <a:pt x="246479" y="495300"/>
                </a:cubicBezTo>
                <a:cubicBezTo>
                  <a:pt x="259530" y="500893"/>
                  <a:pt x="271284" y="509364"/>
                  <a:pt x="284579" y="514350"/>
                </a:cubicBezTo>
                <a:cubicBezTo>
                  <a:pt x="296836" y="518947"/>
                  <a:pt x="309842" y="521308"/>
                  <a:pt x="322679" y="523875"/>
                </a:cubicBezTo>
                <a:cubicBezTo>
                  <a:pt x="368456" y="533030"/>
                  <a:pt x="409205" y="537072"/>
                  <a:pt x="456029" y="542925"/>
                </a:cubicBezTo>
                <a:cubicBezTo>
                  <a:pt x="471904" y="549275"/>
                  <a:pt x="487434" y="556568"/>
                  <a:pt x="503654" y="561975"/>
                </a:cubicBezTo>
                <a:cubicBezTo>
                  <a:pt x="537624" y="573298"/>
                  <a:pt x="573556" y="581832"/>
                  <a:pt x="608429" y="590550"/>
                </a:cubicBezTo>
                <a:cubicBezTo>
                  <a:pt x="621129" y="600075"/>
                  <a:pt x="632330" y="612025"/>
                  <a:pt x="646529" y="619125"/>
                </a:cubicBezTo>
                <a:cubicBezTo>
                  <a:pt x="667507" y="629614"/>
                  <a:pt x="753679" y="637281"/>
                  <a:pt x="760829" y="638175"/>
                </a:cubicBezTo>
                <a:cubicBezTo>
                  <a:pt x="963289" y="696021"/>
                  <a:pt x="854318" y="671980"/>
                  <a:pt x="1275179" y="647700"/>
                </a:cubicBezTo>
                <a:cubicBezTo>
                  <a:pt x="1299347" y="646306"/>
                  <a:pt x="1337939" y="617255"/>
                  <a:pt x="1360904" y="609600"/>
                </a:cubicBezTo>
                <a:cubicBezTo>
                  <a:pt x="1415218" y="591495"/>
                  <a:pt x="1397794" y="608863"/>
                  <a:pt x="1446629" y="590550"/>
                </a:cubicBezTo>
                <a:cubicBezTo>
                  <a:pt x="1502812" y="569481"/>
                  <a:pt x="1510222" y="546007"/>
                  <a:pt x="1560929" y="495300"/>
                </a:cubicBezTo>
                <a:cubicBezTo>
                  <a:pt x="1569024" y="487205"/>
                  <a:pt x="1575330" y="477186"/>
                  <a:pt x="1579979" y="466725"/>
                </a:cubicBezTo>
                <a:lnTo>
                  <a:pt x="1608554" y="381000"/>
                </a:lnTo>
                <a:lnTo>
                  <a:pt x="1618079" y="352425"/>
                </a:lnTo>
                <a:cubicBezTo>
                  <a:pt x="1614904" y="304800"/>
                  <a:pt x="1613825" y="256989"/>
                  <a:pt x="1608554" y="209550"/>
                </a:cubicBezTo>
                <a:cubicBezTo>
                  <a:pt x="1607445" y="199571"/>
                  <a:pt x="1606129" y="188075"/>
                  <a:pt x="1599029" y="180975"/>
                </a:cubicBezTo>
                <a:cubicBezTo>
                  <a:pt x="1582840" y="164786"/>
                  <a:pt x="1560929" y="155575"/>
                  <a:pt x="1541879" y="142875"/>
                </a:cubicBezTo>
                <a:cubicBezTo>
                  <a:pt x="1530987" y="135613"/>
                  <a:pt x="1516479" y="136525"/>
                  <a:pt x="1503779" y="133350"/>
                </a:cubicBezTo>
                <a:cubicBezTo>
                  <a:pt x="1421887" y="78755"/>
                  <a:pt x="1525499" y="144210"/>
                  <a:pt x="1446629" y="104775"/>
                </a:cubicBezTo>
                <a:cubicBezTo>
                  <a:pt x="1436390" y="99655"/>
                  <a:pt x="1428576" y="90234"/>
                  <a:pt x="1418054" y="85725"/>
                </a:cubicBezTo>
                <a:cubicBezTo>
                  <a:pt x="1406022" y="80568"/>
                  <a:pt x="1392541" y="79796"/>
                  <a:pt x="1379954" y="76200"/>
                </a:cubicBezTo>
                <a:cubicBezTo>
                  <a:pt x="1308728" y="55850"/>
                  <a:pt x="1408168" y="74882"/>
                  <a:pt x="1275179" y="57150"/>
                </a:cubicBezTo>
                <a:cubicBezTo>
                  <a:pt x="1139615" y="39075"/>
                  <a:pt x="1267917" y="51120"/>
                  <a:pt x="1046579" y="38100"/>
                </a:cubicBezTo>
                <a:cubicBezTo>
                  <a:pt x="1030704" y="31750"/>
                  <a:pt x="1015541" y="23197"/>
                  <a:pt x="998954" y="19050"/>
                </a:cubicBezTo>
                <a:cubicBezTo>
                  <a:pt x="929898" y="1786"/>
                  <a:pt x="706323" y="110"/>
                  <a:pt x="703679" y="0"/>
                </a:cubicBezTo>
                <a:cubicBezTo>
                  <a:pt x="567154" y="3175"/>
                  <a:pt x="430537" y="3593"/>
                  <a:pt x="294104" y="9525"/>
                </a:cubicBezTo>
                <a:cubicBezTo>
                  <a:pt x="284073" y="9961"/>
                  <a:pt x="275183" y="16292"/>
                  <a:pt x="265529" y="19050"/>
                </a:cubicBezTo>
                <a:cubicBezTo>
                  <a:pt x="252942" y="22646"/>
                  <a:pt x="240129" y="25400"/>
                  <a:pt x="227429" y="28575"/>
                </a:cubicBezTo>
                <a:cubicBezTo>
                  <a:pt x="217904" y="34925"/>
                  <a:pt x="209376" y="43116"/>
                  <a:pt x="198854" y="47625"/>
                </a:cubicBezTo>
                <a:cubicBezTo>
                  <a:pt x="186822" y="52782"/>
                  <a:pt x="172463" y="51296"/>
                  <a:pt x="160754" y="57150"/>
                </a:cubicBezTo>
                <a:cubicBezTo>
                  <a:pt x="104703" y="85175"/>
                  <a:pt x="111670" y="79117"/>
                  <a:pt x="94079" y="114300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275856" y="3501008"/>
            <a:ext cx="1224136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508104" y="4077072"/>
            <a:ext cx="1224136" cy="4320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Dupa</a:t>
            </a:r>
            <a:r>
              <a:rPr lang="en-US" dirty="0" smtClean="0"/>
              <a:t> 1940</a:t>
            </a:r>
            <a:endParaRPr lang="en-US" dirty="0"/>
          </a:p>
        </p:txBody>
      </p:sp>
      <p:pic>
        <p:nvPicPr>
          <p:cNvPr id="41986" name="Picture 2" descr="http://www.brasov.net/poze/2011/07/1940-Vedere-asupra-Pietei-Sfatulu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132856"/>
            <a:ext cx="6339218" cy="453650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1412776"/>
            <a:ext cx="75976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Primele</a:t>
            </a:r>
            <a:r>
              <a:rPr lang="en-US" dirty="0" smtClean="0"/>
              <a:t> </a:t>
            </a:r>
            <a:r>
              <a:rPr lang="en-US" dirty="0" err="1" smtClean="0"/>
              <a:t>fotograme</a:t>
            </a:r>
            <a:r>
              <a:rPr lang="en-US" dirty="0" smtClean="0"/>
              <a:t>: </a:t>
            </a:r>
            <a:r>
              <a:rPr lang="en-US" dirty="0" err="1" smtClean="0"/>
              <a:t>Bazinul</a:t>
            </a:r>
            <a:r>
              <a:rPr lang="en-US" dirty="0" smtClean="0"/>
              <a:t> </a:t>
            </a:r>
            <a:r>
              <a:rPr lang="en-US" dirty="0" err="1" smtClean="0"/>
              <a:t>Forestier</a:t>
            </a:r>
            <a:r>
              <a:rPr lang="en-US" dirty="0" smtClean="0"/>
              <a:t> </a:t>
            </a:r>
            <a:r>
              <a:rPr lang="en-US" dirty="0" err="1" smtClean="0"/>
              <a:t>Tarcau</a:t>
            </a:r>
            <a:r>
              <a:rPr lang="en-US" dirty="0" smtClean="0"/>
              <a:t>, </a:t>
            </a:r>
            <a:r>
              <a:rPr lang="en-US" dirty="0" err="1" smtClean="0"/>
              <a:t>Bazinul</a:t>
            </a:r>
            <a:r>
              <a:rPr lang="en-US" dirty="0" smtClean="0"/>
              <a:t> </a:t>
            </a:r>
            <a:r>
              <a:rPr lang="en-US" dirty="0" err="1" smtClean="0"/>
              <a:t>Forestier</a:t>
            </a:r>
            <a:r>
              <a:rPr lang="en-US" dirty="0" smtClean="0"/>
              <a:t> </a:t>
            </a:r>
            <a:r>
              <a:rPr lang="en-US" dirty="0" err="1" smtClean="0"/>
              <a:t>Curtea</a:t>
            </a:r>
            <a:r>
              <a:rPr lang="en-US" dirty="0" smtClean="0"/>
              <a:t> de </a:t>
            </a:r>
            <a:r>
              <a:rPr lang="en-US" dirty="0" err="1" smtClean="0"/>
              <a:t>Arges</a:t>
            </a:r>
            <a:r>
              <a:rPr lang="en-US" dirty="0" smtClean="0"/>
              <a:t>, </a:t>
            </a:r>
          </a:p>
          <a:p>
            <a:r>
              <a:rPr lang="en-US" dirty="0" smtClean="0"/>
              <a:t>                                   </a:t>
            </a:r>
            <a:r>
              <a:rPr lang="en-US" dirty="0" err="1" smtClean="0"/>
              <a:t>Padurea</a:t>
            </a:r>
            <a:r>
              <a:rPr lang="en-US" dirty="0" smtClean="0"/>
              <a:t> Tampa Brasov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772816"/>
            <a:ext cx="6491064" cy="3370386"/>
          </a:xfrm>
        </p:spPr>
        <p:txBody>
          <a:bodyPr/>
          <a:lstStyle/>
          <a:p>
            <a:r>
              <a:rPr lang="en-US" dirty="0" err="1" smtClean="0"/>
              <a:t>Pana</a:t>
            </a:r>
            <a:r>
              <a:rPr lang="en-US" dirty="0" smtClean="0"/>
              <a:t> </a:t>
            </a:r>
            <a:r>
              <a:rPr lang="en-US" dirty="0" err="1" smtClean="0"/>
              <a:t>aproape</a:t>
            </a:r>
            <a:r>
              <a:rPr lang="en-US" dirty="0" smtClean="0"/>
              <a:t> de </a:t>
            </a:r>
            <a:r>
              <a:rPr lang="en-US" dirty="0" err="1" smtClean="0"/>
              <a:t>zilele</a:t>
            </a:r>
            <a:r>
              <a:rPr lang="en-US" dirty="0" smtClean="0"/>
              <a:t> </a:t>
            </a:r>
            <a:r>
              <a:rPr lang="en-US" dirty="0" err="1" smtClean="0"/>
              <a:t>noastre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Harta</a:t>
            </a:r>
            <a:r>
              <a:rPr lang="en-US" dirty="0" smtClean="0"/>
              <a:t> </a:t>
            </a:r>
            <a:r>
              <a:rPr lang="en-US" dirty="0" err="1" smtClean="0"/>
              <a:t>generala</a:t>
            </a:r>
            <a:endParaRPr lang="en-US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l="3707" t="15864" r="62006" b="30701"/>
          <a:stretch>
            <a:fillRect/>
          </a:stretch>
        </p:blipFill>
        <p:spPr bwMode="auto">
          <a:xfrm>
            <a:off x="1691680" y="1340768"/>
            <a:ext cx="5328592" cy="519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Harta</a:t>
            </a:r>
            <a:r>
              <a:rPr lang="en-US" dirty="0" smtClean="0"/>
              <a:t> arboretelor</a:t>
            </a:r>
            <a:endParaRPr lang="en-US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t="11100" r="47832" b="45430"/>
          <a:stretch>
            <a:fillRect/>
          </a:stretch>
        </p:blipFill>
        <p:spPr bwMode="auto">
          <a:xfrm>
            <a:off x="395536" y="1700808"/>
            <a:ext cx="8210446" cy="4275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/>
          <a:lstStyle/>
          <a:p>
            <a:r>
              <a:rPr lang="en-US" dirty="0" smtClean="0"/>
              <a:t>In </a:t>
            </a:r>
            <a:r>
              <a:rPr lang="en-US" dirty="0" err="1" smtClean="0"/>
              <a:t>zilele</a:t>
            </a:r>
            <a:r>
              <a:rPr lang="en-US" dirty="0" smtClean="0"/>
              <a:t> </a:t>
            </a:r>
            <a:r>
              <a:rPr lang="en-US" dirty="0" err="1" smtClean="0"/>
              <a:t>noastre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Harta</a:t>
            </a:r>
            <a:r>
              <a:rPr lang="en-US" dirty="0" smtClean="0"/>
              <a:t> </a:t>
            </a:r>
            <a:r>
              <a:rPr lang="en-US" dirty="0" err="1" smtClean="0"/>
              <a:t>Silvica</a:t>
            </a:r>
            <a:r>
              <a:rPr lang="en-US" dirty="0" smtClean="0"/>
              <a:t> On-line</a:t>
            </a:r>
            <a:endParaRPr lang="en-US" dirty="0"/>
          </a:p>
        </p:txBody>
      </p:sp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2" cstate="print"/>
          <a:srcRect t="11100" b="3851"/>
          <a:stretch>
            <a:fillRect/>
          </a:stretch>
        </p:blipFill>
        <p:spPr bwMode="auto">
          <a:xfrm>
            <a:off x="251520" y="1340768"/>
            <a:ext cx="8604448" cy="45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Harta</a:t>
            </a:r>
            <a:r>
              <a:rPr lang="en-US" dirty="0" smtClean="0"/>
              <a:t> </a:t>
            </a:r>
            <a:r>
              <a:rPr lang="en-US" dirty="0" err="1" smtClean="0"/>
              <a:t>Silvica</a:t>
            </a:r>
            <a:r>
              <a:rPr lang="en-US" dirty="0" smtClean="0"/>
              <a:t> Off-line</a:t>
            </a:r>
            <a:endParaRPr lang="en-US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l="24806" t="20790" r="31882" b="33221"/>
          <a:stretch>
            <a:fillRect/>
          </a:stretch>
        </p:blipFill>
        <p:spPr bwMode="auto">
          <a:xfrm>
            <a:off x="251520" y="1484784"/>
            <a:ext cx="4896544" cy="324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491880" y="2780928"/>
            <a:ext cx="86409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 cstate="print"/>
          <a:srcRect l="19682" t="22910" r="36219" b="34250"/>
          <a:stretch>
            <a:fillRect/>
          </a:stretch>
        </p:blipFill>
        <p:spPr bwMode="auto">
          <a:xfrm>
            <a:off x="3779912" y="3573016"/>
            <a:ext cx="5112568" cy="310405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772816"/>
            <a:ext cx="8229600" cy="1143000"/>
          </a:xfrm>
        </p:spPr>
        <p:txBody>
          <a:bodyPr/>
          <a:lstStyle/>
          <a:p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multumesc</a:t>
            </a:r>
            <a:r>
              <a:rPr lang="en-US" dirty="0" smtClean="0"/>
              <a:t>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atentie</a:t>
            </a:r>
            <a:r>
              <a:rPr lang="en-US" dirty="0" smtClean="0"/>
              <a:t>!</a:t>
            </a:r>
            <a:endParaRPr lang="en-US" dirty="0"/>
          </a:p>
        </p:txBody>
      </p:sp>
      <p:pic>
        <p:nvPicPr>
          <p:cNvPr id="46082" name="Picture 2" descr="http://i1.cpcache.com/product/20900904/stop_cutting_trees_bumper_sticker.jpg?color=White&amp;height=150&amp;width=1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780928"/>
            <a:ext cx="3168352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259</Words>
  <Application>Microsoft Office PowerPoint</Application>
  <PresentationFormat>On-screen Show (4:3)</PresentationFormat>
  <Paragraphs>51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Temă Office</vt:lpstr>
      <vt:lpstr>Inginerul silvic si harta</vt:lpstr>
      <vt:lpstr>Cine a fost mai intai?</vt:lpstr>
      <vt:lpstr>Padurea ca resursa…</vt:lpstr>
      <vt:lpstr>De cand padurea ca resursa?</vt:lpstr>
      <vt:lpstr>Cand padurea a fost considerata resursa?</vt:lpstr>
      <vt:lpstr>PERSPECTIVA CARTOGRAFULUI PANA LA SFARSITUL SECOLULUI XVIII</vt:lpstr>
      <vt:lpstr>Reprezentari ale padurii – 1645</vt:lpstr>
      <vt:lpstr>Reprezentari ale padurii – 1690</vt:lpstr>
      <vt:lpstr>Reprezentari ale padurii – 1680 – 1725</vt:lpstr>
      <vt:lpstr>Reprezentari ale padurii – 1750</vt:lpstr>
      <vt:lpstr>PERSPECTIVA CARTOGRAFULUI DIN SECOLUL XIX</vt:lpstr>
      <vt:lpstr>Padurea pentru cartograf</vt:lpstr>
      <vt:lpstr>Padurea pentru cartograf</vt:lpstr>
      <vt:lpstr>Reprezentari ale padurii – 1857</vt:lpstr>
      <vt:lpstr>Reprezentari ale padurii - 1917</vt:lpstr>
      <vt:lpstr>Reprezentari ale padurii - 1944</vt:lpstr>
      <vt:lpstr>Reprezentari ale padurii - 1944</vt:lpstr>
      <vt:lpstr>Reprezentari ale padurii - 1944</vt:lpstr>
      <vt:lpstr>Reprezentari ale padurii - 1957</vt:lpstr>
      <vt:lpstr>Reprezentari ale padurii – 1970</vt:lpstr>
      <vt:lpstr>HARTA SILVICA EVOLUTIE</vt:lpstr>
      <vt:lpstr>In Romania</vt:lpstr>
      <vt:lpstr>Pana in 1881</vt:lpstr>
      <vt:lpstr>Fondul Religionar Romano-Catolic Timiş</vt:lpstr>
      <vt:lpstr>Dupa primul Cod Silvic (1881)</vt:lpstr>
      <vt:lpstr>Dupa primul Cod Silvic</vt:lpstr>
      <vt:lpstr>Dupa primul Cod Silvic</vt:lpstr>
      <vt:lpstr>Dupa primul Cod Silvic</vt:lpstr>
      <vt:lpstr>Dupa 1940</vt:lpstr>
      <vt:lpstr>Dupa 1940</vt:lpstr>
      <vt:lpstr>Pana aproape de zilele noastre</vt:lpstr>
      <vt:lpstr>Harta generala</vt:lpstr>
      <vt:lpstr>Harta arboretelor</vt:lpstr>
      <vt:lpstr>In zilele noastre</vt:lpstr>
      <vt:lpstr>Harta Silvica On-line</vt:lpstr>
      <vt:lpstr>Harta Silvica Off-line</vt:lpstr>
      <vt:lpstr>Va multumesc pentru atentie!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Inginerul silvic si harta</dc:title>
  <dc:creator>Dan</dc:creator>
  <cp:lastModifiedBy>Bogdan</cp:lastModifiedBy>
  <cp:revision>77</cp:revision>
  <dcterms:created xsi:type="dcterms:W3CDTF">2013-04-18T23:04:24Z</dcterms:created>
  <dcterms:modified xsi:type="dcterms:W3CDTF">2013-04-19T11:28:48Z</dcterms:modified>
</cp:coreProperties>
</file>