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9" r:id="rId4"/>
    <p:sldId id="278" r:id="rId5"/>
    <p:sldId id="279" r:id="rId6"/>
    <p:sldId id="280" r:id="rId7"/>
    <p:sldId id="281" r:id="rId8"/>
    <p:sldId id="294" r:id="rId9"/>
    <p:sldId id="282" r:id="rId10"/>
    <p:sldId id="283" r:id="rId11"/>
    <p:sldId id="284" r:id="rId12"/>
    <p:sldId id="285" r:id="rId13"/>
    <p:sldId id="286" r:id="rId14"/>
    <p:sldId id="287" r:id="rId15"/>
    <p:sldId id="288" r:id="rId16"/>
    <p:sldId id="289" r:id="rId17"/>
    <p:sldId id="290" r:id="rId18"/>
    <p:sldId id="291" r:id="rId19"/>
    <p:sldId id="292" r:id="rId20"/>
    <p:sldId id="29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398" y="-48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D8BD707-D9CF-40AE-B4C6-C98DA3205C09}" type="datetimeFigureOut">
              <a:rPr lang="en-US" smtClean="0"/>
              <a:pPr/>
              <a:t>04/19/13</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04/19/13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D8BD707-D9CF-40AE-B4C6-C98DA3205C09}" type="datetimeFigureOut">
              <a:rPr lang="en-US" smtClean="0"/>
              <a:pPr/>
              <a:t>04/19/13</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1D8BD707-D9CF-40AE-B4C6-C98DA3205C09}" type="datetimeFigureOut">
              <a:rPr lang="en-US" smtClean="0"/>
              <a:pPr/>
              <a:t>04/19/13</a:t>
            </a:fld>
            <a:endParaRPr lang="en-US"/>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1D8BD707-D9CF-40AE-B4C6-C98DA3205C09}" type="datetimeFigureOut">
              <a:rPr lang="en-US" smtClean="0"/>
              <a:pPr/>
              <a:t>04/19/13</a:t>
            </a:fld>
            <a:endParaRPr lang="en-US"/>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04/19/13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04/19/13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04/19/13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1D8BD707-D9CF-40AE-B4C6-C98DA3205C09}" type="datetimeFigureOut">
              <a:rPr lang="en-US" smtClean="0"/>
              <a:pPr/>
              <a:t>04/19/13</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04/19/13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D8BD707-D9CF-40AE-B4C6-C98DA3205C09}" type="datetimeFigureOut">
              <a:rPr lang="en-US" smtClean="0"/>
              <a:pPr/>
              <a:t>04/19/13</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D8BD707-D9CF-40AE-B4C6-C98DA3205C09}" type="datetimeFigureOut">
              <a:rPr lang="en-US" smtClean="0"/>
              <a:pPr/>
              <a:t>04/19/13</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2200" y="4495800"/>
            <a:ext cx="6781800" cy="1676400"/>
          </a:xfrm>
        </p:spPr>
        <p:txBody>
          <a:bodyPr anchor="ctr">
            <a:noAutofit/>
          </a:bodyPr>
          <a:lstStyle/>
          <a:p>
            <a:pPr algn="r"/>
            <a:r>
              <a:rPr lang="en-US" sz="3200" u="sng" dirty="0" err="1" smtClean="0"/>
              <a:t>Sulina</a:t>
            </a:r>
            <a:r>
              <a:rPr lang="en-US" sz="3200" u="sng" dirty="0" smtClean="0"/>
              <a:t> </a:t>
            </a:r>
            <a:r>
              <a:rPr lang="ro-RO" sz="3200" u="sng" dirty="0" smtClean="0"/>
              <a:t>şi comisiunea europeană a dunării după primul război mondial</a:t>
            </a:r>
            <a:endParaRPr lang="en-US" sz="3200" u="sng" dirty="0"/>
          </a:p>
        </p:txBody>
      </p:sp>
      <p:sp>
        <p:nvSpPr>
          <p:cNvPr id="3" name="Subtitle 2"/>
          <p:cNvSpPr>
            <a:spLocks noGrp="1"/>
          </p:cNvSpPr>
          <p:nvPr>
            <p:ph type="subTitle" idx="1"/>
          </p:nvPr>
        </p:nvSpPr>
        <p:spPr/>
        <p:txBody>
          <a:bodyPr>
            <a:normAutofit fontScale="77500" lnSpcReduction="20000"/>
          </a:bodyPr>
          <a:lstStyle/>
          <a:p>
            <a:r>
              <a:rPr lang="ro-RO" dirty="0" smtClean="0"/>
              <a:t>Marius Budileanu</a:t>
            </a:r>
          </a:p>
          <a:p>
            <a:r>
              <a:rPr lang="en-US" dirty="0" smtClean="0"/>
              <a:t>19 </a:t>
            </a:r>
            <a:r>
              <a:rPr lang="en-US" dirty="0" err="1" smtClean="0"/>
              <a:t>aprilie</a:t>
            </a:r>
            <a:r>
              <a:rPr lang="ro-RO" dirty="0" smtClean="0"/>
              <a:t>, </a:t>
            </a:r>
            <a:r>
              <a:rPr lang="en-US" dirty="0" smtClean="0"/>
              <a:t>Cluj-Napoca</a:t>
            </a:r>
            <a:r>
              <a:rPr lang="ro-RO" dirty="0" smtClean="0"/>
              <a:t>, Facultatea de Geografie</a:t>
            </a:r>
          </a:p>
        </p:txBody>
      </p:sp>
      <p:pic>
        <p:nvPicPr>
          <p:cNvPr id="5" name="Picture 4" descr="prima.jpg"/>
          <p:cNvPicPr>
            <a:picLocks noChangeAspect="1"/>
          </p:cNvPicPr>
          <p:nvPr/>
        </p:nvPicPr>
        <p:blipFill>
          <a:blip r:embed="rId2" cstate="print"/>
          <a:stretch>
            <a:fillRect/>
          </a:stretch>
        </p:blipFill>
        <p:spPr>
          <a:xfrm>
            <a:off x="0" y="0"/>
            <a:ext cx="9144000" cy="447513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latin typeface="+mn-lt"/>
              </a:rPr>
              <a:t>scurt istoric</a:t>
            </a:r>
            <a:endParaRPr lang="en-US" dirty="0">
              <a:latin typeface="+mn-lt"/>
            </a:endParaRPr>
          </a:p>
        </p:txBody>
      </p:sp>
      <p:sp>
        <p:nvSpPr>
          <p:cNvPr id="3" name="Content Placeholder 2"/>
          <p:cNvSpPr>
            <a:spLocks noGrp="1"/>
          </p:cNvSpPr>
          <p:nvPr>
            <p:ph sz="quarter" idx="1"/>
          </p:nvPr>
        </p:nvSpPr>
        <p:spPr>
          <a:xfrm>
            <a:off x="612648" y="1600200"/>
            <a:ext cx="8153400" cy="5257800"/>
          </a:xfrm>
        </p:spPr>
        <p:txBody>
          <a:bodyPr>
            <a:normAutofit fontScale="47500" lnSpcReduction="20000"/>
          </a:bodyPr>
          <a:lstStyle/>
          <a:p>
            <a:pPr algn="just"/>
            <a:r>
              <a:rPr lang="ro-RO" sz="3400" b="1" dirty="0" smtClean="0">
                <a:solidFill>
                  <a:srgbClr val="FFC000"/>
                </a:solidFill>
              </a:rPr>
              <a:t>Între 1853 – 1856 a avut loc războiul Crimeei</a:t>
            </a:r>
            <a:r>
              <a:rPr lang="ro-RO" sz="3400" dirty="0" smtClean="0"/>
              <a:t>, unul dintre cele mai importante razboaie ruso – turce. Ruşii au luptat singuri, în timp ce Imperiul Otoman a fost sprijinit de către Marea Britanie, Irlanda, Franţa şi Sardinia. </a:t>
            </a:r>
            <a:r>
              <a:rPr lang="ro-RO" sz="3400" b="1" dirty="0" smtClean="0">
                <a:solidFill>
                  <a:srgbClr val="FFC000"/>
                </a:solidFill>
              </a:rPr>
              <a:t>Războiul s-a finalizat în urma Tratatului de la Paris, din 30 martie 1856. Imperiul Otoman a recâştigat Delta Dunării, graniţa cu Rusia fiind pe braţul Chilia.</a:t>
            </a:r>
            <a:endParaRPr lang="en-US" sz="3400" b="1" dirty="0" smtClean="0">
              <a:solidFill>
                <a:srgbClr val="FFC000"/>
              </a:solidFill>
            </a:endParaRPr>
          </a:p>
          <a:p>
            <a:pPr algn="just">
              <a:buNone/>
            </a:pPr>
            <a:endParaRPr lang="en-US" sz="3400" dirty="0" smtClean="0"/>
          </a:p>
          <a:p>
            <a:pPr algn="just"/>
            <a:r>
              <a:rPr lang="ro-RO" sz="3400" b="1" dirty="0" smtClean="0">
                <a:solidFill>
                  <a:srgbClr val="FFC000"/>
                </a:solidFill>
              </a:rPr>
              <a:t>Prin </a:t>
            </a:r>
            <a:r>
              <a:rPr lang="ro-RO" sz="3400" b="1" i="1" dirty="0" smtClean="0">
                <a:solidFill>
                  <a:srgbClr val="FFC000"/>
                </a:solidFill>
              </a:rPr>
              <a:t>Tratatul de la Paris </a:t>
            </a:r>
            <a:r>
              <a:rPr lang="ro-RO" sz="3400" b="1" dirty="0" smtClean="0">
                <a:solidFill>
                  <a:srgbClr val="FFC000"/>
                </a:solidFill>
              </a:rPr>
              <a:t>s-a înfiinţat Comisiunea Europeană a Dunării.</a:t>
            </a:r>
            <a:endParaRPr lang="en-US" sz="3400" b="1" dirty="0" smtClean="0">
              <a:solidFill>
                <a:srgbClr val="FFC000"/>
              </a:solidFill>
            </a:endParaRPr>
          </a:p>
          <a:p>
            <a:pPr algn="just"/>
            <a:endParaRPr lang="ro-RO" sz="3400" dirty="0" smtClean="0"/>
          </a:p>
          <a:p>
            <a:pPr algn="just"/>
            <a:r>
              <a:rPr lang="ro-RO" sz="3400" b="1" dirty="0" smtClean="0">
                <a:solidFill>
                  <a:srgbClr val="FFC000"/>
                </a:solidFill>
              </a:rPr>
              <a:t>Articolul 15</a:t>
            </a:r>
            <a:r>
              <a:rPr lang="ro-RO" sz="3400" b="1" dirty="0" smtClean="0">
                <a:solidFill>
                  <a:srgbClr val="0070C0"/>
                </a:solidFill>
              </a:rPr>
              <a:t> </a:t>
            </a:r>
            <a:r>
              <a:rPr lang="ro-RO" sz="3400" dirty="0" smtClean="0"/>
              <a:t>al </a:t>
            </a:r>
            <a:r>
              <a:rPr lang="ro-RO" sz="3400" i="1" dirty="0" smtClean="0"/>
              <a:t>Tratatului </a:t>
            </a:r>
            <a:r>
              <a:rPr lang="ro-RO" sz="3400" dirty="0" smtClean="0"/>
              <a:t>prevedea: „</a:t>
            </a:r>
            <a:r>
              <a:rPr lang="ro-RO" sz="3400" i="1" dirty="0" smtClean="0"/>
              <a:t>Actul semnat la Congresul de la Viena, care stabileşte principiile destinate reglementării navigaţiei pe fluviile care separă sau traversează mai multe ţări, se va aplica şi Dunării şi gurilor sale, în urma hotărârii Marilor Puteri. Ele au declarat că această dispoziţie face parte din dreptul European de acum înainte, garantând acest lucru. Navigaţia pe Dunăre nu va face obiectul nici unei restricţii sau taxe care nu vor fi explicit menţionate în articolele următoare.</a:t>
            </a:r>
            <a:r>
              <a:rPr lang="ro-RO" sz="3400" dirty="0" smtClean="0"/>
              <a:t>“</a:t>
            </a:r>
            <a:r>
              <a:rPr lang="ro-RO" sz="3400" i="1" dirty="0" smtClean="0"/>
              <a:t> </a:t>
            </a:r>
            <a:endParaRPr lang="en-US" sz="3400" dirty="0" smtClean="0"/>
          </a:p>
          <a:p>
            <a:pPr algn="just"/>
            <a:endParaRPr lang="ro-RO" sz="3400" dirty="0" smtClean="0"/>
          </a:p>
          <a:p>
            <a:pPr algn="just"/>
            <a:r>
              <a:rPr lang="ro-RO" sz="3400" b="1" dirty="0" smtClean="0">
                <a:solidFill>
                  <a:srgbClr val="FFC000"/>
                </a:solidFill>
              </a:rPr>
              <a:t>Articolul 16</a:t>
            </a:r>
            <a:r>
              <a:rPr lang="ro-RO" sz="3400" b="1" dirty="0" smtClean="0">
                <a:solidFill>
                  <a:srgbClr val="0070C0"/>
                </a:solidFill>
              </a:rPr>
              <a:t> </a:t>
            </a:r>
            <a:r>
              <a:rPr lang="ro-RO" sz="3400" dirty="0" smtClean="0"/>
              <a:t>„</a:t>
            </a:r>
            <a:r>
              <a:rPr lang="ro-RO" sz="3400" i="1" dirty="0" smtClean="0"/>
              <a:t>În vederea realizării dispoziţiilor articolului precedent, se va constitui o Comisiune, unde Franţa, Austria, Maria Britanie, Prusia, Rusia, Sardinia şi Turcia sunt fiecare reprezentate de un Delegat, care să fie desemnat </a:t>
            </a:r>
            <a:r>
              <a:rPr lang="ro-RO" sz="3400" i="1" dirty="0" smtClean="0">
                <a:solidFill>
                  <a:srgbClr val="FFC000"/>
                </a:solidFill>
              </a:rPr>
              <a:t>cu proiectarea şi executarea lucrărilor necesarea, în aval de Isaccea, pentru degajarea gurilor Dunarii, precum şi a părţilor vecine din mare, de nisip şi de alte obstacole</a:t>
            </a:r>
            <a:r>
              <a:rPr lang="ro-RO" sz="3400" i="1" dirty="0" smtClean="0"/>
              <a:t>, în vederea aducerii acestei părţi a fluviului şi a mării învecinate în cea mai bună stare posibilă pentru navigaţie. Pavilioanele tuturor naţiunilor vor fi tratate pe picior de perfectă egalitate.</a:t>
            </a:r>
            <a:r>
              <a:rPr lang="ro-RO" sz="3400" dirty="0" smtClean="0"/>
              <a:t>“</a:t>
            </a:r>
            <a:endParaRPr lang="en-US" sz="3400" dirty="0" smtClean="0"/>
          </a:p>
          <a:p>
            <a:endParaRPr lang="en-US" dirty="0"/>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3800" dirty="0" smtClean="0"/>
              <a:t>lucrările tehnice efectuate de c.e.d</a:t>
            </a:r>
            <a:endParaRPr lang="en-US" sz="3800" dirty="0"/>
          </a:p>
        </p:txBody>
      </p:sp>
      <p:sp>
        <p:nvSpPr>
          <p:cNvPr id="3" name="Content Placeholder 2"/>
          <p:cNvSpPr>
            <a:spLocks noGrp="1"/>
          </p:cNvSpPr>
          <p:nvPr>
            <p:ph sz="quarter" idx="1"/>
          </p:nvPr>
        </p:nvSpPr>
        <p:spPr>
          <a:xfrm>
            <a:off x="612648" y="1600200"/>
            <a:ext cx="8153400" cy="5257800"/>
          </a:xfrm>
        </p:spPr>
        <p:txBody>
          <a:bodyPr>
            <a:normAutofit/>
          </a:bodyPr>
          <a:lstStyle/>
          <a:p>
            <a:pPr algn="just">
              <a:buFont typeface="Wingdings" pitchFamily="2" charset="2"/>
              <a:buChar char="q"/>
            </a:pPr>
            <a:r>
              <a:rPr lang="ro-RO" sz="1600" b="1" dirty="0" smtClean="0">
                <a:solidFill>
                  <a:srgbClr val="FFC000"/>
                </a:solidFill>
                <a:latin typeface="Tw Cen MT" pitchFamily="34" charset="0"/>
              </a:rPr>
              <a:t>Primele lucrări (temporare) au început </a:t>
            </a:r>
            <a:r>
              <a:rPr lang="ro-RO" sz="1600" dirty="0" smtClean="0">
                <a:latin typeface="Tw Cen MT" pitchFamily="34" charset="0"/>
              </a:rPr>
              <a:t>pe </a:t>
            </a:r>
            <a:r>
              <a:rPr lang="ro-RO" sz="1600" dirty="0" smtClean="0">
                <a:solidFill>
                  <a:srgbClr val="FFC000"/>
                </a:solidFill>
                <a:latin typeface="Tw Cen MT" pitchFamily="34" charset="0"/>
              </a:rPr>
              <a:t>21 aprilie 1858 </a:t>
            </a:r>
            <a:r>
              <a:rPr lang="ro-RO" sz="1600" dirty="0" smtClean="0">
                <a:latin typeface="Tw Cen MT" pitchFamily="34" charset="0"/>
              </a:rPr>
              <a:t>şi au fost finalizate pe </a:t>
            </a:r>
            <a:r>
              <a:rPr lang="ro-RO" sz="1600" dirty="0" smtClean="0">
                <a:solidFill>
                  <a:srgbClr val="FFC000"/>
                </a:solidFill>
                <a:latin typeface="Tw Cen MT" pitchFamily="34" charset="0"/>
              </a:rPr>
              <a:t>31 iulie 1861</a:t>
            </a:r>
            <a:r>
              <a:rPr lang="ro-RO" sz="1600" dirty="0" smtClean="0">
                <a:latin typeface="Tw Cen MT" pitchFamily="34" charset="0"/>
              </a:rPr>
              <a:t>. </a:t>
            </a:r>
            <a:r>
              <a:rPr lang="ro-RO" sz="1600" b="1" dirty="0" smtClean="0">
                <a:solidFill>
                  <a:srgbClr val="FFC000"/>
                </a:solidFill>
                <a:latin typeface="Tw Cen MT" pitchFamily="34" charset="0"/>
              </a:rPr>
              <a:t>În anul 1866 s-a luat decizia consolidării lucrărilor iniţiale şi transformarea acestora în structuri solide</a:t>
            </a:r>
            <a:r>
              <a:rPr lang="ro-RO" sz="1600" dirty="0" smtClean="0">
                <a:latin typeface="Tw Cen MT" pitchFamily="34" charset="0"/>
              </a:rPr>
              <a:t>. La </a:t>
            </a:r>
            <a:r>
              <a:rPr lang="ro-RO" sz="1600" dirty="0" smtClean="0">
                <a:solidFill>
                  <a:srgbClr val="FFC000"/>
                </a:solidFill>
                <a:latin typeface="Tw Cen MT" pitchFamily="34" charset="0"/>
              </a:rPr>
              <a:t>30 septembrie 1871 lucrările de consolidare sunt încheiate, lungimea totală a jetiurilor fiind de 2678.8 m </a:t>
            </a:r>
            <a:endParaRPr lang="ro-RO" sz="1600" dirty="0" smtClean="0">
              <a:latin typeface="Tw Cen MT" pitchFamily="34" charset="0"/>
            </a:endParaRPr>
          </a:p>
          <a:p>
            <a:pPr algn="just">
              <a:buFont typeface="Wingdings" pitchFamily="2" charset="2"/>
              <a:buChar char="q"/>
            </a:pPr>
            <a:endParaRPr lang="en-US" sz="1600" dirty="0" smtClean="0">
              <a:latin typeface="Tw Cen MT" pitchFamily="34" charset="0"/>
            </a:endParaRPr>
          </a:p>
          <a:p>
            <a:pPr algn="just"/>
            <a:r>
              <a:rPr lang="ro-RO" sz="1600" b="1" dirty="0" smtClean="0">
                <a:solidFill>
                  <a:srgbClr val="FFC000"/>
                </a:solidFill>
              </a:rPr>
              <a:t>Noile diguri au fost construite între 1921 şi 1930</a:t>
            </a: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dirty="0" smtClean="0">
              <a:latin typeface="Tw Cen MT" pitchFamily="34" charset="0"/>
            </a:endParaRPr>
          </a:p>
          <a:p>
            <a:pPr algn="just">
              <a:buFont typeface="Wingdings" pitchFamily="2" charset="2"/>
              <a:buChar char="q"/>
            </a:pPr>
            <a:endParaRPr lang="ro-RO" sz="1600" b="1" dirty="0" smtClean="0">
              <a:solidFill>
                <a:srgbClr val="FFC000"/>
              </a:solidFill>
              <a:latin typeface="Tw Cen MT" pitchFamily="34" charset="0"/>
            </a:endParaRPr>
          </a:p>
          <a:p>
            <a:pPr>
              <a:buFont typeface="Wingdings" pitchFamily="2" charset="2"/>
              <a:buChar char="q"/>
            </a:pPr>
            <a:endParaRPr lang="ro-RO" sz="1600" dirty="0" smtClean="0">
              <a:latin typeface="Tw Cen MT" pitchFamily="34" charset="0"/>
            </a:endParaRPr>
          </a:p>
          <a:p>
            <a:pPr>
              <a:buFont typeface="Wingdings" pitchFamily="2" charset="2"/>
              <a:buChar char="q"/>
            </a:pPr>
            <a:r>
              <a:rPr lang="ro-RO" sz="1600" dirty="0" smtClean="0">
                <a:latin typeface="Tw Cen MT" pitchFamily="34" charset="0"/>
              </a:rPr>
              <a:t>De asemenea, CED efectua regulat dragaje la gura de vărsare şi pe şenalul navigabil.</a:t>
            </a:r>
          </a:p>
          <a:p>
            <a:pPr>
              <a:buFont typeface="Wingdings" pitchFamily="2" charset="2"/>
              <a:buChar char="q"/>
            </a:pPr>
            <a:endParaRPr lang="en-US" sz="1600" dirty="0">
              <a:latin typeface="Tw Cen MT" pitchFamily="34" charset="0"/>
            </a:endParaRPr>
          </a:p>
        </p:txBody>
      </p:sp>
      <p:pic>
        <p:nvPicPr>
          <p:cNvPr id="4" name="Picture 3" descr="flag.jpg"/>
          <p:cNvPicPr>
            <a:picLocks noChangeAspect="1"/>
          </p:cNvPicPr>
          <p:nvPr/>
        </p:nvPicPr>
        <p:blipFill>
          <a:blip r:embed="rId2"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pic>
        <p:nvPicPr>
          <p:cNvPr id="5" name="Picture 4" descr="311.jpg"/>
          <p:cNvPicPr>
            <a:picLocks noChangeAspect="1"/>
          </p:cNvPicPr>
          <p:nvPr/>
        </p:nvPicPr>
        <p:blipFill>
          <a:blip r:embed="rId3" cstate="print"/>
          <a:srcRect l="1303" t="1948" r="3541" b="4545"/>
          <a:stretch>
            <a:fillRect/>
          </a:stretch>
        </p:blipFill>
        <p:spPr>
          <a:xfrm>
            <a:off x="5319711" y="2514600"/>
            <a:ext cx="3824289" cy="2514600"/>
          </a:xfrm>
          <a:prstGeom prst="rect">
            <a:avLst/>
          </a:prstGeom>
          <a:ln>
            <a:solidFill>
              <a:schemeClr val="tx1">
                <a:lumMod val="95000"/>
                <a:lumOff val="5000"/>
              </a:schemeClr>
            </a:solidFill>
          </a:ln>
          <a:effectLst>
            <a:softEdge rad="112500"/>
          </a:effectLst>
        </p:spPr>
      </p:pic>
      <p:sp>
        <p:nvSpPr>
          <p:cNvPr id="8" name="TextBox 7"/>
          <p:cNvSpPr txBox="1"/>
          <p:nvPr/>
        </p:nvSpPr>
        <p:spPr>
          <a:xfrm>
            <a:off x="6553200" y="5105400"/>
            <a:ext cx="1905000" cy="400110"/>
          </a:xfrm>
          <a:prstGeom prst="rect">
            <a:avLst/>
          </a:prstGeom>
          <a:noFill/>
        </p:spPr>
        <p:txBody>
          <a:bodyPr wrap="square" rtlCol="0">
            <a:spAutoFit/>
          </a:bodyPr>
          <a:lstStyle/>
          <a:p>
            <a:r>
              <a:rPr lang="ro-RO" sz="1000" dirty="0" smtClean="0"/>
              <a:t>Consolidarea digului sudic, </a:t>
            </a:r>
          </a:p>
          <a:p>
            <a:r>
              <a:rPr lang="ro-RO" sz="1000" i="1" dirty="0" smtClean="0"/>
              <a:t>La C.E.D. et son oeuvre</a:t>
            </a:r>
            <a:endParaRPr lang="en-US" sz="1000"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MĂRIREA...</a:t>
            </a:r>
            <a:endParaRPr lang="en-US" dirty="0"/>
          </a:p>
        </p:txBody>
      </p:sp>
      <p:sp>
        <p:nvSpPr>
          <p:cNvPr id="3" name="Content Placeholder 2"/>
          <p:cNvSpPr>
            <a:spLocks noGrp="1"/>
          </p:cNvSpPr>
          <p:nvPr>
            <p:ph sz="quarter" idx="1"/>
          </p:nvPr>
        </p:nvSpPr>
        <p:spPr>
          <a:xfrm>
            <a:off x="4876800" y="1752600"/>
            <a:ext cx="3730752" cy="4495800"/>
          </a:xfrm>
        </p:spPr>
        <p:txBody>
          <a:bodyPr>
            <a:normAutofit fontScale="92500" lnSpcReduction="10000"/>
          </a:bodyPr>
          <a:lstStyle/>
          <a:p>
            <a:pPr algn="just"/>
            <a:r>
              <a:rPr lang="en-US" sz="2000" i="1" dirty="0" smtClean="0"/>
              <a:t>“</a:t>
            </a:r>
            <a:r>
              <a:rPr lang="en-US" sz="2000" i="1" dirty="0" err="1" smtClean="0"/>
              <a:t>Comisiunea</a:t>
            </a:r>
            <a:r>
              <a:rPr lang="en-US" sz="2000" i="1" dirty="0" smtClean="0"/>
              <a:t> </a:t>
            </a:r>
            <a:r>
              <a:rPr lang="en-US" sz="2000" i="1" dirty="0" err="1" smtClean="0"/>
              <a:t>Europeană</a:t>
            </a:r>
            <a:r>
              <a:rPr lang="en-US" sz="2000" i="1" dirty="0" smtClean="0"/>
              <a:t> a </a:t>
            </a:r>
            <a:r>
              <a:rPr lang="en-US" sz="2000" i="1" dirty="0" err="1" smtClean="0"/>
              <a:t>Dunării</a:t>
            </a:r>
            <a:r>
              <a:rPr lang="en-US" sz="2000" i="1" dirty="0" smtClean="0"/>
              <a:t>, </a:t>
            </a:r>
            <a:r>
              <a:rPr lang="en-US" sz="2000" i="1" dirty="0" err="1" smtClean="0"/>
              <a:t>ai</a:t>
            </a:r>
            <a:r>
              <a:rPr lang="en-US" sz="2000" i="1" dirty="0" smtClean="0"/>
              <a:t> </a:t>
            </a:r>
            <a:r>
              <a:rPr lang="en-US" sz="2000" i="1" dirty="0" err="1" smtClean="0"/>
              <a:t>cărei</a:t>
            </a:r>
            <a:r>
              <a:rPr lang="en-US" sz="2000" i="1" dirty="0" smtClean="0"/>
              <a:t> </a:t>
            </a:r>
            <a:r>
              <a:rPr lang="en-US" sz="2000" i="1" dirty="0" err="1" smtClean="0"/>
              <a:t>membrii</a:t>
            </a:r>
            <a:r>
              <a:rPr lang="en-US" sz="2000" i="1" dirty="0" smtClean="0"/>
              <a:t> </a:t>
            </a:r>
            <a:r>
              <a:rPr lang="en-US" sz="2000" i="1" dirty="0" err="1" smtClean="0"/>
              <a:t>eminenţi</a:t>
            </a:r>
            <a:r>
              <a:rPr lang="en-US" sz="2000" i="1" dirty="0" smtClean="0"/>
              <a:t> </a:t>
            </a:r>
            <a:r>
              <a:rPr lang="en-US" sz="2000" i="1" dirty="0" err="1" smtClean="0"/>
              <a:t>sunteţi</a:t>
            </a:r>
            <a:r>
              <a:rPr lang="en-US" sz="2000" i="1" dirty="0" smtClean="0"/>
              <a:t>, </a:t>
            </a:r>
            <a:r>
              <a:rPr lang="en-US" sz="2000" i="1" dirty="0" err="1" smtClean="0"/>
              <a:t>este</a:t>
            </a:r>
            <a:r>
              <a:rPr lang="en-US" sz="2000" i="1" dirty="0" smtClean="0"/>
              <a:t> </a:t>
            </a:r>
            <a:r>
              <a:rPr lang="en-US" sz="2000" i="1" dirty="0" err="1" smtClean="0"/>
              <a:t>una</a:t>
            </a:r>
            <a:r>
              <a:rPr lang="en-US" sz="2000" i="1" dirty="0" smtClean="0"/>
              <a:t> </a:t>
            </a:r>
            <a:r>
              <a:rPr lang="en-US" sz="2000" i="1" dirty="0" err="1" smtClean="0"/>
              <a:t>dintre</a:t>
            </a:r>
            <a:r>
              <a:rPr lang="en-US" sz="2000" i="1" dirty="0" smtClean="0"/>
              <a:t> </a:t>
            </a:r>
            <a:r>
              <a:rPr lang="en-US" sz="2000" i="1" dirty="0" err="1" smtClean="0"/>
              <a:t>cele</a:t>
            </a:r>
            <a:r>
              <a:rPr lang="en-US" sz="2000" i="1" dirty="0" smtClean="0"/>
              <a:t> </a:t>
            </a:r>
            <a:r>
              <a:rPr lang="en-US" sz="2000" i="1" dirty="0" err="1" smtClean="0"/>
              <a:t>mai</a:t>
            </a:r>
            <a:r>
              <a:rPr lang="en-US" sz="2000" i="1" dirty="0" smtClean="0"/>
              <a:t> </a:t>
            </a:r>
            <a:r>
              <a:rPr lang="en-US" sz="2000" i="1" dirty="0" err="1" smtClean="0"/>
              <a:t>frumoase</a:t>
            </a:r>
            <a:r>
              <a:rPr lang="en-US" sz="2000" i="1" dirty="0" smtClean="0"/>
              <a:t> </a:t>
            </a:r>
            <a:r>
              <a:rPr lang="en-US" sz="2000" i="1" dirty="0" err="1" smtClean="0"/>
              <a:t>instituţiuni</a:t>
            </a:r>
            <a:r>
              <a:rPr lang="en-US" sz="2000" i="1" dirty="0" smtClean="0"/>
              <a:t> create de </a:t>
            </a:r>
            <a:r>
              <a:rPr lang="en-US" sz="2000" i="1" dirty="0" err="1" smtClean="0"/>
              <a:t>civilizaţia</a:t>
            </a:r>
            <a:r>
              <a:rPr lang="en-US" sz="2000" i="1" dirty="0" smtClean="0"/>
              <a:t> </a:t>
            </a:r>
            <a:r>
              <a:rPr lang="en-US" sz="2000" i="1" dirty="0" err="1" smtClean="0"/>
              <a:t>secolului</a:t>
            </a:r>
            <a:r>
              <a:rPr lang="en-US" sz="2000" i="1" dirty="0" smtClean="0"/>
              <a:t> al 19-lea. Nu </a:t>
            </a:r>
            <a:r>
              <a:rPr lang="en-US" sz="2000" i="1" dirty="0" err="1" smtClean="0"/>
              <a:t>putem</a:t>
            </a:r>
            <a:r>
              <a:rPr lang="en-US" sz="2000" i="1" dirty="0" smtClean="0"/>
              <a:t> </a:t>
            </a:r>
            <a:r>
              <a:rPr lang="en-US" sz="2000" i="1" dirty="0" err="1" smtClean="0"/>
              <a:t>decât</a:t>
            </a:r>
            <a:r>
              <a:rPr lang="en-US" sz="2000" i="1" dirty="0" smtClean="0"/>
              <a:t> </a:t>
            </a:r>
            <a:r>
              <a:rPr lang="en-US" sz="2000" i="1" dirty="0" err="1" smtClean="0"/>
              <a:t>să</a:t>
            </a:r>
            <a:r>
              <a:rPr lang="en-US" sz="2000" i="1" dirty="0" smtClean="0"/>
              <a:t> o </a:t>
            </a:r>
            <a:r>
              <a:rPr lang="en-US" sz="2000" i="1" dirty="0" err="1" smtClean="0"/>
              <a:t>admirăm</a:t>
            </a:r>
            <a:r>
              <a:rPr lang="en-US" sz="2000" i="1" dirty="0" smtClean="0"/>
              <a:t> </a:t>
            </a:r>
            <a:r>
              <a:rPr lang="en-US" sz="2000" i="1" dirty="0" err="1" smtClean="0"/>
              <a:t>şi</a:t>
            </a:r>
            <a:r>
              <a:rPr lang="en-US" sz="2000" i="1" dirty="0" smtClean="0"/>
              <a:t> </a:t>
            </a:r>
            <a:r>
              <a:rPr lang="en-US" sz="2000" i="1" dirty="0" err="1" smtClean="0"/>
              <a:t>să-i</a:t>
            </a:r>
            <a:r>
              <a:rPr lang="en-US" sz="2000" i="1" dirty="0" smtClean="0"/>
              <a:t> </a:t>
            </a:r>
            <a:r>
              <a:rPr lang="en-US" sz="2000" i="1" dirty="0" err="1" smtClean="0"/>
              <a:t>dormim</a:t>
            </a:r>
            <a:r>
              <a:rPr lang="en-US" sz="2000" i="1" dirty="0" smtClean="0"/>
              <a:t> ca </a:t>
            </a:r>
            <a:r>
              <a:rPr lang="en-US" sz="2000" i="1" dirty="0" err="1" smtClean="0"/>
              <a:t>activitatea</a:t>
            </a:r>
            <a:r>
              <a:rPr lang="en-US" sz="2000" i="1" dirty="0" smtClean="0"/>
              <a:t> </a:t>
            </a:r>
            <a:r>
              <a:rPr lang="en-US" sz="2000" i="1" dirty="0" err="1" smtClean="0"/>
              <a:t>sa</a:t>
            </a:r>
            <a:r>
              <a:rPr lang="en-US" sz="2000" i="1" dirty="0" smtClean="0"/>
              <a:t> </a:t>
            </a:r>
            <a:r>
              <a:rPr lang="en-US" sz="2000" i="1" dirty="0" err="1" smtClean="0"/>
              <a:t>să-şi</a:t>
            </a:r>
            <a:r>
              <a:rPr lang="en-US" sz="2000" i="1" dirty="0" smtClean="0"/>
              <a:t> continue </a:t>
            </a:r>
            <a:r>
              <a:rPr lang="en-US" sz="2000" i="1" dirty="0" err="1" smtClean="0"/>
              <a:t>mersul</a:t>
            </a:r>
            <a:r>
              <a:rPr lang="en-US" sz="2000" i="1" dirty="0" smtClean="0"/>
              <a:t> </a:t>
            </a:r>
            <a:r>
              <a:rPr lang="en-US" sz="2000" i="1" dirty="0" err="1" smtClean="0"/>
              <a:t>început</a:t>
            </a:r>
            <a:r>
              <a:rPr lang="en-US" sz="2000" i="1" dirty="0" smtClean="0"/>
              <a:t>. Nu </a:t>
            </a:r>
            <a:r>
              <a:rPr lang="en-US" sz="2000" i="1" dirty="0" err="1" smtClean="0"/>
              <a:t>este</a:t>
            </a:r>
            <a:r>
              <a:rPr lang="en-US" sz="2000" i="1" dirty="0" smtClean="0"/>
              <a:t> o </a:t>
            </a:r>
            <a:r>
              <a:rPr lang="en-US" sz="2000" i="1" dirty="0" err="1" smtClean="0"/>
              <a:t>operă</a:t>
            </a:r>
            <a:r>
              <a:rPr lang="en-US" sz="2000" i="1" dirty="0" smtClean="0"/>
              <a:t>, </a:t>
            </a:r>
            <a:r>
              <a:rPr lang="en-US" sz="2000" i="1" dirty="0" err="1" smtClean="0"/>
              <a:t>reprezentând</a:t>
            </a:r>
            <a:r>
              <a:rPr lang="en-US" sz="2000" i="1" dirty="0" smtClean="0"/>
              <a:t> o mare </a:t>
            </a:r>
            <a:r>
              <a:rPr lang="en-US" sz="2000" i="1" dirty="0" err="1" smtClean="0"/>
              <a:t>idee</a:t>
            </a:r>
            <a:r>
              <a:rPr lang="en-US" sz="2000" i="1" dirty="0" smtClean="0"/>
              <a:t> </a:t>
            </a:r>
            <a:r>
              <a:rPr lang="en-US" sz="2000" i="1" dirty="0" err="1" smtClean="0"/>
              <a:t>umanitară</a:t>
            </a:r>
            <a:r>
              <a:rPr lang="en-US" sz="2000" i="1" dirty="0" smtClean="0"/>
              <a:t>, </a:t>
            </a:r>
            <a:r>
              <a:rPr lang="en-US" sz="2000" i="1" dirty="0" err="1" smtClean="0"/>
              <a:t>aceea</a:t>
            </a:r>
            <a:r>
              <a:rPr lang="en-US" sz="2000" i="1" dirty="0" smtClean="0"/>
              <a:t> de a </a:t>
            </a:r>
            <a:r>
              <a:rPr lang="en-US" sz="2000" i="1" dirty="0" err="1" smtClean="0"/>
              <a:t>ajuta</a:t>
            </a:r>
            <a:r>
              <a:rPr lang="en-US" sz="2000" i="1" dirty="0" smtClean="0"/>
              <a:t> cu o </a:t>
            </a:r>
            <a:r>
              <a:rPr lang="en-US" sz="2000" i="1" dirty="0" err="1" smtClean="0"/>
              <a:t>desinteresare</a:t>
            </a:r>
            <a:r>
              <a:rPr lang="en-US" sz="2000" i="1" dirty="0" smtClean="0"/>
              <a:t> </a:t>
            </a:r>
            <a:r>
              <a:rPr lang="en-US" sz="2000" i="1" dirty="0" err="1" smtClean="0"/>
              <a:t>complectă</a:t>
            </a:r>
            <a:r>
              <a:rPr lang="en-US" sz="2000" i="1" dirty="0" smtClean="0"/>
              <a:t> la </a:t>
            </a:r>
            <a:r>
              <a:rPr lang="en-US" sz="2000" i="1" dirty="0" err="1" smtClean="0"/>
              <a:t>prosperitatea</a:t>
            </a:r>
            <a:r>
              <a:rPr lang="en-US" sz="2000" i="1" dirty="0" smtClean="0"/>
              <a:t> </a:t>
            </a:r>
            <a:r>
              <a:rPr lang="en-US" sz="2000" i="1" dirty="0" err="1" smtClean="0"/>
              <a:t>altora</a:t>
            </a:r>
            <a:r>
              <a:rPr lang="en-US" sz="2000" i="1" dirty="0" smtClean="0"/>
              <a:t>?</a:t>
            </a:r>
            <a:r>
              <a:rPr lang="ro-RO" sz="2000" i="1" dirty="0" smtClean="0"/>
              <a:t> Pentru că nu este România care va nega, că ea profită mai mult de lucrările realizate prin Comisiunea Europeană a Dunării.</a:t>
            </a:r>
            <a:r>
              <a:rPr lang="en-US" sz="2000" i="1" dirty="0" smtClean="0"/>
              <a:t>”</a:t>
            </a:r>
          </a:p>
          <a:p>
            <a:pPr algn="just"/>
            <a:endParaRPr lang="en-US" sz="1600" i="1" dirty="0"/>
          </a:p>
        </p:txBody>
      </p:sp>
      <p:pic>
        <p:nvPicPr>
          <p:cNvPr id="4" name="Picture 3" descr="Sturdza.jpg"/>
          <p:cNvPicPr>
            <a:picLocks noChangeAspect="1"/>
          </p:cNvPicPr>
          <p:nvPr/>
        </p:nvPicPr>
        <p:blipFill>
          <a:blip r:embed="rId2" cstate="print"/>
          <a:stretch>
            <a:fillRect/>
          </a:stretch>
        </p:blipFill>
        <p:spPr>
          <a:xfrm>
            <a:off x="609600" y="1676400"/>
            <a:ext cx="3638550" cy="47529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smtClean="0"/>
              <a:t>ţara după primul război mondial şi presiunea diplomatică</a:t>
            </a:r>
            <a:endParaRPr lang="en-US" dirty="0"/>
          </a:p>
        </p:txBody>
      </p:sp>
      <p:pic>
        <p:nvPicPr>
          <p:cNvPr id="4" name="Content Placeholder 3" descr="2833.jpg"/>
          <p:cNvPicPr>
            <a:picLocks noGrp="1" noChangeAspect="1"/>
          </p:cNvPicPr>
          <p:nvPr>
            <p:ph sz="quarter" idx="1"/>
          </p:nvPr>
        </p:nvPicPr>
        <p:blipFill>
          <a:blip r:embed="rId2" cstate="print"/>
          <a:stretch>
            <a:fillRect/>
          </a:stretch>
        </p:blipFill>
        <p:spPr>
          <a:xfrm>
            <a:off x="1066800" y="1600200"/>
            <a:ext cx="7162800" cy="5063781"/>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Mihail_Kogalniceanu_utexas.jpg"/>
          <p:cNvPicPr>
            <a:picLocks noGrp="1" noChangeAspect="1"/>
          </p:cNvPicPr>
          <p:nvPr>
            <p:ph sz="quarter" idx="1"/>
          </p:nvPr>
        </p:nvPicPr>
        <p:blipFill>
          <a:blip r:embed="rId2" cstate="print"/>
          <a:stretch>
            <a:fillRect/>
          </a:stretch>
        </p:blipFill>
        <p:spPr>
          <a:xfrm>
            <a:off x="5257800" y="1676400"/>
            <a:ext cx="3369398" cy="4419600"/>
          </a:xfrm>
        </p:spPr>
      </p:pic>
      <p:sp>
        <p:nvSpPr>
          <p:cNvPr id="5" name="TextBox 4"/>
          <p:cNvSpPr txBox="1"/>
          <p:nvPr/>
        </p:nvSpPr>
        <p:spPr>
          <a:xfrm>
            <a:off x="685800" y="1828800"/>
            <a:ext cx="4267200" cy="1846659"/>
          </a:xfrm>
          <a:prstGeom prst="rect">
            <a:avLst/>
          </a:prstGeom>
          <a:noFill/>
        </p:spPr>
        <p:txBody>
          <a:bodyPr wrap="square" rtlCol="0">
            <a:spAutoFit/>
          </a:bodyPr>
          <a:lstStyle/>
          <a:p>
            <a:pPr algn="just"/>
            <a:r>
              <a:rPr lang="en-US" sz="1900" i="1" dirty="0" smtClean="0"/>
              <a:t>“</a:t>
            </a:r>
            <a:r>
              <a:rPr lang="ro-RO" sz="1900" i="1" dirty="0" smtClean="0"/>
              <a:t>De la moşi şi strămoşi, există în poporul român instinctul că fără Dunăre, România nu poate fi, şi nu ar avea raţiunea de a fi. Daca românii au o misiune providenţială de îndeplinit, aceasta nu poate fi decât aceea de a fi păzitorii Dunării</a:t>
            </a:r>
            <a:r>
              <a:rPr lang="en-US" sz="1900" i="1" dirty="0" smtClean="0"/>
              <a:t>”</a:t>
            </a:r>
            <a:endParaRPr lang="en-US" sz="1900" i="1" dirty="0"/>
          </a:p>
        </p:txBody>
      </p:sp>
      <p:sp>
        <p:nvSpPr>
          <p:cNvPr id="6" name="TextBox 5"/>
          <p:cNvSpPr txBox="1"/>
          <p:nvPr/>
        </p:nvSpPr>
        <p:spPr>
          <a:xfrm>
            <a:off x="5181600" y="6211669"/>
            <a:ext cx="3962400" cy="261610"/>
          </a:xfrm>
          <a:prstGeom prst="rect">
            <a:avLst/>
          </a:prstGeom>
          <a:noFill/>
        </p:spPr>
        <p:txBody>
          <a:bodyPr wrap="square" rtlCol="0">
            <a:spAutoFit/>
          </a:bodyPr>
          <a:lstStyle/>
          <a:p>
            <a:r>
              <a:rPr lang="en-US" sz="1100" dirty="0" err="1" smtClean="0"/>
              <a:t>Mihail</a:t>
            </a:r>
            <a:r>
              <a:rPr lang="en-US" sz="1100" dirty="0" smtClean="0"/>
              <a:t> </a:t>
            </a:r>
            <a:r>
              <a:rPr lang="en-US" sz="1100" dirty="0" err="1" smtClean="0"/>
              <a:t>Kogalniceanu</a:t>
            </a:r>
            <a:r>
              <a:rPr lang="en-US" sz="1100" dirty="0" smtClean="0"/>
              <a:t>, </a:t>
            </a:r>
            <a:r>
              <a:rPr lang="en-US" sz="1100" dirty="0" err="1" smtClean="0"/>
              <a:t>mai</a:t>
            </a:r>
            <a:r>
              <a:rPr lang="en-US" sz="1100" dirty="0" smtClean="0"/>
              <a:t> 1882. </a:t>
            </a:r>
            <a:r>
              <a:rPr lang="en-US" sz="1100" i="1" dirty="0" err="1" smtClean="0"/>
              <a:t>Texte</a:t>
            </a:r>
            <a:r>
              <a:rPr lang="en-US" sz="1100" i="1" dirty="0" smtClean="0"/>
              <a:t> social-</a:t>
            </a:r>
            <a:r>
              <a:rPr lang="en-US" sz="1100" i="1" dirty="0" err="1" smtClean="0"/>
              <a:t>politice</a:t>
            </a:r>
            <a:r>
              <a:rPr lang="en-US" sz="1100" i="1" dirty="0" smtClean="0"/>
              <a:t> </a:t>
            </a:r>
            <a:r>
              <a:rPr lang="ro-RO" sz="1100" i="1" dirty="0" smtClean="0"/>
              <a:t>alese</a:t>
            </a:r>
            <a:endParaRPr lang="en-US" sz="1100"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dificultăţi tehnice</a:t>
            </a:r>
            <a:endParaRPr lang="en-US" dirty="0"/>
          </a:p>
        </p:txBody>
      </p:sp>
      <p:pic>
        <p:nvPicPr>
          <p:cNvPr id="4" name="Content Placeholder 3" descr="sulina.jpg"/>
          <p:cNvPicPr>
            <a:picLocks noGrp="1" noChangeAspect="1"/>
          </p:cNvPicPr>
          <p:nvPr>
            <p:ph sz="quarter" idx="1"/>
          </p:nvPr>
        </p:nvPicPr>
        <p:blipFill>
          <a:blip r:embed="rId2" cstate="print"/>
          <a:stretch>
            <a:fillRect/>
          </a:stretch>
        </p:blipFill>
        <p:spPr>
          <a:xfrm>
            <a:off x="609600" y="1905000"/>
            <a:ext cx="8153400" cy="4101876"/>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612648" y="1600200"/>
            <a:ext cx="3654552" cy="5257800"/>
          </a:xfrm>
        </p:spPr>
        <p:txBody>
          <a:bodyPr>
            <a:normAutofit/>
          </a:bodyPr>
          <a:lstStyle/>
          <a:p>
            <a:r>
              <a:rPr lang="en-US" sz="1900" b="1" dirty="0" smtClean="0">
                <a:solidFill>
                  <a:srgbClr val="FFC000"/>
                </a:solidFill>
              </a:rPr>
              <a:t>Hartley</a:t>
            </a:r>
            <a:endParaRPr lang="en-US" sz="1900" b="1" dirty="0" smtClean="0">
              <a:solidFill>
                <a:srgbClr val="FFC000"/>
              </a:solidFill>
            </a:endParaRPr>
          </a:p>
          <a:p>
            <a:pPr marL="457200" indent="-457200" algn="just">
              <a:buFont typeface="+mj-lt"/>
              <a:buAutoNum type="arabicPeriod"/>
            </a:pPr>
            <a:r>
              <a:rPr lang="en-US" sz="1900" dirty="0" smtClean="0"/>
              <a:t>1873</a:t>
            </a:r>
            <a:r>
              <a:rPr lang="ro-RO" sz="1900" dirty="0" smtClean="0"/>
              <a:t> </a:t>
            </a:r>
            <a:r>
              <a:rPr lang="en-US" sz="1000" dirty="0" smtClean="0"/>
              <a:t>(</a:t>
            </a:r>
            <a:r>
              <a:rPr lang="en-US" sz="1000" dirty="0" smtClean="0"/>
              <a:t>On the Changes that have recently taken place along the Sea </a:t>
            </a:r>
            <a:r>
              <a:rPr lang="en-US" sz="1000" dirty="0" smtClean="0"/>
              <a:t>Coast Of </a:t>
            </a:r>
            <a:r>
              <a:rPr lang="en-US" sz="1000" dirty="0" smtClean="0"/>
              <a:t>the Delta of the Danube, and on the Consolidation of the </a:t>
            </a:r>
            <a:r>
              <a:rPr lang="en-US" sz="1000" dirty="0" smtClean="0"/>
              <a:t>Provisional Works at the </a:t>
            </a:r>
            <a:r>
              <a:rPr lang="en-US" sz="1000" dirty="0" err="1" smtClean="0"/>
              <a:t>Soulina</a:t>
            </a:r>
            <a:r>
              <a:rPr lang="en-US" sz="1000" dirty="0" smtClean="0"/>
              <a:t> Mouth) </a:t>
            </a:r>
            <a:r>
              <a:rPr lang="en-US" sz="1900" dirty="0" smtClean="0"/>
              <a:t> – prima men</a:t>
            </a:r>
            <a:r>
              <a:rPr lang="ro-RO" sz="1900" dirty="0" smtClean="0"/>
              <a:t>ţionare a posibilităţii ca </a:t>
            </a:r>
            <a:r>
              <a:rPr lang="ro-RO" sz="1900" dirty="0" smtClean="0">
                <a:solidFill>
                  <a:srgbClr val="FFC000"/>
                </a:solidFill>
              </a:rPr>
              <a:t>Sulina </a:t>
            </a:r>
            <a:r>
              <a:rPr lang="en-US" sz="1900" dirty="0" smtClean="0">
                <a:solidFill>
                  <a:srgbClr val="FFC000"/>
                </a:solidFill>
              </a:rPr>
              <a:t>“</a:t>
            </a:r>
            <a:r>
              <a:rPr lang="ro-RO" sz="1900" dirty="0" smtClean="0">
                <a:solidFill>
                  <a:srgbClr val="FFC000"/>
                </a:solidFill>
              </a:rPr>
              <a:t>să fie înghiţită</a:t>
            </a:r>
            <a:r>
              <a:rPr lang="en-US" sz="1900" dirty="0" smtClean="0">
                <a:solidFill>
                  <a:srgbClr val="FFC000"/>
                </a:solidFill>
              </a:rPr>
              <a:t>”</a:t>
            </a:r>
            <a:r>
              <a:rPr lang="ro-RO" sz="1900" dirty="0" smtClean="0">
                <a:solidFill>
                  <a:srgbClr val="FFC000"/>
                </a:solidFill>
              </a:rPr>
              <a:t> de lobul Stambulului Vechi</a:t>
            </a:r>
          </a:p>
          <a:p>
            <a:pPr marL="457200" indent="-457200" algn="just">
              <a:buFont typeface="+mj-lt"/>
              <a:buAutoNum type="arabicPeriod"/>
            </a:pPr>
            <a:r>
              <a:rPr lang="ro-RO" sz="1900" dirty="0" smtClean="0"/>
              <a:t>1894</a:t>
            </a:r>
            <a:r>
              <a:rPr lang="en-US" sz="1900" dirty="0" smtClean="0"/>
              <a:t> </a:t>
            </a:r>
            <a:r>
              <a:rPr lang="en-US" sz="1000" dirty="0" smtClean="0"/>
              <a:t>(</a:t>
            </a:r>
            <a:r>
              <a:rPr lang="en-US" sz="1000" dirty="0" smtClean="0"/>
              <a:t>The Survey of the Delta of the Danube in 1894, Abstracted from the Report of Sir Charles </a:t>
            </a:r>
            <a:r>
              <a:rPr lang="en-US" sz="1000" dirty="0" smtClean="0"/>
              <a:t>Hartley </a:t>
            </a:r>
            <a:r>
              <a:rPr lang="en-US" sz="1000" dirty="0" smtClean="0"/>
              <a:t>)</a:t>
            </a:r>
            <a:r>
              <a:rPr lang="ro-RO" sz="1000" dirty="0" smtClean="0"/>
              <a:t> </a:t>
            </a:r>
            <a:r>
              <a:rPr lang="en-US" sz="1000" dirty="0" smtClean="0"/>
              <a:t> </a:t>
            </a:r>
            <a:r>
              <a:rPr lang="ro-RO" sz="1900" dirty="0" smtClean="0"/>
              <a:t>– pe baza calculelor efectuate în anii 1830, 1856, 1871, 1883 şi 1894 ca </a:t>
            </a:r>
            <a:r>
              <a:rPr lang="ro-RO" sz="1900" dirty="0" smtClean="0">
                <a:solidFill>
                  <a:srgbClr val="FFC000"/>
                </a:solidFill>
              </a:rPr>
              <a:t>Sulina </a:t>
            </a:r>
            <a:r>
              <a:rPr lang="en-US" sz="1900" dirty="0" smtClean="0">
                <a:solidFill>
                  <a:srgbClr val="FFC000"/>
                </a:solidFill>
              </a:rPr>
              <a:t>“</a:t>
            </a:r>
            <a:r>
              <a:rPr lang="ro-RO" sz="1900" dirty="0" smtClean="0">
                <a:solidFill>
                  <a:srgbClr val="FFC000"/>
                </a:solidFill>
              </a:rPr>
              <a:t>să fie inghitită</a:t>
            </a:r>
            <a:r>
              <a:rPr lang="en-US" sz="1900" dirty="0" smtClean="0">
                <a:solidFill>
                  <a:srgbClr val="FFC000"/>
                </a:solidFill>
              </a:rPr>
              <a:t>”</a:t>
            </a:r>
            <a:r>
              <a:rPr lang="ro-RO" sz="1900" dirty="0" smtClean="0">
                <a:solidFill>
                  <a:srgbClr val="FFC000"/>
                </a:solidFill>
              </a:rPr>
              <a:t> de lobul Stambulului </a:t>
            </a:r>
            <a:r>
              <a:rPr lang="ro-RO" sz="1900" dirty="0" smtClean="0">
                <a:solidFill>
                  <a:srgbClr val="FFC000"/>
                </a:solidFill>
              </a:rPr>
              <a:t>Vechi în 175 de ani.</a:t>
            </a:r>
            <a:endParaRPr lang="en-US" sz="1900" dirty="0">
              <a:solidFill>
                <a:srgbClr val="FFC000"/>
              </a:solidFill>
            </a:endParaRPr>
          </a:p>
        </p:txBody>
      </p:sp>
      <p:pic>
        <p:nvPicPr>
          <p:cNvPr id="4" name="Picture 3" descr="1935_evo.jpg"/>
          <p:cNvPicPr>
            <a:picLocks noChangeAspect="1"/>
          </p:cNvPicPr>
          <p:nvPr/>
        </p:nvPicPr>
        <p:blipFill>
          <a:blip r:embed="rId2" cstate="print"/>
          <a:stretch>
            <a:fillRect/>
          </a:stretch>
        </p:blipFill>
        <p:spPr>
          <a:xfrm>
            <a:off x="5029200" y="1600200"/>
            <a:ext cx="3706521" cy="49530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pic>
        <p:nvPicPr>
          <p:cNvPr id="8" name="Picture 7" descr="wl_chilia.jpg"/>
          <p:cNvPicPr>
            <a:picLocks noChangeAspect="1"/>
          </p:cNvPicPr>
          <p:nvPr/>
        </p:nvPicPr>
        <p:blipFill>
          <a:blip r:embed="rId2" cstate="print"/>
          <a:stretch>
            <a:fillRect/>
          </a:stretch>
        </p:blipFill>
        <p:spPr>
          <a:xfrm>
            <a:off x="0" y="1600200"/>
            <a:ext cx="3555631" cy="5029200"/>
          </a:xfrm>
          <a:prstGeom prst="rect">
            <a:avLst/>
          </a:prstGeom>
        </p:spPr>
      </p:pic>
      <p:pic>
        <p:nvPicPr>
          <p:cNvPr id="10" name="Content Placeholder 9" descr="dinamica.jpg"/>
          <p:cNvPicPr>
            <a:picLocks noGrp="1" noChangeAspect="1"/>
          </p:cNvPicPr>
          <p:nvPr>
            <p:ph sz="quarter" idx="1"/>
          </p:nvPr>
        </p:nvPicPr>
        <p:blipFill>
          <a:blip r:embed="rId3" cstate="print"/>
          <a:stretch>
            <a:fillRect/>
          </a:stretch>
        </p:blipFill>
        <p:spPr>
          <a:xfrm>
            <a:off x="4267201" y="-39904"/>
            <a:ext cx="4876800" cy="6897904"/>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000" fill="hold"/>
                                        <p:tgtEl>
                                          <p:spTgt spid="10"/>
                                        </p:tgtEl>
                                        <p:attrNameLst>
                                          <p:attrName>ppt_x</p:attrName>
                                        </p:attrNameLst>
                                      </p:cBhvr>
                                      <p:tavLst>
                                        <p:tav tm="0">
                                          <p:val>
                                            <p:strVal val="#ppt_x"/>
                                          </p:val>
                                        </p:tav>
                                        <p:tav tm="100000">
                                          <p:val>
                                            <p:strVal val="#ppt_x"/>
                                          </p:val>
                                        </p:tav>
                                      </p:tavLst>
                                    </p:anim>
                                    <p:anim calcmode="lin" valueType="num">
                                      <p:cBhvr additive="base">
                                        <p:cTn id="8"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dragaje.jpg"/>
          <p:cNvPicPr>
            <a:picLocks noGrp="1" noChangeAspect="1"/>
          </p:cNvPicPr>
          <p:nvPr>
            <p:ph sz="quarter" idx="1"/>
          </p:nvPr>
        </p:nvPicPr>
        <p:blipFill>
          <a:blip r:embed="rId2" cstate="print"/>
          <a:stretch>
            <a:fillRect/>
          </a:stretch>
        </p:blipFill>
        <p:spPr>
          <a:xfrm>
            <a:off x="0" y="1752600"/>
            <a:ext cx="6102350" cy="2236504"/>
          </a:xfrm>
        </p:spPr>
      </p:pic>
      <p:pic>
        <p:nvPicPr>
          <p:cNvPr id="4" name="Picture 3" descr="soulina_1440.jpg"/>
          <p:cNvPicPr>
            <a:picLocks noChangeAspect="1"/>
          </p:cNvPicPr>
          <p:nvPr/>
        </p:nvPicPr>
        <p:blipFill>
          <a:blip r:embed="rId3" cstate="print"/>
          <a:srcRect l="1389" t="1267" r="50868" b="3704"/>
          <a:stretch>
            <a:fillRect/>
          </a:stretch>
        </p:blipFill>
        <p:spPr>
          <a:xfrm>
            <a:off x="6324600" y="2819400"/>
            <a:ext cx="2590800" cy="367422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propuneri de reamenajare</a:t>
            </a:r>
            <a:endParaRPr lang="en-US" dirty="0"/>
          </a:p>
        </p:txBody>
      </p:sp>
      <p:sp>
        <p:nvSpPr>
          <p:cNvPr id="5" name="Content Placeholder 4"/>
          <p:cNvSpPr>
            <a:spLocks noGrp="1"/>
          </p:cNvSpPr>
          <p:nvPr>
            <p:ph sz="quarter" idx="1"/>
          </p:nvPr>
        </p:nvSpPr>
        <p:spPr/>
        <p:txBody>
          <a:bodyPr/>
          <a:lstStyle/>
          <a:p>
            <a:pPr algn="just"/>
            <a:r>
              <a:rPr lang="ro-RO" sz="1900" b="1" dirty="0" smtClean="0">
                <a:solidFill>
                  <a:srgbClr val="FFC000"/>
                </a:solidFill>
              </a:rPr>
              <a:t>Ing. Vardala </a:t>
            </a:r>
            <a:r>
              <a:rPr lang="ro-RO" sz="1900" dirty="0" smtClean="0"/>
              <a:t>a propus 2 idei de soluţionare a crizei de la gura Sulina:</a:t>
            </a:r>
          </a:p>
          <a:p>
            <a:pPr marL="457200" indent="-457200" algn="just">
              <a:buFont typeface="+mj-lt"/>
              <a:buAutoNum type="arabicPeriod"/>
            </a:pPr>
            <a:r>
              <a:rPr lang="ro-RO" sz="1900" dirty="0" smtClean="0"/>
              <a:t> Creşterea debitului braţului Sulina prin cpatarea, în parte, a curentului fluvial al braţului Kilia. Acest prima propunere a inginerului Vardala se finalizează la gura Sulina,  cu un canal maritim cu ecluză, care să înceapă de la mila 2 şi să se prelungească de-a lungul coastei, 8 mile spre sud, unde sa aiba şi </a:t>
            </a:r>
            <a:r>
              <a:rPr lang="en-US" sz="1900" dirty="0" smtClean="0"/>
              <a:t>“</a:t>
            </a:r>
            <a:r>
              <a:rPr lang="en-US" sz="1900" dirty="0" err="1" smtClean="0"/>
              <a:t>gu</a:t>
            </a:r>
            <a:r>
              <a:rPr lang="ro-RO" sz="1900" dirty="0" smtClean="0"/>
              <a:t>ra</a:t>
            </a:r>
            <a:r>
              <a:rPr lang="en-US" sz="1900" dirty="0" smtClean="0"/>
              <a:t>”.</a:t>
            </a:r>
            <a:endParaRPr lang="ro-RO" sz="1900" dirty="0" smtClean="0"/>
          </a:p>
          <a:p>
            <a:pPr marL="457200" indent="-457200" algn="just">
              <a:buFont typeface="+mj-lt"/>
              <a:buAutoNum type="arabicPeriod"/>
            </a:pPr>
            <a:r>
              <a:rPr lang="en-US" sz="1900" dirty="0" smtClean="0"/>
              <a:t>Al </a:t>
            </a:r>
            <a:r>
              <a:rPr lang="en-US" sz="1900" dirty="0" err="1" smtClean="0"/>
              <a:t>doilea</a:t>
            </a:r>
            <a:r>
              <a:rPr lang="en-US" sz="1900" dirty="0" smtClean="0"/>
              <a:t> </a:t>
            </a:r>
            <a:r>
              <a:rPr lang="en-US" sz="1900" dirty="0" err="1" smtClean="0"/>
              <a:t>proiect</a:t>
            </a:r>
            <a:r>
              <a:rPr lang="en-US" sz="1900" dirty="0" smtClean="0"/>
              <a:t> al </a:t>
            </a:r>
            <a:r>
              <a:rPr lang="en-US" sz="1900" dirty="0" err="1" smtClean="0"/>
              <a:t>lui</a:t>
            </a:r>
            <a:r>
              <a:rPr lang="en-US" sz="1900" dirty="0" smtClean="0"/>
              <a:t> </a:t>
            </a:r>
            <a:r>
              <a:rPr lang="en-US" sz="1900" dirty="0" err="1" smtClean="0"/>
              <a:t>Vardala</a:t>
            </a:r>
            <a:r>
              <a:rPr lang="en-US" sz="1900" dirty="0" smtClean="0"/>
              <a:t> const</a:t>
            </a:r>
            <a:r>
              <a:rPr lang="ro-RO" sz="1900" dirty="0" smtClean="0"/>
              <a:t>ă în transformarea canalului maritim din primul proiect, în canal fluvial cu acelaşi traseu. Principalul avantaj ar fi ca Sulina s-ar varsa printr-o noua gură, mai uşor de întreţinut şi la adapost de gura Staroe Stamboul, fiind totodata situată intr-un sector unde curentul fluvial este mai intens</a:t>
            </a:r>
            <a:endParaRPr lang="en-US" sz="1900" dirty="0" smtClean="0"/>
          </a:p>
          <a:p>
            <a:pPr marL="514350" indent="-514350">
              <a:buFont typeface="+mj-lt"/>
              <a:buAutoNum type="arabicPeriod"/>
            </a:pP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pPr algn="just"/>
            <a:r>
              <a:rPr lang="ro-RO" sz="1900" b="1" dirty="0" smtClean="0">
                <a:solidFill>
                  <a:srgbClr val="FFC000"/>
                </a:solidFill>
              </a:rPr>
              <a:t>Inginerului Vasilesco </a:t>
            </a:r>
            <a:r>
              <a:rPr lang="ro-RO" sz="2000" dirty="0" smtClean="0"/>
              <a:t>propunea transformarea completă a braţului Sulina intr-un canal maritim cu ecluză, oferind în acelaşi timp soluţia unui debuşări a canalului cât mai în sud, la adapost de aluviunile aduse de Staroe Stamboul.</a:t>
            </a:r>
          </a:p>
          <a:p>
            <a:pPr algn="just"/>
            <a:endParaRPr lang="ro-RO" sz="2000" dirty="0" smtClean="0"/>
          </a:p>
          <a:p>
            <a:pPr algn="just"/>
            <a:r>
              <a:rPr lang="ro-RO" sz="2000" b="1" dirty="0" smtClean="0">
                <a:solidFill>
                  <a:srgbClr val="FFC000"/>
                </a:solidFill>
              </a:rPr>
              <a:t>Ward,  inginerul şef al CED</a:t>
            </a:r>
            <a:r>
              <a:rPr lang="ro-RO" sz="2000" dirty="0" smtClean="0"/>
              <a:t>, în acea perioadăpropune indiguirea vechiului canal maritim între milele 3 – 4 şi construirea unuia nou spre sud. Noul canal ar urma sa fie contruit imediat în aval de barajul vechiului canal şi sa fie prelungit spre sud 5 mile, unde sa se construiască o nouă gură. În acest punct, proiectul prevedea, construirea unui nou port şi mutarea tuturor cladirilor tehnice ale CED, din Sulina. Legatura între noul port şi Soulina urma să fie făcută printr-un drum nou ce urma să fie construit. Proiectul mai prevedea construirea unei centrale electice, a unei uzine de apa, realizarea unei legături telefonice cu Sulina etc.</a:t>
            </a:r>
            <a:endParaRPr lang="en-US" sz="19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349.jpg"/>
          <p:cNvPicPr>
            <a:picLocks noGrp="1" noChangeAspect="1"/>
          </p:cNvPicPr>
          <p:nvPr>
            <p:ph sz="quarter" idx="1"/>
          </p:nvPr>
        </p:nvPicPr>
        <p:blipFill>
          <a:blip r:embed="rId2" cstate="print"/>
          <a:stretch>
            <a:fillRect/>
          </a:stretch>
        </p:blipFill>
        <p:spPr>
          <a:xfrm>
            <a:off x="2427687" y="1600200"/>
            <a:ext cx="4523575" cy="44958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 şi DECĂDEREA</a:t>
            </a:r>
            <a:endParaRPr lang="en-US" dirty="0"/>
          </a:p>
        </p:txBody>
      </p:sp>
      <p:pic>
        <p:nvPicPr>
          <p:cNvPr id="4" name="Content Placeholder 3" descr="4aprilie1924.jpg"/>
          <p:cNvPicPr>
            <a:picLocks noGrp="1" noChangeAspect="1"/>
          </p:cNvPicPr>
          <p:nvPr>
            <p:ph sz="quarter" idx="1"/>
          </p:nvPr>
        </p:nvPicPr>
        <p:blipFill>
          <a:blip r:embed="rId2" cstate="print"/>
          <a:stretch>
            <a:fillRect/>
          </a:stretch>
        </p:blipFill>
        <p:spPr>
          <a:xfrm>
            <a:off x="612775" y="1918357"/>
            <a:ext cx="8153400" cy="3859486"/>
          </a:xfrm>
        </p:spPr>
      </p:pic>
      <p:pic>
        <p:nvPicPr>
          <p:cNvPr id="5" name="Picture 4" descr="flag.jpg"/>
          <p:cNvPicPr>
            <a:picLocks noChangeAspect="1"/>
          </p:cNvPicPr>
          <p:nvPr/>
        </p:nvPicPr>
        <p:blipFill>
          <a:blip r:embed="rId3" cstate="print"/>
          <a:srcRect t="7132" b="26300"/>
          <a:stretch>
            <a:fillRect/>
          </a:stretch>
        </p:blipFill>
        <p:spPr bwMode="auto">
          <a:xfrm>
            <a:off x="7848600" y="1"/>
            <a:ext cx="1295399" cy="1197903"/>
          </a:xfrm>
          <a:prstGeom prst="rect">
            <a:avLst/>
          </a:prstGeom>
          <a:ln>
            <a:solidFill>
              <a:schemeClr val="bg2">
                <a:lumMod val="25000"/>
              </a:schemeClr>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13iunie1924.jpg"/>
          <p:cNvPicPr>
            <a:picLocks noGrp="1" noChangeAspect="1"/>
          </p:cNvPicPr>
          <p:nvPr>
            <p:ph sz="quarter" idx="1"/>
          </p:nvPr>
        </p:nvPicPr>
        <p:blipFill>
          <a:blip r:embed="rId2" cstate="print"/>
          <a:stretch>
            <a:fillRect/>
          </a:stretch>
        </p:blipFill>
        <p:spPr>
          <a:xfrm>
            <a:off x="0" y="1828800"/>
            <a:ext cx="3371850" cy="4495800"/>
          </a:xfrm>
        </p:spPr>
      </p:pic>
      <p:pic>
        <p:nvPicPr>
          <p:cNvPr id="5" name="Picture 4" descr="21iunie1924.jpg"/>
          <p:cNvPicPr>
            <a:picLocks noChangeAspect="1"/>
          </p:cNvPicPr>
          <p:nvPr/>
        </p:nvPicPr>
        <p:blipFill>
          <a:blip r:embed="rId3" cstate="print"/>
          <a:stretch>
            <a:fillRect/>
          </a:stretch>
        </p:blipFill>
        <p:spPr>
          <a:xfrm>
            <a:off x="4381194" y="0"/>
            <a:ext cx="4762806" cy="68580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adeziune.jpg"/>
          <p:cNvPicPr>
            <a:picLocks noGrp="1" noChangeAspect="1"/>
          </p:cNvPicPr>
          <p:nvPr>
            <p:ph sz="quarter" idx="1"/>
          </p:nvPr>
        </p:nvPicPr>
        <p:blipFill>
          <a:blip r:embed="rId2" cstate="print"/>
          <a:stretch>
            <a:fillRect/>
          </a:stretch>
        </p:blipFill>
        <p:spPr>
          <a:xfrm>
            <a:off x="2438400" y="0"/>
            <a:ext cx="5143500" cy="6858000"/>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robleme.jpg"/>
          <p:cNvPicPr>
            <a:picLocks noGrp="1" noChangeAspect="1"/>
          </p:cNvPicPr>
          <p:nvPr>
            <p:ph sz="quarter" idx="1"/>
          </p:nvPr>
        </p:nvPicPr>
        <p:blipFill>
          <a:blip r:embed="rId2" cstate="print"/>
          <a:stretch>
            <a:fillRect/>
          </a:stretch>
        </p:blipFill>
        <p:spPr>
          <a:xfrm>
            <a:off x="0" y="0"/>
            <a:ext cx="2743200" cy="3657600"/>
          </a:xfrm>
        </p:spPr>
      </p:pic>
      <p:pic>
        <p:nvPicPr>
          <p:cNvPr id="5" name="Picture 4" descr="foamete.jpg"/>
          <p:cNvPicPr>
            <a:picLocks noChangeAspect="1"/>
          </p:cNvPicPr>
          <p:nvPr/>
        </p:nvPicPr>
        <p:blipFill>
          <a:blip r:embed="rId3" cstate="print"/>
          <a:stretch>
            <a:fillRect/>
          </a:stretch>
        </p:blipFill>
        <p:spPr>
          <a:xfrm>
            <a:off x="1477927" y="3733800"/>
            <a:ext cx="7666073" cy="312420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raspuns.jpg"/>
          <p:cNvPicPr>
            <a:picLocks noGrp="1" noChangeAspect="1"/>
          </p:cNvPicPr>
          <p:nvPr>
            <p:ph sz="quarter" idx="1"/>
          </p:nvPr>
        </p:nvPicPr>
        <p:blipFill>
          <a:blip r:embed="rId2" cstate="print"/>
          <a:stretch>
            <a:fillRect/>
          </a:stretch>
        </p:blipFill>
        <p:spPr>
          <a:xfrm>
            <a:off x="2432050" y="0"/>
            <a:ext cx="5143500" cy="6858000"/>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concluzie</a:t>
            </a:r>
            <a:endParaRPr lang="en-US" dirty="0"/>
          </a:p>
        </p:txBody>
      </p:sp>
      <p:sp>
        <p:nvSpPr>
          <p:cNvPr id="3" name="Content Placeholder 2"/>
          <p:cNvSpPr>
            <a:spLocks noGrp="1"/>
          </p:cNvSpPr>
          <p:nvPr>
            <p:ph sz="quarter" idx="1"/>
          </p:nvPr>
        </p:nvSpPr>
        <p:spPr/>
        <p:txBody>
          <a:bodyPr>
            <a:normAutofit/>
          </a:bodyPr>
          <a:lstStyle/>
          <a:p>
            <a:pPr algn="just"/>
            <a:r>
              <a:rPr lang="ro-RO" sz="2400" dirty="0" smtClean="0"/>
              <a:t>Aranjamentul de la Sinaia din 18 august 1938, împreună cu Acordul de la Bucureşti din 1 martie 1939 au facut ca pe data de 16 mai 1931, pavilionul României să fie ridicat pe toate navele Comisiunii Europene a Dunării.</a:t>
            </a:r>
            <a:endParaRPr lang="en-US"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multumiri.jpg"/>
          <p:cNvPicPr>
            <a:picLocks noGrp="1" noChangeAspect="1"/>
          </p:cNvPicPr>
          <p:nvPr>
            <p:ph sz="quarter" idx="1"/>
          </p:nvPr>
        </p:nvPicPr>
        <p:blipFill>
          <a:blip r:embed="rId2" cstate="print"/>
          <a:stretch>
            <a:fillRect/>
          </a:stretch>
        </p:blipFill>
        <p:spPr>
          <a:xfrm>
            <a:off x="381000" y="2971800"/>
            <a:ext cx="8516389" cy="2057400"/>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873</TotalTime>
  <Words>1008</Words>
  <Application>Microsoft Office PowerPoint</Application>
  <PresentationFormat>On-screen Show (4:3)</PresentationFormat>
  <Paragraphs>45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Median</vt:lpstr>
      <vt:lpstr>Sulina şi comisiunea europeană a dunării după primul război mondial</vt:lpstr>
      <vt:lpstr>scurt istoric</vt:lpstr>
      <vt:lpstr>lucrările tehnice efectuate de c.e.d</vt:lpstr>
      <vt:lpstr>MĂRIREA...</vt:lpstr>
      <vt:lpstr>ţara după primul război mondial şi presiunea diplomatică</vt:lpstr>
      <vt:lpstr>Slide 6</vt:lpstr>
      <vt:lpstr>dificultăţi tehnice</vt:lpstr>
      <vt:lpstr>Slide 8</vt:lpstr>
      <vt:lpstr>Slide 9</vt:lpstr>
      <vt:lpstr>Slide 10</vt:lpstr>
      <vt:lpstr>propuneri de reamenajare</vt:lpstr>
      <vt:lpstr>Slide 12</vt:lpstr>
      <vt:lpstr>Slide 13</vt:lpstr>
      <vt:lpstr>... şi DECĂDEREA</vt:lpstr>
      <vt:lpstr>Slide 15</vt:lpstr>
      <vt:lpstr>Slide 16</vt:lpstr>
      <vt:lpstr>Slide 17</vt:lpstr>
      <vt:lpstr>Slide 18</vt:lpstr>
      <vt:lpstr>concluzie</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Gura de vărsare sulina în harţile                comisiunii europene a dunării</dc:title>
  <dc:creator>Marius</dc:creator>
  <cp:lastModifiedBy>user</cp:lastModifiedBy>
  <cp:revision>74</cp:revision>
  <dcterms:created xsi:type="dcterms:W3CDTF">2006-08-16T00:00:00Z</dcterms:created>
  <dcterms:modified xsi:type="dcterms:W3CDTF">2013-04-19T10:23:17Z</dcterms:modified>
</cp:coreProperties>
</file>