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61" r:id="rId5"/>
    <p:sldId id="263" r:id="rId6"/>
    <p:sldId id="259" r:id="rId7"/>
    <p:sldId id="276" r:id="rId8"/>
    <p:sldId id="262" r:id="rId9"/>
    <p:sldId id="275" r:id="rId10"/>
    <p:sldId id="264" r:id="rId11"/>
    <p:sldId id="265" r:id="rId12"/>
    <p:sldId id="267" r:id="rId13"/>
    <p:sldId id="268" r:id="rId14"/>
    <p:sldId id="270" r:id="rId15"/>
    <p:sldId id="272" r:id="rId16"/>
    <p:sldId id="273" r:id="rId17"/>
    <p:sldId id="269" r:id="rId18"/>
    <p:sldId id="260" r:id="rId19"/>
    <p:sldId id="277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4280"/>
    <a:srgbClr val="0E34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5" autoAdjust="0"/>
    <p:restoredTop sz="94660"/>
  </p:normalViewPr>
  <p:slideViewPr>
    <p:cSldViewPr>
      <p:cViewPr varScale="1">
        <p:scale>
          <a:sx n="132" d="100"/>
          <a:sy n="132" d="100"/>
        </p:scale>
        <p:origin x="-10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1D1B-DA7F-4378-8900-CF9DE50FFADE}" type="datetimeFigureOut">
              <a:rPr lang="en-US" smtClean="0"/>
              <a:t>18-Apr-13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432FC-0C2B-4662-B73D-AEF45B2A10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1D1B-DA7F-4378-8900-CF9DE50FFADE}" type="datetimeFigureOut">
              <a:rPr lang="en-US" smtClean="0"/>
              <a:t>18-Apr-13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432FC-0C2B-4662-B73D-AEF45B2A10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1D1B-DA7F-4378-8900-CF9DE50FFADE}" type="datetimeFigureOut">
              <a:rPr lang="en-US" smtClean="0"/>
              <a:t>18-Apr-13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432FC-0C2B-4662-B73D-AEF45B2A10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1D1B-DA7F-4378-8900-CF9DE50FFADE}" type="datetimeFigureOut">
              <a:rPr lang="en-US" smtClean="0"/>
              <a:t>18-Apr-13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432FC-0C2B-4662-B73D-AEF45B2A10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1D1B-DA7F-4378-8900-CF9DE50FFADE}" type="datetimeFigureOut">
              <a:rPr lang="en-US" smtClean="0"/>
              <a:t>18-Apr-13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432FC-0C2B-4662-B73D-AEF45B2A10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1D1B-DA7F-4378-8900-CF9DE50FFADE}" type="datetimeFigureOut">
              <a:rPr lang="en-US" smtClean="0"/>
              <a:t>18-Apr-13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432FC-0C2B-4662-B73D-AEF45B2A10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1D1B-DA7F-4378-8900-CF9DE50FFADE}" type="datetimeFigureOut">
              <a:rPr lang="en-US" smtClean="0"/>
              <a:t>18-Apr-13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432FC-0C2B-4662-B73D-AEF45B2A10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1D1B-DA7F-4378-8900-CF9DE50FFADE}" type="datetimeFigureOut">
              <a:rPr lang="en-US" smtClean="0"/>
              <a:t>18-Apr-13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432FC-0C2B-4662-B73D-AEF45B2A10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1D1B-DA7F-4378-8900-CF9DE50FFADE}" type="datetimeFigureOut">
              <a:rPr lang="en-US" smtClean="0"/>
              <a:t>18-Apr-13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DE432FC-0C2B-4662-B73D-AEF45B2A10E1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1D1B-DA7F-4378-8900-CF9DE50FFADE}" type="datetimeFigureOut">
              <a:rPr lang="en-US" smtClean="0"/>
              <a:t>18-Apr-13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432FC-0C2B-4662-B73D-AEF45B2A10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1D1B-DA7F-4378-8900-CF9DE50FFADE}" type="datetimeFigureOut">
              <a:rPr lang="en-US" smtClean="0"/>
              <a:t>18-Apr-13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432FC-0C2B-4662-B73D-AEF45B2A10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EBD1D1B-DA7F-4378-8900-CF9DE50FFADE}" type="datetimeFigureOut">
              <a:rPr lang="en-US" smtClean="0"/>
              <a:t>18-Apr-13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E432FC-0C2B-4662-B73D-AEF45B2A10E1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propertyshark.com/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2133600"/>
            <a:ext cx="7851648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>
                <a:solidFill>
                  <a:schemeClr val="tx1"/>
                </a:solidFill>
                <a:effectLst/>
              </a:rPr>
              <a:t>Soluții</a:t>
            </a:r>
            <a:r>
              <a:rPr lang="en-US" dirty="0">
                <a:solidFill>
                  <a:schemeClr val="tx1"/>
                </a:solidFill>
                <a:effectLst/>
              </a:rPr>
              <a:t> Open Source </a:t>
            </a:r>
            <a:r>
              <a:rPr lang="ro-RO" dirty="0" smtClean="0">
                <a:solidFill>
                  <a:schemeClr val="tx1"/>
                </a:solidFill>
                <a:effectLst/>
              </a:rPr>
              <a:t/>
            </a:r>
            <a:br>
              <a:rPr lang="ro-RO" dirty="0" smtClean="0">
                <a:solidFill>
                  <a:schemeClr val="tx1"/>
                </a:solidFill>
                <a:effectLst/>
              </a:rPr>
            </a:br>
            <a:r>
              <a:rPr lang="en-US" dirty="0" err="1" smtClean="0">
                <a:solidFill>
                  <a:schemeClr val="tx1"/>
                </a:solidFill>
                <a:effectLst/>
              </a:rPr>
              <a:t>în</a:t>
            </a:r>
            <a:r>
              <a:rPr lang="en-US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</a:rPr>
              <a:t>piața</a:t>
            </a:r>
            <a:r>
              <a:rPr lang="en-US" dirty="0">
                <a:solidFill>
                  <a:schemeClr val="tx1"/>
                </a:solidFill>
                <a:effectLst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</a:rPr>
              <a:t>imobiliară</a:t>
            </a:r>
            <a:r>
              <a:rPr lang="en-US" dirty="0">
                <a:solidFill>
                  <a:schemeClr val="tx1"/>
                </a:solidFill>
                <a:effectLst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</a:rPr>
              <a:t>americană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019800"/>
            <a:ext cx="2286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6019800"/>
            <a:ext cx="2286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916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3400" y="30892"/>
            <a:ext cx="7772400" cy="1362456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</a:rPr>
              <a:t>Cine </a:t>
            </a:r>
            <a:r>
              <a:rPr lang="en-US" sz="4000" dirty="0" err="1" smtClean="0">
                <a:solidFill>
                  <a:schemeClr val="tx1"/>
                </a:solidFill>
              </a:rPr>
              <a:t>suntem</a:t>
            </a:r>
            <a:r>
              <a:rPr lang="en-US" sz="4000" dirty="0" smtClean="0">
                <a:solidFill>
                  <a:schemeClr val="tx1"/>
                </a:solidFill>
              </a:rPr>
              <a:t>?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533400" y="1524000"/>
            <a:ext cx="7772400" cy="5257800"/>
          </a:xfrm>
        </p:spPr>
        <p:txBody>
          <a:bodyPr>
            <a:normAutofit/>
          </a:bodyPr>
          <a:lstStyle/>
          <a:p>
            <a:r>
              <a:rPr lang="en-US" dirty="0" err="1" smtClean="0"/>
              <a:t>Yardi</a:t>
            </a:r>
            <a:r>
              <a:rPr lang="en-US" dirty="0" smtClean="0"/>
              <a:t> Systems:</a:t>
            </a:r>
          </a:p>
          <a:p>
            <a:pPr marL="342900" indent="-342900" algn="just">
              <a:buClr>
                <a:schemeClr val="tx1"/>
              </a:buClr>
              <a:buFont typeface="Wingdings" pitchFamily="2" charset="2"/>
              <a:buChar char="q"/>
            </a:pPr>
            <a:r>
              <a:rPr lang="en-US" dirty="0" err="1" smtClean="0"/>
              <a:t>companie</a:t>
            </a:r>
            <a:r>
              <a:rPr lang="en-US" dirty="0" smtClean="0"/>
              <a:t> </a:t>
            </a:r>
            <a:r>
              <a:rPr lang="en-US" dirty="0" err="1" smtClean="0"/>
              <a:t>multina</a:t>
            </a:r>
            <a:r>
              <a:rPr lang="ro-RO" dirty="0"/>
              <a:t>ț</a:t>
            </a:r>
            <a:r>
              <a:rPr lang="en-US" dirty="0" err="1" smtClean="0"/>
              <a:t>ional</a:t>
            </a:r>
            <a:r>
              <a:rPr lang="ro-RO" dirty="0" smtClean="0"/>
              <a:t>ă</a:t>
            </a:r>
            <a:r>
              <a:rPr lang="en-US" dirty="0" smtClean="0"/>
              <a:t>;</a:t>
            </a:r>
          </a:p>
          <a:p>
            <a:pPr marL="342900" indent="-342900" algn="just">
              <a:buClr>
                <a:schemeClr val="tx1"/>
              </a:buClr>
              <a:buFont typeface="Wingdings" pitchFamily="2" charset="2"/>
              <a:buChar char="q"/>
            </a:pPr>
            <a:r>
              <a:rPr lang="en-US" dirty="0" err="1" smtClean="0"/>
              <a:t>domeniu</a:t>
            </a:r>
            <a:r>
              <a:rPr lang="en-US" dirty="0" smtClean="0"/>
              <a:t> </a:t>
            </a:r>
            <a:r>
              <a:rPr lang="en-US" dirty="0"/>
              <a:t>de </a:t>
            </a:r>
            <a:r>
              <a:rPr lang="en-US" dirty="0" err="1" smtClean="0"/>
              <a:t>activitate</a:t>
            </a:r>
            <a:r>
              <a:rPr lang="ro-RO" dirty="0" smtClean="0"/>
              <a:t>:</a:t>
            </a:r>
            <a:r>
              <a:rPr lang="en-US" dirty="0" smtClean="0"/>
              <a:t> </a:t>
            </a:r>
            <a:r>
              <a:rPr lang="en-US" dirty="0" err="1" smtClean="0"/>
              <a:t>managementul</a:t>
            </a:r>
            <a:r>
              <a:rPr lang="en-US" dirty="0" smtClean="0"/>
              <a:t> </a:t>
            </a:r>
            <a:r>
              <a:rPr lang="en-US" dirty="0" err="1" smtClean="0"/>
              <a:t>propriet</a:t>
            </a:r>
            <a:r>
              <a:rPr lang="ro-RO" dirty="0" smtClean="0"/>
              <a:t>ății</a:t>
            </a:r>
            <a:r>
              <a:rPr lang="en-US" dirty="0" smtClean="0"/>
              <a:t>, </a:t>
            </a:r>
            <a:r>
              <a:rPr lang="en-US" dirty="0" err="1" smtClean="0"/>
              <a:t>solu</a:t>
            </a:r>
            <a:r>
              <a:rPr lang="ro-RO" dirty="0" smtClean="0"/>
              <a:t>ț</a:t>
            </a:r>
            <a:r>
              <a:rPr lang="en-US" dirty="0" smtClean="0"/>
              <a:t>ii </a:t>
            </a:r>
            <a:r>
              <a:rPr lang="en-US" dirty="0"/>
              <a:t>software complete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 smtClean="0"/>
              <a:t>fiecare</a:t>
            </a:r>
            <a:r>
              <a:rPr lang="en-US" dirty="0" smtClean="0"/>
              <a:t> aspect </a:t>
            </a:r>
            <a:r>
              <a:rPr lang="en-US" dirty="0"/>
              <a:t>al </a:t>
            </a:r>
            <a:r>
              <a:rPr lang="en-US" dirty="0" err="1" smtClean="0"/>
              <a:t>proprietății</a:t>
            </a:r>
            <a:r>
              <a:rPr lang="en-US" dirty="0" smtClean="0"/>
              <a:t>;</a:t>
            </a:r>
            <a:endParaRPr lang="ro-RO" dirty="0" smtClean="0"/>
          </a:p>
          <a:p>
            <a:pPr marL="342900" indent="-342900" algn="just">
              <a:buClr>
                <a:schemeClr val="tx1"/>
              </a:buClr>
              <a:buFont typeface="Wingdings" pitchFamily="2" charset="2"/>
              <a:buChar char="q"/>
            </a:pPr>
            <a:r>
              <a:rPr lang="ro-RO" dirty="0" smtClean="0">
                <a:latin typeface="+mj-lt"/>
              </a:rPr>
              <a:t>28 </a:t>
            </a:r>
            <a:r>
              <a:rPr lang="ro-RO" dirty="0" smtClean="0"/>
              <a:t>sedii (America de Nord, Canada, Europa, Asia, Australia).</a:t>
            </a:r>
            <a:endParaRPr lang="en-US" dirty="0" smtClean="0">
              <a:latin typeface="+mj-lt"/>
            </a:endParaRPr>
          </a:p>
          <a:p>
            <a:pPr algn="just">
              <a:buClr>
                <a:schemeClr val="tx1"/>
              </a:buClr>
            </a:pPr>
            <a:endParaRPr lang="en-US" dirty="0"/>
          </a:p>
          <a:p>
            <a:pPr algn="just">
              <a:buClr>
                <a:schemeClr val="tx1"/>
              </a:buClr>
            </a:pPr>
            <a:r>
              <a:rPr lang="en-US" dirty="0" smtClean="0"/>
              <a:t>Property Shark:</a:t>
            </a:r>
          </a:p>
          <a:p>
            <a:pPr marL="342900" indent="-342900" algn="just">
              <a:buClr>
                <a:schemeClr val="tx1"/>
              </a:buClr>
              <a:buFont typeface="Wingdings" pitchFamily="2" charset="2"/>
              <a:buChar char="q"/>
            </a:pPr>
            <a:r>
              <a:rPr lang="en-US" dirty="0" err="1" smtClean="0"/>
              <a:t>domeniu</a:t>
            </a:r>
            <a:r>
              <a:rPr lang="en-US" dirty="0" smtClean="0"/>
              <a:t> </a:t>
            </a:r>
            <a:r>
              <a:rPr lang="en-US" dirty="0"/>
              <a:t>de </a:t>
            </a:r>
            <a:r>
              <a:rPr lang="en-US" dirty="0" err="1" smtClean="0"/>
              <a:t>activitate</a:t>
            </a:r>
            <a:r>
              <a:rPr lang="en-US" dirty="0"/>
              <a:t>:</a:t>
            </a:r>
            <a:r>
              <a:rPr lang="en-US" dirty="0" smtClean="0"/>
              <a:t> </a:t>
            </a:r>
            <a:r>
              <a:rPr lang="en-US" dirty="0"/>
              <a:t>real-estate-</a:t>
            </a:r>
            <a:r>
              <a:rPr lang="en-US" dirty="0" err="1"/>
              <a:t>ul</a:t>
            </a:r>
            <a:r>
              <a:rPr lang="en-US" dirty="0"/>
              <a:t> </a:t>
            </a:r>
            <a:r>
              <a:rPr lang="en-US" dirty="0" err="1" smtClean="0"/>
              <a:t>american</a:t>
            </a:r>
            <a:r>
              <a:rPr lang="en-US" dirty="0" smtClean="0"/>
              <a:t>;</a:t>
            </a:r>
          </a:p>
          <a:p>
            <a:pPr marL="342900" indent="-342900" algn="just">
              <a:buClr>
                <a:schemeClr val="tx1"/>
              </a:buClr>
              <a:buFont typeface="Wingdings" pitchFamily="2" charset="2"/>
              <a:buChar char="q"/>
            </a:pPr>
            <a:r>
              <a:rPr lang="en-US" dirty="0" err="1" smtClean="0"/>
              <a:t>ofer</a:t>
            </a:r>
            <a:r>
              <a:rPr lang="ro-RO" dirty="0" smtClean="0"/>
              <a:t>ă</a:t>
            </a:r>
            <a:r>
              <a:rPr lang="en-US" dirty="0" smtClean="0"/>
              <a:t> </a:t>
            </a:r>
            <a:r>
              <a:rPr lang="en-US" dirty="0" err="1" smtClean="0"/>
              <a:t>informa</a:t>
            </a:r>
            <a:r>
              <a:rPr lang="ro-RO" dirty="0" smtClean="0"/>
              <a:t>ț</a:t>
            </a:r>
            <a:r>
              <a:rPr lang="en-US" dirty="0" smtClean="0"/>
              <a:t>ii </a:t>
            </a:r>
            <a:r>
              <a:rPr lang="en-US" dirty="0" err="1"/>
              <a:t>foarte</a:t>
            </a:r>
            <a:r>
              <a:rPr lang="en-US" dirty="0"/>
              <a:t> </a:t>
            </a:r>
            <a:r>
              <a:rPr lang="en-US" dirty="0" err="1"/>
              <a:t>detaliate</a:t>
            </a:r>
            <a:r>
              <a:rPr lang="en-US" dirty="0"/>
              <a:t> legate de </a:t>
            </a:r>
            <a:r>
              <a:rPr lang="en-US" dirty="0" err="1" smtClean="0"/>
              <a:t>propriet</a:t>
            </a:r>
            <a:r>
              <a:rPr lang="ro-RO" dirty="0" smtClean="0"/>
              <a:t>ăț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err="1" smtClean="0"/>
              <a:t>adres</a:t>
            </a:r>
            <a:r>
              <a:rPr lang="ro-RO" dirty="0" smtClean="0"/>
              <a:t>a</a:t>
            </a:r>
            <a:r>
              <a:rPr lang="en-US" dirty="0" smtClean="0"/>
              <a:t>, </a:t>
            </a:r>
            <a:r>
              <a:rPr lang="en-US" dirty="0" err="1" smtClean="0"/>
              <a:t>proprietari</a:t>
            </a:r>
            <a:r>
              <a:rPr lang="en-US" dirty="0" smtClean="0"/>
              <a:t>, pre</a:t>
            </a:r>
            <a:r>
              <a:rPr lang="ro-RO" dirty="0" smtClean="0"/>
              <a:t>ț</a:t>
            </a:r>
            <a:r>
              <a:rPr lang="en-US" dirty="0" smtClean="0"/>
              <a:t> </a:t>
            </a:r>
            <a:r>
              <a:rPr lang="en-US" dirty="0"/>
              <a:t>de </a:t>
            </a:r>
            <a:r>
              <a:rPr lang="en-US" dirty="0" smtClean="0"/>
              <a:t>v</a:t>
            </a:r>
            <a:r>
              <a:rPr lang="ro-RO" dirty="0" smtClean="0"/>
              <a:t>â</a:t>
            </a:r>
            <a:r>
              <a:rPr lang="en-US" dirty="0" err="1" smtClean="0"/>
              <a:t>nzare</a:t>
            </a:r>
            <a:r>
              <a:rPr lang="en-US" dirty="0"/>
              <a:t>, </a:t>
            </a:r>
            <a:r>
              <a:rPr lang="en-US" dirty="0" err="1"/>
              <a:t>anul</a:t>
            </a:r>
            <a:r>
              <a:rPr lang="en-US" dirty="0"/>
              <a:t> </a:t>
            </a:r>
            <a:r>
              <a:rPr lang="en-US" dirty="0" err="1" smtClean="0"/>
              <a:t>construc</a:t>
            </a:r>
            <a:r>
              <a:rPr lang="ro-RO" dirty="0" smtClean="0"/>
              <a:t>ț</a:t>
            </a:r>
            <a:r>
              <a:rPr lang="en-US" dirty="0" err="1" smtClean="0"/>
              <a:t>iei</a:t>
            </a:r>
            <a:r>
              <a:rPr lang="en-US" dirty="0"/>
              <a:t>, </a:t>
            </a:r>
            <a:r>
              <a:rPr lang="en-US" dirty="0" err="1" smtClean="0"/>
              <a:t>num</a:t>
            </a:r>
            <a:r>
              <a:rPr lang="ro-RO" dirty="0" smtClean="0"/>
              <a:t>ă</a:t>
            </a:r>
            <a:r>
              <a:rPr lang="en-US" dirty="0" smtClean="0"/>
              <a:t>r </a:t>
            </a:r>
            <a:r>
              <a:rPr lang="en-US" dirty="0"/>
              <a:t>de </a:t>
            </a:r>
            <a:r>
              <a:rPr lang="en-US" dirty="0" err="1"/>
              <a:t>camere</a:t>
            </a:r>
            <a:r>
              <a:rPr lang="en-US" dirty="0"/>
              <a:t>, </a:t>
            </a:r>
            <a:r>
              <a:rPr lang="en-US" dirty="0" smtClean="0"/>
              <a:t>etc.);</a:t>
            </a:r>
          </a:p>
          <a:p>
            <a:pPr marL="342900" indent="-342900" algn="just">
              <a:buClr>
                <a:schemeClr val="tx1"/>
              </a:buClr>
              <a:buFont typeface="Wingdings" pitchFamily="2" charset="2"/>
              <a:buChar char="q"/>
            </a:pPr>
            <a:r>
              <a:rPr lang="en-US" dirty="0" smtClean="0"/>
              <a:t>H</a:t>
            </a:r>
            <a:r>
              <a:rPr lang="ro-RO" dirty="0" smtClean="0"/>
              <a:t>ă</a:t>
            </a:r>
            <a:r>
              <a:rPr lang="en-US" dirty="0" smtClean="0"/>
              <a:t>r</a:t>
            </a:r>
            <a:r>
              <a:rPr lang="ro-RO" dirty="0" smtClean="0"/>
              <a:t>ț</a:t>
            </a:r>
            <a:r>
              <a:rPr lang="en-US" dirty="0" err="1" smtClean="0"/>
              <a:t>i</a:t>
            </a:r>
            <a:r>
              <a:rPr lang="ro-RO" dirty="0" smtClean="0"/>
              <a:t> (bazate pe parcele)</a:t>
            </a:r>
            <a:r>
              <a:rPr lang="en-US" dirty="0" smtClean="0"/>
              <a:t>.</a:t>
            </a:r>
            <a:endParaRPr lang="en-US" dirty="0"/>
          </a:p>
          <a:p>
            <a:pPr marL="342900" indent="-342900">
              <a:buClr>
                <a:schemeClr val="tx1"/>
              </a:buClr>
              <a:buFont typeface="Wingdings" pitchFamily="2" charset="2"/>
              <a:buChar char="q"/>
            </a:pPr>
            <a:endParaRPr lang="en-US" dirty="0" smtClean="0"/>
          </a:p>
          <a:p>
            <a:pPr>
              <a:buClr>
                <a:schemeClr val="tx1"/>
              </a:buClr>
            </a:pPr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0902" y="6248400"/>
            <a:ext cx="1600504" cy="480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12" y="6248510"/>
            <a:ext cx="1600194" cy="480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8192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7772400" cy="1362456"/>
          </a:xfrm>
        </p:spPr>
        <p:txBody>
          <a:bodyPr/>
          <a:lstStyle/>
          <a:p>
            <a:r>
              <a:rPr lang="en-US" sz="4000" dirty="0" err="1" smtClean="0">
                <a:solidFill>
                  <a:schemeClr val="tx1"/>
                </a:solidFill>
              </a:rPr>
              <a:t>Ce</a:t>
            </a:r>
            <a:r>
              <a:rPr lang="en-US" sz="4000" dirty="0" smtClean="0">
                <a:solidFill>
                  <a:schemeClr val="tx1"/>
                </a:solidFill>
              </a:rPr>
              <a:t> date </a:t>
            </a:r>
            <a:r>
              <a:rPr lang="en-US" sz="4000" dirty="0" err="1" smtClean="0">
                <a:solidFill>
                  <a:schemeClr val="tx1"/>
                </a:solidFill>
              </a:rPr>
              <a:t>folosim</a:t>
            </a:r>
            <a:r>
              <a:rPr lang="en-US" sz="4000" dirty="0" smtClean="0">
                <a:solidFill>
                  <a:schemeClr val="tx1"/>
                </a:solidFill>
              </a:rPr>
              <a:t>?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1600200"/>
            <a:ext cx="7772400" cy="5257800"/>
          </a:xfrm>
        </p:spPr>
        <p:txBody>
          <a:bodyPr>
            <a:normAutofit/>
          </a:bodyPr>
          <a:lstStyle/>
          <a:p>
            <a:pPr marL="342900" indent="-342900" algn="just">
              <a:buClr>
                <a:schemeClr val="tx1"/>
              </a:buClr>
              <a:buFont typeface="Wingdings" pitchFamily="2" charset="2"/>
              <a:buChar char="q"/>
            </a:pPr>
            <a:r>
              <a:rPr lang="en-US" dirty="0" smtClean="0"/>
              <a:t>~ </a:t>
            </a:r>
            <a:r>
              <a:rPr lang="en-US" dirty="0" smtClean="0">
                <a:latin typeface="+mj-lt"/>
              </a:rPr>
              <a:t>70</a:t>
            </a:r>
            <a:r>
              <a:rPr lang="en-US" dirty="0" smtClean="0"/>
              <a:t>% din </a:t>
            </a:r>
            <a:r>
              <a:rPr lang="en-US" dirty="0" err="1" smtClean="0"/>
              <a:t>datele</a:t>
            </a:r>
            <a:r>
              <a:rPr lang="en-US" dirty="0" smtClean="0"/>
              <a:t> </a:t>
            </a:r>
            <a:r>
              <a:rPr lang="en-US" dirty="0"/>
              <a:t>GIS </a:t>
            </a:r>
            <a:r>
              <a:rPr lang="en-US" dirty="0" err="1" smtClean="0"/>
              <a:t>folosite</a:t>
            </a:r>
            <a:r>
              <a:rPr lang="en-US" dirty="0" smtClean="0"/>
              <a:t>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publice</a:t>
            </a:r>
            <a:r>
              <a:rPr lang="en-US" dirty="0" smtClean="0"/>
              <a:t>;</a:t>
            </a:r>
          </a:p>
          <a:p>
            <a:pPr algn="just"/>
            <a:endParaRPr lang="en-US" dirty="0" smtClean="0"/>
          </a:p>
          <a:p>
            <a:pPr marL="342900" indent="-342900" algn="just">
              <a:buClr>
                <a:schemeClr val="tx1"/>
              </a:buClr>
              <a:buFont typeface="Wingdings" pitchFamily="2" charset="2"/>
              <a:buChar char="q"/>
            </a:pPr>
            <a:r>
              <a:rPr lang="en-US" dirty="0" err="1" smtClean="0"/>
              <a:t>cele</a:t>
            </a:r>
            <a:r>
              <a:rPr lang="en-US" dirty="0" smtClean="0"/>
              <a:t> </a:t>
            </a:r>
            <a:r>
              <a:rPr lang="en-US" dirty="0" err="1" smtClean="0"/>
              <a:t>mai</a:t>
            </a:r>
            <a:r>
              <a:rPr lang="en-US" dirty="0" smtClean="0"/>
              <a:t> </a:t>
            </a:r>
            <a:r>
              <a:rPr lang="en-US" dirty="0" err="1" smtClean="0"/>
              <a:t>uzuale</a:t>
            </a:r>
            <a:r>
              <a:rPr lang="en-US" dirty="0" smtClean="0"/>
              <a:t> </a:t>
            </a:r>
            <a:r>
              <a:rPr lang="en-US" dirty="0" err="1" smtClean="0"/>
              <a:t>formate</a:t>
            </a:r>
            <a:r>
              <a:rPr lang="en-US" dirty="0" smtClean="0"/>
              <a:t> de date vector </a:t>
            </a:r>
            <a:r>
              <a:rPr lang="ro-RO" dirty="0" smtClean="0"/>
              <a:t>ș</a:t>
            </a:r>
            <a:r>
              <a:rPr lang="en-US" dirty="0" err="1" smtClean="0"/>
              <a:t>i</a:t>
            </a:r>
            <a:r>
              <a:rPr lang="en-US" dirty="0" smtClean="0"/>
              <a:t> raster;</a:t>
            </a:r>
          </a:p>
          <a:p>
            <a:pPr algn="just"/>
            <a:endParaRPr lang="en-US" dirty="0" smtClean="0"/>
          </a:p>
          <a:p>
            <a:pPr marL="342900" indent="-342900" algn="just">
              <a:buClr>
                <a:schemeClr val="tx1"/>
              </a:buClr>
              <a:buFont typeface="Wingdings" pitchFamily="2" charset="2"/>
              <a:buChar char="q"/>
            </a:pPr>
            <a:r>
              <a:rPr lang="ro-RO" dirty="0" smtClean="0"/>
              <a:t>în prezent</a:t>
            </a:r>
            <a:r>
              <a:rPr lang="en-US" dirty="0" smtClean="0"/>
              <a:t> </a:t>
            </a:r>
            <a:r>
              <a:rPr lang="en-US" dirty="0" err="1" smtClean="0"/>
              <a:t>structura</a:t>
            </a:r>
            <a:r>
              <a:rPr lang="en-US" dirty="0" smtClean="0"/>
              <a:t> </a:t>
            </a:r>
            <a:r>
              <a:rPr lang="en-US" dirty="0" err="1" smtClean="0"/>
              <a:t>noastr</a:t>
            </a:r>
            <a:r>
              <a:rPr lang="ro-RO" dirty="0" smtClean="0"/>
              <a:t>ă</a:t>
            </a:r>
            <a:r>
              <a:rPr lang="en-US" dirty="0" smtClean="0"/>
              <a:t> de fi</a:t>
            </a:r>
            <a:r>
              <a:rPr lang="ro-RO" dirty="0" smtClean="0"/>
              <a:t>ș</a:t>
            </a:r>
            <a:r>
              <a:rPr lang="en-US" dirty="0" err="1" smtClean="0"/>
              <a:t>iere</a:t>
            </a:r>
            <a:r>
              <a:rPr lang="en-US" dirty="0" smtClean="0"/>
              <a:t> </a:t>
            </a:r>
            <a:r>
              <a:rPr lang="en-US" dirty="0" err="1" smtClean="0"/>
              <a:t>cuprinde</a:t>
            </a:r>
            <a:r>
              <a:rPr lang="en-US" dirty="0" smtClean="0"/>
              <a:t>:</a:t>
            </a:r>
          </a:p>
          <a:p>
            <a:r>
              <a:rPr lang="en-US" dirty="0" smtClean="0">
                <a:latin typeface="+mj-lt"/>
              </a:rPr>
              <a:t>     70.000</a:t>
            </a:r>
            <a:r>
              <a:rPr lang="en-US" dirty="0" smtClean="0"/>
              <a:t> shape-</a:t>
            </a:r>
            <a:r>
              <a:rPr lang="en-US" dirty="0" err="1" smtClean="0"/>
              <a:t>uri</a:t>
            </a:r>
            <a:r>
              <a:rPr lang="en-US" dirty="0" smtClean="0"/>
              <a:t>;</a:t>
            </a:r>
          </a:p>
          <a:p>
            <a:r>
              <a:rPr lang="en-US" dirty="0" smtClean="0"/>
              <a:t>     </a:t>
            </a:r>
            <a:r>
              <a:rPr lang="en-US" dirty="0" smtClean="0">
                <a:latin typeface="+mj-lt"/>
              </a:rPr>
              <a:t>89</a:t>
            </a:r>
            <a:r>
              <a:rPr lang="en-US" dirty="0" smtClean="0"/>
              <a:t>.</a:t>
            </a:r>
            <a:r>
              <a:rPr lang="en-US" dirty="0" smtClean="0">
                <a:latin typeface="+mj-lt"/>
              </a:rPr>
              <a:t>000</a:t>
            </a:r>
            <a:r>
              <a:rPr lang="en-US" dirty="0" smtClean="0"/>
              <a:t> </a:t>
            </a:r>
            <a:r>
              <a:rPr lang="en-US" dirty="0" err="1" smtClean="0"/>
              <a:t>tif-uri</a:t>
            </a:r>
            <a:r>
              <a:rPr lang="en-US" dirty="0" smtClean="0"/>
              <a:t>;</a:t>
            </a:r>
          </a:p>
          <a:p>
            <a:r>
              <a:rPr lang="en-US" dirty="0" smtClean="0"/>
              <a:t>     </a:t>
            </a:r>
            <a:r>
              <a:rPr lang="en-US" dirty="0" smtClean="0">
                <a:latin typeface="+mj-lt"/>
              </a:rPr>
              <a:t>1.700</a:t>
            </a:r>
            <a:r>
              <a:rPr lang="en-US" dirty="0" smtClean="0"/>
              <a:t> </a:t>
            </a:r>
            <a:r>
              <a:rPr lang="en-US" dirty="0" err="1" smtClean="0"/>
              <a:t>png</a:t>
            </a:r>
            <a:r>
              <a:rPr lang="en-US" dirty="0" smtClean="0"/>
              <a:t> (</a:t>
            </a:r>
            <a:r>
              <a:rPr lang="en-US" dirty="0" err="1" smtClean="0"/>
              <a:t>legende</a:t>
            </a:r>
            <a:r>
              <a:rPr lang="en-US" dirty="0" smtClean="0"/>
              <a:t> &amp; </a:t>
            </a:r>
            <a:r>
              <a:rPr lang="en-US" dirty="0" err="1" smtClean="0"/>
              <a:t>keymap</a:t>
            </a:r>
            <a:r>
              <a:rPr lang="en-US" dirty="0" smtClean="0"/>
              <a:t>) ;</a:t>
            </a:r>
          </a:p>
          <a:p>
            <a:r>
              <a:rPr lang="en-US" dirty="0"/>
              <a:t> </a:t>
            </a:r>
            <a:r>
              <a:rPr lang="en-US" dirty="0" smtClean="0"/>
              <a:t>    </a:t>
            </a:r>
            <a:r>
              <a:rPr lang="en-US" dirty="0" smtClean="0">
                <a:latin typeface="+mj-lt"/>
              </a:rPr>
              <a:t>1.231.894.000  </a:t>
            </a:r>
            <a:r>
              <a:rPr lang="en-US" dirty="0" smtClean="0"/>
              <a:t>tile-</a:t>
            </a:r>
            <a:r>
              <a:rPr lang="en-US" dirty="0" err="1" smtClean="0"/>
              <a:t>uri</a:t>
            </a:r>
            <a:r>
              <a:rPr lang="en-US" dirty="0"/>
              <a:t>.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	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0902" y="6248400"/>
            <a:ext cx="1600504" cy="480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12" y="6248510"/>
            <a:ext cx="1600194" cy="480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7151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625" y="132698"/>
            <a:ext cx="7751575" cy="6592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014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22" y="0"/>
            <a:ext cx="78701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73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7772400" cy="1362456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</a:rPr>
              <a:t>Cum </a:t>
            </a:r>
            <a:r>
              <a:rPr lang="en-US" sz="4000" dirty="0" err="1" smtClean="0">
                <a:solidFill>
                  <a:schemeClr val="tx1"/>
                </a:solidFill>
              </a:rPr>
              <a:t>prelucr</a:t>
            </a:r>
            <a:r>
              <a:rPr lang="ro-RO" sz="4000" dirty="0" smtClean="0">
                <a:solidFill>
                  <a:schemeClr val="tx1"/>
                </a:solidFill>
              </a:rPr>
              <a:t>ă</a:t>
            </a:r>
            <a:r>
              <a:rPr lang="en-US" sz="4000" dirty="0" smtClean="0">
                <a:solidFill>
                  <a:schemeClr val="tx1"/>
                </a:solidFill>
              </a:rPr>
              <a:t>m </a:t>
            </a:r>
            <a:r>
              <a:rPr lang="en-US" sz="4000" dirty="0" err="1" smtClean="0">
                <a:solidFill>
                  <a:schemeClr val="tx1"/>
                </a:solidFill>
              </a:rPr>
              <a:t>datele</a:t>
            </a:r>
            <a:r>
              <a:rPr lang="en-US" sz="4000" dirty="0" smtClean="0">
                <a:solidFill>
                  <a:schemeClr val="tx1"/>
                </a:solidFill>
              </a:rPr>
              <a:t>?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1752600"/>
            <a:ext cx="7772400" cy="6934200"/>
          </a:xfrm>
        </p:spPr>
        <p:txBody>
          <a:bodyPr>
            <a:normAutofit/>
          </a:bodyPr>
          <a:lstStyle/>
          <a:p>
            <a:pPr algn="just">
              <a:buClr>
                <a:schemeClr val="tx1"/>
              </a:buClr>
            </a:pPr>
            <a:endParaRPr lang="en-US" dirty="0" smtClean="0">
              <a:latin typeface="Constantia" pitchFamily="18" charset="0"/>
            </a:endParaRPr>
          </a:p>
          <a:p>
            <a:pPr marL="342900" indent="-342900" algn="just">
              <a:buClr>
                <a:schemeClr val="tx1"/>
              </a:buClr>
              <a:buFont typeface="Wingdings" pitchFamily="2" charset="2"/>
              <a:buChar char="q"/>
            </a:pPr>
            <a:r>
              <a:rPr lang="vi-VN" dirty="0" smtClean="0">
                <a:latin typeface="Constantia" pitchFamily="18" charset="0"/>
              </a:rPr>
              <a:t>shapefile-uri</a:t>
            </a:r>
            <a:r>
              <a:rPr lang="en-US" dirty="0" smtClean="0">
                <a:latin typeface="Constantia" pitchFamily="18" charset="0"/>
              </a:rPr>
              <a:t>le  </a:t>
            </a:r>
            <a:r>
              <a:rPr lang="en-US" dirty="0" err="1" smtClean="0">
                <a:latin typeface="Constantia" pitchFamily="18" charset="0"/>
              </a:rPr>
              <a:t>sunt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prelucrate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vi-VN" dirty="0" smtClean="0">
                <a:latin typeface="Constantia" pitchFamily="18" charset="0"/>
              </a:rPr>
              <a:t>cu softuri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vi-VN" dirty="0" smtClean="0">
                <a:latin typeface="Constantia" pitchFamily="18" charset="0"/>
              </a:rPr>
              <a:t>GIS </a:t>
            </a:r>
            <a:r>
              <a:rPr lang="en-US" dirty="0" smtClean="0">
                <a:latin typeface="Constantia" pitchFamily="18" charset="0"/>
              </a:rPr>
              <a:t>Open Source: </a:t>
            </a:r>
            <a:r>
              <a:rPr lang="vi-VN" dirty="0" smtClean="0">
                <a:latin typeface="Constantia" pitchFamily="18" charset="0"/>
              </a:rPr>
              <a:t>qGIS</a:t>
            </a:r>
            <a:r>
              <a:rPr lang="vi-VN" dirty="0">
                <a:latin typeface="Constantia" pitchFamily="18" charset="0"/>
              </a:rPr>
              <a:t>, </a:t>
            </a:r>
            <a:r>
              <a:rPr lang="en-US" dirty="0" err="1" smtClean="0">
                <a:latin typeface="Constantia" pitchFamily="18" charset="0"/>
              </a:rPr>
              <a:t>gv</a:t>
            </a:r>
            <a:r>
              <a:rPr lang="vi-VN" dirty="0" smtClean="0">
                <a:latin typeface="Constantia" pitchFamily="18" charset="0"/>
              </a:rPr>
              <a:t>SIG</a:t>
            </a:r>
            <a:r>
              <a:rPr lang="vi-VN" dirty="0">
                <a:latin typeface="Constantia" pitchFamily="18" charset="0"/>
              </a:rPr>
              <a:t>, sagaGIS, </a:t>
            </a:r>
            <a:r>
              <a:rPr lang="vi-VN" dirty="0" smtClean="0">
                <a:latin typeface="Constantia" pitchFamily="18" charset="0"/>
              </a:rPr>
              <a:t>MapWindow</a:t>
            </a:r>
            <a:r>
              <a:rPr lang="en-US" dirty="0" smtClean="0">
                <a:latin typeface="Constantia" pitchFamily="18" charset="0"/>
              </a:rPr>
              <a:t>;</a:t>
            </a:r>
          </a:p>
          <a:p>
            <a:pPr algn="just">
              <a:buClr>
                <a:schemeClr val="tx1"/>
              </a:buClr>
            </a:pPr>
            <a:endParaRPr lang="en-US" dirty="0" smtClean="0">
              <a:latin typeface="Constantia" pitchFamily="18" charset="0"/>
            </a:endParaRPr>
          </a:p>
          <a:p>
            <a:pPr marL="342900" indent="-342900" algn="just">
              <a:buClr>
                <a:schemeClr val="tx1"/>
              </a:buClr>
              <a:buFont typeface="Wingdings" pitchFamily="2" charset="2"/>
              <a:buChar char="q"/>
            </a:pPr>
            <a:r>
              <a:rPr lang="ro-RO" dirty="0" smtClean="0">
                <a:latin typeface="Constantia" pitchFamily="18" charset="0"/>
              </a:rPr>
              <a:t>se folosesc și </a:t>
            </a:r>
            <a:r>
              <a:rPr lang="vi-VN" dirty="0" smtClean="0">
                <a:latin typeface="Constantia" pitchFamily="18" charset="0"/>
              </a:rPr>
              <a:t>librăriil</a:t>
            </a:r>
            <a:r>
              <a:rPr lang="ro-RO" dirty="0" smtClean="0">
                <a:latin typeface="Constantia" pitchFamily="18" charset="0"/>
              </a:rPr>
              <a:t>e</a:t>
            </a:r>
            <a:r>
              <a:rPr lang="vi-VN" dirty="0" smtClean="0">
                <a:latin typeface="Constantia" pitchFamily="18" charset="0"/>
              </a:rPr>
              <a:t> </a:t>
            </a:r>
            <a:r>
              <a:rPr lang="vi-VN" dirty="0">
                <a:latin typeface="Constantia" pitchFamily="18" charset="0"/>
              </a:rPr>
              <a:t>GDAL</a:t>
            </a:r>
            <a:r>
              <a:rPr lang="vi-VN" dirty="0" smtClean="0">
                <a:latin typeface="Constantia" pitchFamily="18" charset="0"/>
              </a:rPr>
              <a:t>,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vi-VN" dirty="0" smtClean="0">
                <a:latin typeface="Constantia" pitchFamily="18" charset="0"/>
              </a:rPr>
              <a:t>OGR</a:t>
            </a:r>
            <a:r>
              <a:rPr lang="en-US" dirty="0" smtClean="0">
                <a:latin typeface="Constantia" pitchFamily="18" charset="0"/>
              </a:rPr>
              <a:t>;</a:t>
            </a:r>
          </a:p>
          <a:p>
            <a:pPr algn="just">
              <a:buClr>
                <a:schemeClr val="tx1"/>
              </a:buClr>
            </a:pPr>
            <a:endParaRPr lang="en-US" dirty="0" smtClean="0">
              <a:latin typeface="Constantia" pitchFamily="18" charset="0"/>
            </a:endParaRPr>
          </a:p>
          <a:p>
            <a:pPr marL="342900" indent="-342900" algn="just">
              <a:buClr>
                <a:schemeClr val="tx1"/>
              </a:buClr>
              <a:buFont typeface="Wingdings" pitchFamily="2" charset="2"/>
              <a:buChar char="q"/>
            </a:pPr>
            <a:r>
              <a:rPr lang="en-US" dirty="0" smtClean="0">
                <a:latin typeface="Constantia" pitchFamily="18" charset="0"/>
              </a:rPr>
              <a:t>d</a:t>
            </a:r>
            <a:r>
              <a:rPr lang="vi-VN" dirty="0" smtClean="0">
                <a:latin typeface="Constantia" pitchFamily="18" charset="0"/>
              </a:rPr>
              <a:t>atele </a:t>
            </a:r>
            <a:r>
              <a:rPr lang="vi-VN" dirty="0">
                <a:latin typeface="Constantia" pitchFamily="18" charset="0"/>
              </a:rPr>
              <a:t>atribut dar și o parte din datele spațiale sunt organizate în baze de date </a:t>
            </a:r>
            <a:r>
              <a:rPr lang="vi-VN" dirty="0" smtClean="0">
                <a:latin typeface="Constantia" pitchFamily="18" charset="0"/>
              </a:rPr>
              <a:t>Oracle</a:t>
            </a:r>
            <a:r>
              <a:rPr lang="en-US" dirty="0">
                <a:latin typeface="Constantia" pitchFamily="18" charset="0"/>
              </a:rPr>
              <a:t>.</a:t>
            </a:r>
            <a:endParaRPr lang="en-US" dirty="0" smtClean="0">
              <a:latin typeface="Constantia" pitchFamily="18" charset="0"/>
            </a:endParaRPr>
          </a:p>
          <a:p>
            <a:pPr>
              <a:buClr>
                <a:schemeClr val="tx1"/>
              </a:buClr>
            </a:pPr>
            <a:endParaRPr lang="en-US" dirty="0" smtClean="0"/>
          </a:p>
          <a:p>
            <a:endParaRPr lang="en-US" dirty="0" smtClean="0"/>
          </a:p>
          <a:p>
            <a:r>
              <a:rPr lang="en-US" dirty="0"/>
              <a:t> </a:t>
            </a:r>
          </a:p>
          <a:p>
            <a:pPr marL="342900" indent="-342900">
              <a:buFont typeface="Wingdings" pitchFamily="2" charset="2"/>
              <a:buChar char="q"/>
            </a:pP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	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0902" y="6324600"/>
            <a:ext cx="1600504" cy="480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12" y="6324710"/>
            <a:ext cx="1600194" cy="480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2463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2287587" cy="268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74613"/>
            <a:ext cx="2192337" cy="16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4648200"/>
            <a:ext cx="2135187" cy="217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996088"/>
            <a:ext cx="2287587" cy="68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Elbow Connector 15"/>
          <p:cNvCxnSpPr>
            <a:endCxn id="2055" idx="1"/>
          </p:cNvCxnSpPr>
          <p:nvPr/>
        </p:nvCxnSpPr>
        <p:spPr>
          <a:xfrm flipV="1">
            <a:off x="2592387" y="875507"/>
            <a:ext cx="836613" cy="465930"/>
          </a:xfrm>
          <a:prstGeom prst="bentConnector3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Elbow Connector 17"/>
          <p:cNvCxnSpPr>
            <a:endCxn id="2055" idx="3"/>
          </p:cNvCxnSpPr>
          <p:nvPr/>
        </p:nvCxnSpPr>
        <p:spPr>
          <a:xfrm rot="10800000">
            <a:off x="5621338" y="875508"/>
            <a:ext cx="855663" cy="466231"/>
          </a:xfrm>
          <a:prstGeom prst="bentConnector3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4525168" y="1676400"/>
            <a:ext cx="0" cy="3196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4572793" y="2683475"/>
            <a:ext cx="1" cy="1359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4572000" y="4343400"/>
            <a:ext cx="0" cy="3196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64" name="Rectangle 2063"/>
          <p:cNvSpPr/>
          <p:nvPr/>
        </p:nvSpPr>
        <p:spPr>
          <a:xfrm>
            <a:off x="5824537" y="4875074"/>
            <a:ext cx="309086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tx1"/>
              </a:buClr>
              <a:buFont typeface="Wingdings" pitchFamily="2" charset="2"/>
              <a:buChar char="q"/>
            </a:pPr>
            <a:r>
              <a:rPr lang="en-US" dirty="0" err="1">
                <a:latin typeface="Constantia" pitchFamily="18" charset="0"/>
              </a:rPr>
              <a:t>prin</a:t>
            </a:r>
            <a:r>
              <a:rPr lang="en-US" dirty="0">
                <a:latin typeface="Constantia" pitchFamily="18" charset="0"/>
              </a:rPr>
              <a:t> </a:t>
            </a:r>
            <a:r>
              <a:rPr lang="en-US" dirty="0" err="1">
                <a:latin typeface="Constantia" pitchFamily="18" charset="0"/>
              </a:rPr>
              <a:t>intermediul</a:t>
            </a:r>
            <a:r>
              <a:rPr lang="en-US" dirty="0">
                <a:latin typeface="Constantia" pitchFamily="18" charset="0"/>
              </a:rPr>
              <a:t> </a:t>
            </a:r>
            <a:r>
              <a:rPr lang="en-US" dirty="0" err="1">
                <a:latin typeface="Constantia" pitchFamily="18" charset="0"/>
              </a:rPr>
              <a:t>unor</a:t>
            </a:r>
            <a:r>
              <a:rPr lang="en-US" dirty="0">
                <a:latin typeface="Constantia" pitchFamily="18" charset="0"/>
              </a:rPr>
              <a:t> </a:t>
            </a:r>
            <a:r>
              <a:rPr lang="en-US" dirty="0" err="1">
                <a:latin typeface="Constantia" pitchFamily="18" charset="0"/>
              </a:rPr>
              <a:t>scripturi</a:t>
            </a:r>
            <a:r>
              <a:rPr lang="en-US" dirty="0">
                <a:latin typeface="Constantia" pitchFamily="18" charset="0"/>
              </a:rPr>
              <a:t> Perl (</a:t>
            </a:r>
            <a:r>
              <a:rPr lang="en-US" dirty="0" err="1">
                <a:latin typeface="Constantia" pitchFamily="18" charset="0"/>
              </a:rPr>
              <a:t>scrise</a:t>
            </a:r>
            <a:r>
              <a:rPr lang="en-US" dirty="0">
                <a:latin typeface="Constantia" pitchFamily="18" charset="0"/>
              </a:rPr>
              <a:t> </a:t>
            </a:r>
            <a:r>
              <a:rPr lang="ro-RO" dirty="0">
                <a:latin typeface="Constantia" pitchFamily="18" charset="0"/>
              </a:rPr>
              <a:t>î</a:t>
            </a:r>
            <a:r>
              <a:rPr lang="en-US" dirty="0">
                <a:latin typeface="Constantia" pitchFamily="18" charset="0"/>
              </a:rPr>
              <a:t>n firm</a:t>
            </a:r>
            <a:r>
              <a:rPr lang="ro-RO" dirty="0">
                <a:latin typeface="Constantia" pitchFamily="18" charset="0"/>
              </a:rPr>
              <a:t>ă</a:t>
            </a:r>
            <a:r>
              <a:rPr lang="en-US" dirty="0">
                <a:latin typeface="Constantia" pitchFamily="18" charset="0"/>
              </a:rPr>
              <a:t>) </a:t>
            </a:r>
            <a:r>
              <a:rPr lang="en-US" dirty="0" err="1" smtClean="0">
                <a:latin typeface="Constantia" pitchFamily="18" charset="0"/>
              </a:rPr>
              <a:t>datele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propriet</a:t>
            </a:r>
            <a:r>
              <a:rPr lang="ro-RO" dirty="0" smtClean="0">
                <a:latin typeface="Constantia" pitchFamily="18" charset="0"/>
              </a:rPr>
              <a:t>ății </a:t>
            </a:r>
            <a:r>
              <a:rPr lang="en-US" dirty="0" err="1" smtClean="0">
                <a:latin typeface="Constantia" pitchFamily="18" charset="0"/>
              </a:rPr>
              <a:t>sunt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>
                <a:latin typeface="Constantia" pitchFamily="18" charset="0"/>
              </a:rPr>
              <a:t>apelate</a:t>
            </a:r>
            <a:r>
              <a:rPr lang="en-US" dirty="0">
                <a:latin typeface="Constantia" pitchFamily="18" charset="0"/>
              </a:rPr>
              <a:t> </a:t>
            </a:r>
            <a:r>
              <a:rPr lang="ro-RO" dirty="0">
                <a:latin typeface="Constantia" pitchFamily="18" charset="0"/>
              </a:rPr>
              <a:t>ș</a:t>
            </a:r>
            <a:r>
              <a:rPr lang="en-US" dirty="0" err="1">
                <a:latin typeface="Constantia" pitchFamily="18" charset="0"/>
              </a:rPr>
              <a:t>i</a:t>
            </a:r>
            <a:r>
              <a:rPr lang="en-US" dirty="0">
                <a:latin typeface="Constantia" pitchFamily="18" charset="0"/>
              </a:rPr>
              <a:t> unite cu </a:t>
            </a:r>
            <a:r>
              <a:rPr lang="en-US" dirty="0" err="1">
                <a:latin typeface="Constantia" pitchFamily="18" charset="0"/>
              </a:rPr>
              <a:t>datele</a:t>
            </a:r>
            <a:r>
              <a:rPr lang="en-US" dirty="0">
                <a:latin typeface="Constantia" pitchFamily="18" charset="0"/>
              </a:rPr>
              <a:t> </a:t>
            </a:r>
            <a:r>
              <a:rPr lang="en-US" dirty="0" err="1">
                <a:latin typeface="Constantia" pitchFamily="18" charset="0"/>
              </a:rPr>
              <a:t>atribut</a:t>
            </a:r>
            <a:r>
              <a:rPr lang="en-US" dirty="0">
                <a:latin typeface="Constantia" pitchFamily="18" charset="0"/>
              </a:rPr>
              <a:t> din shape-</a:t>
            </a:r>
            <a:r>
              <a:rPr lang="en-US" dirty="0" err="1">
                <a:latin typeface="Constantia" pitchFamily="18" charset="0"/>
              </a:rPr>
              <a:t>uri</a:t>
            </a:r>
            <a:r>
              <a:rPr lang="en-US" dirty="0">
                <a:latin typeface="Constantia" pitchFamily="18" charset="0"/>
              </a:rPr>
              <a:t>;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0"/>
            <a:ext cx="2483086" cy="26828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87" y="2819400"/>
            <a:ext cx="8534400" cy="1622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308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135" y="1524000"/>
            <a:ext cx="7772400" cy="1362456"/>
          </a:xfrm>
        </p:spPr>
        <p:txBody>
          <a:bodyPr/>
          <a:lstStyle/>
          <a:p>
            <a:pPr algn="ctr"/>
            <a:r>
              <a:rPr lang="en-US" sz="4000" dirty="0" smtClean="0">
                <a:solidFill>
                  <a:schemeClr val="tx1"/>
                </a:solidFill>
              </a:rPr>
              <a:t/>
            </a:r>
            <a:br>
              <a:rPr lang="en-US" sz="4000" dirty="0" smtClean="0">
                <a:solidFill>
                  <a:schemeClr val="tx1"/>
                </a:solidFill>
              </a:rPr>
            </a:br>
            <a:r>
              <a:rPr lang="en-US" sz="4000" dirty="0">
                <a:solidFill>
                  <a:schemeClr val="tx1"/>
                </a:solidFill>
              </a:rPr>
              <a:t/>
            </a:r>
            <a:br>
              <a:rPr lang="en-US" sz="4000" dirty="0">
                <a:solidFill>
                  <a:schemeClr val="tx1"/>
                </a:solidFill>
              </a:rPr>
            </a:b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2401" y="76200"/>
            <a:ext cx="64794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tx1"/>
              </a:buClr>
              <a:buFont typeface="Wingdings" pitchFamily="2" charset="2"/>
              <a:buChar char="q"/>
            </a:pPr>
            <a:r>
              <a:rPr lang="en-US" dirty="0" err="1">
                <a:latin typeface="Constantia" pitchFamily="18" charset="0"/>
              </a:rPr>
              <a:t>maptemplate-urile</a:t>
            </a:r>
            <a:r>
              <a:rPr lang="en-US" dirty="0">
                <a:latin typeface="Constantia" pitchFamily="18" charset="0"/>
              </a:rPr>
              <a:t> </a:t>
            </a:r>
            <a:r>
              <a:rPr lang="en-US" dirty="0" err="1">
                <a:latin typeface="Constantia" pitchFamily="18" charset="0"/>
              </a:rPr>
              <a:t>apelate</a:t>
            </a:r>
            <a:r>
              <a:rPr lang="en-US" dirty="0">
                <a:latin typeface="Constantia" pitchFamily="18" charset="0"/>
              </a:rPr>
              <a:t> de </a:t>
            </a:r>
            <a:r>
              <a:rPr lang="en-US" dirty="0" err="1">
                <a:latin typeface="Constantia" pitchFamily="18" charset="0"/>
              </a:rPr>
              <a:t>MapServer</a:t>
            </a:r>
            <a:r>
              <a:rPr lang="en-US" dirty="0">
                <a:latin typeface="Constantia" pitchFamily="18" charset="0"/>
              </a:rPr>
              <a:t> </a:t>
            </a:r>
            <a:r>
              <a:rPr lang="en-US" dirty="0" err="1">
                <a:latin typeface="Constantia" pitchFamily="18" charset="0"/>
              </a:rPr>
              <a:t>sunt</a:t>
            </a:r>
            <a:r>
              <a:rPr lang="en-US" dirty="0">
                <a:latin typeface="Constantia" pitchFamily="18" charset="0"/>
              </a:rPr>
              <a:t> </a:t>
            </a:r>
            <a:r>
              <a:rPr lang="en-US" dirty="0" err="1">
                <a:latin typeface="Constantia" pitchFamily="18" charset="0"/>
              </a:rPr>
              <a:t>configurate</a:t>
            </a:r>
            <a:r>
              <a:rPr lang="en-US" dirty="0">
                <a:latin typeface="Constantia" pitchFamily="18" charset="0"/>
              </a:rPr>
              <a:t> specific </a:t>
            </a:r>
            <a:r>
              <a:rPr lang="en-US" dirty="0" err="1">
                <a:latin typeface="Constantia" pitchFamily="18" charset="0"/>
              </a:rPr>
              <a:t>pentru</a:t>
            </a:r>
            <a:r>
              <a:rPr lang="en-US" dirty="0">
                <a:latin typeface="Constantia" pitchFamily="18" charset="0"/>
              </a:rPr>
              <a:t> </a:t>
            </a:r>
            <a:r>
              <a:rPr lang="en-US" dirty="0" err="1">
                <a:latin typeface="Constantia" pitchFamily="18" charset="0"/>
              </a:rPr>
              <a:t>fiecare</a:t>
            </a:r>
            <a:r>
              <a:rPr lang="en-US" dirty="0">
                <a:latin typeface="Constantia" pitchFamily="18" charset="0"/>
              </a:rPr>
              <a:t> layer </a:t>
            </a:r>
            <a:r>
              <a:rPr lang="en-US" dirty="0" err="1">
                <a:latin typeface="Constantia" pitchFamily="18" charset="0"/>
              </a:rPr>
              <a:t>prezent</a:t>
            </a:r>
            <a:r>
              <a:rPr lang="en-US" dirty="0">
                <a:latin typeface="Constantia" pitchFamily="18" charset="0"/>
              </a:rPr>
              <a:t> </a:t>
            </a:r>
            <a:r>
              <a:rPr lang="en-US" dirty="0" err="1">
                <a:latin typeface="Constantia" pitchFamily="18" charset="0"/>
              </a:rPr>
              <a:t>pe</a:t>
            </a:r>
            <a:r>
              <a:rPr lang="en-US" dirty="0">
                <a:latin typeface="Constantia" pitchFamily="18" charset="0"/>
              </a:rPr>
              <a:t> o hart</a:t>
            </a:r>
            <a:r>
              <a:rPr lang="ro-RO" dirty="0">
                <a:latin typeface="Constantia" pitchFamily="18" charset="0"/>
              </a:rPr>
              <a:t>ă</a:t>
            </a:r>
            <a:r>
              <a:rPr lang="en-US" dirty="0">
                <a:latin typeface="Constantia" pitchFamily="18" charset="0"/>
              </a:rPr>
              <a:t>;</a:t>
            </a:r>
          </a:p>
        </p:txBody>
      </p:sp>
      <p:sp>
        <p:nvSpPr>
          <p:cNvPr id="6" name="Rectangle 5"/>
          <p:cNvSpPr/>
          <p:nvPr/>
        </p:nvSpPr>
        <p:spPr>
          <a:xfrm>
            <a:off x="2740799" y="6104135"/>
            <a:ext cx="64794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tx1"/>
              </a:buClr>
              <a:buFont typeface="Wingdings" pitchFamily="2" charset="2"/>
              <a:buChar char="q"/>
            </a:pPr>
            <a:r>
              <a:rPr lang="en-US" dirty="0">
                <a:latin typeface="Constantia" pitchFamily="18" charset="0"/>
              </a:rPr>
              <a:t>la </a:t>
            </a:r>
            <a:r>
              <a:rPr lang="vi-VN" dirty="0">
                <a:latin typeface="Constantia" pitchFamily="18" charset="0"/>
              </a:rPr>
              <a:t>compilarea hărților este folosit </a:t>
            </a:r>
            <a:r>
              <a:rPr lang="ro-RO" dirty="0" smtClean="0">
                <a:latin typeface="Constantia" pitchFamily="18" charset="0"/>
              </a:rPr>
              <a:t>pe lângă </a:t>
            </a:r>
            <a:r>
              <a:rPr lang="vi-VN" dirty="0" smtClean="0">
                <a:latin typeface="Constantia" pitchFamily="18" charset="0"/>
              </a:rPr>
              <a:t>MapServer</a:t>
            </a:r>
            <a:endParaRPr lang="ro-RO" dirty="0" smtClean="0">
              <a:latin typeface="Constantia" pitchFamily="18" charset="0"/>
            </a:endParaRPr>
          </a:p>
          <a:p>
            <a:pPr algn="just">
              <a:buClr>
                <a:schemeClr val="tx1"/>
              </a:buClr>
            </a:pPr>
            <a:r>
              <a:rPr lang="ro-RO" dirty="0">
                <a:latin typeface="Constantia" pitchFamily="18" charset="0"/>
              </a:rPr>
              <a:t> </a:t>
            </a:r>
            <a:r>
              <a:rPr lang="ro-RO" dirty="0" smtClean="0">
                <a:latin typeface="Constantia" pitchFamily="18" charset="0"/>
              </a:rPr>
              <a:t>    </a:t>
            </a:r>
            <a:r>
              <a:rPr lang="vi-VN" dirty="0" smtClean="0">
                <a:latin typeface="Constantia" pitchFamily="18" charset="0"/>
              </a:rPr>
              <a:t> </a:t>
            </a:r>
            <a:r>
              <a:rPr lang="vi-VN" dirty="0">
                <a:latin typeface="Constantia" pitchFamily="18" charset="0"/>
              </a:rPr>
              <a:t>și Chamel</a:t>
            </a:r>
            <a:r>
              <a:rPr lang="en-US" dirty="0">
                <a:latin typeface="Constantia" pitchFamily="18" charset="0"/>
              </a:rPr>
              <a:t>e</a:t>
            </a:r>
            <a:r>
              <a:rPr lang="vi-VN" dirty="0">
                <a:latin typeface="Constantia" pitchFamily="18" charset="0"/>
              </a:rPr>
              <a:t>on, ambele soluții OpenSource de web mapping</a:t>
            </a:r>
            <a:r>
              <a:rPr lang="en-US" dirty="0">
                <a:latin typeface="Constantia" pitchFamily="18" charset="0"/>
              </a:rPr>
              <a:t>;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1"/>
            <a:ext cx="3048000" cy="54102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693935"/>
            <a:ext cx="5506206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10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135" y="762000"/>
            <a:ext cx="7772400" cy="1362456"/>
          </a:xfrm>
        </p:spPr>
        <p:txBody>
          <a:bodyPr/>
          <a:lstStyle/>
          <a:p>
            <a:pPr algn="ctr"/>
            <a:r>
              <a:rPr lang="en-US" sz="4000" dirty="0" smtClean="0">
                <a:solidFill>
                  <a:schemeClr val="tx1"/>
                </a:solidFill>
              </a:rPr>
              <a:t>Ex</a:t>
            </a:r>
            <a:r>
              <a:rPr lang="ro-RO" sz="4000" dirty="0" smtClean="0">
                <a:solidFill>
                  <a:schemeClr val="tx1"/>
                </a:solidFill>
              </a:rPr>
              <a:t>e</a:t>
            </a:r>
            <a:r>
              <a:rPr lang="en-US" sz="4000" dirty="0" err="1" smtClean="0">
                <a:solidFill>
                  <a:schemeClr val="tx1"/>
                </a:solidFill>
              </a:rPr>
              <a:t>mple</a:t>
            </a:r>
            <a:r>
              <a:rPr lang="en-US" sz="4000" dirty="0" smtClean="0">
                <a:solidFill>
                  <a:schemeClr val="tx1"/>
                </a:solidFill>
              </a:rPr>
              <a:t> TILE</a:t>
            </a:r>
            <a:br>
              <a:rPr lang="en-US" sz="4000" dirty="0" smtClean="0">
                <a:solidFill>
                  <a:schemeClr val="tx1"/>
                </a:solidFill>
              </a:rPr>
            </a:br>
            <a:r>
              <a:rPr lang="en-US" sz="4000" dirty="0" smtClean="0">
                <a:solidFill>
                  <a:schemeClr val="tx1"/>
                </a:solidFill>
              </a:rPr>
              <a:t>   Zoom 1</a:t>
            </a:r>
            <a:r>
              <a:rPr lang="en-US" sz="4000" dirty="0">
                <a:solidFill>
                  <a:schemeClr val="tx1"/>
                </a:solidFill>
              </a:rPr>
              <a:t>				Zoom </a:t>
            </a:r>
            <a:r>
              <a:rPr lang="en-US" sz="4000" dirty="0" smtClean="0">
                <a:solidFill>
                  <a:schemeClr val="tx1"/>
                </a:solidFill>
              </a:rPr>
              <a:t>4</a:t>
            </a:r>
            <a:r>
              <a:rPr lang="en-US" sz="4000" dirty="0">
                <a:solidFill>
                  <a:schemeClr val="tx1"/>
                </a:solidFill>
              </a:rPr>
              <a:t/>
            </a:r>
            <a:br>
              <a:rPr lang="en-US" sz="4000" dirty="0">
                <a:solidFill>
                  <a:schemeClr val="tx1"/>
                </a:solidFill>
              </a:rPr>
            </a:b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2400" y="6059269"/>
            <a:ext cx="6019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tx1"/>
              </a:buClr>
              <a:buFont typeface="Wingdings" pitchFamily="2" charset="2"/>
              <a:buChar char="q"/>
            </a:pPr>
            <a:r>
              <a:rPr lang="en-US" dirty="0" smtClean="0">
                <a:latin typeface="Constantia" pitchFamily="18" charset="0"/>
              </a:rPr>
              <a:t>tile-</a:t>
            </a:r>
            <a:r>
              <a:rPr lang="en-US" dirty="0" err="1" smtClean="0">
                <a:latin typeface="Constantia" pitchFamily="18" charset="0"/>
              </a:rPr>
              <a:t>urile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sunt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stocate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ro-RO" dirty="0" smtClean="0">
                <a:latin typeface="Constantia" pitchFamily="18" charset="0"/>
              </a:rPr>
              <a:t>î</a:t>
            </a:r>
            <a:r>
              <a:rPr lang="en-US" dirty="0" smtClean="0">
                <a:latin typeface="Constantia" pitchFamily="18" charset="0"/>
              </a:rPr>
              <a:t>n </a:t>
            </a:r>
            <a:r>
              <a:rPr lang="en-US" dirty="0" err="1" smtClean="0">
                <a:latin typeface="Constantia" pitchFamily="18" charset="0"/>
              </a:rPr>
              <a:t>baze</a:t>
            </a:r>
            <a:r>
              <a:rPr lang="en-US" dirty="0" smtClean="0">
                <a:latin typeface="Constantia" pitchFamily="18" charset="0"/>
              </a:rPr>
              <a:t> de date </a:t>
            </a:r>
            <a:r>
              <a:rPr lang="en-US" dirty="0" err="1" smtClean="0">
                <a:latin typeface="Constantia" pitchFamily="18" charset="0"/>
              </a:rPr>
              <a:t>mysql</a:t>
            </a:r>
            <a:r>
              <a:rPr lang="en-US" dirty="0" smtClean="0">
                <a:latin typeface="Constantia" pitchFamily="18" charset="0"/>
              </a:rPr>
              <a:t>.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52399" y="5449669"/>
            <a:ext cx="56388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tx1"/>
              </a:buClr>
              <a:buFont typeface="Wingdings" pitchFamily="2" charset="2"/>
              <a:buChar char="q"/>
            </a:pPr>
            <a:r>
              <a:rPr lang="en-US" dirty="0">
                <a:latin typeface="Constantia" pitchFamily="18" charset="0"/>
              </a:rPr>
              <a:t>tot un script </a:t>
            </a:r>
            <a:r>
              <a:rPr lang="en-US" dirty="0" err="1">
                <a:latin typeface="Constantia" pitchFamily="18" charset="0"/>
              </a:rPr>
              <a:t>dezvoltat</a:t>
            </a:r>
            <a:r>
              <a:rPr lang="en-US" dirty="0">
                <a:latin typeface="Constantia" pitchFamily="18" charset="0"/>
              </a:rPr>
              <a:t> </a:t>
            </a:r>
            <a:r>
              <a:rPr lang="ro-RO" dirty="0">
                <a:latin typeface="Constantia" pitchFamily="18" charset="0"/>
              </a:rPr>
              <a:t>î</a:t>
            </a:r>
            <a:r>
              <a:rPr lang="en-US" dirty="0">
                <a:latin typeface="Constantia" pitchFamily="18" charset="0"/>
              </a:rPr>
              <a:t>n firm</a:t>
            </a:r>
            <a:r>
              <a:rPr lang="ro-RO" dirty="0">
                <a:latin typeface="Constantia" pitchFamily="18" charset="0"/>
              </a:rPr>
              <a:t>ă</a:t>
            </a:r>
            <a:r>
              <a:rPr lang="en-US" dirty="0">
                <a:latin typeface="Constantia" pitchFamily="18" charset="0"/>
              </a:rPr>
              <a:t> </a:t>
            </a:r>
            <a:r>
              <a:rPr lang="en-US" dirty="0" err="1">
                <a:latin typeface="Constantia" pitchFamily="18" charset="0"/>
              </a:rPr>
              <a:t>genereaz</a:t>
            </a:r>
            <a:r>
              <a:rPr lang="ro-RO" dirty="0">
                <a:latin typeface="Constantia" pitchFamily="18" charset="0"/>
              </a:rPr>
              <a:t>ă</a:t>
            </a:r>
            <a:r>
              <a:rPr lang="en-US" dirty="0">
                <a:latin typeface="Constantia" pitchFamily="18" charset="0"/>
              </a:rPr>
              <a:t> tile-</a:t>
            </a:r>
            <a:r>
              <a:rPr lang="en-US" dirty="0" err="1">
                <a:latin typeface="Constantia" pitchFamily="18" charset="0"/>
              </a:rPr>
              <a:t>urile</a:t>
            </a:r>
            <a:r>
              <a:rPr lang="en-US" dirty="0">
                <a:latin typeface="Constantia" pitchFamily="18" charset="0"/>
              </a:rPr>
              <a:t>, la </a:t>
            </a:r>
            <a:r>
              <a:rPr lang="en-US" dirty="0" err="1">
                <a:latin typeface="Constantia" pitchFamily="18" charset="0"/>
              </a:rPr>
              <a:t>diferite</a:t>
            </a:r>
            <a:r>
              <a:rPr lang="en-US" dirty="0">
                <a:latin typeface="Constantia" pitchFamily="18" charset="0"/>
              </a:rPr>
              <a:t> </a:t>
            </a:r>
            <a:r>
              <a:rPr lang="en-US" dirty="0" err="1">
                <a:latin typeface="Constantia" pitchFamily="18" charset="0"/>
              </a:rPr>
              <a:t>nivele</a:t>
            </a:r>
            <a:r>
              <a:rPr lang="en-US" dirty="0">
                <a:latin typeface="Constantia" pitchFamily="18" charset="0"/>
              </a:rPr>
              <a:t> de zoom,  care </a:t>
            </a:r>
            <a:r>
              <a:rPr lang="en-US" dirty="0" err="1">
                <a:latin typeface="Constantia" pitchFamily="18" charset="0"/>
              </a:rPr>
              <a:t>compun</a:t>
            </a:r>
            <a:r>
              <a:rPr lang="en-US" dirty="0">
                <a:latin typeface="Constantia" pitchFamily="18" charset="0"/>
              </a:rPr>
              <a:t> </a:t>
            </a:r>
            <a:r>
              <a:rPr lang="en-US" dirty="0" err="1">
                <a:latin typeface="Constantia" pitchFamily="18" charset="0"/>
              </a:rPr>
              <a:t>harta</a:t>
            </a:r>
            <a:r>
              <a:rPr lang="en-US" dirty="0">
                <a:latin typeface="Constantia" pitchFamily="18" charset="0"/>
              </a:rPr>
              <a:t>;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524000"/>
            <a:ext cx="3657600" cy="3657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1524000"/>
            <a:ext cx="36576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549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05000"/>
            <a:ext cx="7772400" cy="1362456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468" y="61442"/>
            <a:ext cx="7621064" cy="6735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445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05000"/>
            <a:ext cx="7772400" cy="1362456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5015"/>
            <a:ext cx="9144000" cy="6167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001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05000"/>
            <a:ext cx="7772400" cy="1362456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8080"/>
            <a:ext cx="9144000" cy="504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79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05000"/>
            <a:ext cx="7772400" cy="1362456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8645"/>
            <a:ext cx="9144000" cy="6140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585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05000"/>
            <a:ext cx="7772400" cy="1362456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5" y="0"/>
            <a:ext cx="7925089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08" y="0"/>
            <a:ext cx="79185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827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05000"/>
            <a:ext cx="7772400" cy="1362456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8585"/>
            <a:ext cx="9144000" cy="506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45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05000"/>
            <a:ext cx="7772400" cy="1362456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450"/>
            <a:ext cx="9144000" cy="6061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48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05000"/>
            <a:ext cx="7772400" cy="1362456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226" y="0"/>
            <a:ext cx="74735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09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"/>
            <a:ext cx="7772400" cy="1362456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</a:rPr>
              <a:t>De re</a:t>
            </a:r>
            <a:r>
              <a:rPr lang="ro-RO" sz="4000" dirty="0" smtClean="0">
                <a:solidFill>
                  <a:schemeClr val="tx1"/>
                </a:solidFill>
              </a:rPr>
              <a:t>ț</a:t>
            </a:r>
            <a:r>
              <a:rPr lang="en-US" sz="4000" dirty="0" err="1" smtClean="0">
                <a:solidFill>
                  <a:schemeClr val="tx1"/>
                </a:solidFill>
              </a:rPr>
              <a:t>inut</a:t>
            </a:r>
            <a:r>
              <a:rPr lang="en-US" sz="4000" dirty="0" smtClean="0">
                <a:solidFill>
                  <a:schemeClr val="tx1"/>
                </a:solidFill>
              </a:rPr>
              <a:t>: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1981200"/>
            <a:ext cx="7772400" cy="6934200"/>
          </a:xfrm>
        </p:spPr>
        <p:txBody>
          <a:bodyPr>
            <a:normAutofit/>
          </a:bodyPr>
          <a:lstStyle/>
          <a:p>
            <a:pPr marL="342900" indent="-342900">
              <a:buClr>
                <a:schemeClr val="tx1"/>
              </a:buClr>
              <a:buFont typeface="Wingdings" pitchFamily="2" charset="2"/>
              <a:buChar char="q"/>
            </a:pPr>
            <a:r>
              <a:rPr lang="en-US" dirty="0" smtClean="0">
                <a:latin typeface="+mj-lt"/>
              </a:rPr>
              <a:t>5</a:t>
            </a:r>
            <a:r>
              <a:rPr lang="en-US" dirty="0" smtClean="0"/>
              <a:t> </a:t>
            </a:r>
            <a:r>
              <a:rPr lang="en-US" dirty="0" err="1" smtClean="0"/>
              <a:t>cartografi</a:t>
            </a:r>
            <a:r>
              <a:rPr lang="en-US" dirty="0" smtClean="0"/>
              <a:t>/</a:t>
            </a:r>
            <a:r>
              <a:rPr lang="ro-RO" dirty="0" smtClean="0"/>
              <a:t>v</a:t>
            </a:r>
            <a:r>
              <a:rPr lang="en-US" dirty="0" err="1" smtClean="0"/>
              <a:t>olum</a:t>
            </a:r>
            <a:r>
              <a:rPr lang="en-US" dirty="0" smtClean="0"/>
              <a:t> mare de </a:t>
            </a:r>
            <a:r>
              <a:rPr lang="en-US" dirty="0" err="1" smtClean="0"/>
              <a:t>lucru</a:t>
            </a:r>
            <a:r>
              <a:rPr lang="en-US" dirty="0" smtClean="0"/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		- </a:t>
            </a:r>
            <a:r>
              <a:rPr lang="en-US" dirty="0" smtClean="0"/>
              <a:t>h</a:t>
            </a:r>
            <a:r>
              <a:rPr lang="ro-RO" dirty="0" smtClean="0"/>
              <a:t>ă</a:t>
            </a:r>
            <a:r>
              <a:rPr lang="en-US" dirty="0" smtClean="0"/>
              <a:t>r</a:t>
            </a:r>
            <a:r>
              <a:rPr lang="ro-RO" dirty="0" smtClean="0"/>
              <a:t>ț</a:t>
            </a:r>
            <a:r>
              <a:rPr lang="en-US" dirty="0" smtClean="0"/>
              <a:t>i: </a:t>
            </a:r>
            <a:r>
              <a:rPr lang="ro-RO" dirty="0" smtClean="0">
                <a:latin typeface="+mj-lt"/>
              </a:rPr>
              <a:t>3230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		- </a:t>
            </a:r>
            <a:r>
              <a:rPr lang="en-US" dirty="0" smtClean="0"/>
              <a:t>h</a:t>
            </a:r>
            <a:r>
              <a:rPr lang="ro-RO" dirty="0" smtClean="0"/>
              <a:t>ă</a:t>
            </a:r>
            <a:r>
              <a:rPr lang="en-US" dirty="0" smtClean="0"/>
              <a:t>r</a:t>
            </a:r>
            <a:r>
              <a:rPr lang="ro-RO" dirty="0" smtClean="0"/>
              <a:t>ț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tematice</a:t>
            </a:r>
            <a:r>
              <a:rPr lang="en-US" dirty="0" smtClean="0"/>
              <a:t>: </a:t>
            </a:r>
            <a:r>
              <a:rPr lang="ro-RO" dirty="0" smtClean="0">
                <a:latin typeface="+mj-lt"/>
              </a:rPr>
              <a:t>211</a:t>
            </a:r>
            <a:r>
              <a:rPr lang="en-US" dirty="0" smtClean="0"/>
              <a:t> (</a:t>
            </a:r>
            <a:r>
              <a:rPr lang="en-US" dirty="0" err="1" smtClean="0"/>
              <a:t>distincte</a:t>
            </a:r>
            <a:r>
              <a:rPr lang="en-US" dirty="0" smtClean="0"/>
              <a:t>)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		- </a:t>
            </a:r>
            <a:r>
              <a:rPr lang="en-US" dirty="0" err="1" smtClean="0"/>
              <a:t>acoperire</a:t>
            </a:r>
            <a:r>
              <a:rPr lang="en-US" dirty="0" smtClean="0"/>
              <a:t>: </a:t>
            </a:r>
            <a:r>
              <a:rPr lang="ro-RO" dirty="0" smtClean="0">
                <a:latin typeface="+mj-lt"/>
              </a:rPr>
              <a:t>435</a:t>
            </a:r>
            <a:r>
              <a:rPr lang="en-US" dirty="0" smtClean="0"/>
              <a:t> county-</a:t>
            </a:r>
            <a:r>
              <a:rPr lang="en-US" dirty="0" err="1" smtClean="0"/>
              <a:t>uri</a:t>
            </a:r>
            <a:r>
              <a:rPr lang="en-US" dirty="0" smtClean="0"/>
              <a:t>/</a:t>
            </a:r>
            <a:r>
              <a:rPr lang="en-US" dirty="0" smtClean="0">
                <a:latin typeface="+mj-lt"/>
              </a:rPr>
              <a:t>4</a:t>
            </a:r>
            <a:r>
              <a:rPr lang="ro-RO" dirty="0" smtClean="0">
                <a:latin typeface="+mj-lt"/>
              </a:rPr>
              <a:t>1</a:t>
            </a:r>
            <a:r>
              <a:rPr lang="en-US" dirty="0" smtClean="0"/>
              <a:t> state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		- </a:t>
            </a:r>
            <a:r>
              <a:rPr lang="en-US" dirty="0" err="1" smtClean="0"/>
              <a:t>viteza</a:t>
            </a:r>
            <a:r>
              <a:rPr lang="en-US" dirty="0" smtClean="0"/>
              <a:t>: </a:t>
            </a:r>
            <a:r>
              <a:rPr lang="en-US" dirty="0" smtClean="0">
                <a:latin typeface="+mj-lt"/>
              </a:rPr>
              <a:t>75</a:t>
            </a:r>
            <a:r>
              <a:rPr lang="en-US" dirty="0" smtClean="0"/>
              <a:t> h</a:t>
            </a:r>
            <a:r>
              <a:rPr lang="ro-RO" dirty="0" smtClean="0"/>
              <a:t>ă</a:t>
            </a:r>
            <a:r>
              <a:rPr lang="en-US" dirty="0" smtClean="0"/>
              <a:t>r</a:t>
            </a:r>
            <a:r>
              <a:rPr lang="ro-RO" dirty="0" smtClean="0"/>
              <a:t>ț</a:t>
            </a:r>
            <a:r>
              <a:rPr lang="en-US" dirty="0" err="1" smtClean="0"/>
              <a:t>i</a:t>
            </a:r>
            <a:r>
              <a:rPr lang="en-US" dirty="0" smtClean="0"/>
              <a:t>/s</a:t>
            </a:r>
            <a:r>
              <a:rPr lang="ro-RO" dirty="0" smtClean="0"/>
              <a:t>ă</a:t>
            </a:r>
            <a:r>
              <a:rPr lang="en-US" dirty="0" err="1" smtClean="0"/>
              <a:t>pt</a:t>
            </a:r>
            <a:r>
              <a:rPr lang="ro-RO" dirty="0" smtClean="0"/>
              <a:t>ă</a:t>
            </a:r>
            <a:r>
              <a:rPr lang="en-US" dirty="0" smtClean="0"/>
              <a:t>m</a:t>
            </a:r>
            <a:r>
              <a:rPr lang="ro-RO" dirty="0" smtClean="0"/>
              <a:t>â</a:t>
            </a:r>
            <a:r>
              <a:rPr lang="en-US" dirty="0" smtClean="0"/>
              <a:t>n</a:t>
            </a:r>
            <a:r>
              <a:rPr lang="ro-RO" dirty="0" smtClean="0"/>
              <a:t>ă</a:t>
            </a:r>
            <a:endParaRPr lang="en-US" dirty="0" smtClean="0"/>
          </a:p>
          <a:p>
            <a:pPr>
              <a:buClr>
                <a:schemeClr val="tx1"/>
              </a:buClr>
            </a:pPr>
            <a:endParaRPr lang="en-US" dirty="0" smtClean="0"/>
          </a:p>
          <a:p>
            <a:pPr marL="342900" indent="-342900">
              <a:buClr>
                <a:schemeClr val="tx1"/>
              </a:buClr>
              <a:buFont typeface="Wingdings" pitchFamily="2" charset="2"/>
              <a:buChar char="q"/>
            </a:pPr>
            <a:r>
              <a:rPr lang="en-US" dirty="0" err="1" smtClean="0"/>
              <a:t>peste</a:t>
            </a:r>
            <a:r>
              <a:rPr lang="en-US" dirty="0" smtClean="0"/>
              <a:t> </a:t>
            </a:r>
            <a:r>
              <a:rPr lang="en-US" dirty="0" smtClean="0">
                <a:latin typeface="+mj-lt"/>
              </a:rPr>
              <a:t>1.000.000</a:t>
            </a:r>
            <a:r>
              <a:rPr lang="en-US" dirty="0" smtClean="0"/>
              <a:t> </a:t>
            </a:r>
            <a:r>
              <a:rPr lang="en-US" dirty="0" err="1" smtClean="0"/>
              <a:t>useri</a:t>
            </a:r>
            <a:r>
              <a:rPr lang="en-US" dirty="0" smtClean="0"/>
              <a:t> </a:t>
            </a:r>
            <a:r>
              <a:rPr lang="ro-RO" dirty="0" smtClean="0"/>
              <a:t>înregistrați pe </a:t>
            </a:r>
            <a:r>
              <a:rPr lang="ro-RO" dirty="0" smtClean="0">
                <a:hlinkClick r:id="rId2"/>
              </a:rPr>
              <a:t>www.propertyshark.com</a:t>
            </a:r>
            <a:endParaRPr lang="en-US" dirty="0"/>
          </a:p>
          <a:p>
            <a:pPr marL="342900" indent="-342900">
              <a:buFont typeface="Wingdings" pitchFamily="2" charset="2"/>
              <a:buChar char="q"/>
            </a:pP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	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0902" y="6248400"/>
            <a:ext cx="1600504" cy="480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12" y="6248510"/>
            <a:ext cx="1600194" cy="480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6032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67056"/>
            <a:ext cx="7772400" cy="1362456"/>
          </a:xfrm>
        </p:spPr>
        <p:txBody>
          <a:bodyPr/>
          <a:lstStyle/>
          <a:p>
            <a:r>
              <a:rPr lang="en-US" sz="4000" dirty="0" err="1" smtClean="0">
                <a:solidFill>
                  <a:schemeClr val="tx1"/>
                </a:solidFill>
              </a:rPr>
              <a:t>Concluzii</a:t>
            </a:r>
            <a:r>
              <a:rPr lang="en-US" sz="4000" dirty="0" smtClean="0">
                <a:solidFill>
                  <a:schemeClr val="tx1"/>
                </a:solidFill>
              </a:rPr>
              <a:t>: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1371600"/>
            <a:ext cx="7772400" cy="6934200"/>
          </a:xfrm>
        </p:spPr>
        <p:txBody>
          <a:bodyPr>
            <a:normAutofit/>
          </a:bodyPr>
          <a:lstStyle/>
          <a:p>
            <a:pPr marL="342900" indent="-342900" algn="just">
              <a:buClr>
                <a:schemeClr val="tx1"/>
              </a:buClr>
              <a:buFont typeface="Wingdings" pitchFamily="2" charset="2"/>
              <a:buChar char="q"/>
            </a:pPr>
            <a:r>
              <a:rPr lang="en-US" dirty="0" err="1"/>
              <a:t>Echipa</a:t>
            </a:r>
            <a:r>
              <a:rPr lang="en-US" dirty="0"/>
              <a:t> de </a:t>
            </a:r>
            <a:r>
              <a:rPr lang="en-US" dirty="0" err="1"/>
              <a:t>cartografi</a:t>
            </a:r>
            <a:r>
              <a:rPr lang="en-US" dirty="0"/>
              <a:t> a </a:t>
            </a:r>
            <a:r>
              <a:rPr lang="en-US" dirty="0" err="1"/>
              <a:t>firmei</a:t>
            </a:r>
            <a:r>
              <a:rPr lang="en-US" dirty="0"/>
              <a:t> </a:t>
            </a:r>
            <a:r>
              <a:rPr lang="en-US" dirty="0" smtClean="0"/>
              <a:t>a</a:t>
            </a:r>
            <a:r>
              <a:rPr lang="ro-RO" dirty="0" smtClean="0"/>
              <a:t>re</a:t>
            </a:r>
            <a:r>
              <a:rPr lang="en-US" dirty="0" smtClean="0"/>
              <a:t> </a:t>
            </a:r>
            <a:r>
              <a:rPr lang="en-US" dirty="0" err="1" smtClean="0"/>
              <a:t>posibilitatea</a:t>
            </a:r>
            <a:r>
              <a:rPr lang="ro-RO" dirty="0" smtClean="0"/>
              <a:t> </a:t>
            </a:r>
            <a:r>
              <a:rPr lang="en-US" dirty="0" smtClean="0"/>
              <a:t>s</a:t>
            </a:r>
            <a:r>
              <a:rPr lang="ro-RO" dirty="0"/>
              <a:t>ă</a:t>
            </a:r>
            <a:r>
              <a:rPr lang="en-US" dirty="0"/>
              <a:t> </a:t>
            </a:r>
            <a:r>
              <a:rPr lang="en-US" dirty="0" err="1"/>
              <a:t>lucreze</a:t>
            </a:r>
            <a:r>
              <a:rPr lang="en-US" dirty="0"/>
              <a:t> cu </a:t>
            </a:r>
            <a:r>
              <a:rPr lang="ro-RO" dirty="0" smtClean="0"/>
              <a:t>softuri plă</a:t>
            </a:r>
            <a:r>
              <a:rPr lang="en-US" dirty="0" err="1" smtClean="0"/>
              <a:t>tite</a:t>
            </a:r>
            <a:r>
              <a:rPr lang="en-US" dirty="0" smtClean="0"/>
              <a:t>, </a:t>
            </a:r>
            <a:r>
              <a:rPr lang="en-US" dirty="0" err="1"/>
              <a:t>dar</a:t>
            </a:r>
            <a:r>
              <a:rPr lang="en-US" dirty="0"/>
              <a:t> </a:t>
            </a:r>
            <a:r>
              <a:rPr lang="en-US" dirty="0" err="1" smtClean="0"/>
              <a:t>folos</a:t>
            </a:r>
            <a:r>
              <a:rPr lang="ro-RO" dirty="0" smtClean="0"/>
              <a:t>ește</a:t>
            </a:r>
            <a:r>
              <a:rPr lang="en-US" dirty="0" smtClean="0"/>
              <a:t> </a:t>
            </a:r>
            <a:r>
              <a:rPr lang="ro-RO" dirty="0" smtClean="0"/>
              <a:t>î</a:t>
            </a:r>
            <a:r>
              <a:rPr lang="en-US" dirty="0" smtClean="0"/>
              <a:t>n mare </a:t>
            </a:r>
            <a:r>
              <a:rPr lang="en-US" dirty="0" err="1" smtClean="0"/>
              <a:t>masur</a:t>
            </a:r>
            <a:r>
              <a:rPr lang="ro-RO" dirty="0" smtClean="0"/>
              <a:t>ă</a:t>
            </a:r>
            <a:r>
              <a:rPr lang="en-US" dirty="0" smtClean="0"/>
              <a:t> </a:t>
            </a:r>
            <a:r>
              <a:rPr lang="en-US" dirty="0" err="1" smtClean="0"/>
              <a:t>solu</a:t>
            </a:r>
            <a:r>
              <a:rPr lang="ro-RO" dirty="0" smtClean="0"/>
              <a:t>ții</a:t>
            </a:r>
            <a:r>
              <a:rPr lang="en-US" dirty="0" smtClean="0"/>
              <a:t> </a:t>
            </a:r>
            <a:r>
              <a:rPr lang="ro-RO" dirty="0" smtClean="0"/>
              <a:t>O</a:t>
            </a:r>
            <a:r>
              <a:rPr lang="en-US" dirty="0" smtClean="0"/>
              <a:t>pen</a:t>
            </a:r>
            <a:r>
              <a:rPr lang="ro-RO" dirty="0" smtClean="0"/>
              <a:t> S</a:t>
            </a:r>
            <a:r>
              <a:rPr lang="en-US" dirty="0" err="1" smtClean="0"/>
              <a:t>ource</a:t>
            </a:r>
            <a:r>
              <a:rPr lang="ro-RO" dirty="0" smtClean="0"/>
              <a:t>, datorită</a:t>
            </a:r>
            <a:r>
              <a:rPr lang="en-US" dirty="0" smtClean="0"/>
              <a:t>:</a:t>
            </a:r>
          </a:p>
          <a:p>
            <a:pPr algn="just">
              <a:buClr>
                <a:schemeClr val="tx1"/>
              </a:buClr>
            </a:pPr>
            <a:r>
              <a:rPr lang="ro-RO" dirty="0" smtClean="0"/>
              <a:t>	     </a:t>
            </a:r>
            <a:r>
              <a:rPr lang="en-US" dirty="0" smtClean="0"/>
              <a:t>- </a:t>
            </a:r>
            <a:r>
              <a:rPr lang="en-US" dirty="0" err="1" smtClean="0"/>
              <a:t>flexibilit</a:t>
            </a:r>
            <a:r>
              <a:rPr lang="ro-RO" dirty="0" smtClean="0"/>
              <a:t>ății</a:t>
            </a:r>
            <a:r>
              <a:rPr lang="en-US" dirty="0" smtClean="0"/>
              <a:t>;</a:t>
            </a:r>
          </a:p>
          <a:p>
            <a:pPr algn="just">
              <a:buClr>
                <a:schemeClr val="tx1"/>
              </a:buClr>
            </a:pPr>
            <a:r>
              <a:rPr lang="en-US" dirty="0"/>
              <a:t>	</a:t>
            </a:r>
            <a:r>
              <a:rPr lang="en-US" dirty="0" smtClean="0"/>
              <a:t>    </a:t>
            </a:r>
            <a:r>
              <a:rPr lang="ro-RO" dirty="0" smtClean="0"/>
              <a:t> </a:t>
            </a:r>
            <a:r>
              <a:rPr lang="en-US" dirty="0" smtClean="0"/>
              <a:t>- </a:t>
            </a:r>
            <a:r>
              <a:rPr lang="ro-RO" dirty="0" smtClean="0"/>
              <a:t>vitezei de dezvoltare</a:t>
            </a:r>
            <a:r>
              <a:rPr lang="en-US" dirty="0" smtClean="0"/>
              <a:t>;</a:t>
            </a:r>
          </a:p>
          <a:p>
            <a:pPr algn="just">
              <a:buClr>
                <a:schemeClr val="tx1"/>
              </a:buClr>
            </a:pPr>
            <a:r>
              <a:rPr lang="en-US" dirty="0" smtClean="0"/>
              <a:t>               </a:t>
            </a:r>
            <a:r>
              <a:rPr lang="ro-RO" dirty="0" smtClean="0"/>
              <a:t> </a:t>
            </a:r>
            <a:r>
              <a:rPr lang="en-US" dirty="0" smtClean="0"/>
              <a:t>  - </a:t>
            </a:r>
            <a:r>
              <a:rPr lang="ro-RO" dirty="0" smtClean="0"/>
              <a:t>integrării facile în</a:t>
            </a:r>
            <a:r>
              <a:rPr lang="en-US" dirty="0" smtClean="0"/>
              <a:t> </a:t>
            </a:r>
            <a:r>
              <a:rPr lang="ro-RO" dirty="0" smtClean="0"/>
              <a:t>procese automate.</a:t>
            </a:r>
            <a:endParaRPr lang="en-US" dirty="0" smtClean="0"/>
          </a:p>
          <a:p>
            <a:pPr algn="just">
              <a:buClr>
                <a:schemeClr val="tx1"/>
              </a:buClr>
            </a:pPr>
            <a:endParaRPr lang="en-US" dirty="0"/>
          </a:p>
          <a:p>
            <a:pPr marL="342900" indent="-342900" algn="just">
              <a:buClr>
                <a:schemeClr val="tx1"/>
              </a:buClr>
              <a:buFont typeface="Wingdings" pitchFamily="2" charset="2"/>
              <a:buChar char="q"/>
            </a:pPr>
            <a:r>
              <a:rPr lang="en-US" dirty="0" err="1"/>
              <a:t>Principala</a:t>
            </a:r>
            <a:r>
              <a:rPr lang="en-US" dirty="0"/>
              <a:t> </a:t>
            </a:r>
            <a:r>
              <a:rPr lang="vi-VN" dirty="0">
                <a:latin typeface="Constantia" pitchFamily="18" charset="0"/>
              </a:rPr>
              <a:t>motivație pentru participarea la acestă conferință a fost generată de o serie de interviuri recente, la care au participat </a:t>
            </a:r>
            <a:r>
              <a:rPr lang="vi-VN" dirty="0" smtClean="0">
                <a:latin typeface="Constantia" pitchFamily="18" charset="0"/>
              </a:rPr>
              <a:t>absolvenți </a:t>
            </a:r>
            <a:r>
              <a:rPr lang="vi-VN" dirty="0">
                <a:latin typeface="Constantia" pitchFamily="18" charset="0"/>
              </a:rPr>
              <a:t>ai specializărilor de </a:t>
            </a:r>
            <a:r>
              <a:rPr lang="en-US" dirty="0" smtClean="0">
                <a:latin typeface="Constantia" pitchFamily="18" charset="0"/>
              </a:rPr>
              <a:t>g</a:t>
            </a:r>
            <a:r>
              <a:rPr lang="vi-VN" dirty="0" smtClean="0">
                <a:latin typeface="Constantia" pitchFamily="18" charset="0"/>
              </a:rPr>
              <a:t>eomatică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sau</a:t>
            </a:r>
            <a:r>
              <a:rPr lang="ro-RO" dirty="0" smtClean="0">
                <a:latin typeface="Constantia" pitchFamily="18" charset="0"/>
              </a:rPr>
              <a:t> </a:t>
            </a:r>
            <a:r>
              <a:rPr lang="en-US" dirty="0" smtClean="0">
                <a:latin typeface="Constantia" pitchFamily="18" charset="0"/>
              </a:rPr>
              <a:t>c</a:t>
            </a:r>
            <a:r>
              <a:rPr lang="ro-RO" dirty="0" smtClean="0">
                <a:latin typeface="Constantia" pitchFamily="18" charset="0"/>
              </a:rPr>
              <a:t>artografie </a:t>
            </a:r>
            <a:r>
              <a:rPr lang="vi-VN" dirty="0" smtClean="0">
                <a:latin typeface="Constantia" pitchFamily="18" charset="0"/>
              </a:rPr>
              <a:t> </a:t>
            </a:r>
            <a:r>
              <a:rPr lang="vi-VN" dirty="0">
                <a:latin typeface="Constantia" pitchFamily="18" charset="0"/>
              </a:rPr>
              <a:t>acaparați complet </a:t>
            </a:r>
            <a:r>
              <a:rPr lang="vi-VN" dirty="0" smtClean="0">
                <a:latin typeface="Constantia" pitchFamily="18" charset="0"/>
              </a:rPr>
              <a:t>de</a:t>
            </a:r>
            <a:r>
              <a:rPr lang="en-US" dirty="0">
                <a:latin typeface="Constantia" pitchFamily="18" charset="0"/>
              </a:rPr>
              <a:t> </a:t>
            </a:r>
            <a:r>
              <a:rPr lang="ro-RO" dirty="0" smtClean="0">
                <a:latin typeface="Constantia" pitchFamily="18" charset="0"/>
              </a:rPr>
              <a:t>programe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pl</a:t>
            </a:r>
            <a:r>
              <a:rPr lang="ro-RO" dirty="0" smtClean="0">
                <a:latin typeface="Constantia" pitchFamily="18" charset="0"/>
              </a:rPr>
              <a:t>ătite</a:t>
            </a:r>
            <a:r>
              <a:rPr lang="vi-VN" dirty="0" smtClean="0">
                <a:latin typeface="Constantia" pitchFamily="18" charset="0"/>
              </a:rPr>
              <a:t>.</a:t>
            </a:r>
            <a:endParaRPr lang="ro-RO" dirty="0" smtClean="0">
              <a:latin typeface="Constantia" pitchFamily="18" charset="0"/>
            </a:endParaRPr>
          </a:p>
          <a:p>
            <a:pPr algn="just">
              <a:buClr>
                <a:schemeClr val="tx1"/>
              </a:buClr>
            </a:pPr>
            <a:endParaRPr lang="ro-RO" dirty="0" smtClean="0">
              <a:latin typeface="Constantia" pitchFamily="18" charset="0"/>
            </a:endParaRPr>
          </a:p>
          <a:p>
            <a:pPr marL="342900" indent="-342900" algn="just">
              <a:buClr>
                <a:schemeClr val="tx1"/>
              </a:buClr>
              <a:buFont typeface="Wingdings" pitchFamily="2" charset="2"/>
              <a:buChar char="q"/>
            </a:pPr>
            <a:r>
              <a:rPr lang="ro-RO" dirty="0" smtClean="0">
                <a:latin typeface="Constantia" pitchFamily="18" charset="0"/>
              </a:rPr>
              <a:t>Dorim </a:t>
            </a:r>
            <a:r>
              <a:rPr lang="vi-VN" dirty="0" smtClean="0">
                <a:latin typeface="Constantia" pitchFamily="18" charset="0"/>
              </a:rPr>
              <a:t>să </a:t>
            </a:r>
            <a:r>
              <a:rPr lang="ro-RO" dirty="0">
                <a:latin typeface="Constantia" pitchFamily="18" charset="0"/>
              </a:rPr>
              <a:t>î</a:t>
            </a:r>
            <a:r>
              <a:rPr lang="vi-VN" dirty="0" smtClean="0">
                <a:latin typeface="Constantia" pitchFamily="18" charset="0"/>
              </a:rPr>
              <a:t>ncurajăm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vi-VN" smtClean="0">
                <a:latin typeface="Constantia" pitchFamily="18" charset="0"/>
              </a:rPr>
              <a:t>studenții </a:t>
            </a:r>
            <a:r>
              <a:rPr lang="vi-VN" dirty="0">
                <a:latin typeface="Constantia" pitchFamily="18" charset="0"/>
              </a:rPr>
              <a:t>să folosească soluțiile </a:t>
            </a:r>
            <a:r>
              <a:rPr lang="vi-VN">
                <a:latin typeface="Constantia" pitchFamily="18" charset="0"/>
              </a:rPr>
              <a:t>OpenSource</a:t>
            </a:r>
            <a:r>
              <a:rPr lang="vi-VN" smtClean="0">
                <a:latin typeface="Constantia" pitchFamily="18" charset="0"/>
              </a:rPr>
              <a:t>.</a:t>
            </a:r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	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0902" y="6248400"/>
            <a:ext cx="1600504" cy="480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12" y="6248510"/>
            <a:ext cx="1600194" cy="480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1705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Custom 1">
      <a:dk1>
        <a:srgbClr val="154D97"/>
      </a:dk1>
      <a:lt1>
        <a:sysClr val="window" lastClr="FFFFFF"/>
      </a:lt1>
      <a:dk2>
        <a:srgbClr val="185BB4"/>
      </a:dk2>
      <a:lt2>
        <a:srgbClr val="DBF5F9"/>
      </a:lt2>
      <a:accent1>
        <a:srgbClr val="0E3468"/>
      </a:accent1>
      <a:accent2>
        <a:srgbClr val="144280"/>
      </a:accent2>
      <a:accent3>
        <a:srgbClr val="009DD9"/>
      </a:accent3>
      <a:accent4>
        <a:srgbClr val="0F6FC6"/>
      </a:accent4>
      <a:accent5>
        <a:srgbClr val="FFFFFF"/>
      </a:accent5>
      <a:accent6>
        <a:srgbClr val="0F6FC6"/>
      </a:accent6>
      <a:hlink>
        <a:srgbClr val="90C6F6"/>
      </a:hlink>
      <a:folHlink>
        <a:srgbClr val="59A9F2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1932</TotalTime>
  <Words>364</Words>
  <Application>Microsoft Office PowerPoint</Application>
  <PresentationFormat>On-screen Show (4:3)</PresentationFormat>
  <Paragraphs>76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Flow</vt:lpstr>
      <vt:lpstr>Soluții Open Source  în piața imobiliară americană</vt:lpstr>
      <vt:lpstr>Cine suntem?</vt:lpstr>
      <vt:lpstr>Ce date folosim?</vt:lpstr>
      <vt:lpstr>PowerPoint Presentation</vt:lpstr>
      <vt:lpstr>PowerPoint Presentation</vt:lpstr>
      <vt:lpstr>Cum prelucrăm datele?</vt:lpstr>
      <vt:lpstr>PowerPoint Presentation</vt:lpstr>
      <vt:lpstr>  </vt:lpstr>
      <vt:lpstr>Exemple TILE    Zoom 1    Zoom 4 </vt:lpstr>
      <vt:lpstr> </vt:lpstr>
      <vt:lpstr> </vt:lpstr>
      <vt:lpstr> </vt:lpstr>
      <vt:lpstr> </vt:lpstr>
      <vt:lpstr> </vt:lpstr>
      <vt:lpstr> </vt:lpstr>
      <vt:lpstr> </vt:lpstr>
      <vt:lpstr> </vt:lpstr>
      <vt:lpstr>De reținut:</vt:lpstr>
      <vt:lpstr>Concluzii:</vt:lpstr>
    </vt:vector>
  </TitlesOfParts>
  <Company>Yardi Systems,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Soluții Open Source în piața imobiliară americană</dc:title>
  <dc:creator>Calin Podariu</dc:creator>
  <cp:lastModifiedBy>Calin Podariu</cp:lastModifiedBy>
  <cp:revision>60</cp:revision>
  <dcterms:created xsi:type="dcterms:W3CDTF">2013-04-05T09:12:14Z</dcterms:created>
  <dcterms:modified xsi:type="dcterms:W3CDTF">2013-04-18T08:25:13Z</dcterms:modified>
</cp:coreProperties>
</file>