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1"/>
  </p:notesMasterIdLst>
  <p:sldIdLst>
    <p:sldId id="293" r:id="rId2"/>
    <p:sldId id="294" r:id="rId3"/>
    <p:sldId id="295" r:id="rId4"/>
    <p:sldId id="296" r:id="rId5"/>
    <p:sldId id="287" r:id="rId6"/>
    <p:sldId id="278" r:id="rId7"/>
    <p:sldId id="283" r:id="rId8"/>
    <p:sldId id="280" r:id="rId9"/>
    <p:sldId id="281" r:id="rId10"/>
    <p:sldId id="279" r:id="rId11"/>
    <p:sldId id="286" r:id="rId12"/>
    <p:sldId id="289" r:id="rId13"/>
    <p:sldId id="297" r:id="rId14"/>
    <p:sldId id="290" r:id="rId15"/>
    <p:sldId id="288" r:id="rId16"/>
    <p:sldId id="285" r:id="rId17"/>
    <p:sldId id="282" r:id="rId18"/>
    <p:sldId id="292" r:id="rId19"/>
    <p:sldId id="262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DB7292-D089-4B8A-9C47-0FC2406D6164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26F2B3-952A-4935-9319-AFC44786CBC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6F2B3-952A-4935-9319-AFC44786CBC5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6F2B3-952A-4935-9319-AFC44786CBC5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6F2B3-952A-4935-9319-AFC44786CBC5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6F2B3-952A-4935-9319-AFC44786CBC5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57364"/>
            <a:ext cx="7772400" cy="1470025"/>
          </a:xfrm>
        </p:spPr>
        <p:txBody>
          <a:bodyPr anchor="ctr"/>
          <a:lstStyle>
            <a:lvl1pPr algn="r">
              <a:defRPr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62792" y="3357562"/>
            <a:ext cx="6400800" cy="1752600"/>
          </a:xfrm>
        </p:spPr>
        <p:txBody>
          <a:bodyPr/>
          <a:lstStyle>
            <a:lvl1pPr marL="0" indent="0" algn="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3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10" name="Chevron 9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Rectangle 22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286113"/>
            <a:ext cx="7772400" cy="1362075"/>
          </a:xfrm>
        </p:spPr>
        <p:txBody>
          <a:bodyPr anchor="t"/>
          <a:lstStyle>
            <a:lvl1pPr algn="r">
              <a:defRPr sz="4000" b="0" cap="all"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785926"/>
            <a:ext cx="7772400" cy="150018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9" name="Chevron 8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11" name="Chevron 10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7" name="Chevron 6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0745" y="285728"/>
            <a:ext cx="5106055" cy="1162050"/>
          </a:xfrm>
        </p:spPr>
        <p:txBody>
          <a:bodyPr anchor="ctr">
            <a:normAutofit/>
          </a:bodyPr>
          <a:lstStyle>
            <a:lvl1pPr algn="ctr">
              <a:defRPr sz="3200" b="0" kern="1200" cap="all">
                <a:ln w="11430"/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44450" dist="41910" dir="360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6218"/>
            <a:ext cx="5111750" cy="467967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85729"/>
            <a:ext cx="3008313" cy="5840435"/>
          </a:xfrm>
        </p:spPr>
        <p:txBody>
          <a:bodyPr anchor="b"/>
          <a:lstStyle>
            <a:lvl1pPr marL="0" indent="0">
              <a:spcAft>
                <a:spcPts val="0"/>
              </a:spcAft>
              <a:buNone/>
              <a:defRPr sz="1400"/>
            </a:lvl1pPr>
            <a:lvl2pPr marL="457200" indent="0">
              <a:spcAft>
                <a:spcPts val="0"/>
              </a:spcAft>
              <a:buNone/>
              <a:defRPr sz="1200"/>
            </a:lvl2pPr>
            <a:lvl3pPr marL="914400" indent="0">
              <a:spcAft>
                <a:spcPts val="0"/>
              </a:spcAft>
              <a:buNone/>
              <a:defRPr sz="1000"/>
            </a:lvl3pPr>
            <a:lvl4pPr marL="1371600" indent="0">
              <a:spcAft>
                <a:spcPts val="0"/>
              </a:spcAft>
              <a:buNone/>
              <a:defRPr sz="900"/>
            </a:lvl4pPr>
            <a:lvl5pPr marL="1828800" indent="0">
              <a:spcAft>
                <a:spcPts val="0"/>
              </a:spcAft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15272" y="615868"/>
            <a:ext cx="928694" cy="5813528"/>
          </a:xfrm>
        </p:spPr>
        <p:txBody>
          <a:bodyPr vert="eaVert" anchor="ctr">
            <a:normAutofit/>
          </a:bodyPr>
          <a:lstStyle>
            <a:lvl1pPr algn="l">
              <a:defRPr sz="2800" b="0" kern="1200" cap="all">
                <a:ln w="11430"/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44450" dist="41910" dir="1860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4348" y="612777"/>
            <a:ext cx="6858048" cy="4745051"/>
          </a:xfrm>
          <a:ln w="38100" cap="flat" cmpd="sng" algn="ctr">
            <a:gradFill flip="none" rotWithShape="1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path path="rect">
                <a:fillToRect l="100000" t="100000"/>
              </a:path>
              <a:tileRect r="-100000" b="-100000"/>
            </a:gradFill>
            <a:prstDash val="solid"/>
          </a:ln>
          <a:effectLst>
            <a:outerShdw blurRad="38100" dist="50800" dir="5400000" algn="tl" rotWithShape="0">
              <a:srgbClr val="000000">
                <a:alpha val="50000"/>
              </a:srgb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4348" y="5500702"/>
            <a:ext cx="6858048" cy="92869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8" name="Chevron 7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82919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154758"/>
          </a:xfrm>
        </p:spPr>
        <p:txBody>
          <a:bodyPr vert="eaVert"/>
          <a:lstStyle>
            <a:lvl1pPr>
              <a:defRPr>
                <a:effectLst>
                  <a:outerShdw blurRad="50800" dist="50800" dir="189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154758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>
                <a:alpha val="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3" cstate="print">
              <a:alphaModFix amt="30000"/>
              <a:duotone>
                <a:schemeClr val="accent1"/>
                <a:srgbClr val="FFFFFF"/>
              </a:duotone>
            </a:blip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rtl="0" eaLnBrk="1" latinLnBrk="0" hangingPunct="1"/>
            <a:endParaRPr kumimoji="0" lang="zh-CN" altLang="en-US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8" name="Group 17"/>
          <p:cNvGrpSpPr/>
          <p:nvPr/>
        </p:nvGrpSpPr>
        <p:grpSpPr>
          <a:xfrm>
            <a:off x="0" y="6570024"/>
            <a:ext cx="9144000" cy="288000"/>
            <a:chOff x="0" y="6353387"/>
            <a:chExt cx="9144000" cy="361763"/>
          </a:xfrm>
        </p:grpSpPr>
        <p:grpSp>
          <p:nvGrpSpPr>
            <p:cNvPr id="9" name="Group 16"/>
            <p:cNvGrpSpPr/>
            <p:nvPr/>
          </p:nvGrpSpPr>
          <p:grpSpPr>
            <a:xfrm>
              <a:off x="0" y="6353387"/>
              <a:ext cx="8756597" cy="360000"/>
              <a:chOff x="1" y="6353387"/>
              <a:chExt cx="8756597" cy="360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1" y="6533387"/>
                <a:ext cx="8756597" cy="180000"/>
              </a:xfrm>
              <a:custGeom>
                <a:avLst/>
                <a:gdLst/>
                <a:ahLst/>
                <a:cxnLst/>
                <a:rect l="0" t="0" r="0" b="0"/>
                <a:pathLst>
                  <a:path w="7867650" h="177288">
                    <a:moveTo>
                      <a:pt x="7867650" y="177288"/>
                    </a:moveTo>
                    <a:lnTo>
                      <a:pt x="0" y="171450"/>
                    </a:lnTo>
                    <a:lnTo>
                      <a:pt x="0" y="0"/>
                    </a:lnTo>
                    <a:lnTo>
                      <a:pt x="7753350" y="0"/>
                    </a:lnTo>
                    <a:close/>
                  </a:path>
                </a:pathLst>
              </a:custGeom>
              <a:gradFill flip="none" rotWithShape="1">
                <a:gsLst>
                  <a:gs pos="25000">
                    <a:schemeClr val="accent1">
                      <a:shade val="50000"/>
                      <a:alpha val="75000"/>
                    </a:schemeClr>
                  </a:gs>
                  <a:gs pos="100000">
                    <a:schemeClr val="accent1">
                      <a:tint val="40000"/>
                      <a:alpha val="5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/>
              </a:p>
            </p:txBody>
          </p:sp>
          <p:sp>
            <p:nvSpPr>
              <p:cNvPr id="11" name="Freeform 10"/>
              <p:cNvSpPr/>
              <p:nvPr userDrawn="1"/>
            </p:nvSpPr>
            <p:spPr>
              <a:xfrm flipV="1">
                <a:off x="1" y="6353387"/>
                <a:ext cx="8756597" cy="180000"/>
              </a:xfrm>
              <a:custGeom>
                <a:avLst/>
                <a:gdLst/>
                <a:ahLst/>
                <a:cxnLst/>
                <a:rect l="0" t="0" r="0" b="0"/>
                <a:pathLst>
                  <a:path w="7867650" h="177288">
                    <a:moveTo>
                      <a:pt x="7867650" y="177288"/>
                    </a:moveTo>
                    <a:lnTo>
                      <a:pt x="0" y="171450"/>
                    </a:lnTo>
                    <a:lnTo>
                      <a:pt x="0" y="0"/>
                    </a:lnTo>
                    <a:lnTo>
                      <a:pt x="7753350" y="0"/>
                    </a:lnTo>
                    <a:close/>
                  </a:path>
                </a:pathLst>
              </a:custGeom>
              <a:gradFill flip="none" rotWithShape="1">
                <a:gsLst>
                  <a:gs pos="25000">
                    <a:schemeClr val="accent1">
                      <a:shade val="75000"/>
                      <a:alpha val="75000"/>
                    </a:schemeClr>
                  </a:gs>
                  <a:gs pos="100000">
                    <a:schemeClr val="accent1">
                      <a:tint val="40000"/>
                      <a:alpha val="5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/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>
              <a:off x="8640700" y="6354583"/>
              <a:ext cx="503300" cy="360567"/>
              <a:chOff x="8640700" y="6354583"/>
              <a:chExt cx="503300" cy="360567"/>
            </a:xfrm>
          </p:grpSpPr>
          <p:sp>
            <p:nvSpPr>
              <p:cNvPr id="12" name="Chevron 11"/>
              <p:cNvSpPr/>
              <p:nvPr userDrawn="1"/>
            </p:nvSpPr>
            <p:spPr>
              <a:xfrm flipH="1">
                <a:off x="8640700" y="6354583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100000">
                    <a:schemeClr val="accent1"/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Chevron 12"/>
              <p:cNvSpPr/>
              <p:nvPr userDrawn="1"/>
            </p:nvSpPr>
            <p:spPr>
              <a:xfrm flipH="1">
                <a:off x="8767248" y="6355150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shade val="75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Chevron 13"/>
              <p:cNvSpPr/>
              <p:nvPr userDrawn="1"/>
            </p:nvSpPr>
            <p:spPr>
              <a:xfrm flipH="1">
                <a:off x="8894116" y="6355000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>
                      <a:shade val="75000"/>
                    </a:schemeClr>
                  </a:gs>
                  <a:gs pos="100000">
                    <a:schemeClr val="accent1">
                      <a:shade val="50000"/>
                      <a:shade val="2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threePt" dir="tl">
                <a:rot lat="0" lon="0" rev="7200000"/>
              </a:lightRig>
            </a:scene3d>
            <a:sp3d contourW="6350">
              <a:contourClr>
                <a:schemeClr val="accent1"/>
              </a:contourClr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0" y="6570000"/>
            <a:ext cx="1643042" cy="288000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43042" y="6570000"/>
            <a:ext cx="4214842" cy="288000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8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72528" y="6570000"/>
            <a:ext cx="571472" cy="288000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/>
  <p:txStyles>
    <p:titleStyle>
      <a:lvl1pPr algn="ctr" rtl="0" eaLnBrk="1" latinLnBrk="0" hangingPunct="1">
        <a:spcBef>
          <a:spcPct val="0"/>
        </a:spcBef>
        <a:buNone/>
        <a:defRPr kumimoji="0" lang="zh-CN" altLang="en-US" sz="4400" b="1" kern="1200" dirty="0">
          <a:ln w="11430"/>
          <a:gradFill flip="none" rotWithShape="1">
            <a:gsLst>
              <a:gs pos="0">
                <a:schemeClr val="accent2"/>
              </a:gs>
              <a:gs pos="45000">
                <a:schemeClr val="accent2">
                  <a:tint val="60000"/>
                </a:schemeClr>
              </a:gs>
              <a:gs pos="90000">
                <a:schemeClr val="accent2">
                  <a:tint val="40000"/>
                </a:schemeClr>
              </a:gs>
              <a:gs pos="100000">
                <a:schemeClr val="accent2">
                  <a:tint val="20000"/>
                </a:schemeClr>
              </a:gs>
            </a:gsLst>
            <a:lin ang="5400000" scaled="1"/>
            <a:tileRect/>
          </a:gradFill>
          <a:effectLst>
            <a:outerShdw blurRad="44450" dist="41910" dir="3600000" algn="tl">
              <a:srgbClr val="000000">
                <a:alpha val="5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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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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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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pwindow.org/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1828800" y="457200"/>
            <a:ext cx="71628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o-RO" sz="2000" dirty="0">
                <a:latin typeface="FreeSans" pitchFamily="34" charset="-128"/>
                <a:ea typeface="FreeSans" pitchFamily="34" charset="-128"/>
                <a:cs typeface="FreeSans" pitchFamily="34" charset="-128"/>
              </a:rPr>
              <a:t>Universitatea din Bucureşti, Facultatea de Geografie</a:t>
            </a:r>
          </a:p>
        </p:txBody>
      </p:sp>
      <p:sp>
        <p:nvSpPr>
          <p:cNvPr id="9" name="TextBox 13"/>
          <p:cNvSpPr txBox="1">
            <a:spLocks noChangeArrowheads="1"/>
          </p:cNvSpPr>
          <p:nvPr/>
        </p:nvSpPr>
        <p:spPr bwMode="auto">
          <a:xfrm>
            <a:off x="3505200" y="5105400"/>
            <a:ext cx="58674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o-RO" sz="1600" dirty="0">
                <a:latin typeface="FreeSans" pitchFamily="34" charset="-128"/>
                <a:ea typeface="FreeSans" pitchFamily="34" charset="-128"/>
                <a:cs typeface="FreeSans" pitchFamily="34" charset="-128"/>
              </a:rPr>
              <a:t>            </a:t>
            </a:r>
            <a:r>
              <a:rPr lang="ro-RO" sz="16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 </a:t>
            </a:r>
            <a:r>
              <a:rPr lang="ro-RO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Autori: Alina Ristea, Mădălina</a:t>
            </a:r>
            <a:r>
              <a:rPr lang="en-US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 </a:t>
            </a:r>
            <a:r>
              <a:rPr lang="ro-RO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Teodor   </a:t>
            </a:r>
            <a:endParaRPr lang="en-US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  <a:p>
            <a:r>
              <a:rPr lang="en-US" sz="16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               </a:t>
            </a:r>
            <a:endParaRPr lang="ro-RO" sz="16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sp>
        <p:nvSpPr>
          <p:cNvPr id="10" name="TextBox 8"/>
          <p:cNvSpPr txBox="1">
            <a:spLocks noChangeArrowheads="1"/>
          </p:cNvSpPr>
          <p:nvPr/>
        </p:nvSpPr>
        <p:spPr bwMode="auto">
          <a:xfrm>
            <a:off x="457200" y="1715869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o-RO" sz="3400" b="1" dirty="0" smtClean="0">
                <a:latin typeface="Trajan Pro" pitchFamily="18" charset="-18"/>
                <a:ea typeface="FreeSans" pitchFamily="34" charset="-128"/>
                <a:cs typeface="FreeSans" pitchFamily="34" charset="-128"/>
              </a:rPr>
              <a:t>Prelucrarea datelor geospațiale</a:t>
            </a:r>
            <a:endParaRPr lang="ro-RO" sz="3400" b="1" i="1" dirty="0">
              <a:latin typeface="Trajan Pro" pitchFamily="18" charset="-18"/>
              <a:ea typeface="FreeSans" pitchFamily="34" charset="-128"/>
              <a:cs typeface="FreeSans" pitchFamily="34" charset="-12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3048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5400000">
            <a:off x="4572000" y="2286000"/>
            <a:ext cx="3048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3"/>
          <p:cNvSpPr txBox="1">
            <a:spLocks noChangeArrowheads="1"/>
          </p:cNvSpPr>
          <p:nvPr/>
        </p:nvSpPr>
        <p:spPr bwMode="auto">
          <a:xfrm>
            <a:off x="152400" y="5943600"/>
            <a:ext cx="88392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o-RO" sz="14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Seminar “Soluții libere open source pentru prelucrarea și reprezentarea datelor geospațiale”</a:t>
            </a:r>
            <a:endParaRPr lang="ro-RO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sp>
        <p:nvSpPr>
          <p:cNvPr id="20" name="TextBox 13"/>
          <p:cNvSpPr txBox="1">
            <a:spLocks noChangeArrowheads="1"/>
          </p:cNvSpPr>
          <p:nvPr/>
        </p:nvSpPr>
        <p:spPr bwMode="auto">
          <a:xfrm>
            <a:off x="304800" y="6248400"/>
            <a:ext cx="88392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o-RO" sz="16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Cluj - Napoca, 19-20 aprilie 2013</a:t>
            </a:r>
            <a:endParaRPr lang="ro-RO" sz="2000" i="1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pic>
        <p:nvPicPr>
          <p:cNvPr id="1026" name="Picture 2" descr="D:\Facultate\sigla-geo\siga-ge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52400"/>
            <a:ext cx="1617453" cy="1143000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838200" y="2514600"/>
            <a:ext cx="26402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3600" b="1" dirty="0" smtClean="0">
                <a:latin typeface="Trajan Pro" pitchFamily="18" charset="-18"/>
                <a:ea typeface="FreeSans" pitchFamily="34" charset="-128"/>
                <a:cs typeface="FreeSans" pitchFamily="34" charset="-128"/>
              </a:rPr>
              <a:t>folosind</a:t>
            </a:r>
            <a:endParaRPr lang="ro-RO" sz="3600" dirty="0"/>
          </a:p>
        </p:txBody>
      </p:sp>
      <p:pic>
        <p:nvPicPr>
          <p:cNvPr id="1032" name="Picture 8" descr="C:\Users\mada\Desktop\ddd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0400" y="1066800"/>
            <a:ext cx="5562599" cy="417283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3"/>
          <p:cNvSpPr txBox="1">
            <a:spLocks noChangeArrowheads="1"/>
          </p:cNvSpPr>
          <p:nvPr/>
        </p:nvSpPr>
        <p:spPr bwMode="auto">
          <a:xfrm>
            <a:off x="685800" y="1219200"/>
            <a:ext cx="75438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24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 </a:t>
            </a:r>
            <a:r>
              <a:rPr lang="ro-RO" sz="24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Istoric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Ø"/>
            </a:pPr>
            <a:r>
              <a:rPr lang="ro-RO" sz="24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 Caracteristici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Ø"/>
            </a:pPr>
            <a:r>
              <a:rPr lang="ro-RO" sz="24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 Utilizare si utilizatori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Ø"/>
            </a:pPr>
            <a:r>
              <a:rPr lang="ro-RO" sz="24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 Interfața MapWindow GIS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24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 </a:t>
            </a:r>
            <a:r>
              <a:rPr lang="ro-RO" sz="24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Plugin</a:t>
            </a:r>
            <a:r>
              <a:rPr lang="en-US" sz="24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-</a:t>
            </a:r>
            <a:r>
              <a:rPr lang="ro-RO" sz="24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uri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24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 </a:t>
            </a:r>
            <a:r>
              <a:rPr lang="ro-RO" sz="24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Avantaje si dezavantaje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3048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5400000">
            <a:off x="4572000" y="2286000"/>
            <a:ext cx="3048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5400000">
            <a:off x="4419600" y="-4114800"/>
            <a:ext cx="6096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6"/>
          <p:cNvSpPr txBox="1">
            <a:spLocks noChangeArrowheads="1"/>
          </p:cNvSpPr>
          <p:nvPr/>
        </p:nvSpPr>
        <p:spPr bwMode="auto">
          <a:xfrm>
            <a:off x="304800" y="133290"/>
            <a:ext cx="8839200" cy="46166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dk1"/>
          </a:lnRef>
          <a:fillRef idx="1002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o-RO" sz="24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Structura prezentării</a:t>
            </a:r>
            <a:endParaRPr lang="ro-RO" sz="24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3048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5400000">
            <a:off x="4572000" y="2286000"/>
            <a:ext cx="3048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 rot="5400000">
            <a:off x="4419600" y="-4114800"/>
            <a:ext cx="6096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304800" y="133290"/>
            <a:ext cx="8839200" cy="46166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dk1"/>
          </a:lnRef>
          <a:fillRef idx="1002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o-RO" sz="24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Istoric</a:t>
            </a:r>
            <a:endParaRPr lang="ro-RO" sz="24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457200" y="1371600"/>
            <a:ext cx="8686800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ro-RO" i="1" dirty="0" smtClean="0">
              <a:latin typeface="FreeSans" pitchFamily="34" charset="-128"/>
              <a:ea typeface="FreeSans"/>
              <a:cs typeface="FreeSans" pitchFamily="34" charset="-128"/>
            </a:endParaRPr>
          </a:p>
          <a:p>
            <a:pPr>
              <a:buFont typeface="Wingdings" pitchFamily="2" charset="2"/>
              <a:buChar char="Ø"/>
            </a:pP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este creat de Universitatea </a:t>
            </a: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din </a:t>
            </a:r>
            <a:r>
              <a:rPr lang="en-US" dirty="0" err="1" smtClean="0">
                <a:latin typeface="FreeSans" pitchFamily="34" charset="-128"/>
                <a:ea typeface="FreeSans"/>
                <a:cs typeface="FreeSans" pitchFamily="34" charset="-128"/>
              </a:rPr>
              <a:t>Statul</a:t>
            </a: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 </a:t>
            </a: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Idaho</a:t>
            </a: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, SUA</a:t>
            </a: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;</a:t>
            </a:r>
          </a:p>
          <a:p>
            <a:pPr>
              <a:buFont typeface="Wingdings" pitchFamily="2" charset="2"/>
              <a:buChar char="Ø"/>
            </a:pPr>
            <a:endParaRPr lang="en-US" dirty="0" smtClean="0">
              <a:latin typeface="FreeSans" pitchFamily="34" charset="-128"/>
              <a:ea typeface="FreeSans"/>
              <a:cs typeface="FreeSans" pitchFamily="34" charset="-128"/>
            </a:endParaRP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p</a:t>
            </a:r>
            <a:r>
              <a:rPr lang="vi-VN" dirty="0" smtClean="0">
                <a:latin typeface="FreeSans" pitchFamily="34" charset="-128"/>
                <a:ea typeface="FreeSans"/>
                <a:cs typeface="FreeSans" pitchFamily="34" charset="-128"/>
              </a:rPr>
              <a:t>roiectul MapWindow GIS nu a inceput ca open source si nu a aspirat să fie mai mult decât un set de instrumente de programare pentru ingineri si oameni de stiinta</a:t>
            </a: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, din </a:t>
            </a:r>
            <a:r>
              <a:rPr lang="en-US" dirty="0" err="1" smtClean="0">
                <a:latin typeface="FreeSans" pitchFamily="34" charset="-128"/>
                <a:ea typeface="FreeSans"/>
                <a:cs typeface="FreeSans" pitchFamily="34" charset="-128"/>
              </a:rPr>
              <a:t>anul</a:t>
            </a: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 1998;</a:t>
            </a:r>
            <a:endParaRPr lang="ro-RO" dirty="0" smtClean="0">
              <a:latin typeface="FreeSans" pitchFamily="34" charset="-128"/>
              <a:ea typeface="FreeSans"/>
              <a:cs typeface="FreeSans" pitchFamily="34" charset="-128"/>
            </a:endParaRPr>
          </a:p>
          <a:p>
            <a:pPr>
              <a:buFont typeface="Wingdings" pitchFamily="2" charset="2"/>
              <a:buChar char="Ø"/>
            </a:pPr>
            <a:endParaRPr lang="ro-RO" dirty="0" smtClean="0">
              <a:latin typeface="FreeSans" pitchFamily="34" charset="-128"/>
              <a:ea typeface="FreeSans"/>
              <a:cs typeface="FreeSans" pitchFamily="34" charset="-128"/>
            </a:endParaRPr>
          </a:p>
          <a:p>
            <a:pPr>
              <a:buFont typeface="Wingdings" pitchFamily="2" charset="2"/>
              <a:buChar char="Ø"/>
            </a:pP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s-a lansat ca program open source in 2005;</a:t>
            </a:r>
          </a:p>
          <a:p>
            <a:endParaRPr lang="en-US" dirty="0" smtClean="0">
              <a:latin typeface="Calibri"/>
              <a:ea typeface="FreeSans"/>
              <a:cs typeface="Times New Roman"/>
            </a:endParaRPr>
          </a:p>
          <a:p>
            <a:pPr>
              <a:buFont typeface="Wingdings" pitchFamily="2" charset="2"/>
              <a:buChar char="Ø"/>
            </a:pP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2010 </a:t>
            </a: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 1</a:t>
            </a:r>
            <a:r>
              <a:rPr lang="en-US" baseline="30000" dirty="0" smtClean="0">
                <a:latin typeface="FreeSans" pitchFamily="34" charset="-128"/>
                <a:ea typeface="FreeSans"/>
                <a:cs typeface="FreeSans" pitchFamily="34" charset="-128"/>
              </a:rPr>
              <a:t>st</a:t>
            </a: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 International </a:t>
            </a:r>
            <a:r>
              <a:rPr lang="en-US" dirty="0" err="1" smtClean="0">
                <a:latin typeface="FreeSans" pitchFamily="34" charset="-128"/>
                <a:ea typeface="FreeSans"/>
                <a:cs typeface="FreeSans" pitchFamily="34" charset="-128"/>
              </a:rPr>
              <a:t>MapWindow</a:t>
            </a: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 GIS Users and Developers, </a:t>
            </a: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Orlando, Florida, SUA</a:t>
            </a: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.</a:t>
            </a:r>
            <a:endParaRPr lang="ro-RO" dirty="0" smtClean="0">
              <a:latin typeface="FreeSans" pitchFamily="34" charset="-128"/>
              <a:ea typeface="FreeSans"/>
              <a:cs typeface="FreeSans" pitchFamily="34" charset="-128"/>
            </a:endParaRPr>
          </a:p>
          <a:p>
            <a:pPr>
              <a:buFont typeface="Wingdings" pitchFamily="2" charset="2"/>
              <a:buChar char="Ø"/>
            </a:pPr>
            <a:endParaRPr lang="ro-RO" dirty="0" smtClean="0">
              <a:latin typeface="FreeSans" pitchFamily="34" charset="-128"/>
              <a:ea typeface="FreeSans"/>
              <a:cs typeface="FreeSans" pitchFamily="34" charset="-128"/>
            </a:endParaRP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2011 The </a:t>
            </a: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2</a:t>
            </a:r>
            <a:r>
              <a:rPr lang="ro-RO" baseline="30000" dirty="0" smtClean="0">
                <a:latin typeface="FreeSans" pitchFamily="34" charset="-128"/>
                <a:ea typeface="FreeSans"/>
                <a:cs typeface="FreeSans" pitchFamily="34" charset="-128"/>
              </a:rPr>
              <a:t>nd</a:t>
            </a: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 International </a:t>
            </a:r>
            <a:r>
              <a:rPr lang="en-US" dirty="0" err="1" smtClean="0">
                <a:latin typeface="FreeSans" pitchFamily="34" charset="-128"/>
                <a:ea typeface="FreeSans"/>
                <a:cs typeface="FreeSans" pitchFamily="34" charset="-128"/>
              </a:rPr>
              <a:t>MapWindow</a:t>
            </a: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 and </a:t>
            </a:r>
            <a:r>
              <a:rPr lang="en-US" dirty="0" err="1" smtClean="0">
                <a:latin typeface="FreeSans" pitchFamily="34" charset="-128"/>
                <a:ea typeface="FreeSans"/>
                <a:cs typeface="FreeSans" pitchFamily="34" charset="-128"/>
              </a:rPr>
              <a:t>DotSpatial</a:t>
            </a: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 Conference, San Diego, California, SUA.</a:t>
            </a:r>
            <a:endParaRPr lang="ro-RO" dirty="0" smtClean="0">
              <a:latin typeface="FreeSans" pitchFamily="34" charset="-128"/>
              <a:ea typeface="FreeSans"/>
              <a:cs typeface="FreeSans" pitchFamily="34" charset="-128"/>
            </a:endParaRPr>
          </a:p>
          <a:p>
            <a:pPr>
              <a:buFont typeface="Wingdings" pitchFamily="2" charset="2"/>
              <a:buChar char="Ø"/>
            </a:pPr>
            <a:endParaRPr lang="en-US" dirty="0" smtClean="0">
              <a:latin typeface="FreeSans" pitchFamily="34" charset="-128"/>
              <a:ea typeface="FreeSans"/>
              <a:cs typeface="FreeSans" pitchFamily="34" charset="-128"/>
            </a:endParaRP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2012 Open Source GIS Conference (</a:t>
            </a: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sau</a:t>
            </a: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The </a:t>
            </a: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3</a:t>
            </a:r>
            <a:r>
              <a:rPr lang="ro-RO" baseline="30000" dirty="0" smtClean="0">
                <a:latin typeface="FreeSans" pitchFamily="34" charset="-128"/>
                <a:ea typeface="FreeSans"/>
                <a:cs typeface="FreeSans" pitchFamily="34" charset="-128"/>
              </a:rPr>
              <a:t>rd</a:t>
            </a:r>
            <a:r>
              <a:rPr lang="en-US" baseline="30000" dirty="0" smtClean="0">
                <a:latin typeface="FreeSans" pitchFamily="34" charset="-128"/>
                <a:ea typeface="FreeSans"/>
                <a:cs typeface="FreeSans" pitchFamily="34" charset="-128"/>
              </a:rPr>
              <a:t> </a:t>
            </a: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 International </a:t>
            </a:r>
            <a:r>
              <a:rPr lang="en-US" dirty="0" err="1" smtClean="0">
                <a:latin typeface="FreeSans" pitchFamily="34" charset="-128"/>
                <a:ea typeface="FreeSans"/>
                <a:cs typeface="FreeSans" pitchFamily="34" charset="-128"/>
              </a:rPr>
              <a:t>MapWindow</a:t>
            </a: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 GIS Conference 2012), </a:t>
            </a:r>
            <a:r>
              <a:rPr lang="en-US" dirty="0" err="1" smtClean="0">
                <a:latin typeface="FreeSans" pitchFamily="34" charset="-128"/>
                <a:ea typeface="FreeSans"/>
                <a:cs typeface="FreeSans" pitchFamily="34" charset="-128"/>
              </a:rPr>
              <a:t>Velp</a:t>
            </a: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, </a:t>
            </a:r>
            <a:r>
              <a:rPr lang="en-US" dirty="0" err="1" smtClean="0">
                <a:latin typeface="FreeSans" pitchFamily="34" charset="-128"/>
                <a:ea typeface="FreeSans"/>
                <a:cs typeface="FreeSans" pitchFamily="34" charset="-128"/>
              </a:rPr>
              <a:t>Olanda</a:t>
            </a: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.</a:t>
            </a: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            </a:t>
            </a:r>
            <a:endParaRPr lang="ro-RO" dirty="0">
              <a:latin typeface="FreeSans" pitchFamily="34" charset="-128"/>
              <a:ea typeface="FreeSans"/>
              <a:cs typeface="FreeSans" pitchFamily="34" charset="-128"/>
            </a:endParaRPr>
          </a:p>
        </p:txBody>
      </p:sp>
      <p:pic>
        <p:nvPicPr>
          <p:cNvPr id="21505" name="Picture 1" descr="C:\Users\mada\Desktop\ddd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3600" y="0"/>
            <a:ext cx="3200400" cy="240080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3048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5400000">
            <a:off x="4572000" y="2286000"/>
            <a:ext cx="3048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 rot="5400000">
            <a:off x="4419600" y="-4114800"/>
            <a:ext cx="6096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304800" y="133290"/>
            <a:ext cx="8839200" cy="46166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dk1"/>
          </a:lnRef>
          <a:fillRef idx="1002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o-RO" sz="24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Caracteristici</a:t>
            </a:r>
            <a:endParaRPr lang="ro-RO" sz="24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457200" y="838200"/>
            <a:ext cx="8458200" cy="7478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 </a:t>
            </a:r>
            <a:r>
              <a:rPr lang="en-US" dirty="0" err="1" smtClean="0">
                <a:latin typeface="FreeSans" pitchFamily="34" charset="-128"/>
                <a:ea typeface="FreeSans"/>
                <a:cs typeface="FreeSans" pitchFamily="34" charset="-128"/>
              </a:rPr>
              <a:t>Folosit</a:t>
            </a: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 </a:t>
            </a: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î</a:t>
            </a: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n special </a:t>
            </a:r>
            <a:r>
              <a:rPr lang="en-US" dirty="0" err="1" smtClean="0">
                <a:latin typeface="FreeSans" pitchFamily="34" charset="-128"/>
                <a:ea typeface="FreeSans"/>
                <a:cs typeface="FreeSans" pitchFamily="34" charset="-128"/>
              </a:rPr>
              <a:t>pe</a:t>
            </a: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 </a:t>
            </a: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platforma </a:t>
            </a:r>
            <a:r>
              <a:rPr lang="en-US" dirty="0" smtClean="0">
                <a:latin typeface="FreeSans" pitchFamily="34" charset="-128"/>
                <a:ea typeface="FreeSans"/>
                <a:cs typeface="FreeSans" pitchFamily="34" charset="-128"/>
              </a:rPr>
              <a:t>Windows</a:t>
            </a: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. Este realizat în cea mai mare parte în Microsoft NET.Framework</a:t>
            </a:r>
          </a:p>
          <a:p>
            <a:pPr>
              <a:buFont typeface="Wingdings" pitchFamily="2" charset="2"/>
              <a:buChar char="Ø"/>
            </a:pPr>
            <a:endParaRPr lang="ro-RO" dirty="0" smtClean="0">
              <a:latin typeface="FreeSans" pitchFamily="34" charset="-128"/>
              <a:ea typeface="FreeSans"/>
              <a:cs typeface="FreeSans" pitchFamily="34" charset="-128"/>
            </a:endParaRPr>
          </a:p>
          <a:p>
            <a:pPr>
              <a:buFont typeface="Wingdings" pitchFamily="2" charset="2"/>
              <a:buChar char="Ø"/>
            </a:pP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 Programul la fost adoptat de către o gamă largă de grupuri private si publice începând de la vizualizarea informatiilor până la dezvultarea de aplicatii eomplexe. </a:t>
            </a:r>
          </a:p>
          <a:p>
            <a:pPr>
              <a:buFont typeface="Wingdings" pitchFamily="2" charset="2"/>
              <a:buChar char="Ø"/>
            </a:pPr>
            <a:endParaRPr lang="ro-RO" dirty="0" smtClean="0">
              <a:latin typeface="FreeSans" pitchFamily="34" charset="-128"/>
              <a:ea typeface="FreeSans"/>
              <a:cs typeface="FreeSans" pitchFamily="34" charset="-128"/>
            </a:endParaRPr>
          </a:p>
          <a:p>
            <a:pPr>
              <a:buFont typeface="Wingdings" pitchFamily="2" charset="2"/>
              <a:buChar char="Ø"/>
            </a:pP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Poate fi modificat pentru a se potrivi nevoii utilizatorilor sau poate fi încorporat în softuri proprietare</a:t>
            </a:r>
          </a:p>
          <a:p>
            <a:pPr>
              <a:buFont typeface="Wingdings" pitchFamily="2" charset="2"/>
              <a:buChar char="Ø"/>
            </a:pPr>
            <a:endParaRPr lang="ro-RO" dirty="0" smtClean="0">
              <a:latin typeface="FreeSans" pitchFamily="34" charset="-128"/>
              <a:ea typeface="FreeSans"/>
              <a:cs typeface="FreeSans" pitchFamily="34" charset="-128"/>
            </a:endParaRPr>
          </a:p>
          <a:p>
            <a:pPr>
              <a:buFont typeface="Wingdings" pitchFamily="2" charset="2"/>
              <a:buChar char="Ø"/>
            </a:pP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 P</a:t>
            </a:r>
            <a:r>
              <a:rPr lang="vi-VN" dirty="0" smtClean="0">
                <a:latin typeface="FreeSans" pitchFamily="34" charset="-128"/>
                <a:ea typeface="FreeSans"/>
                <a:cs typeface="FreeSans" pitchFamily="34" charset="-128"/>
              </a:rPr>
              <a:t>roiectul a fost inclus în software-ul personalizat pentru</a:t>
            </a: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:</a:t>
            </a:r>
          </a:p>
          <a:p>
            <a:endParaRPr lang="ro-RO" dirty="0" smtClean="0">
              <a:latin typeface="FreeSans" pitchFamily="34" charset="-128"/>
              <a:ea typeface="FreeSans"/>
              <a:cs typeface="FreeSans" pitchFamily="34" charset="-128"/>
            </a:endParaRPr>
          </a:p>
          <a:p>
            <a:pPr>
              <a:buFontTx/>
              <a:buChar char="-"/>
            </a:pP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 </a:t>
            </a:r>
            <a:r>
              <a:rPr lang="vi-VN" dirty="0" smtClean="0">
                <a:latin typeface="FreeSans" pitchFamily="34" charset="-128"/>
                <a:ea typeface="FreeSans"/>
                <a:cs typeface="FreeSans" pitchFamily="34" charset="-128"/>
              </a:rPr>
              <a:t>urmărire taxiuri în Malaezia</a:t>
            </a:r>
            <a:endParaRPr lang="ro-RO" dirty="0" smtClean="0">
              <a:latin typeface="FreeSans" pitchFamily="34" charset="-128"/>
              <a:ea typeface="FreeSans"/>
              <a:cs typeface="FreeSans" pitchFamily="34" charset="-128"/>
            </a:endParaRPr>
          </a:p>
          <a:p>
            <a:pPr>
              <a:buFontTx/>
              <a:buChar char="-"/>
            </a:pP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 </a:t>
            </a:r>
            <a:r>
              <a:rPr lang="vi-VN" dirty="0" smtClean="0">
                <a:latin typeface="FreeSans" pitchFamily="34" charset="-128"/>
                <a:ea typeface="FreeSans"/>
                <a:cs typeface="FreeSans" pitchFamily="34" charset="-128"/>
              </a:rPr>
              <a:t>agricultura de precizie în </a:t>
            </a: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T</a:t>
            </a:r>
            <a:r>
              <a:rPr lang="vi-VN" dirty="0" smtClean="0">
                <a:latin typeface="FreeSans" pitchFamily="34" charset="-128"/>
                <a:ea typeface="FreeSans"/>
                <a:cs typeface="FreeSans" pitchFamily="34" charset="-128"/>
              </a:rPr>
              <a:t>ările de Jos</a:t>
            </a:r>
            <a:endParaRPr lang="ro-RO" dirty="0" smtClean="0">
              <a:latin typeface="FreeSans" pitchFamily="34" charset="-128"/>
              <a:ea typeface="FreeSans"/>
              <a:cs typeface="FreeSans" pitchFamily="34" charset="-128"/>
            </a:endParaRPr>
          </a:p>
          <a:p>
            <a:pPr>
              <a:buFontTx/>
              <a:buChar char="-"/>
            </a:pP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 </a:t>
            </a:r>
            <a:r>
              <a:rPr lang="vi-VN" dirty="0" smtClean="0">
                <a:latin typeface="FreeSans" pitchFamily="34" charset="-128"/>
                <a:ea typeface="FreeSans"/>
                <a:cs typeface="FreeSans" pitchFamily="34" charset="-128"/>
              </a:rPr>
              <a:t>inginerie de trafic în Utah</a:t>
            </a:r>
            <a:endParaRPr lang="ro-RO" dirty="0" smtClean="0">
              <a:latin typeface="FreeSans" pitchFamily="34" charset="-128"/>
              <a:ea typeface="FreeSans"/>
              <a:cs typeface="FreeSans" pitchFamily="34" charset="-128"/>
            </a:endParaRPr>
          </a:p>
          <a:p>
            <a:pPr>
              <a:buFontTx/>
              <a:buChar char="-"/>
            </a:pP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 </a:t>
            </a:r>
            <a:r>
              <a:rPr lang="vi-VN" dirty="0" smtClean="0">
                <a:latin typeface="FreeSans" pitchFamily="34" charset="-128"/>
                <a:ea typeface="FreeSans"/>
                <a:cs typeface="FreeSans" pitchFamily="34" charset="-128"/>
              </a:rPr>
              <a:t>cartografiere de inundații pentru Agenția Federală de Management de Urgență (FEMA</a:t>
            </a: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)</a:t>
            </a:r>
          </a:p>
          <a:p>
            <a:pPr>
              <a:buFontTx/>
              <a:buChar char="-"/>
            </a:pP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 </a:t>
            </a:r>
            <a:r>
              <a:rPr lang="vi-VN" dirty="0" smtClean="0">
                <a:latin typeface="FreeSans" pitchFamily="34" charset="-128"/>
                <a:ea typeface="FreeSans"/>
                <a:cs typeface="FreeSans" pitchFamily="34" charset="-128"/>
              </a:rPr>
              <a:t>modelare de cotitură pentru Agenția de Protecție a Mediului (EPA)  </a:t>
            </a: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și </a:t>
            </a:r>
            <a:r>
              <a:rPr lang="vi-VN" dirty="0" smtClean="0">
                <a:latin typeface="FreeSans" pitchFamily="34" charset="-128"/>
                <a:ea typeface="FreeSans"/>
                <a:cs typeface="FreeSans" pitchFamily="34" charset="-128"/>
              </a:rPr>
              <a:t>National Oceanic si Atmospheric Administration (NOAA), și de căutare </a:t>
            </a: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de </a:t>
            </a:r>
            <a:r>
              <a:rPr lang="vi-VN" dirty="0" smtClean="0">
                <a:latin typeface="FreeSans" pitchFamily="34" charset="-128"/>
                <a:ea typeface="FreeSans"/>
                <a:cs typeface="FreeSans" pitchFamily="34" charset="-128"/>
              </a:rPr>
              <a:t>pești din Wisconsin</a:t>
            </a:r>
            <a:r>
              <a:rPr lang="ro-RO" dirty="0" smtClean="0">
                <a:latin typeface="FreeSans" pitchFamily="34" charset="-128"/>
                <a:ea typeface="FreeSans"/>
                <a:cs typeface="FreeSans" pitchFamily="34" charset="-128"/>
              </a:rPr>
              <a:t>.</a:t>
            </a:r>
            <a:endParaRPr lang="vi-VN" dirty="0" smtClean="0">
              <a:latin typeface="FreeSans" pitchFamily="34" charset="-128"/>
              <a:ea typeface="FreeSans"/>
              <a:cs typeface="FreeSans" pitchFamily="34" charset="-128"/>
            </a:endParaRPr>
          </a:p>
          <a:p>
            <a:pPr>
              <a:lnSpc>
                <a:spcPct val="150000"/>
              </a:lnSpc>
            </a:pPr>
            <a:endParaRPr lang="ro-RO" sz="20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endParaRPr lang="ro-RO" sz="20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  <a:p>
            <a:pPr algn="just">
              <a:lnSpc>
                <a:spcPct val="150000"/>
              </a:lnSpc>
            </a:pPr>
            <a:endParaRPr lang="ro-RO" sz="20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  <a:p>
            <a:pPr algn="just">
              <a:lnSpc>
                <a:spcPct val="150000"/>
              </a:lnSpc>
            </a:pPr>
            <a:r>
              <a:rPr lang="ro-RO" sz="20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	</a:t>
            </a:r>
            <a:r>
              <a:rPr lang="en-US" sz="20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               </a:t>
            </a:r>
            <a:endParaRPr lang="ro-RO" sz="20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3048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5400000">
            <a:off x="4572000" y="2286000"/>
            <a:ext cx="3048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 rot="5400000">
            <a:off x="4419600" y="-4114800"/>
            <a:ext cx="6096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304800" y="133290"/>
            <a:ext cx="8839200" cy="46166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dk1"/>
          </a:lnRef>
          <a:fillRef idx="1002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o-RO" sz="24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Utilizare și utilizatori</a:t>
            </a:r>
            <a:endParaRPr lang="ro-RO" sz="24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685800"/>
            <a:ext cx="6562725" cy="579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3048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5400000">
            <a:off x="4572000" y="2286000"/>
            <a:ext cx="3048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 rot="5400000">
            <a:off x="4419600" y="-4114800"/>
            <a:ext cx="6096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304800" y="133290"/>
            <a:ext cx="8839200" cy="46166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dk1"/>
          </a:lnRef>
          <a:fillRef idx="1002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o-RO" sz="24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Interfața MapWindow GIS</a:t>
            </a:r>
            <a:endParaRPr lang="ro-RO" sz="24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865807"/>
            <a:ext cx="8610600" cy="5678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ular Callout 10"/>
          <p:cNvSpPr/>
          <p:nvPr/>
        </p:nvSpPr>
        <p:spPr>
          <a:xfrm rot="5400000">
            <a:off x="2057400" y="2667000"/>
            <a:ext cx="533400" cy="1295400"/>
          </a:xfrm>
          <a:prstGeom prst="wedgeRectCallout">
            <a:avLst>
              <a:gd name="adj1" fmla="val -18144"/>
              <a:gd name="adj2" fmla="val 7415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12" name="TextBox 11"/>
          <p:cNvSpPr txBox="1"/>
          <p:nvPr/>
        </p:nvSpPr>
        <p:spPr>
          <a:xfrm>
            <a:off x="1828800" y="2971800"/>
            <a:ext cx="10623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/>
              <a:t>Straturi/</a:t>
            </a:r>
          </a:p>
          <a:p>
            <a:r>
              <a:rPr lang="ro-RO" dirty="0" smtClean="0"/>
              <a:t>Layers</a:t>
            </a:r>
            <a:endParaRPr lang="ro-RO" dirty="0"/>
          </a:p>
        </p:txBody>
      </p:sp>
      <p:sp>
        <p:nvSpPr>
          <p:cNvPr id="15" name="Rectangular Callout 14"/>
          <p:cNvSpPr/>
          <p:nvPr/>
        </p:nvSpPr>
        <p:spPr>
          <a:xfrm rot="10800000">
            <a:off x="7391400" y="2286000"/>
            <a:ext cx="1066800" cy="381000"/>
          </a:xfrm>
          <a:prstGeom prst="wedgeRectCallout">
            <a:avLst>
              <a:gd name="adj1" fmla="val -20049"/>
              <a:gd name="adj2" fmla="val 15415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17" name="Rectangular Callout 16"/>
          <p:cNvSpPr/>
          <p:nvPr/>
        </p:nvSpPr>
        <p:spPr>
          <a:xfrm rot="5400000">
            <a:off x="5486400" y="381000"/>
            <a:ext cx="381000" cy="1447800"/>
          </a:xfrm>
          <a:prstGeom prst="wedgeRectCallout">
            <a:avLst>
              <a:gd name="adj1" fmla="val 23761"/>
              <a:gd name="adj2" fmla="val 79166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18" name="TextBox 17"/>
          <p:cNvSpPr txBox="1"/>
          <p:nvPr/>
        </p:nvSpPr>
        <p:spPr>
          <a:xfrm>
            <a:off x="5181600" y="914400"/>
            <a:ext cx="805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/>
              <a:t>Meniu</a:t>
            </a:r>
            <a:endParaRPr lang="ro-RO" dirty="0"/>
          </a:p>
        </p:txBody>
      </p:sp>
      <p:sp>
        <p:nvSpPr>
          <p:cNvPr id="19" name="TextBox 18"/>
          <p:cNvSpPr txBox="1"/>
          <p:nvPr/>
        </p:nvSpPr>
        <p:spPr>
          <a:xfrm>
            <a:off x="7391400" y="2286000"/>
            <a:ext cx="9946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 Toolbar</a:t>
            </a:r>
            <a:endParaRPr lang="ro-RO" dirty="0"/>
          </a:p>
        </p:txBody>
      </p:sp>
      <p:sp>
        <p:nvSpPr>
          <p:cNvPr id="20" name="Rounded Rectangle 19"/>
          <p:cNvSpPr/>
          <p:nvPr/>
        </p:nvSpPr>
        <p:spPr>
          <a:xfrm>
            <a:off x="2667000" y="5562600"/>
            <a:ext cx="1066800" cy="5334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1" name="TextBox 20"/>
          <p:cNvSpPr txBox="1"/>
          <p:nvPr/>
        </p:nvSpPr>
        <p:spPr>
          <a:xfrm>
            <a:off x="2743200" y="5638800"/>
            <a:ext cx="915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Display</a:t>
            </a:r>
            <a:endParaRPr lang="ro-RO" dirty="0"/>
          </a:p>
        </p:txBody>
      </p:sp>
      <p:sp>
        <p:nvSpPr>
          <p:cNvPr id="24" name="Rectangular Callout 23"/>
          <p:cNvSpPr/>
          <p:nvPr/>
        </p:nvSpPr>
        <p:spPr>
          <a:xfrm rot="5400000">
            <a:off x="2133600" y="1752600"/>
            <a:ext cx="381000" cy="1295400"/>
          </a:xfrm>
          <a:prstGeom prst="wedgeRectCallout">
            <a:avLst>
              <a:gd name="adj1" fmla="val -18144"/>
              <a:gd name="adj2" fmla="val 7415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25" name="TextBox 24"/>
          <p:cNvSpPr txBox="1"/>
          <p:nvPr/>
        </p:nvSpPr>
        <p:spPr>
          <a:xfrm>
            <a:off x="1828800" y="2221468"/>
            <a:ext cx="96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Toolbox</a:t>
            </a:r>
            <a:endParaRPr lang="ro-RO" dirty="0"/>
          </a:p>
        </p:txBody>
      </p:sp>
      <p:sp>
        <p:nvSpPr>
          <p:cNvPr id="28" name="Rectangular Callout 27"/>
          <p:cNvSpPr/>
          <p:nvPr/>
        </p:nvSpPr>
        <p:spPr>
          <a:xfrm>
            <a:off x="457200" y="5334000"/>
            <a:ext cx="1143000" cy="838200"/>
          </a:xfrm>
          <a:prstGeom prst="wedgeRectCallout">
            <a:avLst>
              <a:gd name="adj1" fmla="val -17311"/>
              <a:gd name="adj2" fmla="val 62789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29" name="TextBox 28"/>
          <p:cNvSpPr txBox="1"/>
          <p:nvPr/>
        </p:nvSpPr>
        <p:spPr>
          <a:xfrm>
            <a:off x="457200" y="5257800"/>
            <a:ext cx="11853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Informații</a:t>
            </a:r>
          </a:p>
          <a:p>
            <a:r>
              <a:rPr lang="en-US" dirty="0" smtClean="0"/>
              <a:t>d</a:t>
            </a:r>
            <a:r>
              <a:rPr lang="ro-RO" dirty="0" smtClean="0"/>
              <a:t>espre </a:t>
            </a:r>
          </a:p>
          <a:p>
            <a:r>
              <a:rPr lang="ro-RO" dirty="0" smtClean="0"/>
              <a:t>proiecție</a:t>
            </a:r>
          </a:p>
        </p:txBody>
      </p:sp>
      <p:sp>
        <p:nvSpPr>
          <p:cNvPr id="30" name="Rectangular Callout 29"/>
          <p:cNvSpPr/>
          <p:nvPr/>
        </p:nvSpPr>
        <p:spPr>
          <a:xfrm>
            <a:off x="7696200" y="5333999"/>
            <a:ext cx="1143000" cy="609600"/>
          </a:xfrm>
          <a:prstGeom prst="wedgeRectCallout">
            <a:avLst>
              <a:gd name="adj1" fmla="val 14689"/>
              <a:gd name="adj2" fmla="val 7432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31" name="TextBox 30"/>
          <p:cNvSpPr txBox="1"/>
          <p:nvPr/>
        </p:nvSpPr>
        <p:spPr>
          <a:xfrm>
            <a:off x="7696200" y="5257800"/>
            <a:ext cx="11853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Versiune</a:t>
            </a:r>
          </a:p>
          <a:p>
            <a:r>
              <a:rPr lang="ro-RO" dirty="0" smtClean="0"/>
              <a:t>program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3048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5400000">
            <a:off x="4572000" y="2286000"/>
            <a:ext cx="3048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 rot="5400000">
            <a:off x="4419600" y="-4114800"/>
            <a:ext cx="6096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304800" y="133290"/>
            <a:ext cx="8839200" cy="46166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dk1"/>
          </a:lnRef>
          <a:fillRef idx="1002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o-RO" sz="24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Interfața MapWindow GIS</a:t>
            </a:r>
            <a:endParaRPr lang="ro-RO" sz="24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600200"/>
            <a:ext cx="3333750" cy="46005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457200" y="990601"/>
          <a:ext cx="8458200" cy="55625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29100"/>
                <a:gridCol w="4229100"/>
              </a:tblGrid>
              <a:tr h="37812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Layers</a:t>
                      </a:r>
                      <a:endParaRPr lang="ro-R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Toolbox</a:t>
                      </a:r>
                      <a:endParaRPr lang="ro-RO" dirty="0"/>
                    </a:p>
                  </a:txBody>
                  <a:tcPr anchor="ctr"/>
                </a:tc>
              </a:tr>
              <a:tr h="5184478">
                <a:tc>
                  <a:txBody>
                    <a:bodyPr/>
                    <a:lstStyle/>
                    <a:p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o-RO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3" name="TextBox 13"/>
          <p:cNvSpPr txBox="1">
            <a:spLocks noChangeArrowheads="1"/>
          </p:cNvSpPr>
          <p:nvPr/>
        </p:nvSpPr>
        <p:spPr bwMode="auto">
          <a:xfrm>
            <a:off x="533400" y="609601"/>
            <a:ext cx="8382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o-RO" sz="20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Legendă</a:t>
            </a:r>
            <a:endParaRPr lang="ro-RO" sz="20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  <a:p>
            <a:pPr algn="just">
              <a:lnSpc>
                <a:spcPct val="150000"/>
              </a:lnSpc>
            </a:pPr>
            <a:endParaRPr lang="ro-RO" sz="20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  <a:p>
            <a:pPr algn="just">
              <a:lnSpc>
                <a:spcPct val="150000"/>
              </a:lnSpc>
            </a:pPr>
            <a:r>
              <a:rPr lang="ro-RO" sz="20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	               </a:t>
            </a:r>
            <a:endParaRPr lang="ro-RO" sz="20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1447800"/>
            <a:ext cx="2285999" cy="50162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3048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5400000">
            <a:off x="4572000" y="2286000"/>
            <a:ext cx="3048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 rot="5400000">
            <a:off x="4419600" y="-4114800"/>
            <a:ext cx="6096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304800" y="133290"/>
            <a:ext cx="8839200" cy="46166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dk1"/>
          </a:lnRef>
          <a:fillRef idx="1002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o-RO" sz="24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Interfața MapWindow GIS</a:t>
            </a:r>
            <a:endParaRPr lang="ro-RO" sz="24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o-RO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524000"/>
            <a:ext cx="7912100" cy="33559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0" name="TextBox 13"/>
          <p:cNvSpPr txBox="1">
            <a:spLocks noChangeArrowheads="1"/>
          </p:cNvSpPr>
          <p:nvPr/>
        </p:nvSpPr>
        <p:spPr bwMode="auto">
          <a:xfrm>
            <a:off x="533400" y="609601"/>
            <a:ext cx="8382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o-RO" sz="20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Meniul principal</a:t>
            </a:r>
            <a:endParaRPr lang="ro-RO" sz="20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  <a:p>
            <a:pPr algn="just">
              <a:lnSpc>
                <a:spcPct val="150000"/>
              </a:lnSpc>
            </a:pPr>
            <a:endParaRPr lang="ro-RO" sz="20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  <a:p>
            <a:pPr algn="just">
              <a:lnSpc>
                <a:spcPct val="150000"/>
              </a:lnSpc>
            </a:pPr>
            <a:r>
              <a:rPr lang="ro-RO" sz="20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	               </a:t>
            </a:r>
            <a:endParaRPr lang="ro-RO" sz="20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3048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5400000">
            <a:off x="4572000" y="2286000"/>
            <a:ext cx="3048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 rot="5400000">
            <a:off x="4419600" y="-4114800"/>
            <a:ext cx="6096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304800" y="133290"/>
            <a:ext cx="8839200" cy="46166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dk1"/>
          </a:lnRef>
          <a:fillRef idx="1002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o-RO" sz="24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Interfața MapWindow GIS</a:t>
            </a:r>
            <a:endParaRPr lang="ro-RO" sz="24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o-RO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066800"/>
            <a:ext cx="8324850" cy="53244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" name="TextBox 13"/>
          <p:cNvSpPr txBox="1">
            <a:spLocks noChangeArrowheads="1"/>
          </p:cNvSpPr>
          <p:nvPr/>
        </p:nvSpPr>
        <p:spPr bwMode="auto">
          <a:xfrm>
            <a:off x="533400" y="609601"/>
            <a:ext cx="8382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o-RO" sz="20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Meniul principal</a:t>
            </a:r>
            <a:endParaRPr lang="ro-RO" sz="20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  <a:p>
            <a:pPr algn="just">
              <a:lnSpc>
                <a:spcPct val="150000"/>
              </a:lnSpc>
            </a:pPr>
            <a:endParaRPr lang="ro-RO" sz="20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  <a:p>
            <a:pPr algn="just">
              <a:lnSpc>
                <a:spcPct val="150000"/>
              </a:lnSpc>
            </a:pPr>
            <a:r>
              <a:rPr lang="ro-RO" sz="20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	               </a:t>
            </a:r>
            <a:endParaRPr lang="ro-RO" sz="20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3048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5400000">
            <a:off x="4572000" y="2286000"/>
            <a:ext cx="3048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 rot="5400000">
            <a:off x="4419600" y="-4114800"/>
            <a:ext cx="6096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304800" y="133290"/>
            <a:ext cx="8839200" cy="46166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dk1"/>
          </a:lnRef>
          <a:fillRef idx="1002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o-RO" sz="24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Interfața MapWindow GIS</a:t>
            </a:r>
            <a:endParaRPr lang="ro-RO" sz="24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sp>
        <p:nvSpPr>
          <p:cNvPr id="16" name="TextBox 13"/>
          <p:cNvSpPr txBox="1">
            <a:spLocks noChangeArrowheads="1"/>
          </p:cNvSpPr>
          <p:nvPr/>
        </p:nvSpPr>
        <p:spPr bwMode="auto">
          <a:xfrm>
            <a:off x="533400" y="609601"/>
            <a:ext cx="8382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o-RO" sz="20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Sistemul de proiecție</a:t>
            </a:r>
            <a:endParaRPr lang="ro-RO" sz="20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  <a:p>
            <a:pPr algn="just">
              <a:lnSpc>
                <a:spcPct val="150000"/>
              </a:lnSpc>
            </a:pPr>
            <a:endParaRPr lang="ro-RO" sz="20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  <a:p>
            <a:pPr algn="just">
              <a:lnSpc>
                <a:spcPct val="150000"/>
              </a:lnSpc>
            </a:pPr>
            <a:r>
              <a:rPr lang="ro-RO" sz="20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	               </a:t>
            </a:r>
            <a:endParaRPr lang="ro-RO" sz="20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800" y="1219200"/>
            <a:ext cx="4467225" cy="4486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219200"/>
            <a:ext cx="3932228" cy="4467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3048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5400000">
            <a:off x="4572000" y="2286000"/>
            <a:ext cx="3048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 rot="5400000">
            <a:off x="4419600" y="-4114800"/>
            <a:ext cx="6096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304800" y="133290"/>
            <a:ext cx="8839200" cy="46166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dk1"/>
          </a:lnRef>
          <a:fillRef idx="1002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i="1" dirty="0" err="1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Plugin-uri</a:t>
            </a:r>
            <a:endParaRPr lang="ro-RO" sz="24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70122" y="609601"/>
            <a:ext cx="6045278" cy="594359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5" name="TextBox 13"/>
          <p:cNvSpPr txBox="1">
            <a:spLocks noChangeArrowheads="1"/>
          </p:cNvSpPr>
          <p:nvPr/>
        </p:nvSpPr>
        <p:spPr bwMode="auto">
          <a:xfrm>
            <a:off x="381000" y="1143000"/>
            <a:ext cx="243840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o-RO" sz="16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Există două categorii:</a:t>
            </a:r>
          </a:p>
          <a:p>
            <a:pPr>
              <a:buFontTx/>
              <a:buChar char="-"/>
            </a:pPr>
            <a:endParaRPr lang="en-US" sz="16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  <a:p>
            <a:pPr>
              <a:buFontTx/>
              <a:buChar char="-"/>
            </a:pPr>
            <a:endParaRPr lang="ro-RO" sz="16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  <a:p>
            <a:pPr>
              <a:buFontTx/>
              <a:buChar char="-"/>
            </a:pPr>
            <a:r>
              <a:rPr lang="en-US" sz="16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 </a:t>
            </a:r>
            <a:r>
              <a:rPr lang="ro-RO" sz="16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Fie </a:t>
            </a:r>
            <a:r>
              <a:rPr lang="ro-RO" sz="16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se pot descărca de pe site-ul oficial </a:t>
            </a:r>
            <a:r>
              <a:rPr lang="ro-RO" sz="1600" dirty="0" smtClean="0">
                <a:latin typeface="FreeSans" pitchFamily="34" charset="-128"/>
                <a:ea typeface="FreeSans" pitchFamily="34" charset="-128"/>
                <a:cs typeface="FreeSans" pitchFamily="34" charset="-128"/>
                <a:hlinkClick r:id="rId3"/>
              </a:rPr>
              <a:t>www.mapwindow.org</a:t>
            </a:r>
            <a:r>
              <a:rPr lang="ro-RO" sz="16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, secțiunea Downloads;</a:t>
            </a:r>
          </a:p>
          <a:p>
            <a:pPr>
              <a:buFontTx/>
              <a:buChar char="-"/>
            </a:pPr>
            <a:endParaRPr lang="en-US" sz="16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  <a:p>
            <a:pPr>
              <a:buFontTx/>
              <a:buChar char="-"/>
            </a:pPr>
            <a:endParaRPr lang="en-US" sz="16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  <a:p>
            <a:pPr>
              <a:buFontTx/>
              <a:buChar char="-"/>
            </a:pPr>
            <a:r>
              <a:rPr lang="en-US" sz="16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 </a:t>
            </a:r>
            <a:r>
              <a:rPr lang="ro-RO" sz="16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Pot </a:t>
            </a:r>
            <a:r>
              <a:rPr lang="ro-RO" sz="16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fi inserate, create sau editate direct în Meniul Plug-ins din interfața programului;</a:t>
            </a:r>
          </a:p>
          <a:p>
            <a:pPr algn="just">
              <a:buFontTx/>
              <a:buChar char="-"/>
            </a:pPr>
            <a:endParaRPr lang="ro-RO" sz="16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  <a:p>
            <a:pPr algn="just">
              <a:buFontTx/>
              <a:buChar char="-"/>
            </a:pPr>
            <a:endParaRPr lang="ro-RO" sz="16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3048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5400000">
            <a:off x="4572000" y="2286000"/>
            <a:ext cx="3048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 rot="5400000">
            <a:off x="4419600" y="-4114800"/>
            <a:ext cx="6096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304800" y="133290"/>
            <a:ext cx="8839200" cy="46166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dk1"/>
          </a:lnRef>
          <a:fillRef idx="1002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i="1" dirty="0" err="1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Plugin-uri</a:t>
            </a:r>
            <a:r>
              <a:rPr lang="en-US" sz="24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 - </a:t>
            </a:r>
            <a:r>
              <a:rPr lang="en-US" sz="2400" i="1" dirty="0" err="1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exemple</a:t>
            </a:r>
            <a:endParaRPr lang="ro-RO" sz="24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685800"/>
            <a:ext cx="2771280" cy="579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533400" y="5943600"/>
            <a:ext cx="2590800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762000"/>
            <a:ext cx="4648200" cy="353897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Rectangle 10"/>
          <p:cNvSpPr/>
          <p:nvPr/>
        </p:nvSpPr>
        <p:spPr>
          <a:xfrm>
            <a:off x="533400" y="3962400"/>
            <a:ext cx="2590800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2400" y="4648200"/>
            <a:ext cx="2098604" cy="167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3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3048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5400000">
            <a:off x="4572000" y="2286000"/>
            <a:ext cx="3048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 rot="5400000">
            <a:off x="4419600" y="-4114800"/>
            <a:ext cx="6096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304800" y="133290"/>
            <a:ext cx="8839200" cy="46166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dk1"/>
          </a:lnRef>
          <a:fillRef idx="1002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i="1" dirty="0" err="1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Plugin-uri</a:t>
            </a:r>
            <a:r>
              <a:rPr lang="en-US" sz="24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 - </a:t>
            </a:r>
            <a:r>
              <a:rPr lang="en-US" sz="2400" i="1" dirty="0" err="1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exemple</a:t>
            </a:r>
            <a:endParaRPr lang="ro-RO" sz="24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685800"/>
            <a:ext cx="2771280" cy="579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533400" y="5943600"/>
            <a:ext cx="2590800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685800"/>
            <a:ext cx="5719830" cy="2895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3581400"/>
            <a:ext cx="5715000" cy="29241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3048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5400000">
            <a:off x="4572000" y="2286000"/>
            <a:ext cx="3048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 rot="5400000">
            <a:off x="4419600" y="-4114800"/>
            <a:ext cx="6096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304800" y="133290"/>
            <a:ext cx="8839200" cy="46166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dk1"/>
          </a:lnRef>
          <a:fillRef idx="1002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o-RO" sz="24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Plugin-uri - exemple</a:t>
            </a:r>
            <a:endParaRPr lang="ro-RO" sz="24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685800"/>
            <a:ext cx="2771280" cy="579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685800"/>
            <a:ext cx="8086725" cy="2781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533400" y="6248400"/>
            <a:ext cx="2590800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3600" y="3200400"/>
            <a:ext cx="2276475" cy="34766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Rectangle 10"/>
          <p:cNvSpPr/>
          <p:nvPr/>
        </p:nvSpPr>
        <p:spPr>
          <a:xfrm>
            <a:off x="2895600" y="1371600"/>
            <a:ext cx="1447800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4343400" y="1600200"/>
            <a:ext cx="1600200" cy="1600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3048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5400000">
            <a:off x="4572000" y="2286000"/>
            <a:ext cx="3048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 rot="5400000">
            <a:off x="4419600" y="-4114800"/>
            <a:ext cx="6096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304800" y="133290"/>
            <a:ext cx="8839200" cy="46166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dk1"/>
          </a:lnRef>
          <a:fillRef idx="1002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o-RO" sz="24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Plugin-uri - exemple</a:t>
            </a:r>
            <a:endParaRPr lang="ro-RO" sz="24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62000"/>
            <a:ext cx="2771280" cy="579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533400" y="3810000"/>
            <a:ext cx="2590800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3048000"/>
            <a:ext cx="1304925" cy="657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2800" y="685800"/>
            <a:ext cx="5637685" cy="284151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3048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5400000">
            <a:off x="4572000" y="2286000"/>
            <a:ext cx="3048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 rot="5400000">
            <a:off x="4419600" y="-4114800"/>
            <a:ext cx="6096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304800" y="133290"/>
            <a:ext cx="8839200" cy="46166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dk1"/>
          </a:lnRef>
          <a:fillRef idx="1002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o-RO" sz="24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Interfața MapWindow GIS</a:t>
            </a:r>
            <a:endParaRPr lang="ro-RO" sz="24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sp>
        <p:nvSpPr>
          <p:cNvPr id="16" name="TextBox 13"/>
          <p:cNvSpPr txBox="1">
            <a:spLocks noChangeArrowheads="1"/>
          </p:cNvSpPr>
          <p:nvPr/>
        </p:nvSpPr>
        <p:spPr bwMode="auto">
          <a:xfrm>
            <a:off x="533400" y="609601"/>
            <a:ext cx="8382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0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Toolbar</a:t>
            </a:r>
            <a:r>
              <a:rPr lang="ro-RO" sz="20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 general</a:t>
            </a:r>
            <a:endParaRPr lang="ro-RO" sz="20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  <a:p>
            <a:pPr algn="just">
              <a:lnSpc>
                <a:spcPct val="150000"/>
              </a:lnSpc>
            </a:pPr>
            <a:endParaRPr lang="ro-RO" sz="20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  <a:p>
            <a:pPr algn="just">
              <a:lnSpc>
                <a:spcPct val="150000"/>
              </a:lnSpc>
            </a:pPr>
            <a:r>
              <a:rPr lang="ro-RO" sz="20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	               </a:t>
            </a:r>
            <a:endParaRPr lang="ro-RO" sz="20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143000"/>
            <a:ext cx="2009775" cy="438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1790700"/>
            <a:ext cx="3143250" cy="438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2476500"/>
            <a:ext cx="4067175" cy="438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3086100"/>
            <a:ext cx="2724150" cy="419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TextBox 13"/>
          <p:cNvSpPr txBox="1">
            <a:spLocks noChangeArrowheads="1"/>
          </p:cNvSpPr>
          <p:nvPr/>
        </p:nvSpPr>
        <p:spPr bwMode="auto">
          <a:xfrm>
            <a:off x="533400" y="3705761"/>
            <a:ext cx="8382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0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Toolbar</a:t>
            </a:r>
            <a:r>
              <a:rPr lang="ro-RO" sz="20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 rezultat în urma introducerii plugin-urilor</a:t>
            </a:r>
            <a:endParaRPr lang="ro-RO" sz="20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  <a:p>
            <a:pPr algn="just">
              <a:lnSpc>
                <a:spcPct val="150000"/>
              </a:lnSpc>
            </a:pPr>
            <a:endParaRPr lang="ro-RO" sz="20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  <a:p>
            <a:pPr algn="just">
              <a:lnSpc>
                <a:spcPct val="150000"/>
              </a:lnSpc>
            </a:pPr>
            <a:r>
              <a:rPr lang="ro-RO" sz="20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	               </a:t>
            </a:r>
            <a:endParaRPr lang="ro-RO" sz="20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3400" y="4229100"/>
            <a:ext cx="962025" cy="419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3400" y="4800600"/>
            <a:ext cx="3133725" cy="419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5" name="TextBox 13"/>
          <p:cNvSpPr txBox="1">
            <a:spLocks noChangeArrowheads="1"/>
          </p:cNvSpPr>
          <p:nvPr/>
        </p:nvSpPr>
        <p:spPr bwMode="auto">
          <a:xfrm>
            <a:off x="1600200" y="4267200"/>
            <a:ext cx="2286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o-RO" sz="16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Spatial Converter</a:t>
            </a:r>
          </a:p>
          <a:p>
            <a:pPr algn="just">
              <a:buFontTx/>
              <a:buChar char="-"/>
            </a:pPr>
            <a:endParaRPr lang="ro-RO" sz="16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3400" y="5334000"/>
            <a:ext cx="8334375" cy="419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81450" y="4191000"/>
            <a:ext cx="2343150" cy="419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7" name="TextBox 13"/>
          <p:cNvSpPr txBox="1">
            <a:spLocks noChangeArrowheads="1"/>
          </p:cNvSpPr>
          <p:nvPr/>
        </p:nvSpPr>
        <p:spPr bwMode="auto">
          <a:xfrm>
            <a:off x="6400800" y="4292025"/>
            <a:ext cx="2286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o-RO" sz="16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Sampling Tools</a:t>
            </a:r>
          </a:p>
          <a:p>
            <a:pPr algn="just">
              <a:buFontTx/>
              <a:buChar char="-"/>
            </a:pPr>
            <a:endParaRPr lang="ro-RO" sz="16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00800" y="4800600"/>
            <a:ext cx="342900" cy="419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" name="TextBox 13"/>
          <p:cNvSpPr txBox="1">
            <a:spLocks noChangeArrowheads="1"/>
          </p:cNvSpPr>
          <p:nvPr/>
        </p:nvSpPr>
        <p:spPr bwMode="auto">
          <a:xfrm>
            <a:off x="6781800" y="4876800"/>
            <a:ext cx="2286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o-RO" sz="16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Online Data</a:t>
            </a:r>
          </a:p>
          <a:p>
            <a:pPr algn="just">
              <a:buFontTx/>
              <a:buChar char="-"/>
            </a:pPr>
            <a:endParaRPr lang="ro-RO" sz="16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3733800" y="4876800"/>
            <a:ext cx="2286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o-RO" sz="16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Grid Analysis Tools</a:t>
            </a:r>
          </a:p>
          <a:p>
            <a:pPr algn="just">
              <a:buFontTx/>
              <a:buChar char="-"/>
            </a:pPr>
            <a:endParaRPr lang="ro-RO" sz="16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sp>
        <p:nvSpPr>
          <p:cNvPr id="22" name="TextBox 13"/>
          <p:cNvSpPr txBox="1">
            <a:spLocks noChangeArrowheads="1"/>
          </p:cNvSpPr>
          <p:nvPr/>
        </p:nvSpPr>
        <p:spPr bwMode="auto">
          <a:xfrm>
            <a:off x="3657600" y="5816025"/>
            <a:ext cx="2286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o-RO" sz="16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Shapefile Editor</a:t>
            </a:r>
          </a:p>
          <a:p>
            <a:pPr algn="just">
              <a:buFontTx/>
              <a:buChar char="-"/>
            </a:pPr>
            <a:endParaRPr lang="ro-RO" sz="1600" dirty="0" smtClean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1" grpId="0"/>
      <p:bldP spid="15" grpId="0"/>
      <p:bldP spid="17" grpId="0"/>
      <p:bldP spid="20" grpId="0"/>
      <p:bldP spid="21" grpId="0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3048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5400000">
            <a:off x="4572000" y="2286000"/>
            <a:ext cx="3048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 rot="5400000">
            <a:off x="4419600" y="-4114800"/>
            <a:ext cx="6096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304800" y="133290"/>
            <a:ext cx="8839200" cy="46166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dk1"/>
          </a:lnRef>
          <a:fillRef idx="1002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o-RO" sz="2400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Layout</a:t>
            </a:r>
            <a:endParaRPr lang="ro-RO" sz="24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219200"/>
            <a:ext cx="8610600" cy="45952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8" name="Rounded Rectangle 17"/>
          <p:cNvSpPr/>
          <p:nvPr/>
        </p:nvSpPr>
        <p:spPr>
          <a:xfrm>
            <a:off x="8001000" y="4953000"/>
            <a:ext cx="914400" cy="2286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 sz="1200"/>
          </a:p>
        </p:txBody>
      </p:sp>
      <p:sp>
        <p:nvSpPr>
          <p:cNvPr id="19" name="TextBox 18"/>
          <p:cNvSpPr txBox="1"/>
          <p:nvPr/>
        </p:nvSpPr>
        <p:spPr>
          <a:xfrm>
            <a:off x="8001000" y="4953000"/>
            <a:ext cx="9053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Proprietăți</a:t>
            </a:r>
            <a:endParaRPr lang="ro-RO" sz="1200" dirty="0"/>
          </a:p>
        </p:txBody>
      </p:sp>
      <p:sp>
        <p:nvSpPr>
          <p:cNvPr id="20" name="Rounded Rectangle 19"/>
          <p:cNvSpPr/>
          <p:nvPr/>
        </p:nvSpPr>
        <p:spPr>
          <a:xfrm>
            <a:off x="7696200" y="3047999"/>
            <a:ext cx="1219200" cy="27699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 sz="1200"/>
          </a:p>
        </p:txBody>
      </p:sp>
      <p:sp>
        <p:nvSpPr>
          <p:cNvPr id="21" name="TextBox 20"/>
          <p:cNvSpPr txBox="1"/>
          <p:nvPr/>
        </p:nvSpPr>
        <p:spPr>
          <a:xfrm>
            <a:off x="7620000" y="3048000"/>
            <a:ext cx="12941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 Conținut display</a:t>
            </a:r>
            <a:endParaRPr lang="ro-RO" sz="1200" dirty="0"/>
          </a:p>
        </p:txBody>
      </p:sp>
      <p:sp>
        <p:nvSpPr>
          <p:cNvPr id="23" name="Rectangular Callout 22"/>
          <p:cNvSpPr/>
          <p:nvPr/>
        </p:nvSpPr>
        <p:spPr>
          <a:xfrm rot="10800000">
            <a:off x="4572000" y="3048000"/>
            <a:ext cx="588508" cy="228600"/>
          </a:xfrm>
          <a:prstGeom prst="wedgeRectCallout">
            <a:avLst>
              <a:gd name="adj1" fmla="val -18144"/>
              <a:gd name="adj2" fmla="val 7415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 sz="1200"/>
          </a:p>
        </p:txBody>
      </p:sp>
      <p:sp>
        <p:nvSpPr>
          <p:cNvPr id="24" name="TextBox 23"/>
          <p:cNvSpPr txBox="1"/>
          <p:nvPr/>
        </p:nvSpPr>
        <p:spPr>
          <a:xfrm>
            <a:off x="4495800" y="3048000"/>
            <a:ext cx="7409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Legendă</a:t>
            </a:r>
            <a:endParaRPr lang="ro-RO" sz="1200" dirty="0"/>
          </a:p>
        </p:txBody>
      </p:sp>
      <p:sp>
        <p:nvSpPr>
          <p:cNvPr id="26" name="TextBox 25"/>
          <p:cNvSpPr txBox="1"/>
          <p:nvPr/>
        </p:nvSpPr>
        <p:spPr>
          <a:xfrm>
            <a:off x="2286000" y="1295400"/>
            <a:ext cx="6335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200" dirty="0" smtClean="0"/>
              <a:t> Meniu</a:t>
            </a:r>
            <a:endParaRPr lang="ro-RO" sz="1200" dirty="0"/>
          </a:p>
        </p:txBody>
      </p:sp>
      <p:sp>
        <p:nvSpPr>
          <p:cNvPr id="32" name="Rectangle 31"/>
          <p:cNvSpPr/>
          <p:nvPr/>
        </p:nvSpPr>
        <p:spPr>
          <a:xfrm>
            <a:off x="381000" y="1371600"/>
            <a:ext cx="1828800" cy="152400"/>
          </a:xfrm>
          <a:prstGeom prst="rect">
            <a:avLst/>
          </a:prstGeom>
          <a:noFill/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34" name="Rectangle 33"/>
          <p:cNvSpPr/>
          <p:nvPr/>
        </p:nvSpPr>
        <p:spPr>
          <a:xfrm>
            <a:off x="381000" y="1524000"/>
            <a:ext cx="838200" cy="152400"/>
          </a:xfrm>
          <a:prstGeom prst="rect">
            <a:avLst/>
          </a:prstGeom>
          <a:noFill/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 dirty="0">
              <a:solidFill>
                <a:srgbClr val="FF000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114800" y="1447800"/>
            <a:ext cx="7268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200" dirty="0" smtClean="0"/>
              <a:t> Toolbar</a:t>
            </a:r>
            <a:endParaRPr lang="ro-RO" sz="1200" dirty="0"/>
          </a:p>
        </p:txBody>
      </p:sp>
      <p:sp>
        <p:nvSpPr>
          <p:cNvPr id="44" name="Rounded Rectangle 43"/>
          <p:cNvSpPr/>
          <p:nvPr/>
        </p:nvSpPr>
        <p:spPr>
          <a:xfrm>
            <a:off x="4572000" y="4800599"/>
            <a:ext cx="685800" cy="27699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 sz="1200"/>
          </a:p>
        </p:txBody>
      </p:sp>
      <p:sp>
        <p:nvSpPr>
          <p:cNvPr id="45" name="TextBox 44"/>
          <p:cNvSpPr txBox="1"/>
          <p:nvPr/>
        </p:nvSpPr>
        <p:spPr>
          <a:xfrm>
            <a:off x="4573263" y="4800600"/>
            <a:ext cx="12941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 Display</a:t>
            </a:r>
            <a:endParaRPr lang="ro-RO" sz="1200" dirty="0"/>
          </a:p>
        </p:txBody>
      </p:sp>
      <p:sp>
        <p:nvSpPr>
          <p:cNvPr id="46" name="Rectangular Callout 45"/>
          <p:cNvSpPr/>
          <p:nvPr/>
        </p:nvSpPr>
        <p:spPr>
          <a:xfrm rot="10800000">
            <a:off x="2667000" y="1752600"/>
            <a:ext cx="1676400" cy="228600"/>
          </a:xfrm>
          <a:prstGeom prst="wedgeRectCallout">
            <a:avLst>
              <a:gd name="adj1" fmla="val -20075"/>
              <a:gd name="adj2" fmla="val 80833"/>
            </a:avLst>
          </a:prstGeom>
          <a:noFill/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7" name="TextBox 46"/>
          <p:cNvSpPr txBox="1"/>
          <p:nvPr/>
        </p:nvSpPr>
        <p:spPr>
          <a:xfrm>
            <a:off x="2590800" y="1752600"/>
            <a:ext cx="18288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100" dirty="0" smtClean="0"/>
              <a:t> Poziția și mărimea hărții</a:t>
            </a:r>
            <a:endParaRPr lang="ro-RO" sz="1100" dirty="0"/>
          </a:p>
        </p:txBody>
      </p:sp>
      <p:sp>
        <p:nvSpPr>
          <p:cNvPr id="48" name="Rectangle 47"/>
          <p:cNvSpPr/>
          <p:nvPr/>
        </p:nvSpPr>
        <p:spPr>
          <a:xfrm>
            <a:off x="2362200" y="1524000"/>
            <a:ext cx="1752600" cy="152400"/>
          </a:xfrm>
          <a:prstGeom prst="rect">
            <a:avLst/>
          </a:prstGeom>
          <a:noFill/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 dirty="0">
              <a:solidFill>
                <a:srgbClr val="FF0000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1219200" y="1524000"/>
            <a:ext cx="1143000" cy="152400"/>
          </a:xfrm>
          <a:prstGeom prst="rect">
            <a:avLst/>
          </a:prstGeom>
          <a:noFill/>
          <a:ln w="9525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 dirty="0">
              <a:solidFill>
                <a:srgbClr val="FF0000"/>
              </a:solidFill>
            </a:endParaRPr>
          </a:p>
        </p:txBody>
      </p:sp>
      <p:sp>
        <p:nvSpPr>
          <p:cNvPr id="25" name="Rectangular Callout 24"/>
          <p:cNvSpPr/>
          <p:nvPr/>
        </p:nvSpPr>
        <p:spPr>
          <a:xfrm rot="10800000">
            <a:off x="685800" y="1752600"/>
            <a:ext cx="1981200" cy="457200"/>
          </a:xfrm>
          <a:prstGeom prst="wedgeRectCallout">
            <a:avLst>
              <a:gd name="adj1" fmla="val -6293"/>
              <a:gd name="adj2" fmla="val 68333"/>
            </a:avLst>
          </a:prstGeom>
          <a:noFill/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7" name="TextBox 26"/>
          <p:cNvSpPr txBox="1"/>
          <p:nvPr/>
        </p:nvSpPr>
        <p:spPr>
          <a:xfrm>
            <a:off x="685800" y="1748135"/>
            <a:ext cx="1981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100" dirty="0" smtClean="0"/>
              <a:t>Inserare imagine, Nord, Legendă, Scară, Text Box</a:t>
            </a:r>
            <a:endParaRPr lang="ro-RO" sz="11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3048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5400000">
            <a:off x="4572000" y="2286000"/>
            <a:ext cx="3048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 rot="5400000">
            <a:off x="4419600" y="-4114800"/>
            <a:ext cx="6096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304800" y="133290"/>
            <a:ext cx="8839200" cy="46166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dk1"/>
          </a:lnRef>
          <a:fillRef idx="1002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sz="24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           </a:t>
            </a:r>
            <a:r>
              <a:rPr lang="ro-RO" sz="24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Avantaje </a:t>
            </a:r>
            <a:r>
              <a:rPr lang="en-US" sz="24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                          </a:t>
            </a:r>
            <a:r>
              <a:rPr lang="ro-RO" sz="24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Dezavantaje</a:t>
            </a:r>
            <a:endParaRPr lang="ro-RO" sz="2400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457200" y="762000"/>
          <a:ext cx="8458200" cy="5745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38600"/>
                <a:gridCol w="4419600"/>
              </a:tblGrid>
              <a:tr h="1127760">
                <a:tc>
                  <a:txBody>
                    <a:bodyPr/>
                    <a:lstStyle/>
                    <a:p>
                      <a:r>
                        <a:rPr lang="ro-RO" dirty="0" smtClean="0">
                          <a:ea typeface="FreeSans"/>
                        </a:rPr>
                        <a:t>- suportă formatul</a:t>
                      </a:r>
                      <a:r>
                        <a:rPr lang="ro-RO" baseline="0" dirty="0" smtClean="0">
                          <a:ea typeface="FreeSans"/>
                        </a:rPr>
                        <a:t> vectorial (ESRI shapefile) și cel  raster (GeoTiff, ecw,  png, gif, jpg, bmp, dem, ascii, grd, etc.);</a:t>
                      </a:r>
                      <a:endParaRPr lang="ro-RO" dirty="0">
                        <a:ea typeface="FreeSan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dirty="0" smtClean="0">
                          <a:ea typeface="FreeSans"/>
                        </a:rPr>
                        <a:t>- </a:t>
                      </a:r>
                      <a:r>
                        <a:rPr lang="ro-RO" sz="1800" dirty="0" smtClean="0">
                          <a:latin typeface="Calibri"/>
                          <a:ea typeface="FreeSans"/>
                          <a:cs typeface="Times New Roman"/>
                        </a:rPr>
                        <a:t>nu sunt toate proiecțiile listate:</a:t>
                      </a:r>
                      <a:endParaRPr lang="ro-RO" dirty="0">
                        <a:ea typeface="FreeSans"/>
                      </a:endParaRPr>
                    </a:p>
                  </a:txBody>
                  <a:tcPr/>
                </a:tc>
              </a:tr>
              <a:tr h="7924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o-RO" sz="1800" dirty="0" smtClean="0">
                          <a:latin typeface="Calibri"/>
                          <a:ea typeface="FreeSans"/>
                          <a:cs typeface="Times New Roman"/>
                        </a:rPr>
                        <a:t>- interfața grafică este ușor de utilizat,  este folositor pentru noii utilizatori în GIS</a:t>
                      </a:r>
                      <a:r>
                        <a:rPr lang="ro-RO" sz="1800" baseline="0" dirty="0" smtClean="0">
                          <a:latin typeface="Calibri"/>
                          <a:ea typeface="FreeSans"/>
                          <a:cs typeface="Times New Roman"/>
                        </a:rPr>
                        <a:t>;</a:t>
                      </a:r>
                      <a:endParaRPr lang="ro-RO" sz="1800" dirty="0" smtClean="0">
                        <a:latin typeface="Calibri"/>
                        <a:ea typeface="FreeSans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dirty="0" smtClean="0">
                          <a:ea typeface="FreeSans"/>
                        </a:rPr>
                        <a:t>- </a:t>
                      </a:r>
                      <a:r>
                        <a:rPr lang="ro-RO" sz="1800" dirty="0" smtClean="0">
                          <a:latin typeface="Calibri"/>
                          <a:ea typeface="FreeSans"/>
                          <a:cs typeface="Times New Roman"/>
                        </a:rPr>
                        <a:t>template-ul pentru crearea noilor hărți nu este foarte prietenos;</a:t>
                      </a:r>
                      <a:endParaRPr lang="ro-RO" dirty="0">
                        <a:ea typeface="FreeSans"/>
                      </a:endParaRPr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o-RO" sz="1800" dirty="0" smtClean="0">
                          <a:latin typeface="Calibri"/>
                          <a:ea typeface="FreeSans"/>
                          <a:cs typeface="Times New Roman"/>
                        </a:rPr>
                        <a:t>- utilizatorii avansați sau dezvoltatorii pot scrie plugin-uri pentru un plus de funcționalitate;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 smtClean="0">
                          <a:ea typeface="FreeSans"/>
                        </a:rPr>
                        <a:t>- metodele de interpolare sunt puține;</a:t>
                      </a:r>
                      <a:endParaRPr lang="ro-RO" dirty="0">
                        <a:ea typeface="FreeSans"/>
                      </a:endParaRPr>
                    </a:p>
                  </a:txBody>
                  <a:tcPr/>
                </a:tc>
              </a:tr>
              <a:tr h="11249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o-RO" sz="1800" dirty="0" smtClean="0">
                          <a:latin typeface="Calibri"/>
                          <a:ea typeface="FreeSans"/>
                          <a:cs typeface="Times New Roman"/>
                        </a:rPr>
                        <a:t>- avertizează când datele cu proiecții diferite sunt adăugate într-un proiect ce are deja s</a:t>
                      </a:r>
                      <a:r>
                        <a:rPr lang="en-US" sz="1800" dirty="0" err="1" smtClean="0">
                          <a:latin typeface="Calibri"/>
                          <a:ea typeface="FreeSans"/>
                          <a:cs typeface="Times New Roman"/>
                        </a:rPr>
                        <a:t>etat</a:t>
                      </a:r>
                      <a:r>
                        <a:rPr lang="ro-RO" sz="1800" dirty="0" smtClean="0">
                          <a:latin typeface="Calibri"/>
                          <a:ea typeface="FreeSans"/>
                          <a:cs typeface="Times New Roman"/>
                        </a:rPr>
                        <a:t>ă proiecția și pot fi reproiectate automat;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 smtClean="0">
                          <a:ea typeface="FreeSans"/>
                        </a:rPr>
                        <a:t>- rezoluțiile hărților</a:t>
                      </a:r>
                      <a:r>
                        <a:rPr lang="ro-RO" baseline="0" dirty="0" smtClean="0">
                          <a:ea typeface="FreeSans"/>
                        </a:rPr>
                        <a:t> exportate este slabă;</a:t>
                      </a:r>
                      <a:endParaRPr lang="ro-RO" dirty="0">
                        <a:ea typeface="FreeSans"/>
                      </a:endParaRPr>
                    </a:p>
                  </a:txBody>
                  <a:tcPr/>
                </a:tc>
              </a:tr>
              <a:tr h="11277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1800" dirty="0" smtClean="0">
                          <a:latin typeface="Calibri"/>
                          <a:ea typeface="FreeSans"/>
                          <a:cs typeface="Times New Roman"/>
                        </a:rPr>
                        <a:t>- o caracteristică unică este opțiunea de a salva fiecare element cartografic în clipboard, permițându-i să fie lipit în alt document.</a:t>
                      </a:r>
                      <a:endParaRPr lang="ro-RO" dirty="0">
                        <a:ea typeface="FreeSan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 smtClean="0">
                          <a:ea typeface="FreeSans"/>
                        </a:rPr>
                        <a:t>- Uneori</a:t>
                      </a:r>
                      <a:r>
                        <a:rPr lang="ro-RO" baseline="0" dirty="0" smtClean="0">
                          <a:ea typeface="FreeSans"/>
                        </a:rPr>
                        <a:t> se închide neașteptat</a:t>
                      </a:r>
                      <a:endParaRPr lang="ro-RO" dirty="0">
                        <a:ea typeface="FreeSan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3048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5400000">
            <a:off x="4572000" y="2286000"/>
            <a:ext cx="304800" cy="8839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100000"/>
                  <a:shade val="100000"/>
                  <a:hueMod val="100000"/>
                  <a:satMod val="150000"/>
                  <a:tint val="44500"/>
                  <a:satMod val="16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50000"/>
                  <a:tint val="23500"/>
                  <a:satMod val="160000"/>
                </a:schemeClr>
              </a:gs>
            </a:gsLst>
            <a:lin ang="13500000" scaled="1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2971800" y="1524000"/>
            <a:ext cx="6019800" cy="58477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dk1"/>
          </a:lnRef>
          <a:fillRef idx="1002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o-RO" sz="32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Vă mul</a:t>
            </a:r>
            <a:r>
              <a:rPr lang="en-US" sz="32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t</a:t>
            </a:r>
            <a:r>
              <a:rPr lang="ro-RO" sz="3200" i="1" dirty="0" smtClean="0">
                <a:latin typeface="FreeSans" pitchFamily="34" charset="-128"/>
                <a:ea typeface="FreeSans" pitchFamily="34" charset="-128"/>
                <a:cs typeface="FreeSans" pitchFamily="34" charset="-128"/>
              </a:rPr>
              <a:t>umim!</a:t>
            </a:r>
            <a:endParaRPr lang="ro-RO" sz="3200" i="1" dirty="0">
              <a:latin typeface="FreeSans" pitchFamily="34" charset="-128"/>
              <a:ea typeface="FreeSans" pitchFamily="34" charset="-128"/>
              <a:cs typeface="FreeSan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elcome">
  <a:themeElements>
    <a:clrScheme name="Welcome">
      <a:dk1>
        <a:sysClr val="windowText" lastClr="000000"/>
      </a:dk1>
      <a:lt1>
        <a:sysClr val="window" lastClr="FFFFFF"/>
      </a:lt1>
      <a:dk2>
        <a:srgbClr val="00272B"/>
      </a:dk2>
      <a:lt2>
        <a:srgbClr val="F7F7FF"/>
      </a:lt2>
      <a:accent1>
        <a:srgbClr val="006AED"/>
      </a:accent1>
      <a:accent2>
        <a:srgbClr val="0087BF"/>
      </a:accent2>
      <a:accent3>
        <a:srgbClr val="5D974B"/>
      </a:accent3>
      <a:accent4>
        <a:srgbClr val="9DBB3F"/>
      </a:accent4>
      <a:accent5>
        <a:srgbClr val="C77CC7"/>
      </a:accent5>
      <a:accent6>
        <a:srgbClr val="996699"/>
      </a:accent6>
      <a:hlink>
        <a:srgbClr val="E78707"/>
      </a:hlink>
      <a:folHlink>
        <a:srgbClr val="C618BA"/>
      </a:folHlink>
    </a:clrScheme>
    <a:fontScheme name="Welcome">
      <a:majorFont>
        <a:latin typeface="Book Antiqua"/>
        <a:ea typeface=""/>
        <a:cs typeface=""/>
        <a:font script="Jpan" typeface="ＭＳ Ｐゴシック"/>
        <a:font script="Hang" typeface="돋움"/>
        <a:font script="Hans" typeface="华文中宋"/>
        <a:font script="Hant" typeface="微軟正黑體"/>
        <a:font script="Arab" typeface="Times New  Roman"/>
        <a:font script="Hebr" typeface="Times New 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 Cherokee"/>
        <a:font script="Yiii" typeface="Microsoft Yi  Baiti"/>
        <a:font script="Tibt" typeface="Microsoft  Himalaya"/>
        <a:font script="Thaa" typeface="MV Boli"/>
        <a:font script="Deva" typeface="Mangal"/>
        <a:font script="Telu" typeface="Gautami"/>
        <a:font script="Taml" typeface="Latha"/>
        <a:font script="Syrc" typeface="Estrangelo  Edessa"/>
        <a:font script="Orya" typeface="Kalinga"/>
        <a:font script="Mlym" typeface="Kartika"/>
        <a:font script="Laoo" typeface="DokChampa"/>
        <a:font script="Sinh" typeface="Iskoola Pota"/>
        <a:font script="Mong" typeface="Mongolian  Baiti"/>
        <a:font script="Viet" typeface="Times New  Roman"/>
        <a:font script="Uigh" typeface="Microsoft  Uighur"/>
      </a:majorFont>
      <a:minorFont>
        <a:latin typeface="Cambria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 Roman"/>
        <a:font script="Hebr" typeface="Times New 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 Cherokee"/>
        <a:font script="Yiii" typeface="Microsoft Yi  Baiti"/>
        <a:font script="Tibt" typeface="Microsoft  Himalaya"/>
        <a:font script="Thaa" typeface="MV Boli"/>
        <a:font script="Deva" typeface="Mangal"/>
        <a:font script="Telu" typeface="Gautami"/>
        <a:font script="Taml" typeface="Latha"/>
        <a:font script="Syrc" typeface="Estrangelo  Edessa"/>
        <a:font script="Orya" typeface="Kalinga"/>
        <a:font script="Mlym" typeface="Kartika"/>
        <a:font script="Laoo" typeface="DokChampa"/>
        <a:font script="Sinh" typeface="Iskoola Pota"/>
        <a:font script="Mong" typeface="Mongolian  Baiti"/>
        <a:font script="Viet" typeface="Times New  Roman"/>
        <a:font script="Uigh" typeface="Microsoft  Uighur"/>
      </a:minorFont>
    </a:fontScheme>
    <a:fmtScheme name="Welcome">
      <a:fillStyleLst>
        <a:solidFill>
          <a:schemeClr val="phClr">
            <a:tint val="100000"/>
            <a:shade val="100000"/>
            <a:hueMod val="100000"/>
            <a:satMod val="150000"/>
          </a:schemeClr>
        </a:solidFill>
        <a:gradFill rotWithShape="1">
          <a:gsLst>
            <a:gs pos="0">
              <a:schemeClr val="phClr">
                <a:tint val="10000"/>
                <a:shade val="100000"/>
                <a:hueMod val="100000"/>
                <a:satMod val="10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300000"/>
              </a:schemeClr>
            </a:gs>
          </a:gsLst>
          <a:lin ang="16200000" scaled="1"/>
        </a:gradFill>
        <a:gradFill flip="none" rotWithShape="1">
          <a:gsLst>
            <a:gs pos="0">
              <a:schemeClr val="phClr">
                <a:tint val="70000"/>
              </a:schemeClr>
            </a:gs>
            <a:gs pos="30000">
              <a:schemeClr val="phClr">
                <a:tint val="90000"/>
              </a:schemeClr>
            </a:gs>
            <a:gs pos="88000">
              <a:schemeClr val="phClr">
                <a:shade val="30000"/>
              </a:schemeClr>
            </a:gs>
            <a:gs pos="100000">
              <a:schemeClr val="phClr">
                <a:shade val="20000"/>
              </a:schemeClr>
            </a:gs>
          </a:gsLst>
          <a:lin ang="5400000" scaled="1"/>
          <a:tileRect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outerShdw blurRad="39000" dist="25400" dir="5400000">
              <a:srgbClr val="000000">
                <a:alpha val="40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30000"/>
                <a:hueMod val="100000"/>
              </a:schemeClr>
            </a:gs>
            <a:gs pos="20000">
              <a:schemeClr val="phClr">
                <a:tint val="100000"/>
                <a:shade val="100000"/>
                <a:hueMod val="100000"/>
              </a:schemeClr>
            </a:gs>
            <a:gs pos="100000">
              <a:schemeClr val="phClr">
                <a:tint val="90000"/>
                <a:shade val="100000"/>
                <a:hueMod val="100000"/>
                <a:satMod val="16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30000"/>
                <a:hueMod val="100000"/>
                <a:satMod val="1600000"/>
              </a:schemeClr>
            </a:gs>
            <a:gs pos="20000">
              <a:schemeClr val="phClr">
                <a:tint val="100000"/>
                <a:shade val="100000"/>
                <a:hueMod val="100000"/>
                <a:satMod val="500000"/>
              </a:schemeClr>
            </a:gs>
            <a:gs pos="100000">
              <a:schemeClr val="phClr">
                <a:tint val="90000"/>
                <a:shade val="100000"/>
                <a:hueMod val="100000"/>
                <a:satMod val="160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Welcome</Template>
  <TotalTime>2026</TotalTime>
  <Words>593</Words>
  <Application>Microsoft Office PowerPoint</Application>
  <PresentationFormat>On-screen Show (4:3)</PresentationFormat>
  <Paragraphs>125</Paragraphs>
  <Slides>19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Welcome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Alinush</dc:creator>
  <cp:lastModifiedBy>Alina</cp:lastModifiedBy>
  <cp:revision>194</cp:revision>
  <dcterms:created xsi:type="dcterms:W3CDTF">2006-08-16T00:00:00Z</dcterms:created>
  <dcterms:modified xsi:type="dcterms:W3CDTF">2013-04-19T05:27:46Z</dcterms:modified>
</cp:coreProperties>
</file>