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handoutMasterIdLst>
    <p:handoutMasterId r:id="rId28"/>
  </p:handoutMasterIdLst>
  <p:sldIdLst>
    <p:sldId id="256" r:id="rId2"/>
    <p:sldId id="336" r:id="rId3"/>
    <p:sldId id="338" r:id="rId4"/>
    <p:sldId id="339" r:id="rId5"/>
    <p:sldId id="346" r:id="rId6"/>
    <p:sldId id="340" r:id="rId7"/>
    <p:sldId id="341" r:id="rId8"/>
    <p:sldId id="342" r:id="rId9"/>
    <p:sldId id="343" r:id="rId10"/>
    <p:sldId id="344" r:id="rId11"/>
    <p:sldId id="345" r:id="rId12"/>
    <p:sldId id="347" r:id="rId13"/>
    <p:sldId id="348" r:id="rId14"/>
    <p:sldId id="349" r:id="rId15"/>
    <p:sldId id="350" r:id="rId16"/>
    <p:sldId id="351" r:id="rId17"/>
    <p:sldId id="352" r:id="rId18"/>
    <p:sldId id="353" r:id="rId19"/>
    <p:sldId id="354" r:id="rId20"/>
    <p:sldId id="355" r:id="rId21"/>
    <p:sldId id="359" r:id="rId22"/>
    <p:sldId id="358" r:id="rId23"/>
    <p:sldId id="357" r:id="rId24"/>
    <p:sldId id="356" r:id="rId25"/>
    <p:sldId id="335" r:id="rId26"/>
  </p:sldIdLst>
  <p:sldSz cx="9144000" cy="6858000" type="screen4x3"/>
  <p:notesSz cx="7315200" cy="9601200"/>
  <p:defaultTextStyle>
    <a:defPPr>
      <a:defRPr lang="en-US"/>
    </a:defPPr>
    <a:lvl1pPr algn="l" defTabSz="457200" rtl="0" fontAlgn="base">
      <a:spcBef>
        <a:spcPct val="0"/>
      </a:spcBef>
      <a:spcAft>
        <a:spcPct val="0"/>
      </a:spcAft>
      <a:defRPr kern="1200">
        <a:solidFill>
          <a:schemeClr val="tx1"/>
        </a:solidFill>
        <a:latin typeface="Arial" pitchFamily="34" charset="0"/>
        <a:ea typeface="ヒラギノ角ゴ Pro W3" charset="-128"/>
        <a:cs typeface="+mn-cs"/>
      </a:defRPr>
    </a:lvl1pPr>
    <a:lvl2pPr marL="457200" algn="l" defTabSz="457200" rtl="0" fontAlgn="base">
      <a:spcBef>
        <a:spcPct val="0"/>
      </a:spcBef>
      <a:spcAft>
        <a:spcPct val="0"/>
      </a:spcAft>
      <a:defRPr kern="1200">
        <a:solidFill>
          <a:schemeClr val="tx1"/>
        </a:solidFill>
        <a:latin typeface="Arial" pitchFamily="34" charset="0"/>
        <a:ea typeface="ヒラギノ角ゴ Pro W3" charset="-128"/>
        <a:cs typeface="+mn-cs"/>
      </a:defRPr>
    </a:lvl2pPr>
    <a:lvl3pPr marL="914400" algn="l" defTabSz="457200" rtl="0" fontAlgn="base">
      <a:spcBef>
        <a:spcPct val="0"/>
      </a:spcBef>
      <a:spcAft>
        <a:spcPct val="0"/>
      </a:spcAft>
      <a:defRPr kern="1200">
        <a:solidFill>
          <a:schemeClr val="tx1"/>
        </a:solidFill>
        <a:latin typeface="Arial" pitchFamily="34" charset="0"/>
        <a:ea typeface="ヒラギノ角ゴ Pro W3" charset="-128"/>
        <a:cs typeface="+mn-cs"/>
      </a:defRPr>
    </a:lvl3pPr>
    <a:lvl4pPr marL="1371600" algn="l" defTabSz="457200" rtl="0" fontAlgn="base">
      <a:spcBef>
        <a:spcPct val="0"/>
      </a:spcBef>
      <a:spcAft>
        <a:spcPct val="0"/>
      </a:spcAft>
      <a:defRPr kern="1200">
        <a:solidFill>
          <a:schemeClr val="tx1"/>
        </a:solidFill>
        <a:latin typeface="Arial" pitchFamily="34" charset="0"/>
        <a:ea typeface="ヒラギノ角ゴ Pro W3" charset="-128"/>
        <a:cs typeface="+mn-cs"/>
      </a:defRPr>
    </a:lvl4pPr>
    <a:lvl5pPr marL="1828800" algn="l" defTabSz="457200" rtl="0" fontAlgn="base">
      <a:spcBef>
        <a:spcPct val="0"/>
      </a:spcBef>
      <a:spcAft>
        <a:spcPct val="0"/>
      </a:spcAft>
      <a:defRPr kern="1200">
        <a:solidFill>
          <a:schemeClr val="tx1"/>
        </a:solidFill>
        <a:latin typeface="Arial" pitchFamily="34" charset="0"/>
        <a:ea typeface="ヒラギノ角ゴ Pro W3" charset="-128"/>
        <a:cs typeface="+mn-cs"/>
      </a:defRPr>
    </a:lvl5pPr>
    <a:lvl6pPr marL="2286000" algn="l" defTabSz="914400" rtl="0" eaLnBrk="1" latinLnBrk="0" hangingPunct="1">
      <a:defRPr kern="1200">
        <a:solidFill>
          <a:schemeClr val="tx1"/>
        </a:solidFill>
        <a:latin typeface="Arial" pitchFamily="34" charset="0"/>
        <a:ea typeface="ヒラギノ角ゴ Pro W3" charset="-128"/>
        <a:cs typeface="+mn-cs"/>
      </a:defRPr>
    </a:lvl6pPr>
    <a:lvl7pPr marL="2743200" algn="l" defTabSz="914400" rtl="0" eaLnBrk="1" latinLnBrk="0" hangingPunct="1">
      <a:defRPr kern="1200">
        <a:solidFill>
          <a:schemeClr val="tx1"/>
        </a:solidFill>
        <a:latin typeface="Arial" pitchFamily="34" charset="0"/>
        <a:ea typeface="ヒラギノ角ゴ Pro W3" charset="-128"/>
        <a:cs typeface="+mn-cs"/>
      </a:defRPr>
    </a:lvl7pPr>
    <a:lvl8pPr marL="3200400" algn="l" defTabSz="914400" rtl="0" eaLnBrk="1" latinLnBrk="0" hangingPunct="1">
      <a:defRPr kern="1200">
        <a:solidFill>
          <a:schemeClr val="tx1"/>
        </a:solidFill>
        <a:latin typeface="Arial" pitchFamily="34" charset="0"/>
        <a:ea typeface="ヒラギノ角ゴ Pro W3" charset="-128"/>
        <a:cs typeface="+mn-cs"/>
      </a:defRPr>
    </a:lvl8pPr>
    <a:lvl9pPr marL="3657600" algn="l" defTabSz="914400" rtl="0" eaLnBrk="1" latinLnBrk="0" hangingPunct="1">
      <a:defRPr kern="1200">
        <a:solidFill>
          <a:schemeClr val="tx1"/>
        </a:solidFill>
        <a:latin typeface="Arial" pitchFamily="34" charset="0"/>
        <a:ea typeface="ヒラギノ角ゴ Pro W3"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571" autoAdjust="0"/>
  </p:normalViewPr>
  <p:slideViewPr>
    <p:cSldViewPr snapToGrid="0">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7716063" cy="7771606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wrap="square" lIns="96661" tIns="48331" rIns="96661" bIns="48331" numCol="1" anchor="t" anchorCtr="0" compatLnSpc="1">
            <a:prstTxWarp prst="textNoShape">
              <a:avLst/>
            </a:prstTxWarp>
          </a:bodyPr>
          <a:lstStyle>
            <a:lvl1pPr>
              <a:defRPr sz="1300">
                <a:latin typeface="Calibri" pitchFamily="34" charset="0"/>
              </a:defRPr>
            </a:lvl1pPr>
          </a:lstStyle>
          <a:p>
            <a:pPr>
              <a:defRPr/>
            </a:pPr>
            <a:endParaRPr lang="en-US"/>
          </a:p>
        </p:txBody>
      </p:sp>
      <p:sp>
        <p:nvSpPr>
          <p:cNvPr id="3" name="Date Placeholder 2"/>
          <p:cNvSpPr>
            <a:spLocks noGrp="1"/>
          </p:cNvSpPr>
          <p:nvPr>
            <p:ph type="dt" sz="quarter" idx="1"/>
          </p:nvPr>
        </p:nvSpPr>
        <p:spPr>
          <a:xfrm>
            <a:off x="4143587" y="0"/>
            <a:ext cx="3169920" cy="480060"/>
          </a:xfrm>
          <a:prstGeom prst="rect">
            <a:avLst/>
          </a:prstGeom>
        </p:spPr>
        <p:txBody>
          <a:bodyPr vert="horz" wrap="square" lIns="96661" tIns="48331" rIns="96661" bIns="48331" numCol="1" anchor="t" anchorCtr="0" compatLnSpc="1">
            <a:prstTxWarp prst="textNoShape">
              <a:avLst/>
            </a:prstTxWarp>
          </a:bodyPr>
          <a:lstStyle>
            <a:lvl1pPr algn="r">
              <a:defRPr sz="1300">
                <a:latin typeface="Calibri" pitchFamily="34" charset="0"/>
              </a:defRPr>
            </a:lvl1pPr>
          </a:lstStyle>
          <a:p>
            <a:pPr>
              <a:defRPr/>
            </a:pPr>
            <a:fld id="{6DF375BB-2BD9-4227-A13F-F158979AF50C}" type="datetime1">
              <a:rPr lang="en-US"/>
              <a:pPr>
                <a:defRPr/>
              </a:pPr>
              <a:t>4/19/2013</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wrap="square" lIns="96661" tIns="48331" rIns="96661" bIns="48331" numCol="1" anchor="b" anchorCtr="0" compatLnSpc="1">
            <a:prstTxWarp prst="textNoShape">
              <a:avLst/>
            </a:prstTxWarp>
          </a:bodyPr>
          <a:lstStyle>
            <a:lvl1pPr>
              <a:defRPr sz="1300">
                <a:latin typeface="Calibri" pitchFamily="34" charset="0"/>
              </a:defRPr>
            </a:lvl1pPr>
          </a:lstStyle>
          <a:p>
            <a:pPr>
              <a:defRPr/>
            </a:pPr>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wrap="square" lIns="96661" tIns="48331" rIns="96661" bIns="48331" numCol="1" anchor="b" anchorCtr="0" compatLnSpc="1">
            <a:prstTxWarp prst="textNoShape">
              <a:avLst/>
            </a:prstTxWarp>
          </a:bodyPr>
          <a:lstStyle>
            <a:lvl1pPr algn="r">
              <a:defRPr sz="1300">
                <a:latin typeface="Calibri" pitchFamily="34" charset="0"/>
              </a:defRPr>
            </a:lvl1pPr>
          </a:lstStyle>
          <a:p>
            <a:pPr>
              <a:defRPr/>
            </a:pPr>
            <a:fld id="{94CFC07E-D23C-489C-8EA4-2186C8D7FF8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wrap="square" lIns="96661" tIns="48331" rIns="96661" bIns="48331" numCol="1" anchor="t" anchorCtr="0" compatLnSpc="1">
            <a:prstTxWarp prst="textNoShape">
              <a:avLst/>
            </a:prstTxWarp>
          </a:bodyPr>
          <a:lstStyle>
            <a:lvl1pPr>
              <a:defRPr sz="1300">
                <a:latin typeface="Calibri" pitchFamily="34" charset="0"/>
              </a:defRPr>
            </a:lvl1pPr>
          </a:lstStyle>
          <a:p>
            <a:pPr>
              <a:defRPr/>
            </a:pPr>
            <a:endParaRPr lang="en-US"/>
          </a:p>
        </p:txBody>
      </p:sp>
      <p:sp>
        <p:nvSpPr>
          <p:cNvPr id="3" name="Date Placeholder 2"/>
          <p:cNvSpPr>
            <a:spLocks noGrp="1"/>
          </p:cNvSpPr>
          <p:nvPr>
            <p:ph type="dt" idx="1"/>
          </p:nvPr>
        </p:nvSpPr>
        <p:spPr>
          <a:xfrm>
            <a:off x="4143587" y="0"/>
            <a:ext cx="3169920" cy="480060"/>
          </a:xfrm>
          <a:prstGeom prst="rect">
            <a:avLst/>
          </a:prstGeom>
        </p:spPr>
        <p:txBody>
          <a:bodyPr vert="horz" wrap="square" lIns="96661" tIns="48331" rIns="96661" bIns="48331" numCol="1" anchor="t" anchorCtr="0" compatLnSpc="1">
            <a:prstTxWarp prst="textNoShape">
              <a:avLst/>
            </a:prstTxWarp>
          </a:bodyPr>
          <a:lstStyle>
            <a:lvl1pPr algn="r">
              <a:defRPr sz="1300">
                <a:latin typeface="Calibri" pitchFamily="34" charset="0"/>
              </a:defRPr>
            </a:lvl1pPr>
          </a:lstStyle>
          <a:p>
            <a:pPr>
              <a:defRPr/>
            </a:pPr>
            <a:fld id="{A8D6D1A0-0E0A-454F-97F8-B6B9C2E67F3C}" type="datetime1">
              <a:rPr lang="en-US"/>
              <a:pPr>
                <a:defRPr/>
              </a:pPr>
              <a:t>4/19/2013</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wrap="square" lIns="96661" tIns="48331" rIns="96661" bIns="48331" numCol="1" anchor="ctr" anchorCtr="0" compatLnSpc="1">
            <a:prstTxWarp prst="textNoShape">
              <a:avLst/>
            </a:prstTxWarp>
          </a:bodyPr>
          <a:lstStyle/>
          <a:p>
            <a:pPr lvl="0"/>
            <a:endParaRPr lang="en-US" noProof="0" smtClean="0"/>
          </a:p>
        </p:txBody>
      </p:sp>
      <p:sp>
        <p:nvSpPr>
          <p:cNvPr id="5" name="Notes Placeholder 4"/>
          <p:cNvSpPr>
            <a:spLocks noGrp="1"/>
          </p:cNvSpPr>
          <p:nvPr>
            <p:ph type="body" sz="quarter" idx="3"/>
          </p:nvPr>
        </p:nvSpPr>
        <p:spPr>
          <a:xfrm>
            <a:off x="731520" y="4560570"/>
            <a:ext cx="5852160" cy="4320540"/>
          </a:xfrm>
          <a:prstGeom prst="rect">
            <a:avLst/>
          </a:prstGeom>
        </p:spPr>
        <p:txBody>
          <a:bodyPr vert="horz" wrap="square" lIns="96661" tIns="48331" rIns="96661" bIns="48331"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wrap="square" lIns="96661" tIns="48331" rIns="96661" bIns="48331" numCol="1" anchor="b" anchorCtr="0" compatLnSpc="1">
            <a:prstTxWarp prst="textNoShape">
              <a:avLst/>
            </a:prstTxWarp>
          </a:bodyPr>
          <a:lstStyle>
            <a:lvl1pPr>
              <a:defRPr sz="1300">
                <a:latin typeface="Calibri" pitchFamily="34" charset="0"/>
              </a:defRPr>
            </a:lvl1pPr>
          </a:lstStyle>
          <a:p>
            <a:pPr>
              <a:defRPr/>
            </a:pPr>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wrap="square" lIns="96661" tIns="48331" rIns="96661" bIns="48331" numCol="1" anchor="b" anchorCtr="0" compatLnSpc="1">
            <a:prstTxWarp prst="textNoShape">
              <a:avLst/>
            </a:prstTxWarp>
          </a:bodyPr>
          <a:lstStyle>
            <a:lvl1pPr algn="r">
              <a:defRPr sz="1300">
                <a:latin typeface="Calibri" pitchFamily="34" charset="0"/>
              </a:defRPr>
            </a:lvl1pPr>
          </a:lstStyle>
          <a:p>
            <a:pPr>
              <a:defRPr/>
            </a:pPr>
            <a:fld id="{42D34CD7-1453-4B65-BC81-9115873EE79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128"/>
        <a:cs typeface="ヒラギノ角ゴ Pro W3" charset="-128"/>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arth.esa.int/handbooks/meris/CNTR4.htm"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earth.esa.int/handbooks/meris/CNTR4-2-6.htm"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r>
              <a:rPr lang="en-US" dirty="0" smtClean="0"/>
              <a:t>Microwave instruments, including </a:t>
            </a:r>
            <a:r>
              <a:rPr lang="en-US" i="1" dirty="0" smtClean="0">
                <a:hlinkClick r:id="rId3"/>
              </a:rPr>
              <a:t>SAR</a:t>
            </a:r>
            <a:r>
              <a:rPr lang="en-US" dirty="0" smtClean="0"/>
              <a:t>s and radar altimeters, have a remarkable sensitivity to the roughness and height of the ocean surface, enabling the detection of ocean currents, fronts and internal waves, oil slicks and ships, as well as accurate measurement of sea level changes, wave height and wind speed.</a:t>
            </a:r>
          </a:p>
          <a:p>
            <a:r>
              <a:rPr lang="en-US" dirty="0" smtClean="0"/>
              <a:t>Optical instruments provide measurements of ocean </a:t>
            </a:r>
            <a:r>
              <a:rPr lang="en-US" dirty="0" err="1" smtClean="0"/>
              <a:t>colour</a:t>
            </a:r>
            <a:r>
              <a:rPr lang="en-US" dirty="0" smtClean="0"/>
              <a:t> and temperature, which are important indicators of </a:t>
            </a:r>
            <a:r>
              <a:rPr lang="en-US" i="1" dirty="0" smtClean="0">
                <a:hlinkClick r:id="rId4"/>
              </a:rPr>
              <a:t>phytoplankton</a:t>
            </a:r>
            <a:r>
              <a:rPr lang="en-US" dirty="0" smtClean="0"/>
              <a:t>, </a:t>
            </a:r>
            <a:r>
              <a:rPr lang="en-US" i="1" dirty="0" smtClean="0">
                <a:hlinkClick r:id="rId4"/>
              </a:rPr>
              <a:t>yellow substance</a:t>
            </a:r>
            <a:r>
              <a:rPr lang="en-US" dirty="0" smtClean="0"/>
              <a:t> and suspended sediments.</a:t>
            </a:r>
            <a:endParaRPr lang="ro-RO" sz="1200" kern="1200" dirty="0" smtClean="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smtClean="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r>
              <a:rPr lang="ro-RO" sz="1200" kern="1200" dirty="0" smtClean="0">
                <a:solidFill>
                  <a:schemeClr val="tx1"/>
                </a:solidFill>
                <a:latin typeface="+mn-lt"/>
                <a:ea typeface="ヒラギノ角ゴ Pro W3" charset="-128"/>
                <a:cs typeface="ヒラギノ角ゴ Pro W3" charset="-128"/>
              </a:rPr>
              <a:t>Why Measure Ocean Colour? </a:t>
            </a:r>
          </a:p>
          <a:p>
            <a:r>
              <a:rPr lang="ro-RO" sz="1200" kern="1200" dirty="0" smtClean="0">
                <a:solidFill>
                  <a:schemeClr val="tx1"/>
                </a:solidFill>
                <a:latin typeface="+mn-lt"/>
                <a:ea typeface="ヒラギノ角ゴ Pro W3" charset="-128"/>
                <a:cs typeface="ヒラギノ角ゴ Pro W3" charset="-128"/>
              </a:rPr>
              <a:t>Four applications of ocean-colour data are:</a:t>
            </a:r>
          </a:p>
          <a:p>
            <a:r>
              <a:rPr lang="ro-RO" sz="1200" kern="1200" dirty="0" smtClean="0">
                <a:solidFill>
                  <a:schemeClr val="tx1"/>
                </a:solidFill>
                <a:latin typeface="+mn-lt"/>
                <a:ea typeface="ヒラギノ角ゴ Pro W3" charset="-128"/>
                <a:cs typeface="ヒラギノ角ゴ Pro W3" charset="-128"/>
              </a:rPr>
              <a:t>· understanding the ocean carbon cycle </a:t>
            </a:r>
          </a:p>
          <a:p>
            <a:r>
              <a:rPr lang="ro-RO" sz="1200" kern="1200" dirty="0" smtClean="0">
                <a:solidFill>
                  <a:schemeClr val="tx1"/>
                </a:solidFill>
                <a:latin typeface="+mn-lt"/>
                <a:ea typeface="ヒラギノ角ゴ Pro W3" charset="-128"/>
                <a:cs typeface="ヒラギノ角ゴ Pro W3" charset="-128"/>
              </a:rPr>
              <a:t>· understanding the thermal regime of the upper ocean </a:t>
            </a:r>
          </a:p>
          <a:p>
            <a:r>
              <a:rPr lang="ro-RO" sz="1200" kern="1200" dirty="0" smtClean="0">
                <a:solidFill>
                  <a:schemeClr val="tx1"/>
                </a:solidFill>
                <a:latin typeface="+mn-lt"/>
                <a:ea typeface="ヒラギノ角ゴ Pro W3" charset="-128"/>
                <a:cs typeface="ヒラギノ角ゴ Pro W3" charset="-128"/>
              </a:rPr>
              <a:t>· the management of fisheries </a:t>
            </a:r>
          </a:p>
          <a:p>
            <a:r>
              <a:rPr lang="ro-RO" sz="1200" kern="1200" dirty="0" smtClean="0">
                <a:solidFill>
                  <a:schemeClr val="tx1"/>
                </a:solidFill>
                <a:latin typeface="+mn-lt"/>
                <a:ea typeface="ヒラギノ角ゴ Pro W3" charset="-128"/>
                <a:cs typeface="ヒラギノ角ゴ Pro W3" charset="-128"/>
              </a:rPr>
              <a:t>· the management of coastal zones</a:t>
            </a:r>
          </a:p>
          <a:p>
            <a:r>
              <a:rPr lang="ro-RO" sz="1200" kern="1200" dirty="0" smtClean="0">
                <a:solidFill>
                  <a:schemeClr val="tx1"/>
                </a:solidFill>
                <a:latin typeface="+mn-lt"/>
                <a:ea typeface="ヒラギノ角ゴ Pro W3" charset="-128"/>
                <a:cs typeface="ヒラギノ角ゴ Pro W3" charset="-128"/>
              </a:rPr>
              <a:t>· climate studies</a:t>
            </a:r>
          </a:p>
          <a:p>
            <a:r>
              <a:rPr lang="ro-RO" sz="1200" kern="1200" dirty="0" smtClean="0">
                <a:solidFill>
                  <a:schemeClr val="tx1"/>
                </a:solidFill>
                <a:latin typeface="+mn-lt"/>
                <a:ea typeface="ヒラギノ角ゴ Pro W3" charset="-128"/>
                <a:cs typeface="ヒラギノ角ゴ Pro W3" charset="-128"/>
              </a:rPr>
              <a:t>· ocean dynamic </a:t>
            </a:r>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r>
              <a:rPr lang="en-US" dirty="0" err="1" smtClean="0"/>
              <a:t>Envisat</a:t>
            </a:r>
            <a:r>
              <a:rPr lang="en-US" dirty="0" smtClean="0"/>
              <a:t> was launched in 2002 with 10 instruments aboard and at eight tons is the largest civilian Earth observation mission.</a:t>
            </a:r>
          </a:p>
          <a:p>
            <a:r>
              <a:rPr lang="en-US" dirty="0" smtClean="0"/>
              <a:t>The </a:t>
            </a:r>
            <a:r>
              <a:rPr lang="en-US" dirty="0" err="1" smtClean="0"/>
              <a:t>Envisat</a:t>
            </a:r>
            <a:r>
              <a:rPr lang="en-US" dirty="0" smtClean="0"/>
              <a:t> mission ended on 08 April 2012, following the unexpected loss of contact with the satellite.</a:t>
            </a:r>
          </a:p>
          <a:p>
            <a:endParaRPr lang="ro-RO" sz="1200" kern="1200" dirty="0" smtClean="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smtClean="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p:spPr>
      </p:sp>
      <p:sp>
        <p:nvSpPr>
          <p:cNvPr id="13314" name="Rectangle 3"/>
          <p:cNvSpPr>
            <a:spLocks noGrp="1" noChangeArrowheads="1"/>
          </p:cNvSpPr>
          <p:nvPr>
            <p:ph type="body" idx="1"/>
          </p:nvPr>
        </p:nvSpPr>
        <p:spPr/>
        <p:txBody>
          <a:bodyPr/>
          <a:lstStyle/>
          <a:p>
            <a:endParaRPr lang="ro-RO" sz="1200" kern="1200" dirty="0">
              <a:solidFill>
                <a:schemeClr val="tx1"/>
              </a:solidFill>
              <a:latin typeface="+mn-lt"/>
              <a:ea typeface="ヒラギノ角ゴ Pro W3" charset="-128"/>
              <a:cs typeface="ヒラギノ角ゴ Pro W3"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smtClean="0"/>
          </a:p>
        </p:txBody>
      </p:sp>
      <p:sp>
        <p:nvSpPr>
          <p:cNvPr id="4" name="Slide Number Placeholder 3"/>
          <p:cNvSpPr>
            <a:spLocks noGrp="1"/>
          </p:cNvSpPr>
          <p:nvPr>
            <p:ph type="sldNum" sz="quarter" idx="10"/>
          </p:nvPr>
        </p:nvSpPr>
        <p:spPr/>
        <p:txBody>
          <a:bodyPr/>
          <a:lstStyle/>
          <a:p>
            <a:pPr>
              <a:defRPr/>
            </a:pPr>
            <a:fld id="{42D34CD7-1453-4B65-BC81-9115873EE798}" type="slidenum">
              <a:rPr lang="en-US" smtClean="0"/>
              <a:pPr>
                <a:defRPr/>
              </a:pPr>
              <a:t>25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57400" y="4213412"/>
            <a:ext cx="5029200" cy="1447800"/>
          </a:xfrm>
          <a:effectLst/>
        </p:spPr>
        <p:txBody>
          <a:bodyPr/>
          <a:lstStyle>
            <a:lvl1pPr marL="0" indent="0" algn="ctr" defTabSz="914400" rtl="0" eaLnBrk="1" latinLnBrk="0" hangingPunct="1">
              <a:spcBef>
                <a:spcPts val="2000"/>
              </a:spcBef>
              <a:buSzPct val="80000"/>
              <a:buFont typeface="Wingdings" pitchFamily="2" charset="2"/>
              <a:buNone/>
              <a:defRPr sz="2000" b="1" kern="1200">
                <a:solidFill>
                  <a:schemeClr val="bg1"/>
                </a:solidFill>
                <a:effectLst/>
                <a:latin typeface="ApexNew-Medium"/>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7" name="Title Placeholder 1"/>
          <p:cNvSpPr>
            <a:spLocks noGrp="1"/>
          </p:cNvSpPr>
          <p:nvPr>
            <p:ph type="title"/>
          </p:nvPr>
        </p:nvSpPr>
        <p:spPr>
          <a:xfrm>
            <a:off x="914402" y="2949388"/>
            <a:ext cx="7313613" cy="1264024"/>
          </a:xfrm>
          <a:prstGeom prst="rect">
            <a:avLst/>
          </a:prstGeom>
          <a:scene3d>
            <a:camera prst="orthographicFront"/>
            <a:lightRig rig="chilly" dir="t"/>
          </a:scene3d>
          <a:sp3d extrusionH="12700">
            <a:extrusionClr>
              <a:schemeClr val="bg1"/>
            </a:extrusionClr>
          </a:sp3d>
        </p:spPr>
        <p:txBody>
          <a:bodyPr/>
          <a:lstStyle>
            <a:lvl1pPr>
              <a:defRPr>
                <a:solidFill>
                  <a:srgbClr val="FFFFFF"/>
                </a:solidFill>
              </a:defRPr>
            </a:lvl1pPr>
          </a:lstStyle>
          <a:p>
            <a:r>
              <a:rPr lang="en-US" smtClean="0"/>
              <a:t>Click to edit Master 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White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rgbClr val="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Content Placeholder 2"/>
          <p:cNvSpPr>
            <a:spLocks noGrp="1"/>
          </p:cNvSpPr>
          <p:nvPr>
            <p:ph idx="1"/>
          </p:nvPr>
        </p:nvSpPr>
        <p:spPr>
          <a:xfrm>
            <a:off x="914402" y="2407024"/>
            <a:ext cx="7313613" cy="36441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4" name="Content Placeholder 3"/>
          <p:cNvSpPr>
            <a:spLocks noGrp="1"/>
          </p:cNvSpPr>
          <p:nvPr>
            <p:ph sz="half" idx="2"/>
          </p:nvPr>
        </p:nvSpPr>
        <p:spPr>
          <a:xfrm>
            <a:off x="914398" y="2271714"/>
            <a:ext cx="3566160" cy="3792911"/>
          </a:xfrm>
        </p:spPr>
        <p:txBody>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6" name="Content Placeholder 5"/>
          <p:cNvSpPr>
            <a:spLocks noGrp="1"/>
          </p:cNvSpPr>
          <p:nvPr>
            <p:ph sz="quarter" idx="4"/>
          </p:nvPr>
        </p:nvSpPr>
        <p:spPr>
          <a:xfrm>
            <a:off x="4658471" y="2271714"/>
            <a:ext cx="3566160" cy="3792911"/>
          </a:xfrm>
        </p:spPr>
        <p:txBody>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Title 1"/>
          <p:cNvSpPr>
            <a:spLocks noGrp="1"/>
          </p:cNvSpPr>
          <p:nvPr>
            <p:ph type="title"/>
          </p:nvPr>
        </p:nvSpPr>
        <p:spPr>
          <a:xfrm>
            <a:off x="591672" y="1264024"/>
            <a:ext cx="3807293" cy="968189"/>
          </a:xfrm>
          <a:scene3d>
            <a:camera prst="orthographicFront"/>
            <a:lightRig rig="chilly" dir="t"/>
          </a:scene3d>
          <a:sp3d extrusionH="12700">
            <a:extrusionClr>
              <a:schemeClr val="bg1"/>
            </a:extrusionClr>
          </a:sp3d>
        </p:spPr>
        <p:txBody>
          <a:bodyPr anchor="b"/>
          <a:lstStyle>
            <a:lvl1pPr algn="l" defTabSz="914400" rtl="0" eaLnBrk="1" latinLnBrk="0" hangingPunct="1">
              <a:lnSpc>
                <a:spcPts val="4000"/>
              </a:lnSpc>
              <a:spcBef>
                <a:spcPct val="0"/>
              </a:spcBef>
              <a:buNone/>
              <a:defRPr sz="3600" b="1" kern="1200" baseline="0">
                <a:solidFill>
                  <a:srgbClr val="000000"/>
                </a:solidFill>
                <a:effectLst/>
                <a:latin typeface="ApexNew-Medium"/>
                <a:ea typeface="+mj-ea"/>
                <a:cs typeface="+mj-cs"/>
              </a:defRPr>
            </a:lvl1pPr>
          </a:lstStyle>
          <a:p>
            <a:r>
              <a:rPr lang="en-US" smtClean="0"/>
              <a:t>Click to edit Master title style</a:t>
            </a:r>
            <a:endParaRPr dirty="0"/>
          </a:p>
        </p:txBody>
      </p:sp>
      <p:sp>
        <p:nvSpPr>
          <p:cNvPr id="9" name="Text Placeholder 3"/>
          <p:cNvSpPr>
            <a:spLocks noGrp="1"/>
          </p:cNvSpPr>
          <p:nvPr>
            <p:ph type="body" sz="half" idx="2"/>
          </p:nvPr>
        </p:nvSpPr>
        <p:spPr>
          <a:xfrm>
            <a:off x="591672" y="2514600"/>
            <a:ext cx="3807293" cy="2819400"/>
          </a:xfrm>
          <a:effectLst/>
        </p:spPr>
        <p:txBody>
          <a:bodyPr/>
          <a:lstStyle>
            <a:lvl1pPr marL="0" indent="0">
              <a:lnSpc>
                <a:spcPct val="110000"/>
              </a:lnSpc>
              <a:buNone/>
              <a:defRPr sz="2000" kern="1200">
                <a:solidFill>
                  <a:srgbClr val="000000"/>
                </a:solidFill>
                <a:effectLst/>
                <a:latin typeface="ApexNew-Medium"/>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Picture Placeholder 10"/>
          <p:cNvSpPr>
            <a:spLocks noGrp="1"/>
          </p:cNvSpPr>
          <p:nvPr>
            <p:ph type="pic" sz="quarter" idx="13"/>
          </p:nvPr>
        </p:nvSpPr>
        <p:spPr>
          <a:xfrm>
            <a:off x="4800600" y="1264021"/>
            <a:ext cx="3810000" cy="4831979"/>
          </a:xfrm>
          <a:prstGeom prst="roundRect">
            <a:avLst>
              <a:gd name="adj" fmla="val 4391"/>
            </a:avLst>
          </a:prstGeom>
          <a:noFill/>
          <a:ln w="57150">
            <a:solidFill>
              <a:schemeClr val="bg1"/>
            </a:solidFill>
          </a:ln>
        </p:spPr>
        <p:style>
          <a:lnRef idx="1">
            <a:schemeClr val="accent1"/>
          </a:lnRef>
          <a:fillRef idx="3">
            <a:schemeClr val="accent1"/>
          </a:fillRef>
          <a:effectRef idx="2">
            <a:schemeClr val="accent1"/>
          </a:effectRef>
          <a:fontRef idx="none"/>
        </p:style>
        <p:txBody>
          <a:bodyPr rtlCol="0">
            <a:noAutofit/>
            <a:scene3d>
              <a:camera prst="orthographicFront"/>
              <a:lightRig rig="chilly" dir="t"/>
            </a:scene3d>
            <a:sp3d extrusionH="6350">
              <a:bevelT w="19050" h="12700" prst="softRound"/>
              <a:extrusionClr>
                <a:schemeClr val="bg1"/>
              </a:extrusionClr>
            </a:sp3d>
          </a:bodyPr>
          <a:lstStyle>
            <a:lvl1pPr marL="342900" indent="-342900" algn="l" defTabSz="914400" rtl="0" eaLnBrk="1" latinLnBrk="0" hangingPunct="1">
              <a:spcBef>
                <a:spcPts val="2000"/>
              </a:spcBef>
              <a:buSzPct val="80000"/>
              <a:buFont typeface="Wingdings" pitchFamily="2" charset="2"/>
              <a:buNone/>
              <a:defRPr sz="2400" kern="1200">
                <a:gradFill>
                  <a:gsLst>
                    <a:gs pos="50000">
                      <a:schemeClr val="tx1">
                        <a:lumMod val="65000"/>
                        <a:lumOff val="35000"/>
                      </a:schemeClr>
                    </a:gs>
                    <a:gs pos="100000">
                      <a:schemeClr val="tx1">
                        <a:lumMod val="85000"/>
                        <a:lumOff val="15000"/>
                      </a:schemeClr>
                    </a:gs>
                  </a:gsLst>
                  <a:lin ang="5400000" scaled="0"/>
                </a:gradFill>
                <a:effectLst>
                  <a:innerShdw blurRad="63500" dist="25400" dir="10800000">
                    <a:schemeClr val="bg1">
                      <a:alpha val="50000"/>
                    </a:schemeClr>
                  </a:innerShdw>
                </a:effectLst>
                <a:latin typeface="ApexNew-Medium"/>
                <a:ea typeface="+mn-ea"/>
                <a:cs typeface="+mn-cs"/>
              </a:defRPr>
            </a:lvl1pPr>
          </a:lstStyle>
          <a:p>
            <a:pPr lvl="0"/>
            <a:r>
              <a:rPr lang="en-US" noProof="0" smtClean="0"/>
              <a:t>Click icon to add picture</a:t>
            </a:r>
            <a:endParaRPr noProof="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d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914402" y="2689412"/>
            <a:ext cx="7313613" cy="1264024"/>
          </a:xfrm>
          <a:prstGeom prst="rect">
            <a:avLst/>
          </a:prstGeom>
          <a:scene3d>
            <a:camera prst="orthographicFront"/>
            <a:lightRig rig="chilly" dir="t"/>
          </a:scene3d>
          <a:sp3d extrusionH="12700">
            <a:extrusionClr>
              <a:schemeClr val="bg1"/>
            </a:extrusionClr>
          </a:sp3d>
        </p:spPr>
        <p:txBody>
          <a:bodyPr/>
          <a:lstStyle>
            <a:lvl1pPr>
              <a:defRPr>
                <a:solidFill>
                  <a:srgbClr val="FFFFFF"/>
                </a:solidFill>
              </a:defRPr>
            </a:lvl1pPr>
          </a:lstStyle>
          <a:p>
            <a:r>
              <a:rPr lang="en-US" smtClean="0"/>
              <a:t>Click to edit Master title style</a:t>
            </a:r>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1" y="1143000"/>
            <a:ext cx="7313613" cy="1263651"/>
          </a:xfrm>
          <a:prstGeom prst="rect">
            <a:avLst/>
          </a:prstGeom>
          <a:scene3d>
            <a:camera prst="orthographicFront"/>
            <a:lightRig rig="chilly" dir="t"/>
          </a:scene3d>
          <a:sp3d extrusionH="12700">
            <a:extrusionClr>
              <a:schemeClr val="bg1"/>
            </a:extrusionClr>
          </a:sp3d>
        </p:spPr>
        <p:txBody>
          <a:bodyPr vert="horz" wrap="square" lIns="91440" tIns="45720" rIns="91440" bIns="45720" numCol="1" anchor="ctr" anchorCtr="0" compatLnSpc="1">
            <a:prstTxWarp prst="textNoShape">
              <a:avLst/>
            </a:prstTxWarp>
            <a:noAutofit/>
          </a:bodyPr>
          <a:lstStyle/>
          <a:p>
            <a:pPr lvl="0"/>
            <a:r>
              <a:rPr lang="en-US" smtClean="0"/>
              <a:t>Click to edit Master title style</a:t>
            </a:r>
          </a:p>
        </p:txBody>
      </p:sp>
      <p:sp>
        <p:nvSpPr>
          <p:cNvPr id="1027" name="Text Placeholder 2"/>
          <p:cNvSpPr>
            <a:spLocks noGrp="1"/>
          </p:cNvSpPr>
          <p:nvPr>
            <p:ph type="body" idx="1"/>
          </p:nvPr>
        </p:nvSpPr>
        <p:spPr bwMode="auto">
          <a:xfrm>
            <a:off x="914401" y="2590801"/>
            <a:ext cx="7313613" cy="34607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ctr" rtl="0" eaLnBrk="1" fontAlgn="base" hangingPunct="1">
        <a:lnSpc>
          <a:spcPts val="5600"/>
        </a:lnSpc>
        <a:spcBef>
          <a:spcPct val="0"/>
        </a:spcBef>
        <a:spcAft>
          <a:spcPct val="0"/>
        </a:spcAft>
        <a:defRPr sz="4000" b="1" kern="1200">
          <a:solidFill>
            <a:schemeClr val="tx1"/>
          </a:solidFill>
          <a:latin typeface="ApexNew-Medium"/>
          <a:ea typeface="ヒラギノ角ゴ Pro W3" charset="-128"/>
          <a:cs typeface="ヒラギノ角ゴ Pro W3" charset="-128"/>
        </a:defRPr>
      </a:lvl1pPr>
      <a:lvl2pPr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2pPr>
      <a:lvl3pPr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3pPr>
      <a:lvl4pPr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4pPr>
      <a:lvl5pPr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5pPr>
      <a:lvl6pPr marL="457200"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6pPr>
      <a:lvl7pPr marL="914400"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7pPr>
      <a:lvl8pPr marL="1371600"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8pPr>
      <a:lvl9pPr marL="1828800" algn="ctr" rtl="0" eaLnBrk="1" fontAlgn="base" hangingPunct="1">
        <a:lnSpc>
          <a:spcPts val="5600"/>
        </a:lnSpc>
        <a:spcBef>
          <a:spcPct val="0"/>
        </a:spcBef>
        <a:spcAft>
          <a:spcPct val="0"/>
        </a:spcAft>
        <a:defRPr sz="4000" b="1">
          <a:solidFill>
            <a:schemeClr val="tx1"/>
          </a:solidFill>
          <a:latin typeface="ApexNew-Medium" charset="0"/>
          <a:ea typeface="ヒラギノ角ゴ Pro W3" charset="-128"/>
          <a:cs typeface="ヒラギノ角ゴ Pro W3" charset="-128"/>
        </a:defRPr>
      </a:lvl9pPr>
    </p:titleStyle>
    <p:bodyStyle>
      <a:lvl1pPr marL="342900" indent="-342900" algn="l" rtl="0" eaLnBrk="1" fontAlgn="base" hangingPunct="1">
        <a:spcBef>
          <a:spcPts val="2000"/>
        </a:spcBef>
        <a:spcAft>
          <a:spcPct val="0"/>
        </a:spcAft>
        <a:buSzPct val="80000"/>
        <a:buFont typeface="Wingdings" pitchFamily="2" charset="2"/>
        <a:buChar char="l"/>
        <a:defRPr sz="2400" kern="1200">
          <a:solidFill>
            <a:schemeClr val="tx1"/>
          </a:solidFill>
          <a:latin typeface="ApexNew-Medium"/>
          <a:ea typeface="ヒラギノ角ゴ Pro W3" charset="-128"/>
          <a:cs typeface="ヒラギノ角ゴ Pro W3" charset="-128"/>
        </a:defRPr>
      </a:lvl1pPr>
      <a:lvl2pPr marL="685800" indent="-336550" algn="l" rtl="0" eaLnBrk="1" fontAlgn="base" hangingPunct="1">
        <a:spcBef>
          <a:spcPct val="20000"/>
        </a:spcBef>
        <a:spcAft>
          <a:spcPct val="0"/>
        </a:spcAft>
        <a:buSzPct val="80000"/>
        <a:buFont typeface="Wingdings" pitchFamily="2" charset="2"/>
        <a:buChar char="l"/>
        <a:defRPr sz="2200" kern="1200">
          <a:solidFill>
            <a:schemeClr val="tx1"/>
          </a:solidFill>
          <a:latin typeface="ApexNew-Medium"/>
          <a:ea typeface="ヒラギノ角ゴ Pro W3" charset="-128"/>
          <a:cs typeface="+mn-cs"/>
        </a:defRPr>
      </a:lvl2pPr>
      <a:lvl3pPr marL="1035050" indent="-349250" algn="l" rtl="0" eaLnBrk="1" fontAlgn="base" hangingPunct="1">
        <a:spcBef>
          <a:spcPct val="20000"/>
        </a:spcBef>
        <a:spcAft>
          <a:spcPct val="0"/>
        </a:spcAft>
        <a:buSzPct val="80000"/>
        <a:buFont typeface="Wingdings" pitchFamily="2" charset="2"/>
        <a:buChar char="l"/>
        <a:defRPr sz="2000" kern="1200">
          <a:solidFill>
            <a:schemeClr val="tx1"/>
          </a:solidFill>
          <a:latin typeface="ApexNew-Medium"/>
          <a:ea typeface="ヒラギノ角ゴ Pro W3" charset="-128"/>
          <a:cs typeface="+mn-cs"/>
        </a:defRPr>
      </a:lvl3pPr>
      <a:lvl4pPr marL="1371600" indent="-336550" algn="l" rtl="0" eaLnBrk="1" fontAlgn="base" hangingPunct="1">
        <a:spcBef>
          <a:spcPct val="20000"/>
        </a:spcBef>
        <a:spcAft>
          <a:spcPct val="0"/>
        </a:spcAft>
        <a:buSzPct val="80000"/>
        <a:buFont typeface="Wingdings" pitchFamily="2" charset="2"/>
        <a:buChar char="l"/>
        <a:defRPr sz="2000" kern="1200">
          <a:solidFill>
            <a:schemeClr val="tx1"/>
          </a:solidFill>
          <a:latin typeface="ApexNew-Medium"/>
          <a:ea typeface="ヒラギノ角ゴ Pro W3" charset="-128"/>
          <a:cs typeface="+mn-cs"/>
        </a:defRPr>
      </a:lvl4pPr>
      <a:lvl5pPr marL="1720850" indent="-349250" algn="l" rtl="0" eaLnBrk="1" fontAlgn="base" hangingPunct="1">
        <a:spcBef>
          <a:spcPct val="20000"/>
        </a:spcBef>
        <a:spcAft>
          <a:spcPct val="0"/>
        </a:spcAft>
        <a:buSzPct val="80000"/>
        <a:buFont typeface="Wingdings" pitchFamily="2" charset="2"/>
        <a:buChar char="l"/>
        <a:defRPr sz="2000" kern="1200">
          <a:solidFill>
            <a:schemeClr val="tx1"/>
          </a:solidFill>
          <a:latin typeface="ApexNew-Medium"/>
          <a:ea typeface="ヒラギノ角ゴ Pro W3"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5.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3.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5.jpeg"/><Relationship Id="rId7"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3.jpe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3.jpe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2.gif"/><Relationship Id="rId5" Type="http://schemas.openxmlformats.org/officeDocument/2006/relationships/image" Target="../media/image3.jpeg"/><Relationship Id="rId4" Type="http://schemas.openxmlformats.org/officeDocument/2006/relationships/image" Target="../media/image21.gif"/></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3.gif"/><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27.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3.jpe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jpe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jpe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jpe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1.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image" Target="../media/image40.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png"/><Relationship Id="rId3" Type="http://schemas.openxmlformats.org/officeDocument/2006/relationships/image" Target="../media/image5.jpeg"/><Relationship Id="rId7" Type="http://schemas.openxmlformats.org/officeDocument/2006/relationships/image" Target="../media/image44.png"/><Relationship Id="rId12" Type="http://schemas.openxmlformats.org/officeDocument/2006/relationships/image" Target="../media/image49.png"/><Relationship Id="rId2" Type="http://schemas.openxmlformats.org/officeDocument/2006/relationships/notesSlide" Target="../notesSlides/notesSlide18.xml"/><Relationship Id="rId16" Type="http://schemas.openxmlformats.org/officeDocument/2006/relationships/image" Target="../media/image53.png"/><Relationship Id="rId1" Type="http://schemas.openxmlformats.org/officeDocument/2006/relationships/slideLayout" Target="../slideLayouts/slideLayout3.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42.png"/><Relationship Id="rId15" Type="http://schemas.openxmlformats.org/officeDocument/2006/relationships/image" Target="../media/image52.png"/><Relationship Id="rId10" Type="http://schemas.openxmlformats.org/officeDocument/2006/relationships/image" Target="../media/image47.png"/><Relationship Id="rId4" Type="http://schemas.openxmlformats.org/officeDocument/2006/relationships/image" Target="../media/image3.jpeg"/><Relationship Id="rId9" Type="http://schemas.openxmlformats.org/officeDocument/2006/relationships/image" Target="../media/image46.png"/><Relationship Id="rId1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54.jpeg"/><Relationship Id="rId5" Type="http://schemas.openxmlformats.org/officeDocument/2006/relationships/hyperlink" Target="http://eopi.esa.int/" TargetMode="Externa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55.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jpeg"/><Relationship Id="rId7" Type="http://schemas.openxmlformats.org/officeDocument/2006/relationships/image" Target="../media/image58.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57.jpe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3.jpeg"/><Relationship Id="rId9" Type="http://schemas.openxmlformats.org/officeDocument/2006/relationships/image" Target="../media/image60.jpeg"/></Relationships>
</file>

<file path=ppt/slides/_rels/slide23.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5.jpeg"/><Relationship Id="rId7" Type="http://schemas.openxmlformats.org/officeDocument/2006/relationships/image" Target="../media/image64.gi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63.jpeg"/><Relationship Id="rId5" Type="http://schemas.openxmlformats.org/officeDocument/2006/relationships/image" Target="../media/image62.pn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6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991591" y="1433617"/>
            <a:ext cx="4718461" cy="2844799"/>
          </a:xfrm>
        </p:spPr>
        <p:txBody>
          <a:bodyPr/>
          <a:lstStyle/>
          <a:p>
            <a:pPr marL="0" lvl="8">
              <a:lnSpc>
                <a:spcPct val="100000"/>
              </a:lnSpc>
              <a:defRPr/>
            </a:pPr>
            <a:r>
              <a:rPr lang="en-US" sz="3200" dirty="0" smtClean="0">
                <a:solidFill>
                  <a:schemeClr val="bg1"/>
                </a:solidFill>
                <a:latin typeface="Verdana" pitchFamily="34" charset="0"/>
                <a:ea typeface="Verdana" pitchFamily="34" charset="0"/>
                <a:cs typeface="Verdana" pitchFamily="34" charset="0"/>
              </a:rPr>
              <a:t/>
            </a:r>
            <a:br>
              <a:rPr lang="en-US" sz="3200" dirty="0" smtClean="0">
                <a:solidFill>
                  <a:schemeClr val="bg1"/>
                </a:solidFill>
                <a:latin typeface="Verdana" pitchFamily="34" charset="0"/>
                <a:ea typeface="Verdana" pitchFamily="34" charset="0"/>
                <a:cs typeface="Verdana" pitchFamily="34" charset="0"/>
              </a:rPr>
            </a:br>
            <a:r>
              <a:rPr lang="ro-RO" sz="3200" dirty="0" smtClean="0">
                <a:solidFill>
                  <a:schemeClr val="bg1"/>
                </a:solidFill>
                <a:latin typeface="Verdana" pitchFamily="34" charset="0"/>
                <a:ea typeface="Verdana" pitchFamily="34" charset="0"/>
                <a:cs typeface="Verdana" pitchFamily="34" charset="0"/>
              </a:rPr>
              <a:t>Utilitatea datelor Envisat – MERIS în oceanografie </a:t>
            </a:r>
            <a:r>
              <a:rPr lang="en-US" sz="3600" dirty="0" smtClean="0">
                <a:solidFill>
                  <a:srgbClr val="E0E6EF"/>
                </a:solidFill>
              </a:rPr>
              <a:t/>
            </a:r>
            <a:br>
              <a:rPr lang="en-US" sz="3600" dirty="0" smtClean="0">
                <a:solidFill>
                  <a:srgbClr val="E0E6EF"/>
                </a:solidFill>
              </a:rPr>
            </a:br>
            <a:endParaRPr lang="en-US" dirty="0" smtClean="0">
              <a:latin typeface="ApexNew-Medium" charset="0"/>
            </a:endParaRPr>
          </a:p>
        </p:txBody>
      </p:sp>
      <p:sp>
        <p:nvSpPr>
          <p:cNvPr id="5" name="Title 3"/>
          <p:cNvSpPr txBox="1">
            <a:spLocks/>
          </p:cNvSpPr>
          <p:nvPr/>
        </p:nvSpPr>
        <p:spPr>
          <a:xfrm>
            <a:off x="914401" y="4865914"/>
            <a:ext cx="7619999" cy="1738085"/>
          </a:xfrm>
          <a:prstGeom prst="rect">
            <a:avLst/>
          </a:prstGeom>
          <a:scene3d>
            <a:camera prst="orthographicFront"/>
            <a:lightRig rig="chilly" dir="t"/>
          </a:scene3d>
          <a:sp3d extrusionH="12700">
            <a:extrusionClr>
              <a:schemeClr val="bg1"/>
            </a:extrusionClr>
          </a:sp3d>
        </p:spPr>
        <p:txBody>
          <a:bodyPr vert="horz" wrap="square" lIns="91440" tIns="45720" rIns="91440" bIns="45720" numCol="1" anchor="ctr" anchorCtr="0" compatLnSpc="1">
            <a:prstTxWarp prst="textNoShape">
              <a:avLst/>
            </a:prstTxWarp>
            <a:noAutofit/>
          </a:bodyPr>
          <a:lstStyle/>
          <a:p>
            <a:pPr marL="0" marR="0" lvl="8" indent="0" algn="ctr" defTabSz="914400" rtl="0" eaLnBrk="1" fontAlgn="base" latinLnBrk="0" hangingPunct="1">
              <a:spcBef>
                <a:spcPct val="0"/>
              </a:spcBef>
              <a:spcAft>
                <a:spcPct val="0"/>
              </a:spcAft>
              <a:buClrTx/>
              <a:buSzTx/>
              <a:buFontTx/>
              <a:buNone/>
              <a:tabLst/>
              <a:defRPr/>
            </a:pPr>
            <a:r>
              <a:rPr lang="it-IT" sz="1600" b="1" kern="0" dirty="0" smtClean="0">
                <a:solidFill>
                  <a:schemeClr val="bg1"/>
                </a:solidFill>
                <a:latin typeface="Verdana" pitchFamily="34" charset="0"/>
                <a:ea typeface="Verdana" pitchFamily="34" charset="0"/>
                <a:cs typeface="Verdana" pitchFamily="34" charset="0"/>
              </a:rPr>
              <a:t>Sorin Constantin</a:t>
            </a:r>
          </a:p>
          <a:p>
            <a:pPr marL="0" marR="0" lvl="8" indent="0" algn="ctr" defTabSz="914400" rtl="0" eaLnBrk="1" fontAlgn="base" latinLnBrk="0" hangingPunct="1">
              <a:spcBef>
                <a:spcPct val="0"/>
              </a:spcBef>
              <a:spcAft>
                <a:spcPct val="0"/>
              </a:spcAft>
              <a:buClrTx/>
              <a:buSzTx/>
              <a:buFontTx/>
              <a:buNone/>
              <a:tabLst/>
              <a:defRPr/>
            </a:pPr>
            <a:r>
              <a:rPr lang="ro-RO" sz="1600" b="1" kern="0" dirty="0" smtClean="0">
                <a:solidFill>
                  <a:schemeClr val="bg1"/>
                </a:solidFill>
                <a:latin typeface="Verdana" pitchFamily="34" charset="0"/>
                <a:ea typeface="Verdana" pitchFamily="34" charset="0"/>
                <a:cs typeface="Verdana" pitchFamily="34" charset="0"/>
              </a:rPr>
              <a:t>Soluții open source pentru prelucrarea și reprezentarea datelor spațiale</a:t>
            </a:r>
            <a:endParaRPr kumimoji="0" lang="ro-RO" sz="1600" b="1" i="0" u="none" strike="noStrike" kern="0" cap="none" spc="0" normalizeH="0" noProof="0" dirty="0" smtClean="0">
              <a:ln>
                <a:noFill/>
              </a:ln>
              <a:solidFill>
                <a:schemeClr val="bg1"/>
              </a:solidFill>
              <a:effectLst/>
              <a:uLnTx/>
              <a:uFillTx/>
              <a:latin typeface="Verdana" pitchFamily="34" charset="0"/>
              <a:ea typeface="Verdana" pitchFamily="34" charset="0"/>
              <a:cs typeface="Verdana" pitchFamily="34" charset="0"/>
            </a:endParaRPr>
          </a:p>
          <a:p>
            <a:pPr marL="0" marR="0" lvl="8" indent="0" algn="ctr" defTabSz="914400" rtl="0" eaLnBrk="1" fontAlgn="base" latinLnBrk="0" hangingPunct="1">
              <a:spcBef>
                <a:spcPct val="0"/>
              </a:spcBef>
              <a:spcAft>
                <a:spcPct val="0"/>
              </a:spcAft>
              <a:buClrTx/>
              <a:buSzTx/>
              <a:buFontTx/>
              <a:buNone/>
              <a:tabLst/>
              <a:defRPr/>
            </a:pPr>
            <a:r>
              <a:rPr kumimoji="0" lang="it-IT" sz="1600" b="1" i="0" u="none" strike="noStrike" kern="0" cap="none" spc="0" normalizeH="0" baseline="0" noProof="0" dirty="0" smtClean="0">
                <a:ln>
                  <a:noFill/>
                </a:ln>
                <a:solidFill>
                  <a:schemeClr val="bg1"/>
                </a:solidFill>
                <a:effectLst/>
                <a:uLnTx/>
                <a:uFillTx/>
                <a:latin typeface="Verdana" pitchFamily="34" charset="0"/>
                <a:ea typeface="Verdana" pitchFamily="34" charset="0"/>
                <a:cs typeface="Verdana" pitchFamily="34" charset="0"/>
              </a:rPr>
              <a:t>1</a:t>
            </a:r>
            <a:r>
              <a:rPr lang="en-US" sz="1600" b="1" kern="0" dirty="0" smtClean="0">
                <a:solidFill>
                  <a:schemeClr val="bg1"/>
                </a:solidFill>
                <a:latin typeface="Verdana" pitchFamily="34" charset="0"/>
                <a:ea typeface="Verdana" pitchFamily="34" charset="0"/>
                <a:cs typeface="Verdana" pitchFamily="34" charset="0"/>
              </a:rPr>
              <a:t>9</a:t>
            </a:r>
            <a:r>
              <a:rPr kumimoji="0" lang="ro-RO" sz="1600" b="1" i="0" u="none" strike="noStrike" kern="0" cap="none" spc="0" normalizeH="0" noProof="0" dirty="0" smtClean="0">
                <a:ln>
                  <a:noFill/>
                </a:ln>
                <a:solidFill>
                  <a:schemeClr val="bg1"/>
                </a:solidFill>
                <a:effectLst/>
                <a:uLnTx/>
                <a:uFillTx/>
                <a:latin typeface="Verdana" pitchFamily="34" charset="0"/>
                <a:ea typeface="Verdana" pitchFamily="34" charset="0"/>
                <a:cs typeface="Verdana" pitchFamily="34" charset="0"/>
              </a:rPr>
              <a:t> </a:t>
            </a:r>
            <a:r>
              <a:rPr kumimoji="0" lang="en-US" sz="1600" b="1" i="0" u="none" strike="noStrike" kern="0" cap="none" spc="0" normalizeH="0" noProof="0" dirty="0" err="1" smtClean="0">
                <a:ln>
                  <a:noFill/>
                </a:ln>
                <a:solidFill>
                  <a:schemeClr val="bg1"/>
                </a:solidFill>
                <a:effectLst/>
                <a:uLnTx/>
                <a:uFillTx/>
                <a:latin typeface="Verdana" pitchFamily="34" charset="0"/>
                <a:ea typeface="Verdana" pitchFamily="34" charset="0"/>
                <a:cs typeface="Verdana" pitchFamily="34" charset="0"/>
              </a:rPr>
              <a:t>aprilie</a:t>
            </a:r>
            <a:r>
              <a:rPr kumimoji="0" lang="it-IT" sz="1600" b="1" i="0" u="none" strike="noStrike" kern="0" cap="none" spc="0" normalizeH="0" noProof="0" dirty="0" smtClean="0">
                <a:ln>
                  <a:noFill/>
                </a:ln>
                <a:solidFill>
                  <a:schemeClr val="bg1"/>
                </a:solidFill>
                <a:effectLst/>
                <a:uLnTx/>
                <a:uFillTx/>
                <a:latin typeface="Verdana" pitchFamily="34" charset="0"/>
                <a:ea typeface="Verdana" pitchFamily="34" charset="0"/>
                <a:cs typeface="Verdana" pitchFamily="34" charset="0"/>
              </a:rPr>
              <a:t> </a:t>
            </a:r>
            <a:r>
              <a:rPr kumimoji="0" lang="ro-RO" sz="1600" b="1" i="0" u="none" strike="noStrike" kern="0" cap="none" spc="0" normalizeH="0" noProof="0" dirty="0" smtClean="0">
                <a:ln>
                  <a:noFill/>
                </a:ln>
                <a:solidFill>
                  <a:schemeClr val="bg1"/>
                </a:solidFill>
                <a:effectLst/>
                <a:uLnTx/>
                <a:uFillTx/>
                <a:latin typeface="Verdana" pitchFamily="34" charset="0"/>
                <a:ea typeface="Verdana" pitchFamily="34" charset="0"/>
                <a:cs typeface="Verdana" pitchFamily="34" charset="0"/>
              </a:rPr>
              <a:t>201</a:t>
            </a:r>
            <a:r>
              <a:rPr kumimoji="0" lang="en-US" sz="1600" b="1" i="0" u="none" strike="noStrike" kern="0" cap="none" spc="0" normalizeH="0" noProof="0" dirty="0" smtClean="0">
                <a:ln>
                  <a:noFill/>
                </a:ln>
                <a:solidFill>
                  <a:schemeClr val="bg1"/>
                </a:solidFill>
                <a:effectLst/>
                <a:uLnTx/>
                <a:uFillTx/>
                <a:latin typeface="Verdana" pitchFamily="34" charset="0"/>
                <a:ea typeface="Verdana" pitchFamily="34" charset="0"/>
                <a:cs typeface="Verdana" pitchFamily="34" charset="0"/>
              </a:rPr>
              <a:t>3, Cluj-Napoca</a:t>
            </a:r>
            <a:r>
              <a:rPr kumimoji="0" lang="en-US" sz="3600" b="1" i="0" u="none" strike="noStrike" kern="0" cap="none" spc="0" normalizeH="0" baseline="0" noProof="0" dirty="0" smtClean="0">
                <a:ln>
                  <a:noFill/>
                </a:ln>
                <a:solidFill>
                  <a:srgbClr val="E0E6EF"/>
                </a:solidFill>
                <a:effectLst/>
                <a:uLnTx/>
                <a:uFillTx/>
                <a:latin typeface="ApexNew-Medium" charset="0"/>
                <a:ea typeface="ヒラギノ角ゴ Pro W3" charset="-128"/>
                <a:cs typeface="ヒラギノ角ゴ Pro W3" charset="-128"/>
              </a:rPr>
              <a:t/>
            </a:r>
            <a:br>
              <a:rPr kumimoji="0" lang="en-US" sz="3600" b="1" i="0" u="none" strike="noStrike" kern="0" cap="none" spc="0" normalizeH="0" baseline="0" noProof="0" dirty="0" smtClean="0">
                <a:ln>
                  <a:noFill/>
                </a:ln>
                <a:solidFill>
                  <a:srgbClr val="E0E6EF"/>
                </a:solidFill>
                <a:effectLst/>
                <a:uLnTx/>
                <a:uFillTx/>
                <a:latin typeface="ApexNew-Medium" charset="0"/>
                <a:ea typeface="ヒラギノ角ゴ Pro W3" charset="-128"/>
                <a:cs typeface="ヒラギノ角ゴ Pro W3" charset="-128"/>
              </a:rPr>
            </a:br>
            <a:endParaRPr kumimoji="0" lang="en-US" sz="4000" b="1" i="0" u="none" strike="noStrike" kern="0" cap="none" spc="0" normalizeH="0" baseline="0" noProof="0" dirty="0" smtClean="0">
              <a:ln>
                <a:noFill/>
              </a:ln>
              <a:solidFill>
                <a:schemeClr val="tx1"/>
              </a:solidFill>
              <a:effectLst/>
              <a:uLnTx/>
              <a:uFillTx/>
              <a:latin typeface="ApexNew-Medium" charset="0"/>
              <a:ea typeface="ヒラギノ角ゴ Pro W3" charset="-128"/>
              <a:cs typeface="ヒラギノ角ゴ Pro W3" charset="-128"/>
            </a:endParaRPr>
          </a:p>
        </p:txBody>
      </p:sp>
      <p:pic>
        <p:nvPicPr>
          <p:cNvPr id="6" name="Picture 5" descr="geospatial_logo.jpg"/>
          <p:cNvPicPr>
            <a:picLocks noChangeAspect="1"/>
          </p:cNvPicPr>
          <p:nvPr/>
        </p:nvPicPr>
        <p:blipFill>
          <a:blip r:embed="rId3" cstate="screen">
            <a:clrChange>
              <a:clrFrom>
                <a:srgbClr val="FFFFFF"/>
              </a:clrFrom>
              <a:clrTo>
                <a:srgbClr val="FFFFFF">
                  <a:alpha val="0"/>
                </a:srgbClr>
              </a:clrTo>
            </a:clrChange>
          </a:blip>
          <a:stretch>
            <a:fillRect/>
          </a:stretch>
        </p:blipFill>
        <p:spPr>
          <a:xfrm>
            <a:off x="3438301" y="6225883"/>
            <a:ext cx="611186" cy="632117"/>
          </a:xfrm>
          <a:prstGeom prst="rect">
            <a:avLst/>
          </a:prstGeom>
        </p:spPr>
      </p:pic>
      <p:sp>
        <p:nvSpPr>
          <p:cNvPr id="10" name="TextBox 9"/>
          <p:cNvSpPr txBox="1"/>
          <p:nvPr/>
        </p:nvSpPr>
        <p:spPr>
          <a:xfrm>
            <a:off x="4049487" y="6410549"/>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pic>
        <p:nvPicPr>
          <p:cNvPr id="7" name="Picture 6" descr="envisat_fin.jpg"/>
          <p:cNvPicPr>
            <a:picLocks noChangeAspect="1"/>
          </p:cNvPicPr>
          <p:nvPr/>
        </p:nvPicPr>
        <p:blipFill>
          <a:blip r:embed="rId4"/>
          <a:stretch>
            <a:fillRect/>
          </a:stretch>
        </p:blipFill>
        <p:spPr>
          <a:xfrm>
            <a:off x="5929947" y="1262742"/>
            <a:ext cx="2441167" cy="3404017"/>
          </a:xfrm>
          <a:prstGeom prst="rect">
            <a:avLst/>
          </a:prstGeom>
          <a:ln>
            <a:noFill/>
          </a:ln>
          <a:effectLst>
            <a:softEdge rad="112500"/>
          </a:effectLst>
        </p:spPr>
      </p:pic>
      <p:sp>
        <p:nvSpPr>
          <p:cNvPr id="8" name="Content Placeholder 4"/>
          <p:cNvSpPr txBox="1">
            <a:spLocks/>
          </p:cNvSpPr>
          <p:nvPr/>
        </p:nvSpPr>
        <p:spPr bwMode="auto">
          <a:xfrm>
            <a:off x="6085115" y="4318851"/>
            <a:ext cx="2090057" cy="27492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800" dirty="0" smtClean="0">
                <a:latin typeface="Verdana" pitchFamily="34" charset="0"/>
                <a:ea typeface="Verdana" pitchFamily="34" charset="0"/>
                <a:cs typeface="Verdana" pitchFamily="34" charset="0"/>
              </a:rPr>
              <a:t>Sursa: https://directory.eoportal.org</a:t>
            </a:r>
            <a:endParaRPr kumimoji="0" lang="en-US" sz="8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11"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9144000"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Utilitatea</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m</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ă</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sur</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ă</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torilor</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satelitare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î</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n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oceanografie</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2" name="Content Placeholder 4"/>
          <p:cNvSpPr>
            <a:spLocks noGrp="1"/>
          </p:cNvSpPr>
          <p:nvPr>
            <p:ph idx="1"/>
          </p:nvPr>
        </p:nvSpPr>
        <p:spPr>
          <a:xfrm>
            <a:off x="756845" y="1159586"/>
            <a:ext cx="3185763" cy="4861204"/>
          </a:xfrm>
        </p:spPr>
        <p:txBody>
          <a:bodyPr/>
          <a:lstStyle/>
          <a:p>
            <a:pPr>
              <a:buNone/>
            </a:pPr>
            <a:r>
              <a:rPr lang="en-US" sz="2000" b="1" dirty="0" err="1" smtClean="0">
                <a:latin typeface="Verdana" pitchFamily="34" charset="0"/>
                <a:ea typeface="Verdana" pitchFamily="34" charset="0"/>
                <a:cs typeface="Verdana" pitchFamily="34" charset="0"/>
              </a:rPr>
              <a:t>Curen</a:t>
            </a:r>
            <a:r>
              <a:rPr lang="ro-RO" sz="2000" b="1" dirty="0" smtClean="0">
                <a:latin typeface="Verdana" pitchFamily="34" charset="0"/>
                <a:ea typeface="Verdana" pitchFamily="34" charset="0"/>
                <a:cs typeface="Verdana" pitchFamily="34" charset="0"/>
              </a:rPr>
              <a:t>ț</a:t>
            </a:r>
            <a:r>
              <a:rPr lang="en-US" sz="2000" b="1" dirty="0" err="1" smtClean="0">
                <a:latin typeface="Verdana" pitchFamily="34" charset="0"/>
                <a:ea typeface="Verdana" pitchFamily="34" charset="0"/>
                <a:cs typeface="Verdana" pitchFamily="34" charset="0"/>
              </a:rPr>
              <a:t>i</a:t>
            </a:r>
            <a:endParaRPr lang="en-US" sz="2000" b="1" dirty="0" smtClean="0">
              <a:latin typeface="Verdana" pitchFamily="34" charset="0"/>
              <a:ea typeface="Verdana" pitchFamily="34" charset="0"/>
              <a:cs typeface="Verdana" pitchFamily="34" charset="0"/>
            </a:endParaRPr>
          </a:p>
          <a:p>
            <a:pPr>
              <a:buFontTx/>
              <a:buChar char="-"/>
            </a:pPr>
            <a:endParaRPr lang="en-US" sz="2000" b="1" dirty="0" smtClean="0">
              <a:latin typeface="Verdana" pitchFamily="34" charset="0"/>
              <a:ea typeface="Verdana" pitchFamily="34" charset="0"/>
              <a:cs typeface="Verdana" pitchFamily="34" charset="0"/>
            </a:endParaRPr>
          </a:p>
          <a:p>
            <a:pPr>
              <a:buNone/>
            </a:pPr>
            <a:r>
              <a:rPr lang="en-US" sz="2000" b="1" dirty="0" smtClean="0">
                <a:latin typeface="Verdana" pitchFamily="34" charset="0"/>
                <a:ea typeface="Verdana" pitchFamily="34" charset="0"/>
                <a:cs typeface="Verdana" pitchFamily="34" charset="0"/>
              </a:rPr>
              <a:t>V</a:t>
            </a:r>
            <a:r>
              <a:rPr lang="ro-RO" sz="2000" b="1" dirty="0" smtClean="0">
                <a:latin typeface="Verdana" pitchFamily="34" charset="0"/>
                <a:ea typeface="Verdana" pitchFamily="34" charset="0"/>
                <a:cs typeface="Verdana" pitchFamily="34" charset="0"/>
              </a:rPr>
              <a:t>â</a:t>
            </a:r>
            <a:r>
              <a:rPr lang="en-US" sz="2000" b="1" dirty="0" err="1" smtClean="0">
                <a:latin typeface="Verdana" pitchFamily="34" charset="0"/>
                <a:ea typeface="Verdana" pitchFamily="34" charset="0"/>
                <a:cs typeface="Verdana" pitchFamily="34" charset="0"/>
              </a:rPr>
              <a:t>nt</a:t>
            </a:r>
            <a:endParaRPr lang="en-US" sz="2000" b="1" dirty="0" smtClean="0">
              <a:latin typeface="Verdana" pitchFamily="34" charset="0"/>
              <a:ea typeface="Verdana" pitchFamily="34" charset="0"/>
              <a:cs typeface="Verdana" pitchFamily="34" charset="0"/>
            </a:endParaRPr>
          </a:p>
          <a:p>
            <a:pPr>
              <a:buFontTx/>
              <a:buChar char="-"/>
            </a:pPr>
            <a:endParaRPr lang="en-US" sz="2000" b="1" dirty="0" smtClean="0">
              <a:latin typeface="Verdana" pitchFamily="34" charset="0"/>
              <a:ea typeface="Verdana" pitchFamily="34" charset="0"/>
              <a:cs typeface="Verdana" pitchFamily="34" charset="0"/>
            </a:endParaRPr>
          </a:p>
          <a:p>
            <a:pPr>
              <a:buFontTx/>
              <a:buChar char="-"/>
            </a:pPr>
            <a:endParaRPr lang="en-US" sz="2000" b="1" dirty="0" smtClean="0">
              <a:latin typeface="Verdana" pitchFamily="34" charset="0"/>
              <a:ea typeface="Verdana" pitchFamily="34" charset="0"/>
              <a:cs typeface="Verdana" pitchFamily="34" charset="0"/>
            </a:endParaRPr>
          </a:p>
          <a:p>
            <a:pPr>
              <a:buNone/>
            </a:pPr>
            <a:r>
              <a:rPr lang="en-US" sz="2000" b="1" dirty="0" err="1" smtClean="0">
                <a:latin typeface="Verdana" pitchFamily="34" charset="0"/>
                <a:ea typeface="Verdana" pitchFamily="34" charset="0"/>
                <a:cs typeface="Verdana" pitchFamily="34" charset="0"/>
              </a:rPr>
              <a:t>Nivel</a:t>
            </a:r>
            <a:r>
              <a:rPr lang="en-US" sz="2000" b="1" dirty="0" smtClean="0">
                <a:latin typeface="Verdana" pitchFamily="34" charset="0"/>
                <a:ea typeface="Verdana" pitchFamily="34" charset="0"/>
                <a:cs typeface="Verdana" pitchFamily="34" charset="0"/>
              </a:rPr>
              <a:t> </a:t>
            </a:r>
          </a:p>
          <a:p>
            <a:pPr>
              <a:buFontTx/>
              <a:buChar char="-"/>
            </a:pPr>
            <a:endParaRPr lang="en-US" sz="2000" dirty="0" smtClean="0">
              <a:latin typeface="Verdana" pitchFamily="34" charset="0"/>
              <a:ea typeface="Verdana" pitchFamily="34" charset="0"/>
              <a:cs typeface="Verdana" pitchFamily="34" charset="0"/>
            </a:endParaRPr>
          </a:p>
        </p:txBody>
      </p:sp>
      <p:pic>
        <p:nvPicPr>
          <p:cNvPr id="14" name="Picture 13" descr="ocean_currents.jpg"/>
          <p:cNvPicPr>
            <a:picLocks noChangeAspect="1"/>
          </p:cNvPicPr>
          <p:nvPr/>
        </p:nvPicPr>
        <p:blipFill>
          <a:blip r:embed="rId5" cstate="print"/>
          <a:stretch>
            <a:fillRect/>
          </a:stretch>
        </p:blipFill>
        <p:spPr>
          <a:xfrm>
            <a:off x="2196936" y="872837"/>
            <a:ext cx="2315685" cy="1157843"/>
          </a:xfrm>
          <a:prstGeom prst="rect">
            <a:avLst/>
          </a:prstGeom>
          <a:ln>
            <a:noFill/>
          </a:ln>
          <a:effectLst>
            <a:softEdge rad="112500"/>
          </a:effectLst>
        </p:spPr>
      </p:pic>
      <p:pic>
        <p:nvPicPr>
          <p:cNvPr id="15" name="Picture 14" descr="vant.jpg"/>
          <p:cNvPicPr>
            <a:picLocks noChangeAspect="1"/>
          </p:cNvPicPr>
          <p:nvPr/>
        </p:nvPicPr>
        <p:blipFill>
          <a:blip r:embed="rId6"/>
          <a:stretch>
            <a:fillRect/>
          </a:stretch>
        </p:blipFill>
        <p:spPr>
          <a:xfrm>
            <a:off x="1884344" y="2027023"/>
            <a:ext cx="1559502" cy="1126866"/>
          </a:xfrm>
          <a:prstGeom prst="rect">
            <a:avLst/>
          </a:prstGeom>
          <a:ln>
            <a:noFill/>
          </a:ln>
          <a:effectLst>
            <a:softEdge rad="112500"/>
          </a:effectLst>
        </p:spPr>
      </p:pic>
      <p:sp>
        <p:nvSpPr>
          <p:cNvPr id="18" name="Content Placeholder 4"/>
          <p:cNvSpPr txBox="1">
            <a:spLocks/>
          </p:cNvSpPr>
          <p:nvPr/>
        </p:nvSpPr>
        <p:spPr bwMode="auto">
          <a:xfrm>
            <a:off x="4590595" y="931974"/>
            <a:ext cx="3162013" cy="442181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pPr>
            <a:r>
              <a:rPr lang="en-US" sz="2000" b="1" dirty="0" err="1" smtClean="0">
                <a:latin typeface="Verdana" pitchFamily="34" charset="0"/>
                <a:ea typeface="Verdana" pitchFamily="34" charset="0"/>
                <a:cs typeface="Verdana" pitchFamily="34" charset="0"/>
              </a:rPr>
              <a:t>Temperatur</a:t>
            </a:r>
            <a:r>
              <a:rPr lang="ro-RO" sz="2000" b="1" dirty="0" smtClean="0">
                <a:latin typeface="Verdana" pitchFamily="34" charset="0"/>
                <a:ea typeface="Verdana" pitchFamily="34" charset="0"/>
                <a:cs typeface="Verdana" pitchFamily="34" charset="0"/>
              </a:rPr>
              <a:t>ă</a:t>
            </a:r>
            <a:endParaRPr lang="en-US" sz="2000" b="1" dirty="0" smtClean="0">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buFontTx/>
              <a:buChar char="-"/>
              <a:tabLst/>
              <a:defRPr/>
            </a:pP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0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Salinitate</a:t>
            </a: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buFontTx/>
              <a:buChar char="-"/>
              <a:tabLst/>
              <a:defRPr/>
            </a:pP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0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Fitoplancton</a:t>
            </a: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buFontTx/>
              <a:buChar char="-"/>
              <a:tabLst/>
              <a:defRPr/>
            </a:pP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0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Sedimente</a:t>
            </a:r>
            <a:r>
              <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 </a:t>
            </a:r>
            <a:r>
              <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î</a:t>
            </a:r>
            <a:r>
              <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n </a:t>
            </a:r>
            <a:r>
              <a:rPr kumimoji="0" lang="en-US" sz="20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suspensie</a:t>
            </a:r>
            <a:endParaRPr kumimoji="0" lang="en-US"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buFontTx/>
              <a:buChar char="-"/>
              <a:tabLst/>
              <a:defRPr/>
            </a:pPr>
            <a:endParaRPr kumimoji="0" lang="en-US" sz="2000" b="0"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pic>
        <p:nvPicPr>
          <p:cNvPr id="19" name="Picture 18" descr="sea_level_rising_zmescience.jpg"/>
          <p:cNvPicPr>
            <a:picLocks noChangeAspect="1"/>
          </p:cNvPicPr>
          <p:nvPr/>
        </p:nvPicPr>
        <p:blipFill>
          <a:blip r:embed="rId7"/>
          <a:stretch>
            <a:fillRect/>
          </a:stretch>
        </p:blipFill>
        <p:spPr>
          <a:xfrm>
            <a:off x="2036370" y="3253839"/>
            <a:ext cx="2490519" cy="1793174"/>
          </a:xfrm>
          <a:prstGeom prst="rect">
            <a:avLst/>
          </a:prstGeom>
          <a:ln>
            <a:noFill/>
          </a:ln>
          <a:effectLst>
            <a:softEdge rad="112500"/>
          </a:effectLst>
        </p:spPr>
      </p:pic>
      <p:pic>
        <p:nvPicPr>
          <p:cNvPr id="20" name="Picture 19" descr="searise_topnews.in.jpg"/>
          <p:cNvPicPr>
            <a:picLocks noChangeAspect="1"/>
          </p:cNvPicPr>
          <p:nvPr/>
        </p:nvPicPr>
        <p:blipFill>
          <a:blip r:embed="rId8"/>
          <a:stretch>
            <a:fillRect/>
          </a:stretch>
        </p:blipFill>
        <p:spPr>
          <a:xfrm>
            <a:off x="483450" y="4478420"/>
            <a:ext cx="2454951" cy="2379580"/>
          </a:xfrm>
          <a:prstGeom prst="rect">
            <a:avLst/>
          </a:prstGeom>
          <a:ln>
            <a:noFill/>
          </a:ln>
          <a:effectLst>
            <a:softEdge rad="112500"/>
          </a:effectLst>
        </p:spPr>
      </p:pic>
      <p:pic>
        <p:nvPicPr>
          <p:cNvPr id="21" name="Picture 20" descr="too-hot_246.jpg"/>
          <p:cNvPicPr>
            <a:picLocks noChangeAspect="1"/>
          </p:cNvPicPr>
          <p:nvPr/>
        </p:nvPicPr>
        <p:blipFill>
          <a:blip r:embed="rId9"/>
          <a:stretch>
            <a:fillRect/>
          </a:stretch>
        </p:blipFill>
        <p:spPr>
          <a:xfrm>
            <a:off x="7078454" y="787093"/>
            <a:ext cx="1566782" cy="1613413"/>
          </a:xfrm>
          <a:prstGeom prst="rect">
            <a:avLst/>
          </a:prstGeom>
          <a:ln>
            <a:noFill/>
          </a:ln>
          <a:effectLst>
            <a:softEdge rad="112500"/>
          </a:effectLst>
        </p:spPr>
      </p:pic>
      <p:pic>
        <p:nvPicPr>
          <p:cNvPr id="22" name="Picture 21" descr="salt.jpg"/>
          <p:cNvPicPr>
            <a:picLocks noChangeAspect="1"/>
          </p:cNvPicPr>
          <p:nvPr/>
        </p:nvPicPr>
        <p:blipFill>
          <a:blip r:embed="rId10"/>
          <a:srcRect l="21309" r="18701" b="4355"/>
          <a:stretch>
            <a:fillRect/>
          </a:stretch>
        </p:blipFill>
        <p:spPr>
          <a:xfrm>
            <a:off x="6336071" y="1805049"/>
            <a:ext cx="894299" cy="1258784"/>
          </a:xfrm>
          <a:prstGeom prst="rect">
            <a:avLst/>
          </a:prstGeom>
          <a:ln>
            <a:noFill/>
          </a:ln>
          <a:effectLst>
            <a:softEdge rad="112500"/>
          </a:effectLst>
        </p:spPr>
      </p:pic>
      <p:pic>
        <p:nvPicPr>
          <p:cNvPr id="23" name="Picture 22" descr="fitoplancton.jpg"/>
          <p:cNvPicPr>
            <a:picLocks noChangeAspect="1"/>
          </p:cNvPicPr>
          <p:nvPr/>
        </p:nvPicPr>
        <p:blipFill>
          <a:blip r:embed="rId11"/>
          <a:stretch>
            <a:fillRect/>
          </a:stretch>
        </p:blipFill>
        <p:spPr>
          <a:xfrm>
            <a:off x="6732321" y="3009433"/>
            <a:ext cx="2332317" cy="1586318"/>
          </a:xfrm>
          <a:prstGeom prst="rect">
            <a:avLst/>
          </a:prstGeom>
          <a:ln>
            <a:noFill/>
          </a:ln>
          <a:effectLst>
            <a:softEdge rad="112500"/>
          </a:effectLst>
        </p:spPr>
      </p:pic>
      <p:pic>
        <p:nvPicPr>
          <p:cNvPr id="24" name="Picture 23" descr="sediments.jpg"/>
          <p:cNvPicPr>
            <a:picLocks noChangeAspect="1"/>
          </p:cNvPicPr>
          <p:nvPr/>
        </p:nvPicPr>
        <p:blipFill>
          <a:blip r:embed="rId12" cstate="print"/>
          <a:stretch>
            <a:fillRect/>
          </a:stretch>
        </p:blipFill>
        <p:spPr>
          <a:xfrm>
            <a:off x="6270172" y="4672938"/>
            <a:ext cx="2719448" cy="20395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6" name="Rounded Rectangle 15"/>
          <p:cNvSpPr/>
          <p:nvPr/>
        </p:nvSpPr>
        <p:spPr>
          <a:xfrm>
            <a:off x="5672446" y="1254826"/>
            <a:ext cx="2806535" cy="795647"/>
          </a:xfrm>
          <a:prstGeom prst="round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5" name="Rounded Rectangle 14"/>
          <p:cNvSpPr/>
          <p:nvPr/>
        </p:nvSpPr>
        <p:spPr>
          <a:xfrm>
            <a:off x="758042" y="1268680"/>
            <a:ext cx="1260764" cy="795647"/>
          </a:xfrm>
          <a:prstGeom prst="roundRect">
            <a:avLst/>
          </a:prstGeom>
          <a:solidFill>
            <a:schemeClr val="accent5">
              <a:lumMod val="75000"/>
              <a:lumOff val="2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4" name="Rounded Rectangle 13"/>
          <p:cNvSpPr/>
          <p:nvPr/>
        </p:nvSpPr>
        <p:spPr>
          <a:xfrm>
            <a:off x="3194462" y="1258784"/>
            <a:ext cx="1698171" cy="795647"/>
          </a:xfrm>
          <a:prstGeom prst="roundRect">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8182099"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MERIS - </a:t>
            </a:r>
            <a:r>
              <a:rPr lang="en-US" sz="2400" b="1" dirty="0" err="1" smtClean="0">
                <a:latin typeface="Bookman Old Style" pitchFamily="18" charset="0"/>
                <a:ea typeface="Verdana" pitchFamily="34" charset="0"/>
                <a:cs typeface="Verdana" pitchFamily="34" charset="0"/>
              </a:rPr>
              <a:t>Scopurile</a:t>
            </a:r>
            <a:r>
              <a:rPr lang="en-US" sz="2400" b="1" dirty="0" smtClean="0">
                <a:latin typeface="Bookman Old Style" pitchFamily="18" charset="0"/>
                <a:ea typeface="Verdana" pitchFamily="34" charset="0"/>
                <a:cs typeface="Verdana" pitchFamily="34" charset="0"/>
              </a:rPr>
              <a:t> </a:t>
            </a:r>
            <a:r>
              <a:rPr lang="en-US" sz="2400" b="1" dirty="0" err="1" smtClean="0">
                <a:latin typeface="Bookman Old Style" pitchFamily="18" charset="0"/>
                <a:ea typeface="Verdana" pitchFamily="34" charset="0"/>
                <a:cs typeface="Verdana" pitchFamily="34" charset="0"/>
              </a:rPr>
              <a:t>principale</a:t>
            </a:r>
            <a:r>
              <a:rPr lang="en-US" sz="2400" b="1" dirty="0" smtClean="0">
                <a:latin typeface="Bookman Old Style" pitchFamily="18" charset="0"/>
                <a:ea typeface="Verdana" pitchFamily="34" charset="0"/>
                <a:cs typeface="Verdana" pitchFamily="34" charset="0"/>
              </a:rPr>
              <a:t> ale </a:t>
            </a:r>
            <a:r>
              <a:rPr lang="en-US" sz="2400" b="1" dirty="0" err="1" smtClean="0">
                <a:latin typeface="Bookman Old Style" pitchFamily="18" charset="0"/>
                <a:ea typeface="Verdana" pitchFamily="34" charset="0"/>
                <a:cs typeface="Verdana" pitchFamily="34" charset="0"/>
              </a:rPr>
              <a:t>misiunii</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2" name="Content Placeholder 4"/>
          <p:cNvSpPr>
            <a:spLocks noGrp="1"/>
          </p:cNvSpPr>
          <p:nvPr>
            <p:ph idx="1"/>
          </p:nvPr>
        </p:nvSpPr>
        <p:spPr>
          <a:xfrm>
            <a:off x="780596" y="3040084"/>
            <a:ext cx="7817139" cy="2636322"/>
          </a:xfrm>
        </p:spPr>
        <p:txBody>
          <a:bodyPr/>
          <a:lstStyle/>
          <a:p>
            <a:r>
              <a:rPr lang="en-US" sz="1800" b="1" dirty="0" err="1" smtClean="0">
                <a:latin typeface="Verdana" pitchFamily="34" charset="0"/>
                <a:ea typeface="Verdana" pitchFamily="34" charset="0"/>
                <a:cs typeface="Verdana" pitchFamily="34" charset="0"/>
              </a:rPr>
              <a:t>Estimarea</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poten</a:t>
            </a:r>
            <a:r>
              <a:rPr lang="ro-RO" sz="1800" b="1" dirty="0" smtClean="0">
                <a:latin typeface="Verdana" pitchFamily="34" charset="0"/>
                <a:ea typeface="Verdana" pitchFamily="34" charset="0"/>
                <a:cs typeface="Verdana" pitchFamily="34" charset="0"/>
              </a:rPr>
              <a:t>ț</a:t>
            </a:r>
            <a:r>
              <a:rPr lang="en-US" sz="1800" b="1" dirty="0" err="1" smtClean="0">
                <a:latin typeface="Verdana" pitchFamily="34" charset="0"/>
                <a:ea typeface="Verdana" pitchFamily="34" charset="0"/>
                <a:cs typeface="Verdana" pitchFamily="34" charset="0"/>
              </a:rPr>
              <a:t>ialului</a:t>
            </a:r>
            <a:r>
              <a:rPr lang="en-US" sz="1800" b="1" dirty="0" smtClean="0">
                <a:latin typeface="Verdana" pitchFamily="34" charset="0"/>
                <a:ea typeface="Verdana" pitchFamily="34" charset="0"/>
                <a:cs typeface="Verdana" pitchFamily="34" charset="0"/>
              </a:rPr>
              <a:t> de </a:t>
            </a:r>
            <a:r>
              <a:rPr lang="en-US" sz="1800" b="1" dirty="0" err="1" smtClean="0">
                <a:latin typeface="Verdana" pitchFamily="34" charset="0"/>
                <a:ea typeface="Verdana" pitchFamily="34" charset="0"/>
                <a:cs typeface="Verdana" pitchFamily="34" charset="0"/>
              </a:rPr>
              <a:t>fotosintez</a:t>
            </a:r>
            <a:r>
              <a:rPr lang="ro-RO" sz="1800" b="1" dirty="0" smtClean="0">
                <a:latin typeface="Verdana" pitchFamily="34" charset="0"/>
                <a:ea typeface="Verdana" pitchFamily="34" charset="0"/>
                <a:cs typeface="Verdana" pitchFamily="34" charset="0"/>
              </a:rPr>
              <a:t>ă</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prin</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detectarea</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fitoplanctonului</a:t>
            </a:r>
            <a:endParaRPr lang="en-US" sz="1800" b="1" dirty="0" smtClean="0">
              <a:latin typeface="Verdana" pitchFamily="34" charset="0"/>
              <a:ea typeface="Verdana" pitchFamily="34" charset="0"/>
              <a:cs typeface="Verdana" pitchFamily="34" charset="0"/>
            </a:endParaRPr>
          </a:p>
          <a:p>
            <a:r>
              <a:rPr lang="en-US" sz="1800" b="1" dirty="0" err="1" smtClean="0">
                <a:latin typeface="Verdana" pitchFamily="34" charset="0"/>
                <a:ea typeface="Verdana" pitchFamily="34" charset="0"/>
                <a:cs typeface="Verdana" pitchFamily="34" charset="0"/>
              </a:rPr>
              <a:t>Detec</a:t>
            </a:r>
            <a:r>
              <a:rPr lang="ro-RO" sz="1800" b="1" dirty="0" smtClean="0">
                <a:latin typeface="Verdana" pitchFamily="34" charset="0"/>
                <a:ea typeface="Verdana" pitchFamily="34" charset="0"/>
                <a:cs typeface="Verdana" pitchFamily="34" charset="0"/>
              </a:rPr>
              <a:t>ț</a:t>
            </a:r>
            <a:r>
              <a:rPr lang="en-US" sz="1800" b="1" dirty="0" err="1" smtClean="0">
                <a:latin typeface="Verdana" pitchFamily="34" charset="0"/>
                <a:ea typeface="Verdana" pitchFamily="34" charset="0"/>
                <a:cs typeface="Verdana" pitchFamily="34" charset="0"/>
              </a:rPr>
              <a:t>ia</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materialului</a:t>
            </a:r>
            <a:r>
              <a:rPr lang="en-US" sz="1800" b="1" dirty="0" smtClean="0">
                <a:latin typeface="Verdana" pitchFamily="34" charset="0"/>
                <a:ea typeface="Verdana" pitchFamily="34" charset="0"/>
                <a:cs typeface="Verdana" pitchFamily="34" charset="0"/>
              </a:rPr>
              <a:t> organic </a:t>
            </a:r>
            <a:r>
              <a:rPr lang="en-US" sz="1800" b="1" dirty="0" err="1" smtClean="0">
                <a:latin typeface="Verdana" pitchFamily="34" charset="0"/>
                <a:ea typeface="Verdana" pitchFamily="34" charset="0"/>
                <a:cs typeface="Verdana" pitchFamily="34" charset="0"/>
              </a:rPr>
              <a:t>dizolvat</a:t>
            </a:r>
            <a:r>
              <a:rPr lang="en-US" sz="1800" b="1" dirty="0" smtClean="0">
                <a:latin typeface="Verdana" pitchFamily="34" charset="0"/>
                <a:ea typeface="Verdana" pitchFamily="34" charset="0"/>
                <a:cs typeface="Verdana" pitchFamily="34" charset="0"/>
              </a:rPr>
              <a:t> (yellow substance)</a:t>
            </a:r>
          </a:p>
          <a:p>
            <a:r>
              <a:rPr lang="en-US" sz="1800" b="1" dirty="0" err="1" smtClean="0">
                <a:latin typeface="Verdana" pitchFamily="34" charset="0"/>
                <a:ea typeface="Verdana" pitchFamily="34" charset="0"/>
                <a:cs typeface="Verdana" pitchFamily="34" charset="0"/>
              </a:rPr>
              <a:t>Detec</a:t>
            </a:r>
            <a:r>
              <a:rPr lang="ro-RO" sz="1800" b="1" dirty="0" smtClean="0">
                <a:latin typeface="Verdana" pitchFamily="34" charset="0"/>
                <a:ea typeface="Verdana" pitchFamily="34" charset="0"/>
                <a:cs typeface="Verdana" pitchFamily="34" charset="0"/>
              </a:rPr>
              <a:t>ț</a:t>
            </a:r>
            <a:r>
              <a:rPr lang="en-US" sz="1800" b="1" dirty="0" err="1" smtClean="0">
                <a:latin typeface="Verdana" pitchFamily="34" charset="0"/>
                <a:ea typeface="Verdana" pitchFamily="34" charset="0"/>
                <a:cs typeface="Verdana" pitchFamily="34" charset="0"/>
              </a:rPr>
              <a:t>ia</a:t>
            </a:r>
            <a:r>
              <a:rPr lang="en-US" sz="1800" b="1" dirty="0" smtClean="0">
                <a:latin typeface="Verdana" pitchFamily="34" charset="0"/>
                <a:ea typeface="Verdana" pitchFamily="34" charset="0"/>
                <a:cs typeface="Verdana" pitchFamily="34" charset="0"/>
              </a:rPr>
              <a:t> </a:t>
            </a:r>
            <a:r>
              <a:rPr lang="en-US" sz="1800" b="1" dirty="0" err="1" smtClean="0">
                <a:latin typeface="Verdana" pitchFamily="34" charset="0"/>
                <a:ea typeface="Verdana" pitchFamily="34" charset="0"/>
                <a:cs typeface="Verdana" pitchFamily="34" charset="0"/>
              </a:rPr>
              <a:t>sedimentelor</a:t>
            </a:r>
            <a:r>
              <a:rPr lang="en-US" sz="1800" b="1" dirty="0" smtClean="0">
                <a:latin typeface="Verdana" pitchFamily="34" charset="0"/>
                <a:ea typeface="Verdana" pitchFamily="34" charset="0"/>
                <a:cs typeface="Verdana" pitchFamily="34" charset="0"/>
              </a:rPr>
              <a:t> </a:t>
            </a:r>
            <a:r>
              <a:rPr lang="ro-RO" sz="1800" b="1" dirty="0" smtClean="0">
                <a:latin typeface="Verdana" pitchFamily="34" charset="0"/>
                <a:ea typeface="Verdana" pitchFamily="34" charset="0"/>
                <a:cs typeface="Verdana" pitchFamily="34" charset="0"/>
              </a:rPr>
              <a:t>î</a:t>
            </a:r>
            <a:r>
              <a:rPr lang="en-US" sz="1800" b="1" dirty="0" smtClean="0">
                <a:latin typeface="Verdana" pitchFamily="34" charset="0"/>
                <a:ea typeface="Verdana" pitchFamily="34" charset="0"/>
                <a:cs typeface="Verdana" pitchFamily="34" charset="0"/>
              </a:rPr>
              <a:t>n </a:t>
            </a:r>
            <a:r>
              <a:rPr lang="en-US" sz="1800" b="1" dirty="0" err="1" smtClean="0">
                <a:latin typeface="Verdana" pitchFamily="34" charset="0"/>
                <a:ea typeface="Verdana" pitchFamily="34" charset="0"/>
                <a:cs typeface="Verdana" pitchFamily="34" charset="0"/>
              </a:rPr>
              <a:t>suspensie</a:t>
            </a:r>
            <a:endParaRPr lang="en-US" sz="1800" b="1" dirty="0" smtClean="0">
              <a:latin typeface="Verdana" pitchFamily="34" charset="0"/>
              <a:ea typeface="Verdana" pitchFamily="34" charset="0"/>
              <a:cs typeface="Verdana" pitchFamily="34" charset="0"/>
            </a:endParaRPr>
          </a:p>
        </p:txBody>
      </p:sp>
      <p:sp>
        <p:nvSpPr>
          <p:cNvPr id="9" name="Content Placeholder 4"/>
          <p:cNvSpPr txBox="1">
            <a:spLocks/>
          </p:cNvSpPr>
          <p:nvPr/>
        </p:nvSpPr>
        <p:spPr bwMode="auto">
          <a:xfrm>
            <a:off x="790493" y="1252610"/>
            <a:ext cx="1525196" cy="7899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Land</a:t>
            </a:r>
          </a:p>
        </p:txBody>
      </p:sp>
      <p:sp>
        <p:nvSpPr>
          <p:cNvPr id="11" name="Content Placeholder 4"/>
          <p:cNvSpPr txBox="1">
            <a:spLocks/>
          </p:cNvSpPr>
          <p:nvPr/>
        </p:nvSpPr>
        <p:spPr bwMode="auto">
          <a:xfrm>
            <a:off x="3234828" y="1215004"/>
            <a:ext cx="1752807" cy="8611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noProof="0" dirty="0" smtClean="0">
                <a:ln>
                  <a:noFill/>
                </a:ln>
                <a:solidFill>
                  <a:schemeClr val="tx1"/>
                </a:solidFill>
                <a:effectLst/>
                <a:uLnTx/>
                <a:uFillTx/>
                <a:latin typeface="Verdana" pitchFamily="34" charset="0"/>
                <a:ea typeface="Verdana" pitchFamily="34" charset="0"/>
                <a:cs typeface="Verdana" pitchFamily="34" charset="0"/>
              </a:rPr>
              <a:t>OCEAN</a:t>
            </a:r>
            <a:endPar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3" name="Content Placeholder 4"/>
          <p:cNvSpPr txBox="1">
            <a:spLocks/>
          </p:cNvSpPr>
          <p:nvPr/>
        </p:nvSpPr>
        <p:spPr bwMode="auto">
          <a:xfrm>
            <a:off x="5750419" y="1213025"/>
            <a:ext cx="2681061" cy="8611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noProof="0" dirty="0" smtClean="0">
                <a:ln>
                  <a:noFill/>
                </a:ln>
                <a:solidFill>
                  <a:schemeClr val="tx1"/>
                </a:solidFill>
                <a:effectLst/>
                <a:uLnTx/>
                <a:uFillTx/>
                <a:latin typeface="Verdana" pitchFamily="34" charset="0"/>
                <a:ea typeface="Verdana" pitchFamily="34" charset="0"/>
                <a:cs typeface="Verdana" pitchFamily="34" charset="0"/>
              </a:rPr>
              <a:t>Atmosphere</a:t>
            </a:r>
            <a:endPar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7" name="Down Arrow 16"/>
          <p:cNvSpPr/>
          <p:nvPr/>
        </p:nvSpPr>
        <p:spPr>
          <a:xfrm>
            <a:off x="3823855" y="2125683"/>
            <a:ext cx="484632" cy="835904"/>
          </a:xfrm>
          <a:prstGeom prst="downArrow">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7707086"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Aplica</a:t>
            </a:r>
            <a:r>
              <a:rPr lang="ro-RO" sz="2400" b="1" dirty="0" smtClean="0">
                <a:latin typeface="Bookman Old Style" pitchFamily="18" charset="0"/>
                <a:ea typeface="Verdana" pitchFamily="34" charset="0"/>
                <a:cs typeface="Verdana" pitchFamily="34" charset="0"/>
              </a:rPr>
              <a:t>ț</a:t>
            </a:r>
            <a:r>
              <a:rPr lang="en-US" sz="2400" b="1" dirty="0" smtClean="0">
                <a:latin typeface="Bookman Old Style" pitchFamily="18" charset="0"/>
                <a:ea typeface="Verdana" pitchFamily="34" charset="0"/>
                <a:cs typeface="Verdana" pitchFamily="34" charset="0"/>
              </a:rPr>
              <a:t>ii ale m</a:t>
            </a:r>
            <a:r>
              <a:rPr lang="ro-RO" sz="2400" b="1" dirty="0" smtClean="0">
                <a:latin typeface="Bookman Old Style" pitchFamily="18" charset="0"/>
                <a:ea typeface="Verdana" pitchFamily="34" charset="0"/>
                <a:cs typeface="Verdana" pitchFamily="34" charset="0"/>
              </a:rPr>
              <a:t>ă</a:t>
            </a:r>
            <a:r>
              <a:rPr lang="en-US" sz="2400" b="1" dirty="0" err="1" smtClean="0">
                <a:latin typeface="Bookman Old Style" pitchFamily="18" charset="0"/>
                <a:ea typeface="Verdana" pitchFamily="34" charset="0"/>
                <a:cs typeface="Verdana" pitchFamily="34" charset="0"/>
              </a:rPr>
              <a:t>sur</a:t>
            </a:r>
            <a:r>
              <a:rPr lang="ro-RO" sz="2400" b="1" dirty="0" smtClean="0">
                <a:latin typeface="Bookman Old Style" pitchFamily="18" charset="0"/>
                <a:ea typeface="Verdana" pitchFamily="34" charset="0"/>
                <a:cs typeface="Verdana" pitchFamily="34" charset="0"/>
              </a:rPr>
              <a:t>ă</a:t>
            </a:r>
            <a:r>
              <a:rPr lang="en-US" sz="2400" b="1" dirty="0" err="1" smtClean="0">
                <a:latin typeface="Bookman Old Style" pitchFamily="18" charset="0"/>
                <a:ea typeface="Verdana" pitchFamily="34" charset="0"/>
                <a:cs typeface="Verdana" pitchFamily="34" charset="0"/>
              </a:rPr>
              <a:t>torilor</a:t>
            </a:r>
            <a:r>
              <a:rPr lang="en-US" sz="2400" b="1" dirty="0" smtClean="0">
                <a:latin typeface="Bookman Old Style" pitchFamily="18" charset="0"/>
                <a:ea typeface="Verdana" pitchFamily="34" charset="0"/>
                <a:cs typeface="Verdana" pitchFamily="34" charset="0"/>
              </a:rPr>
              <a:t> Ocean Color</a:t>
            </a: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2" name="Content Placeholder 4"/>
          <p:cNvSpPr>
            <a:spLocks noGrp="1"/>
          </p:cNvSpPr>
          <p:nvPr>
            <p:ph idx="1"/>
          </p:nvPr>
        </p:nvSpPr>
        <p:spPr>
          <a:xfrm>
            <a:off x="531214" y="1005207"/>
            <a:ext cx="6439602" cy="3638046"/>
          </a:xfrm>
        </p:spPr>
        <p:txBody>
          <a:bodyPr/>
          <a:lstStyle/>
          <a:p>
            <a:r>
              <a:rPr lang="en-US" sz="1600" b="1" dirty="0" err="1" smtClean="0">
                <a:latin typeface="Verdana" pitchFamily="34" charset="0"/>
                <a:ea typeface="Verdana" pitchFamily="34" charset="0"/>
                <a:cs typeface="Verdana" pitchFamily="34" charset="0"/>
              </a:rPr>
              <a:t>Cicuitul</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carbonului</a:t>
            </a:r>
            <a:r>
              <a:rPr lang="en-US" sz="1600" b="1" dirty="0" smtClean="0">
                <a:latin typeface="Verdana" pitchFamily="34" charset="0"/>
                <a:ea typeface="Verdana" pitchFamily="34" charset="0"/>
                <a:cs typeface="Verdana" pitchFamily="34" charset="0"/>
              </a:rPr>
              <a:t> </a:t>
            </a:r>
            <a:r>
              <a:rPr lang="ro-RO" sz="1600" b="1" dirty="0" smtClean="0">
                <a:latin typeface="Verdana" pitchFamily="34" charset="0"/>
                <a:ea typeface="Verdana" pitchFamily="34" charset="0"/>
                <a:cs typeface="Verdana" pitchFamily="34" charset="0"/>
              </a:rPr>
              <a:t>î</a:t>
            </a:r>
            <a:r>
              <a:rPr lang="en-US" sz="1600" b="1" dirty="0" smtClean="0">
                <a:latin typeface="Verdana" pitchFamily="34" charset="0"/>
                <a:ea typeface="Verdana" pitchFamily="34" charset="0"/>
                <a:cs typeface="Verdana" pitchFamily="34" charset="0"/>
              </a:rPr>
              <a:t>n </a:t>
            </a:r>
            <a:r>
              <a:rPr lang="en-US" sz="1600" b="1" dirty="0" err="1" smtClean="0">
                <a:latin typeface="Verdana" pitchFamily="34" charset="0"/>
                <a:ea typeface="Verdana" pitchFamily="34" charset="0"/>
                <a:cs typeface="Verdana" pitchFamily="34" charset="0"/>
              </a:rPr>
              <a:t>oceane</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Regimul</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termic</a:t>
            </a:r>
            <a:r>
              <a:rPr lang="en-US" sz="1600" b="1" dirty="0" smtClean="0">
                <a:latin typeface="Verdana" pitchFamily="34" charset="0"/>
                <a:ea typeface="Verdana" pitchFamily="34" charset="0"/>
                <a:cs typeface="Verdana" pitchFamily="34" charset="0"/>
              </a:rPr>
              <a:t> al </a:t>
            </a:r>
            <a:r>
              <a:rPr lang="en-US" sz="1600" b="1" dirty="0" err="1" smtClean="0">
                <a:latin typeface="Verdana" pitchFamily="34" charset="0"/>
                <a:ea typeface="Verdana" pitchFamily="34" charset="0"/>
                <a:cs typeface="Verdana" pitchFamily="34" charset="0"/>
              </a:rPr>
              <a:t>stratelor</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superioare</a:t>
            </a:r>
            <a:r>
              <a:rPr lang="en-US" sz="1600" b="1" dirty="0" smtClean="0">
                <a:latin typeface="Verdana" pitchFamily="34" charset="0"/>
                <a:ea typeface="Verdana" pitchFamily="34" charset="0"/>
                <a:cs typeface="Verdana" pitchFamily="34" charset="0"/>
              </a:rPr>
              <a:t> ale </a:t>
            </a:r>
            <a:r>
              <a:rPr lang="en-US" sz="1600" b="1" dirty="0" err="1" smtClean="0">
                <a:latin typeface="Verdana" pitchFamily="34" charset="0"/>
                <a:ea typeface="Verdana" pitchFamily="34" charset="0"/>
                <a:cs typeface="Verdana" pitchFamily="34" charset="0"/>
              </a:rPr>
              <a:t>oceanului</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Managementul</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cresc</a:t>
            </a:r>
            <a:r>
              <a:rPr lang="ro-RO" sz="1600" b="1" dirty="0" smtClean="0">
                <a:latin typeface="Verdana" pitchFamily="34" charset="0"/>
                <a:ea typeface="Verdana" pitchFamily="34" charset="0"/>
                <a:cs typeface="Verdana" pitchFamily="34" charset="0"/>
              </a:rPr>
              <a:t>ă</a:t>
            </a:r>
            <a:r>
              <a:rPr lang="en-US" sz="1600" b="1" dirty="0" err="1" smtClean="0">
                <a:latin typeface="Verdana" pitchFamily="34" charset="0"/>
                <a:ea typeface="Verdana" pitchFamily="34" charset="0"/>
                <a:cs typeface="Verdana" pitchFamily="34" charset="0"/>
              </a:rPr>
              <a:t>toriilor</a:t>
            </a:r>
            <a:r>
              <a:rPr lang="en-US" sz="1600" b="1" dirty="0" smtClean="0">
                <a:latin typeface="Verdana" pitchFamily="34" charset="0"/>
                <a:ea typeface="Verdana" pitchFamily="34" charset="0"/>
                <a:cs typeface="Verdana" pitchFamily="34" charset="0"/>
              </a:rPr>
              <a:t> de </a:t>
            </a:r>
            <a:r>
              <a:rPr lang="en-US" sz="1600" b="1" dirty="0" err="1" smtClean="0">
                <a:latin typeface="Verdana" pitchFamily="34" charset="0"/>
                <a:ea typeface="Verdana" pitchFamily="34" charset="0"/>
                <a:cs typeface="Verdana" pitchFamily="34" charset="0"/>
              </a:rPr>
              <a:t>pe</a:t>
            </a:r>
            <a:r>
              <a:rPr lang="ro-RO" sz="1600" b="1" dirty="0" smtClean="0">
                <a:latin typeface="Verdana" pitchFamily="34" charset="0"/>
                <a:ea typeface="Verdana" pitchFamily="34" charset="0"/>
                <a:cs typeface="Verdana" pitchFamily="34" charset="0"/>
              </a:rPr>
              <a:t>ș</a:t>
            </a:r>
            <a:r>
              <a:rPr lang="en-US" sz="1600" b="1" dirty="0" err="1" smtClean="0">
                <a:latin typeface="Verdana" pitchFamily="34" charset="0"/>
                <a:ea typeface="Verdana" pitchFamily="34" charset="0"/>
                <a:cs typeface="Verdana" pitchFamily="34" charset="0"/>
              </a:rPr>
              <a:t>te</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Managementul</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zonelor</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costiere</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Studii</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climatice</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Dinamica</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maselor</a:t>
            </a:r>
            <a:r>
              <a:rPr lang="en-US" sz="1600" b="1" dirty="0" smtClean="0">
                <a:latin typeface="Verdana" pitchFamily="34" charset="0"/>
                <a:ea typeface="Verdana" pitchFamily="34" charset="0"/>
                <a:cs typeface="Verdana" pitchFamily="34" charset="0"/>
              </a:rPr>
              <a:t> de </a:t>
            </a:r>
            <a:r>
              <a:rPr lang="en-US" sz="1600" b="1" dirty="0" err="1" smtClean="0">
                <a:latin typeface="Verdana" pitchFamily="34" charset="0"/>
                <a:ea typeface="Verdana" pitchFamily="34" charset="0"/>
                <a:cs typeface="Verdana" pitchFamily="34" charset="0"/>
              </a:rPr>
              <a:t>ap</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oceanice</a:t>
            </a:r>
            <a:endParaRPr lang="en-US" sz="1600" b="1" dirty="0" smtClean="0">
              <a:latin typeface="Verdana" pitchFamily="34" charset="0"/>
              <a:ea typeface="Verdana" pitchFamily="34" charset="0"/>
              <a:cs typeface="Verdana" pitchFamily="34" charset="0"/>
            </a:endParaRPr>
          </a:p>
        </p:txBody>
      </p:sp>
      <p:pic>
        <p:nvPicPr>
          <p:cNvPr id="9" name="Picture 8" descr="co2.jpg"/>
          <p:cNvPicPr>
            <a:picLocks noChangeAspect="1"/>
          </p:cNvPicPr>
          <p:nvPr/>
        </p:nvPicPr>
        <p:blipFill>
          <a:blip r:embed="rId5" cstate="print"/>
          <a:stretch>
            <a:fillRect/>
          </a:stretch>
        </p:blipFill>
        <p:spPr>
          <a:xfrm>
            <a:off x="6507677" y="617516"/>
            <a:ext cx="2035625" cy="1355758"/>
          </a:xfrm>
          <a:prstGeom prst="rect">
            <a:avLst/>
          </a:prstGeom>
          <a:ln>
            <a:noFill/>
          </a:ln>
          <a:effectLst>
            <a:softEdge rad="112500"/>
          </a:effectLst>
        </p:spPr>
      </p:pic>
      <p:pic>
        <p:nvPicPr>
          <p:cNvPr id="10" name="Picture 9" descr="SST.jpg"/>
          <p:cNvPicPr>
            <a:picLocks noChangeAspect="1"/>
          </p:cNvPicPr>
          <p:nvPr/>
        </p:nvPicPr>
        <p:blipFill>
          <a:blip r:embed="rId6" cstate="print"/>
          <a:stretch>
            <a:fillRect/>
          </a:stretch>
        </p:blipFill>
        <p:spPr>
          <a:xfrm>
            <a:off x="6581898" y="2134590"/>
            <a:ext cx="1736766" cy="1736766"/>
          </a:xfrm>
          <a:prstGeom prst="rect">
            <a:avLst/>
          </a:prstGeom>
          <a:ln>
            <a:noFill/>
          </a:ln>
          <a:effectLst>
            <a:softEdge rad="112500"/>
          </a:effectLst>
        </p:spPr>
      </p:pic>
      <p:pic>
        <p:nvPicPr>
          <p:cNvPr id="11" name="Picture 10" descr="fisheries.jpg"/>
          <p:cNvPicPr>
            <a:picLocks noChangeAspect="1"/>
          </p:cNvPicPr>
          <p:nvPr/>
        </p:nvPicPr>
        <p:blipFill>
          <a:blip r:embed="rId7"/>
          <a:stretch>
            <a:fillRect/>
          </a:stretch>
        </p:blipFill>
        <p:spPr>
          <a:xfrm>
            <a:off x="6194094" y="3990184"/>
            <a:ext cx="2688648" cy="1833795"/>
          </a:xfrm>
          <a:prstGeom prst="rect">
            <a:avLst/>
          </a:prstGeom>
          <a:ln>
            <a:noFill/>
          </a:ln>
          <a:effectLst>
            <a:softEdge rad="112500"/>
          </a:effectLst>
        </p:spPr>
      </p:pic>
      <p:pic>
        <p:nvPicPr>
          <p:cNvPr id="13" name="Picture 12" descr="Gold_Coast.jpg"/>
          <p:cNvPicPr>
            <a:picLocks noChangeAspect="1"/>
          </p:cNvPicPr>
          <p:nvPr/>
        </p:nvPicPr>
        <p:blipFill>
          <a:blip r:embed="rId8"/>
          <a:stretch>
            <a:fillRect/>
          </a:stretch>
        </p:blipFill>
        <p:spPr>
          <a:xfrm>
            <a:off x="2979121" y="4072049"/>
            <a:ext cx="2685407" cy="1787474"/>
          </a:xfrm>
          <a:prstGeom prst="rect">
            <a:avLst/>
          </a:prstGeom>
          <a:ln>
            <a:noFill/>
          </a:ln>
          <a:effectLst>
            <a:softEdge rad="112500"/>
          </a:effectLst>
        </p:spPr>
      </p:pic>
      <p:pic>
        <p:nvPicPr>
          <p:cNvPr id="14" name="Picture 13" descr="Global-Climate-Change3.jpg"/>
          <p:cNvPicPr>
            <a:picLocks noChangeAspect="1"/>
          </p:cNvPicPr>
          <p:nvPr/>
        </p:nvPicPr>
        <p:blipFill>
          <a:blip r:embed="rId9" cstate="print"/>
          <a:stretch>
            <a:fillRect/>
          </a:stretch>
        </p:blipFill>
        <p:spPr>
          <a:xfrm>
            <a:off x="548956" y="4147911"/>
            <a:ext cx="1909236" cy="178790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graphicFrame>
        <p:nvGraphicFramePr>
          <p:cNvPr id="11" name="Table 10"/>
          <p:cNvGraphicFramePr>
            <a:graphicFrameLocks noGrp="1"/>
          </p:cNvGraphicFramePr>
          <p:nvPr/>
        </p:nvGraphicFramePr>
        <p:xfrm>
          <a:off x="273096" y="1674420"/>
          <a:ext cx="8716521" cy="3265710"/>
        </p:xfrm>
        <a:graphic>
          <a:graphicData uri="http://schemas.openxmlformats.org/drawingml/2006/table">
            <a:tbl>
              <a:tblPr/>
              <a:tblGrid>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206134"/>
                <a:gridCol w="1089563"/>
              </a:tblGrid>
              <a:tr h="371103">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CZCS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OCTS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SeaWiFS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Terra MODIS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538ED5"/>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Aqua MODIS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C00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MERIS</a:t>
                      </a:r>
                    </a:p>
                  </a:txBody>
                  <a:tcPr marL="7723" marR="7723" marT="7723" marB="0" anchor="b">
                    <a:lnL>
                      <a:noFill/>
                    </a:lnL>
                    <a:lnR>
                      <a:noFill/>
                    </a:lnR>
                    <a:lnT>
                      <a:noFill/>
                    </a:lnT>
                    <a:lnB>
                      <a:noFill/>
                    </a:lnB>
                    <a:solidFill>
                      <a:srgbClr val="FFFFFF"/>
                    </a:solidFill>
                  </a:tcPr>
                </a:tc>
              </a:tr>
              <a:tr h="371103">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00B0F0"/>
                    </a:solidFill>
                  </a:tcPr>
                </a:tc>
                <a:tc>
                  <a:txBody>
                    <a:bodyPr/>
                    <a:lstStyle/>
                    <a:p>
                      <a:pPr algn="l" fontAlgn="b"/>
                      <a:r>
                        <a:rPr lang="ro-RO" sz="900" b="0" i="0" u="none" strike="noStrike">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1" i="0" u="none" strike="noStrike" dirty="0">
                          <a:solidFill>
                            <a:srgbClr val="000000"/>
                          </a:solidFill>
                          <a:latin typeface="Calibri"/>
                        </a:rPr>
                        <a:t>Oceansat-2</a:t>
                      </a:r>
                    </a:p>
                  </a:txBody>
                  <a:tcPr marL="7723" marR="7723" marT="7723" marB="0" anchor="b">
                    <a:lnL>
                      <a:noFill/>
                    </a:lnL>
                    <a:lnR>
                      <a:noFill/>
                    </a:lnR>
                    <a:lnT>
                      <a:noFill/>
                    </a:lnT>
                    <a:lnB>
                      <a:noFill/>
                    </a:lnB>
                    <a:solidFill>
                      <a:srgbClr val="FFFFFF"/>
                    </a:solidFill>
                  </a:tcPr>
                </a:tc>
              </a:tr>
              <a:tr h="667989">
                <a:tc>
                  <a:txBody>
                    <a:bodyPr/>
                    <a:lstStyle/>
                    <a:p>
                      <a:pPr algn="r" fontAlgn="b"/>
                      <a:r>
                        <a:rPr lang="ro-RO" sz="1200" b="1" i="0" u="none" strike="noStrike">
                          <a:solidFill>
                            <a:srgbClr val="000000"/>
                          </a:solidFill>
                          <a:latin typeface="Calibri"/>
                        </a:rPr>
                        <a:t>1978</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1986</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1996</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1997</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2000</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2002</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2009</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a:solidFill>
                            <a:srgbClr val="000000"/>
                          </a:solidFill>
                          <a:latin typeface="Calibri"/>
                        </a:rPr>
                        <a:t> </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2012</a:t>
                      </a:r>
                    </a:p>
                  </a:txBody>
                  <a:tcPr marL="7723" marR="7723" marT="7723" marB="0" vert="vert270" anchor="b">
                    <a:lnL>
                      <a:noFill/>
                    </a:lnL>
                    <a:lnR>
                      <a:noFill/>
                    </a:lnR>
                    <a:lnT>
                      <a:noFill/>
                    </a:lnT>
                    <a:lnB>
                      <a:noFill/>
                    </a:lnB>
                    <a:solidFill>
                      <a:srgbClr val="FFFFFF"/>
                    </a:solidFill>
                  </a:tcPr>
                </a:tc>
                <a:tc>
                  <a:txBody>
                    <a:bodyPr/>
                    <a:lstStyle/>
                    <a:p>
                      <a:pPr algn="r" fontAlgn="b"/>
                      <a:r>
                        <a:rPr lang="ro-RO" sz="1200" b="1" i="0" u="none" strike="noStrike">
                          <a:solidFill>
                            <a:srgbClr val="000000"/>
                          </a:solidFill>
                          <a:latin typeface="Calibri"/>
                        </a:rPr>
                        <a:t>2013</a:t>
                      </a:r>
                    </a:p>
                  </a:txBody>
                  <a:tcPr marL="7723" marR="7723" marT="7723" marB="0" vert="vert270" anchor="b">
                    <a:lnL>
                      <a:noFill/>
                    </a:lnL>
                    <a:lnR>
                      <a:noFill/>
                    </a:lnR>
                    <a:lnT>
                      <a:noFill/>
                    </a:lnT>
                    <a:lnB>
                      <a:noFill/>
                    </a:lnB>
                    <a:solidFill>
                      <a:srgbClr val="FFFFFF"/>
                    </a:solidFill>
                  </a:tcPr>
                </a:tc>
                <a:tc>
                  <a:txBody>
                    <a:bodyPr/>
                    <a:lstStyle/>
                    <a:p>
                      <a:pPr algn="l" fontAlgn="b"/>
                      <a:r>
                        <a:rPr lang="ro-RO" sz="1200" b="1"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c>
                  <a:txBody>
                    <a:bodyPr/>
                    <a:lstStyle/>
                    <a:p>
                      <a:pPr algn="l" fontAlgn="b"/>
                      <a:r>
                        <a:rPr lang="ro-RO" sz="1400" b="0" i="0" u="none" strike="noStrike" dirty="0">
                          <a:solidFill>
                            <a:srgbClr val="000000"/>
                          </a:solidFill>
                          <a:latin typeface="Calibri"/>
                        </a:rPr>
                        <a:t> </a:t>
                      </a:r>
                    </a:p>
                  </a:txBody>
                  <a:tcPr marL="7723" marR="7723" marT="7723" marB="0" anchor="b">
                    <a:lnL>
                      <a:noFill/>
                    </a:lnL>
                    <a:lnR>
                      <a:noFill/>
                    </a:lnR>
                    <a:lnT>
                      <a:noFill/>
                    </a:lnT>
                    <a:lnB>
                      <a:noFill/>
                    </a:lnB>
                    <a:solidFill>
                      <a:srgbClr val="FFFFFF"/>
                    </a:solidFill>
                  </a:tcPr>
                </a:tc>
              </a:tr>
            </a:tbl>
          </a:graphicData>
        </a:graphic>
      </p:graphicFrame>
      <p:sp>
        <p:nvSpPr>
          <p:cNvPr id="13" name="Content Placeholder 4"/>
          <p:cNvSpPr txBox="1">
            <a:spLocks/>
          </p:cNvSpPr>
          <p:nvPr/>
        </p:nvSpPr>
        <p:spPr bwMode="auto">
          <a:xfrm>
            <a:off x="0" y="214836"/>
            <a:ext cx="7707086"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Sateli</a:t>
            </a:r>
            <a:r>
              <a:rPr lang="ro-RO" sz="2400" b="1" dirty="0" smtClean="0">
                <a:latin typeface="Bookman Old Style" pitchFamily="18" charset="0"/>
                <a:ea typeface="Verdana" pitchFamily="34" charset="0"/>
                <a:cs typeface="Verdana" pitchFamily="34" charset="0"/>
              </a:rPr>
              <a:t>ț</a:t>
            </a:r>
            <a:r>
              <a:rPr lang="en-US" sz="2400" b="1" dirty="0" err="1" smtClean="0">
                <a:latin typeface="Bookman Old Style" pitchFamily="18" charset="0"/>
                <a:ea typeface="Verdana" pitchFamily="34" charset="0"/>
                <a:cs typeface="Verdana" pitchFamily="34" charset="0"/>
              </a:rPr>
              <a:t>i</a:t>
            </a:r>
            <a:r>
              <a:rPr lang="en-US" sz="2400" b="1" dirty="0" smtClean="0">
                <a:latin typeface="Bookman Old Style" pitchFamily="18" charset="0"/>
                <a:ea typeface="Verdana" pitchFamily="34" charset="0"/>
                <a:cs typeface="Verdana" pitchFamily="34" charset="0"/>
              </a:rPr>
              <a:t> </a:t>
            </a:r>
            <a:r>
              <a:rPr lang="en-US" sz="2400" b="1" dirty="0" err="1" smtClean="0">
                <a:latin typeface="Bookman Old Style" pitchFamily="18" charset="0"/>
                <a:ea typeface="Verdana" pitchFamily="34" charset="0"/>
                <a:cs typeface="Verdana" pitchFamily="34" charset="0"/>
              </a:rPr>
              <a:t>dedica</a:t>
            </a:r>
            <a:r>
              <a:rPr lang="ro-RO" sz="2400" b="1" dirty="0" smtClean="0">
                <a:latin typeface="Bookman Old Style" pitchFamily="18" charset="0"/>
                <a:ea typeface="Verdana" pitchFamily="34" charset="0"/>
                <a:cs typeface="Verdana" pitchFamily="34" charset="0"/>
              </a:rPr>
              <a:t>ț</a:t>
            </a:r>
            <a:r>
              <a:rPr lang="en-US" sz="2400" b="1" dirty="0" err="1" smtClean="0">
                <a:latin typeface="Bookman Old Style" pitchFamily="18" charset="0"/>
                <a:ea typeface="Verdana" pitchFamily="34" charset="0"/>
                <a:cs typeface="Verdana" pitchFamily="34" charset="0"/>
              </a:rPr>
              <a:t>i</a:t>
            </a:r>
            <a:r>
              <a:rPr lang="en-US" sz="2400" b="1" dirty="0" smtClean="0">
                <a:latin typeface="Bookman Old Style" pitchFamily="18" charset="0"/>
                <a:ea typeface="Verdana" pitchFamily="34" charset="0"/>
                <a:cs typeface="Verdana" pitchFamily="34" charset="0"/>
              </a:rPr>
              <a:t> m</a:t>
            </a:r>
            <a:r>
              <a:rPr lang="ro-RO" sz="2400" b="1" dirty="0" smtClean="0">
                <a:latin typeface="Bookman Old Style" pitchFamily="18" charset="0"/>
                <a:ea typeface="Verdana" pitchFamily="34" charset="0"/>
                <a:cs typeface="Verdana" pitchFamily="34" charset="0"/>
              </a:rPr>
              <a:t>ă</a:t>
            </a:r>
            <a:r>
              <a:rPr lang="en-US" sz="2400" b="1" dirty="0" err="1" smtClean="0">
                <a:latin typeface="Bookman Old Style" pitchFamily="18" charset="0"/>
                <a:ea typeface="Verdana" pitchFamily="34" charset="0"/>
                <a:cs typeface="Verdana" pitchFamily="34" charset="0"/>
              </a:rPr>
              <a:t>sur</a:t>
            </a:r>
            <a:r>
              <a:rPr lang="ro-RO" sz="2400" b="1" dirty="0" smtClean="0">
                <a:latin typeface="Bookman Old Style" pitchFamily="18" charset="0"/>
                <a:ea typeface="Verdana" pitchFamily="34" charset="0"/>
                <a:cs typeface="Verdana" pitchFamily="34" charset="0"/>
              </a:rPr>
              <a:t>ă</a:t>
            </a:r>
            <a:r>
              <a:rPr lang="en-US" sz="2400" b="1" dirty="0" err="1" smtClean="0">
                <a:latin typeface="Bookman Old Style" pitchFamily="18" charset="0"/>
                <a:ea typeface="Verdana" pitchFamily="34" charset="0"/>
                <a:cs typeface="Verdana" pitchFamily="34" charset="0"/>
              </a:rPr>
              <a:t>torilor</a:t>
            </a:r>
            <a:r>
              <a:rPr lang="en-US" sz="2400" b="1" dirty="0" smtClean="0">
                <a:latin typeface="Bookman Old Style" pitchFamily="18" charset="0"/>
                <a:ea typeface="Verdana" pitchFamily="34" charset="0"/>
                <a:cs typeface="Verdana" pitchFamily="34" charset="0"/>
              </a:rPr>
              <a:t> Ocean Color</a:t>
            </a: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descr="envisat.jpg"/>
          <p:cNvPicPr>
            <a:picLocks noChangeAspect="1"/>
          </p:cNvPicPr>
          <p:nvPr/>
        </p:nvPicPr>
        <p:blipFill>
          <a:blip r:embed="rId4"/>
          <a:stretch>
            <a:fillRect/>
          </a:stretch>
        </p:blipFill>
        <p:spPr>
          <a:xfrm>
            <a:off x="2933205" y="678973"/>
            <a:ext cx="5925788" cy="6179027"/>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9144000"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Caracteristici</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satelit</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1" name="Content Placeholder 4"/>
          <p:cNvSpPr txBox="1">
            <a:spLocks/>
          </p:cNvSpPr>
          <p:nvPr/>
        </p:nvSpPr>
        <p:spPr bwMode="auto">
          <a:xfrm>
            <a:off x="2909454" y="6506777"/>
            <a:ext cx="2244436"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a:t>
            </a:r>
            <a:r>
              <a:rPr lang="en-US" sz="1100" dirty="0" smtClean="0">
                <a:latin typeface="Verdana" pitchFamily="34" charset="0"/>
                <a:ea typeface="Verdana" pitchFamily="34" charset="0"/>
                <a:cs typeface="Verdana" pitchFamily="34" charset="0"/>
              </a:rPr>
              <a:t>/earth.</a:t>
            </a:r>
            <a:r>
              <a:rPr lang="ro-RO" sz="1100" dirty="0" smtClean="0">
                <a:latin typeface="Verdana" pitchFamily="34" charset="0"/>
                <a:ea typeface="Verdana" pitchFamily="34" charset="0"/>
                <a:cs typeface="Verdana" pitchFamily="34" charset="0"/>
              </a:rPr>
              <a:t>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
        <p:nvSpPr>
          <p:cNvPr id="16" name="Content Placeholder 4"/>
          <p:cNvSpPr>
            <a:spLocks noGrp="1"/>
          </p:cNvSpPr>
          <p:nvPr>
            <p:ph idx="1"/>
          </p:nvPr>
        </p:nvSpPr>
        <p:spPr>
          <a:xfrm>
            <a:off x="0" y="1337717"/>
            <a:ext cx="3135086" cy="2913650"/>
          </a:xfrm>
        </p:spPr>
        <p:txBody>
          <a:bodyPr/>
          <a:lstStyle/>
          <a:p>
            <a:pPr>
              <a:buFontTx/>
              <a:buChar char="-"/>
            </a:pPr>
            <a:r>
              <a:rPr lang="en-US" sz="1600" b="1" dirty="0" err="1" smtClean="0">
                <a:latin typeface="Verdana" pitchFamily="34" charset="0"/>
                <a:ea typeface="Verdana" pitchFamily="34" charset="0"/>
                <a:cs typeface="Verdana" pitchFamily="34" charset="0"/>
              </a:rPr>
              <a:t>Dimensiuni</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pe</a:t>
            </a:r>
            <a:r>
              <a:rPr lang="en-US" sz="1600" b="1" dirty="0" smtClean="0">
                <a:latin typeface="Verdana" pitchFamily="34" charset="0"/>
                <a:ea typeface="Verdana" pitchFamily="34" charset="0"/>
                <a:cs typeface="Verdana" pitchFamily="34" charset="0"/>
              </a:rPr>
              <a:t> orbit</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a:t>
            </a:r>
          </a:p>
          <a:p>
            <a:pPr>
              <a:buNone/>
            </a:pPr>
            <a:r>
              <a:rPr lang="en-US" sz="1600" b="1" dirty="0" smtClean="0">
                <a:latin typeface="Verdana" pitchFamily="34" charset="0"/>
                <a:ea typeface="Verdana" pitchFamily="34" charset="0"/>
                <a:cs typeface="Verdana" pitchFamily="34" charset="0"/>
              </a:rPr>
              <a:t>	</a:t>
            </a:r>
            <a:r>
              <a:rPr lang="en-US" sz="1600" dirty="0" smtClean="0">
                <a:latin typeface="Verdana" pitchFamily="34" charset="0"/>
                <a:ea typeface="Verdana" pitchFamily="34" charset="0"/>
                <a:cs typeface="Verdana" pitchFamily="34" charset="0"/>
              </a:rPr>
              <a:t>26m X 10m X 5m</a:t>
            </a:r>
          </a:p>
          <a:p>
            <a:pPr>
              <a:buFontTx/>
              <a:buChar char="-"/>
            </a:pPr>
            <a:r>
              <a:rPr lang="en-US" sz="1600" b="1" dirty="0" err="1" smtClean="0">
                <a:latin typeface="Verdana" pitchFamily="34" charset="0"/>
                <a:ea typeface="Verdana" pitchFamily="34" charset="0"/>
                <a:cs typeface="Verdana" pitchFamily="34" charset="0"/>
              </a:rPr>
              <a:t>Masa</a:t>
            </a:r>
            <a:r>
              <a:rPr lang="en-US" sz="1600" b="1" dirty="0" smtClean="0">
                <a:latin typeface="Verdana" pitchFamily="34" charset="0"/>
                <a:ea typeface="Verdana" pitchFamily="34" charset="0"/>
                <a:cs typeface="Verdana" pitchFamily="34" charset="0"/>
              </a:rPr>
              <a:t> total</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a:t>
            </a:r>
            <a:r>
              <a:rPr lang="en-US" sz="1600" dirty="0" smtClean="0">
                <a:latin typeface="Verdana" pitchFamily="34" charset="0"/>
                <a:ea typeface="Verdana" pitchFamily="34" charset="0"/>
                <a:cs typeface="Verdana" pitchFamily="34" charset="0"/>
              </a:rPr>
              <a:t>8140 kg</a:t>
            </a:r>
          </a:p>
          <a:p>
            <a:pPr>
              <a:buFontTx/>
              <a:buChar char="-"/>
            </a:pPr>
            <a:r>
              <a:rPr lang="en-US" sz="1600" b="1" dirty="0" err="1" smtClean="0">
                <a:latin typeface="Verdana" pitchFamily="34" charset="0"/>
                <a:ea typeface="Verdana" pitchFamily="34" charset="0"/>
                <a:cs typeface="Verdana" pitchFamily="34" charset="0"/>
              </a:rPr>
              <a:t>Masa</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echipamente</a:t>
            </a:r>
            <a:r>
              <a:rPr lang="en-US" sz="1600" b="1" dirty="0" smtClean="0">
                <a:latin typeface="Verdana" pitchFamily="34" charset="0"/>
                <a:ea typeface="Verdana" pitchFamily="34" charset="0"/>
                <a:cs typeface="Verdana" pitchFamily="34" charset="0"/>
              </a:rPr>
              <a:t>: </a:t>
            </a:r>
            <a:r>
              <a:rPr lang="en-US" sz="1600" dirty="0" smtClean="0">
                <a:latin typeface="Verdana" pitchFamily="34" charset="0"/>
                <a:ea typeface="Verdana" pitchFamily="34" charset="0"/>
                <a:cs typeface="Verdana" pitchFamily="34" charset="0"/>
              </a:rPr>
              <a:t>2050 kg</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pic>
        <p:nvPicPr>
          <p:cNvPr id="10" name="Picture 9" descr="envisat148_esamultimedia.esa.int.jpg"/>
          <p:cNvPicPr>
            <a:picLocks noChangeAspect="1"/>
          </p:cNvPicPr>
          <p:nvPr/>
        </p:nvPicPr>
        <p:blipFill>
          <a:blip r:embed="rId5" cstate="print"/>
          <a:stretch>
            <a:fillRect/>
          </a:stretch>
        </p:blipFill>
        <p:spPr>
          <a:xfrm>
            <a:off x="2025118" y="1"/>
            <a:ext cx="5325709" cy="6858000"/>
          </a:xfrm>
          <a:prstGeom prst="rect">
            <a:avLst/>
          </a:prstGeom>
        </p:spPr>
      </p:pic>
      <p:sp>
        <p:nvSpPr>
          <p:cNvPr id="11" name="Content Placeholder 4"/>
          <p:cNvSpPr txBox="1">
            <a:spLocks/>
          </p:cNvSpPr>
          <p:nvPr/>
        </p:nvSpPr>
        <p:spPr bwMode="auto">
          <a:xfrm>
            <a:off x="7423001" y="6038793"/>
            <a:ext cx="1720999" cy="81920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http://esamultimedia.esa.int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4" name="Picture 13" descr="cameras.gif"/>
          <p:cNvPicPr>
            <a:picLocks noChangeAspect="1"/>
          </p:cNvPicPr>
          <p:nvPr/>
        </p:nvPicPr>
        <p:blipFill>
          <a:blip r:embed="rId4"/>
          <a:stretch>
            <a:fillRect/>
          </a:stretch>
        </p:blipFill>
        <p:spPr>
          <a:xfrm>
            <a:off x="4622532" y="3702534"/>
            <a:ext cx="4521468" cy="3155466"/>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Caracteristici</a:t>
            </a:r>
            <a:r>
              <a:rPr lang="en-US" sz="2400" b="1" dirty="0" smtClean="0">
                <a:latin typeface="Bookman Old Style" pitchFamily="18" charset="0"/>
                <a:ea typeface="Verdana" pitchFamily="34" charset="0"/>
                <a:cs typeface="Verdana" pitchFamily="34" charset="0"/>
              </a:rPr>
              <a:t> </a:t>
            </a:r>
            <a:r>
              <a:rPr lang="en-US" sz="2400" b="1" dirty="0" err="1" smtClean="0">
                <a:latin typeface="Bookman Old Style" pitchFamily="18" charset="0"/>
                <a:ea typeface="Verdana" pitchFamily="34" charset="0"/>
                <a:cs typeface="Verdana" pitchFamily="34" charset="0"/>
              </a:rPr>
              <a:t>senzor</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9" name="Content Placeholder 4"/>
          <p:cNvSpPr>
            <a:spLocks noGrp="1"/>
          </p:cNvSpPr>
          <p:nvPr>
            <p:ph idx="1"/>
          </p:nvPr>
        </p:nvSpPr>
        <p:spPr>
          <a:xfrm>
            <a:off x="531214" y="1005207"/>
            <a:ext cx="6439602" cy="3638046"/>
          </a:xfrm>
        </p:spPr>
        <p:txBody>
          <a:bodyPr/>
          <a:lstStyle/>
          <a:p>
            <a:r>
              <a:rPr lang="en-US" sz="1600" b="1" dirty="0" err="1" smtClean="0">
                <a:latin typeface="Verdana" pitchFamily="34" charset="0"/>
                <a:ea typeface="Verdana" pitchFamily="34" charset="0"/>
                <a:cs typeface="Verdana" pitchFamily="34" charset="0"/>
              </a:rPr>
              <a:t>Scanare</a:t>
            </a:r>
            <a:r>
              <a:rPr lang="en-US" sz="1600" b="1" dirty="0" smtClean="0">
                <a:latin typeface="Verdana" pitchFamily="34" charset="0"/>
                <a:ea typeface="Verdana" pitchFamily="34" charset="0"/>
                <a:cs typeface="Verdana" pitchFamily="34" charset="0"/>
              </a:rPr>
              <a:t> tip “push broom”</a:t>
            </a:r>
          </a:p>
          <a:p>
            <a:r>
              <a:rPr lang="en-US" sz="1600" b="1" dirty="0" err="1" smtClean="0">
                <a:latin typeface="Verdana" pitchFamily="34" charset="0"/>
                <a:ea typeface="Verdana" pitchFamily="34" charset="0"/>
                <a:cs typeface="Verdana" pitchFamily="34" charset="0"/>
              </a:rPr>
              <a:t>Acoperire</a:t>
            </a:r>
            <a:r>
              <a:rPr lang="en-US" sz="1600" b="1" dirty="0" smtClean="0">
                <a:latin typeface="Verdana" pitchFamily="34" charset="0"/>
                <a:ea typeface="Verdana" pitchFamily="34" charset="0"/>
                <a:cs typeface="Verdana" pitchFamily="34" charset="0"/>
              </a:rPr>
              <a:t> global</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3 </a:t>
            </a:r>
            <a:r>
              <a:rPr lang="en-US" sz="1600" b="1" dirty="0" err="1" smtClean="0">
                <a:latin typeface="Verdana" pitchFamily="34" charset="0"/>
                <a:ea typeface="Verdana" pitchFamily="34" charset="0"/>
                <a:cs typeface="Verdana" pitchFamily="34" charset="0"/>
              </a:rPr>
              <a:t>zile</a:t>
            </a:r>
            <a:endParaRPr lang="en-US" sz="1600" b="1" dirty="0" smtClean="0">
              <a:latin typeface="Verdana" pitchFamily="34" charset="0"/>
              <a:ea typeface="Verdana" pitchFamily="34" charset="0"/>
              <a:cs typeface="Verdana" pitchFamily="34" charset="0"/>
            </a:endParaRPr>
          </a:p>
          <a:p>
            <a:r>
              <a:rPr lang="en-US" sz="1600" b="1" dirty="0" smtClean="0">
                <a:latin typeface="Verdana" pitchFamily="34" charset="0"/>
                <a:ea typeface="Verdana" pitchFamily="34" charset="0"/>
                <a:cs typeface="Verdana" pitchFamily="34" charset="0"/>
              </a:rPr>
              <a:t>La</a:t>
            </a:r>
            <a:r>
              <a:rPr lang="ro-RO" sz="1600" b="1" dirty="0" smtClean="0">
                <a:latin typeface="Verdana" pitchFamily="34" charset="0"/>
                <a:ea typeface="Verdana" pitchFamily="34" charset="0"/>
                <a:cs typeface="Verdana" pitchFamily="34" charset="0"/>
              </a:rPr>
              <a:t>ț</a:t>
            </a:r>
            <a:r>
              <a:rPr lang="en-US" sz="1600" b="1" dirty="0" err="1" smtClean="0">
                <a:latin typeface="Verdana" pitchFamily="34" charset="0"/>
                <a:ea typeface="Verdana" pitchFamily="34" charset="0"/>
                <a:cs typeface="Verdana" pitchFamily="34" charset="0"/>
              </a:rPr>
              <a:t>ime</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zon</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m</a:t>
            </a:r>
            <a:r>
              <a:rPr lang="ro-RO" sz="1600" b="1" dirty="0" smtClean="0">
                <a:latin typeface="Verdana" pitchFamily="34" charset="0"/>
                <a:ea typeface="Verdana" pitchFamily="34" charset="0"/>
                <a:cs typeface="Verdana" pitchFamily="34" charset="0"/>
              </a:rPr>
              <a:t>ă</a:t>
            </a:r>
            <a:r>
              <a:rPr lang="en-US" sz="1600" b="1" dirty="0" err="1" smtClean="0">
                <a:latin typeface="Verdana" pitchFamily="34" charset="0"/>
                <a:ea typeface="Verdana" pitchFamily="34" charset="0"/>
                <a:cs typeface="Verdana" pitchFamily="34" charset="0"/>
              </a:rPr>
              <a:t>surat</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(swath width): 1150 km</a:t>
            </a:r>
          </a:p>
          <a:p>
            <a:r>
              <a:rPr lang="en-US" sz="1600" b="1" dirty="0" err="1" smtClean="0">
                <a:latin typeface="Verdana" pitchFamily="34" charset="0"/>
                <a:ea typeface="Verdana" pitchFamily="34" charset="0"/>
                <a:cs typeface="Verdana" pitchFamily="34" charset="0"/>
              </a:rPr>
              <a:t>Unghi</a:t>
            </a:r>
            <a:r>
              <a:rPr lang="en-US" sz="1600" b="1" dirty="0" smtClean="0">
                <a:latin typeface="Verdana" pitchFamily="34" charset="0"/>
                <a:ea typeface="Verdana" pitchFamily="34" charset="0"/>
                <a:cs typeface="Verdana" pitchFamily="34" charset="0"/>
              </a:rPr>
              <a:t> de </a:t>
            </a:r>
            <a:r>
              <a:rPr lang="en-US" sz="1600" b="1" dirty="0" err="1" smtClean="0">
                <a:latin typeface="Verdana" pitchFamily="34" charset="0"/>
                <a:ea typeface="Verdana" pitchFamily="34" charset="0"/>
                <a:cs typeface="Verdana" pitchFamily="34" charset="0"/>
              </a:rPr>
              <a:t>vizibilitate</a:t>
            </a:r>
            <a:r>
              <a:rPr lang="en-US" sz="1600" b="1" dirty="0" smtClean="0">
                <a:latin typeface="Verdana" pitchFamily="34" charset="0"/>
                <a:ea typeface="Verdana" pitchFamily="34" charset="0"/>
                <a:cs typeface="Verdana" pitchFamily="34" charset="0"/>
              </a:rPr>
              <a:t> (IFOV): 68.5</a:t>
            </a:r>
            <a:r>
              <a:rPr lang="ro-RO" sz="1600" b="1" dirty="0" smtClean="0">
                <a:latin typeface="Verdana" pitchFamily="34" charset="0"/>
                <a:ea typeface="Verdana" pitchFamily="34" charset="0"/>
                <a:cs typeface="Verdana" pitchFamily="34" charset="0"/>
              </a:rPr>
              <a:t>°</a:t>
            </a:r>
            <a:endParaRPr lang="en-US" sz="1600" b="1" dirty="0" smtClean="0">
              <a:latin typeface="Verdana" pitchFamily="34" charset="0"/>
              <a:ea typeface="Verdana" pitchFamily="34" charset="0"/>
              <a:cs typeface="Verdana" pitchFamily="34" charset="0"/>
            </a:endParaRPr>
          </a:p>
          <a:p>
            <a:r>
              <a:rPr lang="en-US" sz="1600" b="1" dirty="0" err="1" smtClean="0">
                <a:latin typeface="Verdana" pitchFamily="34" charset="0"/>
                <a:ea typeface="Verdana" pitchFamily="34" charset="0"/>
                <a:cs typeface="Verdana" pitchFamily="34" charset="0"/>
              </a:rPr>
              <a:t>Rezolu</a:t>
            </a:r>
            <a:r>
              <a:rPr lang="ro-RO" sz="1600" b="1" dirty="0" smtClean="0">
                <a:latin typeface="Verdana" pitchFamily="34" charset="0"/>
                <a:ea typeface="Verdana" pitchFamily="34" charset="0"/>
                <a:cs typeface="Verdana" pitchFamily="34" charset="0"/>
              </a:rPr>
              <a:t>ț</a:t>
            </a:r>
            <a:r>
              <a:rPr lang="en-US" sz="1600" b="1" dirty="0" err="1" smtClean="0">
                <a:latin typeface="Verdana" pitchFamily="34" charset="0"/>
                <a:ea typeface="Verdana" pitchFamily="34" charset="0"/>
                <a:cs typeface="Verdana" pitchFamily="34" charset="0"/>
              </a:rPr>
              <a:t>ie</a:t>
            </a:r>
            <a:r>
              <a:rPr lang="en-US" sz="1600" b="1" dirty="0" smtClean="0">
                <a:latin typeface="Verdana" pitchFamily="34" charset="0"/>
                <a:ea typeface="Verdana" pitchFamily="34" charset="0"/>
                <a:cs typeface="Verdana" pitchFamily="34" charset="0"/>
              </a:rPr>
              <a:t> spectral</a:t>
            </a:r>
            <a:r>
              <a:rPr lang="ro-RO" sz="1600" b="1" dirty="0" smtClean="0">
                <a:latin typeface="Verdana" pitchFamily="34" charset="0"/>
                <a:ea typeface="Verdana" pitchFamily="34" charset="0"/>
                <a:cs typeface="Verdana" pitchFamily="34" charset="0"/>
              </a:rPr>
              <a:t>ă</a:t>
            </a:r>
            <a:r>
              <a:rPr lang="en-US" sz="1600" b="1" dirty="0" smtClean="0">
                <a:latin typeface="Verdana" pitchFamily="34" charset="0"/>
                <a:ea typeface="Verdana" pitchFamily="34" charset="0"/>
                <a:cs typeface="Verdana" pitchFamily="34" charset="0"/>
              </a:rPr>
              <a:t>: 1.8 nm</a:t>
            </a:r>
          </a:p>
          <a:p>
            <a:endParaRPr lang="en-US" sz="1600" b="1" dirty="0" smtClean="0">
              <a:latin typeface="Verdana" pitchFamily="34" charset="0"/>
              <a:ea typeface="Verdana" pitchFamily="34" charset="0"/>
              <a:cs typeface="Verdana" pitchFamily="34" charset="0"/>
            </a:endParaRPr>
          </a:p>
        </p:txBody>
      </p:sp>
      <p:pic>
        <p:nvPicPr>
          <p:cNvPr id="12" name="Picture 11" descr="pushbroom sensor.gif"/>
          <p:cNvPicPr>
            <a:picLocks noChangeAspect="1"/>
          </p:cNvPicPr>
          <p:nvPr/>
        </p:nvPicPr>
        <p:blipFill>
          <a:blip r:embed="rId6"/>
          <a:stretch>
            <a:fillRect/>
          </a:stretch>
        </p:blipFill>
        <p:spPr>
          <a:xfrm>
            <a:off x="0" y="3743325"/>
            <a:ext cx="4524375" cy="3114675"/>
          </a:xfrm>
          <a:prstGeom prst="rect">
            <a:avLst/>
          </a:prstGeom>
        </p:spPr>
      </p:pic>
      <p:sp>
        <p:nvSpPr>
          <p:cNvPr id="13" name="Content Placeholder 4"/>
          <p:cNvSpPr txBox="1">
            <a:spLocks/>
          </p:cNvSpPr>
          <p:nvPr/>
        </p:nvSpPr>
        <p:spPr bwMode="auto">
          <a:xfrm>
            <a:off x="4631376" y="3727951"/>
            <a:ext cx="2244436"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a:t>
            </a:r>
            <a:r>
              <a:rPr lang="en-US" sz="1100" dirty="0" smtClean="0">
                <a:latin typeface="Verdana" pitchFamily="34" charset="0"/>
                <a:ea typeface="Verdana" pitchFamily="34" charset="0"/>
                <a:cs typeface="Verdana" pitchFamily="34" charset="0"/>
              </a:rPr>
              <a:t>/earth.</a:t>
            </a:r>
            <a:r>
              <a:rPr lang="ro-RO" sz="1100" dirty="0" smtClean="0">
                <a:latin typeface="Verdana" pitchFamily="34" charset="0"/>
                <a:ea typeface="Verdana" pitchFamily="34" charset="0"/>
                <a:cs typeface="Verdana" pitchFamily="34" charset="0"/>
              </a:rPr>
              <a:t>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
        <p:nvSpPr>
          <p:cNvPr id="15" name="Content Placeholder 4"/>
          <p:cNvSpPr txBox="1">
            <a:spLocks/>
          </p:cNvSpPr>
          <p:nvPr/>
        </p:nvSpPr>
        <p:spPr bwMode="auto">
          <a:xfrm>
            <a:off x="0" y="3702222"/>
            <a:ext cx="2244436"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a:t>
            </a:r>
            <a:r>
              <a:rPr lang="en-US" sz="1100" dirty="0" smtClean="0">
                <a:latin typeface="Verdana" pitchFamily="34" charset="0"/>
                <a:ea typeface="Verdana" pitchFamily="34" charset="0"/>
                <a:cs typeface="Verdana" pitchFamily="34" charset="0"/>
              </a:rPr>
              <a:t>/earth.</a:t>
            </a:r>
            <a:r>
              <a:rPr lang="ro-RO" sz="1100" dirty="0" smtClean="0">
                <a:latin typeface="Verdana" pitchFamily="34" charset="0"/>
                <a:ea typeface="Verdana" pitchFamily="34" charset="0"/>
                <a:cs typeface="Verdana" pitchFamily="34" charset="0"/>
              </a:rPr>
              <a:t>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Caracteristici</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senzor</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pic>
        <p:nvPicPr>
          <p:cNvPr id="10" name="Picture 9" descr="meris_pushbrrom.gif"/>
          <p:cNvPicPr>
            <a:picLocks noChangeAspect="1"/>
          </p:cNvPicPr>
          <p:nvPr/>
        </p:nvPicPr>
        <p:blipFill>
          <a:blip r:embed="rId5"/>
          <a:stretch>
            <a:fillRect/>
          </a:stretch>
        </p:blipFill>
        <p:spPr>
          <a:xfrm>
            <a:off x="0" y="1258006"/>
            <a:ext cx="9144000" cy="4341988"/>
          </a:xfrm>
          <a:prstGeom prst="rect">
            <a:avLst/>
          </a:prstGeom>
        </p:spPr>
      </p:pic>
      <p:sp>
        <p:nvSpPr>
          <p:cNvPr id="11" name="Content Placeholder 4"/>
          <p:cNvSpPr txBox="1">
            <a:spLocks/>
          </p:cNvSpPr>
          <p:nvPr/>
        </p:nvSpPr>
        <p:spPr bwMode="auto">
          <a:xfrm>
            <a:off x="6899564" y="5592377"/>
            <a:ext cx="2244436"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a:t>
            </a:r>
            <a:r>
              <a:rPr lang="en-US" sz="1100" dirty="0" smtClean="0">
                <a:latin typeface="Verdana" pitchFamily="34" charset="0"/>
                <a:ea typeface="Verdana" pitchFamily="34" charset="0"/>
                <a:cs typeface="Verdana" pitchFamily="34" charset="0"/>
              </a:rPr>
              <a:t>/earth.</a:t>
            </a:r>
            <a:r>
              <a:rPr lang="ro-RO" sz="1100" dirty="0" smtClean="0">
                <a:latin typeface="Verdana" pitchFamily="34" charset="0"/>
                <a:ea typeface="Verdana" pitchFamily="34" charset="0"/>
                <a:cs typeface="Verdana" pitchFamily="34" charset="0"/>
              </a:rPr>
              <a:t>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Benzi</a:t>
            </a:r>
            <a:r>
              <a:rPr lang="en-US" sz="2400" b="1" dirty="0" smtClean="0">
                <a:latin typeface="Bookman Old Style" pitchFamily="18" charset="0"/>
                <a:ea typeface="Verdana" pitchFamily="34" charset="0"/>
                <a:cs typeface="Verdana" pitchFamily="34" charset="0"/>
              </a:rPr>
              <a:t> </a:t>
            </a:r>
            <a:r>
              <a:rPr lang="en-US" sz="2400" b="1" dirty="0" err="1" smtClean="0">
                <a:latin typeface="Bookman Old Style" pitchFamily="18" charset="0"/>
                <a:ea typeface="Verdana" pitchFamily="34" charset="0"/>
                <a:cs typeface="Verdana" pitchFamily="34" charset="0"/>
              </a:rPr>
              <a:t>spectrale</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9" name="Content Placeholder 4"/>
          <p:cNvSpPr>
            <a:spLocks noGrp="1"/>
          </p:cNvSpPr>
          <p:nvPr>
            <p:ph idx="1"/>
          </p:nvPr>
        </p:nvSpPr>
        <p:spPr>
          <a:xfrm>
            <a:off x="531214" y="1005207"/>
            <a:ext cx="6439602" cy="1049224"/>
          </a:xfrm>
        </p:spPr>
        <p:txBody>
          <a:bodyPr/>
          <a:lstStyle/>
          <a:p>
            <a:r>
              <a:rPr lang="en-US" sz="1600" b="1" dirty="0" smtClean="0">
                <a:latin typeface="Verdana" pitchFamily="34" charset="0"/>
                <a:ea typeface="Verdana" pitchFamily="34" charset="0"/>
                <a:cs typeface="Verdana" pitchFamily="34" charset="0"/>
              </a:rPr>
              <a:t>15 </a:t>
            </a:r>
            <a:r>
              <a:rPr lang="en-US" sz="1600" b="1" dirty="0" err="1" smtClean="0">
                <a:latin typeface="Verdana" pitchFamily="34" charset="0"/>
                <a:ea typeface="Verdana" pitchFamily="34" charset="0"/>
                <a:cs typeface="Verdana" pitchFamily="34" charset="0"/>
              </a:rPr>
              <a:t>benzi</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spectrale</a:t>
            </a:r>
            <a:r>
              <a:rPr lang="en-US" sz="1600" b="1" dirty="0" smtClean="0">
                <a:latin typeface="Verdana" pitchFamily="34" charset="0"/>
                <a:ea typeface="Verdana" pitchFamily="34" charset="0"/>
                <a:cs typeface="Verdana" pitchFamily="34" charset="0"/>
              </a:rPr>
              <a:t> </a:t>
            </a:r>
            <a:r>
              <a:rPr lang="ro-RO" sz="1600" b="1" dirty="0" smtClean="0">
                <a:latin typeface="Verdana" pitchFamily="34" charset="0"/>
                <a:ea typeface="Verdana" pitchFamily="34" charset="0"/>
                <a:cs typeface="Verdana" pitchFamily="34" charset="0"/>
              </a:rPr>
              <a:t>î</a:t>
            </a:r>
            <a:r>
              <a:rPr lang="en-US" sz="1600" b="1" dirty="0" smtClean="0">
                <a:latin typeface="Verdana" pitchFamily="34" charset="0"/>
                <a:ea typeface="Verdana" pitchFamily="34" charset="0"/>
                <a:cs typeface="Verdana" pitchFamily="34" charset="0"/>
              </a:rPr>
              <a:t>n </a:t>
            </a:r>
            <a:r>
              <a:rPr lang="en-US" sz="1600" b="1" dirty="0" err="1" smtClean="0">
                <a:latin typeface="Verdana" pitchFamily="34" charset="0"/>
                <a:ea typeface="Verdana" pitchFamily="34" charset="0"/>
                <a:cs typeface="Verdana" pitchFamily="34" charset="0"/>
              </a:rPr>
              <a:t>domeniul</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vizibil</a:t>
            </a:r>
            <a:r>
              <a:rPr lang="en-US" sz="1600" b="1" dirty="0" smtClean="0">
                <a:latin typeface="Verdana" pitchFamily="34" charset="0"/>
                <a:ea typeface="Verdana" pitchFamily="34" charset="0"/>
                <a:cs typeface="Verdana" pitchFamily="34" charset="0"/>
              </a:rPr>
              <a:t> </a:t>
            </a:r>
            <a:r>
              <a:rPr lang="ro-RO" sz="1600" b="1" dirty="0" err="1" smtClean="0">
                <a:latin typeface="Verdana" pitchFamily="34" charset="0"/>
                <a:ea typeface="Verdana" pitchFamily="34" charset="0"/>
                <a:cs typeface="Verdana" pitchFamily="34" charset="0"/>
              </a:rPr>
              <a:t>ș</a:t>
            </a:r>
            <a:r>
              <a:rPr lang="en-US" sz="1600" b="1" dirty="0" err="1" smtClean="0">
                <a:latin typeface="Verdana" pitchFamily="34" charset="0"/>
                <a:ea typeface="Verdana" pitchFamily="34" charset="0"/>
                <a:cs typeface="Verdana" pitchFamily="34" charset="0"/>
              </a:rPr>
              <a:t>i</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infraro</a:t>
            </a:r>
            <a:r>
              <a:rPr lang="ro-RO" sz="1600" b="1" dirty="0" smtClean="0">
                <a:latin typeface="Verdana" pitchFamily="34" charset="0"/>
                <a:ea typeface="Verdana" pitchFamily="34" charset="0"/>
                <a:cs typeface="Verdana" pitchFamily="34" charset="0"/>
              </a:rPr>
              <a:t>ș</a:t>
            </a:r>
            <a:r>
              <a:rPr lang="en-US" sz="1600" b="1" dirty="0" smtClean="0">
                <a:latin typeface="Verdana" pitchFamily="34" charset="0"/>
                <a:ea typeface="Verdana" pitchFamily="34" charset="0"/>
                <a:cs typeface="Verdana" pitchFamily="34" charset="0"/>
              </a:rPr>
              <a:t>u</a:t>
            </a:r>
          </a:p>
          <a:p>
            <a:r>
              <a:rPr lang="en-US" sz="1600" b="1" dirty="0" smtClean="0">
                <a:latin typeface="Verdana" pitchFamily="34" charset="0"/>
                <a:ea typeface="Verdana" pitchFamily="34" charset="0"/>
                <a:cs typeface="Verdana" pitchFamily="34" charset="0"/>
              </a:rPr>
              <a:t>Interval spectral: 390 – 1040 nm</a:t>
            </a:r>
          </a:p>
        </p:txBody>
      </p:sp>
      <p:graphicFrame>
        <p:nvGraphicFramePr>
          <p:cNvPr id="11" name="Table 10"/>
          <p:cNvGraphicFramePr>
            <a:graphicFrameLocks noGrp="1"/>
          </p:cNvGraphicFramePr>
          <p:nvPr/>
        </p:nvGraphicFramePr>
        <p:xfrm>
          <a:off x="1191572" y="1884675"/>
          <a:ext cx="6396760" cy="4973325"/>
        </p:xfrm>
        <a:graphic>
          <a:graphicData uri="http://schemas.openxmlformats.org/drawingml/2006/table">
            <a:tbl>
              <a:tblPr/>
              <a:tblGrid>
                <a:gridCol w="371316"/>
                <a:gridCol w="1029558"/>
                <a:gridCol w="978924"/>
                <a:gridCol w="4016962"/>
              </a:tblGrid>
              <a:tr h="441477">
                <a:tc>
                  <a:txBody>
                    <a:bodyPr/>
                    <a:lstStyle/>
                    <a:p>
                      <a:pPr algn="ctr" fontAlgn="t"/>
                      <a:r>
                        <a:rPr lang="ro-RO" sz="1200" b="1" i="0" u="none" strike="noStrike" dirty="0">
                          <a:solidFill>
                            <a:srgbClr val="000000"/>
                          </a:solidFill>
                          <a:latin typeface="Verdana"/>
                        </a:rPr>
                        <a:t>No.</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t"/>
                      <a:r>
                        <a:rPr lang="ro-RO" sz="1200" b="1" i="0" u="none" strike="noStrike">
                          <a:solidFill>
                            <a:srgbClr val="000000"/>
                          </a:solidFill>
                          <a:latin typeface="Verdana"/>
                        </a:rPr>
                        <a:t>Band centre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t"/>
                      <a:r>
                        <a:rPr lang="ro-RO" sz="1200" b="1" i="0" u="none" strike="noStrike">
                          <a:solidFill>
                            <a:srgbClr val="000000"/>
                          </a:solidFill>
                          <a:latin typeface="Verdana"/>
                        </a:rPr>
                        <a:t>Band width</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t"/>
                      <a:r>
                        <a:rPr lang="ro-RO" sz="1200" b="1" i="0" u="none" strike="noStrike">
                          <a:solidFill>
                            <a:srgbClr val="000000"/>
                          </a:solidFill>
                          <a:latin typeface="Verdana"/>
                        </a:rPr>
                        <a:t>Applications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r>
              <a:tr h="243910">
                <a:tc>
                  <a:txBody>
                    <a:bodyPr/>
                    <a:lstStyle/>
                    <a:p>
                      <a:pPr algn="ctr" fontAlgn="t"/>
                      <a:r>
                        <a:rPr lang="ro-RO" sz="1200" b="0" i="0" u="none" strike="noStrike">
                          <a:solidFill>
                            <a:srgbClr val="000000"/>
                          </a:solidFill>
                          <a:latin typeface="Verdana"/>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(nm)</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(nm)</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412.5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en-US" sz="1200" b="0" i="0" u="none" strike="noStrike">
                          <a:solidFill>
                            <a:srgbClr val="000000"/>
                          </a:solidFill>
                          <a:latin typeface="Verdana"/>
                        </a:rPr>
                        <a:t>Yellow substance and detrital pigments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442.5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Chlorophyll absorption maximum</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3</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490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Chlorophyll and other pigments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510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Suspended sediment, red tides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560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Chlorophyll absorption minimum</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620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Suspended sediment</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441477">
                <a:tc>
                  <a:txBody>
                    <a:bodyPr/>
                    <a:lstStyle/>
                    <a:p>
                      <a:pPr algn="ctr" fontAlgn="t"/>
                      <a:r>
                        <a:rPr lang="ro-RO" sz="1200" b="0" i="0" u="none" strike="noStrike">
                          <a:solidFill>
                            <a:srgbClr val="000000"/>
                          </a:solidFill>
                          <a:latin typeface="Verdana"/>
                        </a:rPr>
                        <a:t>7</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665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Chlorophyll absorption &amp; fluorescence reference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8</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681.25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Chlorophyll fluorescence peak</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441477">
                <a:tc>
                  <a:txBody>
                    <a:bodyPr/>
                    <a:lstStyle/>
                    <a:p>
                      <a:pPr algn="ctr" fontAlgn="t"/>
                      <a:r>
                        <a:rPr lang="ro-RO" sz="1200" b="0" i="0" u="none" strike="noStrike">
                          <a:solidFill>
                            <a:srgbClr val="000000"/>
                          </a:solidFill>
                          <a:latin typeface="Verdana"/>
                        </a:rPr>
                        <a:t>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708.75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dirty="0">
                          <a:solidFill>
                            <a:srgbClr val="000000"/>
                          </a:solidFill>
                          <a:latin typeface="Verdana"/>
                        </a:rPr>
                        <a:t>Fluorescence reference, atmosphere corrections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441477">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753.75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en-US" sz="1200" b="0" i="0" u="none" strike="noStrike">
                          <a:solidFill>
                            <a:srgbClr val="000000"/>
                          </a:solidFill>
                          <a:latin typeface="Verdana"/>
                        </a:rPr>
                        <a:t>Vegetation, cloud, O</a:t>
                      </a:r>
                      <a:r>
                        <a:rPr lang="en-US" sz="1200" b="0" i="0" u="none" strike="noStrike" baseline="-25000">
                          <a:solidFill>
                            <a:srgbClr val="000000"/>
                          </a:solidFill>
                          <a:latin typeface="Verdana"/>
                        </a:rPr>
                        <a:t>2</a:t>
                      </a:r>
                      <a:r>
                        <a:rPr lang="en-US" sz="1200" b="0" i="0" u="none" strike="noStrike">
                          <a:solidFill>
                            <a:srgbClr val="000000"/>
                          </a:solidFill>
                          <a:latin typeface="Verdana"/>
                        </a:rPr>
                        <a:t> absoption band reference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80497">
                <a:tc>
                  <a:txBody>
                    <a:bodyPr/>
                    <a:lstStyle/>
                    <a:p>
                      <a:pPr algn="ctr" fontAlgn="t"/>
                      <a:r>
                        <a:rPr lang="ro-RO" sz="1200" b="0" i="0" u="none" strike="noStrike">
                          <a:solidFill>
                            <a:srgbClr val="000000"/>
                          </a:solidFill>
                          <a:latin typeface="Verdana"/>
                        </a:rPr>
                        <a:t>11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760.625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3.75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de-DE" sz="1200" b="0" i="0" u="none" strike="noStrike">
                          <a:solidFill>
                            <a:srgbClr val="000000"/>
                          </a:solidFill>
                          <a:latin typeface="Verdana"/>
                        </a:rPr>
                        <a:t>O</a:t>
                      </a:r>
                      <a:r>
                        <a:rPr lang="de-DE" sz="1200" b="0" i="0" u="none" strike="noStrike" baseline="-25000">
                          <a:solidFill>
                            <a:srgbClr val="000000"/>
                          </a:solidFill>
                          <a:latin typeface="Verdana"/>
                        </a:rPr>
                        <a:t>2</a:t>
                      </a:r>
                      <a:r>
                        <a:rPr lang="de-DE" sz="1200" b="0" i="0" u="none" strike="noStrike">
                          <a:solidFill>
                            <a:srgbClr val="000000"/>
                          </a:solidFill>
                          <a:latin typeface="Verdana"/>
                        </a:rPr>
                        <a:t> R- branch absorption band</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12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778.75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Atmosphere corrections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13</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865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20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Atmosphere corrections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14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885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a:solidFill>
                            <a:srgbClr val="000000"/>
                          </a:solidFill>
                          <a:latin typeface="Verdana"/>
                        </a:rPr>
                        <a:t>Vegetation, water vapour reference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43910">
                <a:tc>
                  <a:txBody>
                    <a:bodyPr/>
                    <a:lstStyle/>
                    <a:p>
                      <a:pPr algn="ctr" fontAlgn="t"/>
                      <a:r>
                        <a:rPr lang="ro-RO" sz="1200" b="0" i="0" u="none" strike="noStrike">
                          <a:solidFill>
                            <a:srgbClr val="000000"/>
                          </a:solidFill>
                          <a:latin typeface="Verdana"/>
                        </a:rPr>
                        <a:t>15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900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t"/>
                      <a:r>
                        <a:rPr lang="ro-RO" sz="1200" b="0" i="0" u="none" strike="noStrike">
                          <a:solidFill>
                            <a:srgbClr val="000000"/>
                          </a:solidFill>
                          <a:latin typeface="Verdana"/>
                        </a:rPr>
                        <a:t>10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t"/>
                      <a:r>
                        <a:rPr lang="ro-RO" sz="1200" b="0" i="0" u="none" strike="noStrike" dirty="0">
                          <a:solidFill>
                            <a:srgbClr val="000000"/>
                          </a:solidFill>
                          <a:latin typeface="Verdana"/>
                        </a:rPr>
                        <a:t>Water vapour</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Rezolu</a:t>
            </a:r>
            <a:r>
              <a:rPr lang="ro-RO" sz="2400" b="1" dirty="0" smtClean="0">
                <a:latin typeface="Bookman Old Style" pitchFamily="18" charset="0"/>
                <a:ea typeface="Verdana" pitchFamily="34" charset="0"/>
                <a:cs typeface="Verdana" pitchFamily="34" charset="0"/>
              </a:rPr>
              <a:t>ț</a:t>
            </a:r>
            <a:r>
              <a:rPr lang="en-US" sz="2400" b="1" dirty="0" err="1" smtClean="0">
                <a:latin typeface="Bookman Old Style" pitchFamily="18" charset="0"/>
                <a:ea typeface="Verdana" pitchFamily="34" charset="0"/>
                <a:cs typeface="Verdana" pitchFamily="34" charset="0"/>
              </a:rPr>
              <a:t>ie</a:t>
            </a:r>
            <a:r>
              <a:rPr lang="en-US" sz="2400" b="1" dirty="0" smtClean="0">
                <a:latin typeface="Bookman Old Style" pitchFamily="18" charset="0"/>
                <a:ea typeface="Verdana" pitchFamily="34" charset="0"/>
                <a:cs typeface="Verdana" pitchFamily="34" charset="0"/>
              </a:rPr>
              <a:t> spa</a:t>
            </a:r>
            <a:r>
              <a:rPr lang="ro-RO" sz="2400" b="1" dirty="0" smtClean="0">
                <a:latin typeface="Bookman Old Style" pitchFamily="18" charset="0"/>
                <a:ea typeface="Verdana" pitchFamily="34" charset="0"/>
                <a:cs typeface="Verdana" pitchFamily="34" charset="0"/>
              </a:rPr>
              <a:t>ț</a:t>
            </a:r>
            <a:r>
              <a:rPr lang="en-US" sz="2400" b="1" dirty="0" err="1" smtClean="0">
                <a:latin typeface="Bookman Old Style" pitchFamily="18" charset="0"/>
                <a:ea typeface="Verdana" pitchFamily="34" charset="0"/>
                <a:cs typeface="Verdana" pitchFamily="34" charset="0"/>
              </a:rPr>
              <a:t>ial</a:t>
            </a:r>
            <a:r>
              <a:rPr lang="ro-RO" sz="2400" b="1" dirty="0" smtClean="0">
                <a:latin typeface="Bookman Old Style" pitchFamily="18" charset="0"/>
                <a:ea typeface="Verdana" pitchFamily="34" charset="0"/>
                <a:cs typeface="Verdana" pitchFamily="34" charset="0"/>
              </a:rPr>
              <a:t>ă</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grpSp>
        <p:nvGrpSpPr>
          <p:cNvPr id="22" name="Group 21"/>
          <p:cNvGrpSpPr/>
          <p:nvPr/>
        </p:nvGrpSpPr>
        <p:grpSpPr>
          <a:xfrm>
            <a:off x="7087588" y="1193233"/>
            <a:ext cx="880753" cy="811717"/>
            <a:chOff x="734290" y="1145732"/>
            <a:chExt cx="880753" cy="811717"/>
          </a:xfrm>
        </p:grpSpPr>
        <p:sp>
          <p:nvSpPr>
            <p:cNvPr id="13" name="Rounded Rectangle 12"/>
            <p:cNvSpPr/>
            <p:nvPr/>
          </p:nvSpPr>
          <p:spPr>
            <a:xfrm>
              <a:off x="734290" y="1161802"/>
              <a:ext cx="880753" cy="795647"/>
            </a:xfrm>
            <a:prstGeom prst="round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5" name="Content Placeholder 4"/>
            <p:cNvSpPr txBox="1">
              <a:spLocks/>
            </p:cNvSpPr>
            <p:nvPr/>
          </p:nvSpPr>
          <p:spPr bwMode="auto">
            <a:xfrm>
              <a:off x="802368" y="1145732"/>
              <a:ext cx="753300" cy="7899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LR</a:t>
              </a:r>
            </a:p>
          </p:txBody>
        </p:sp>
      </p:grpSp>
      <p:grpSp>
        <p:nvGrpSpPr>
          <p:cNvPr id="21" name="Group 20"/>
          <p:cNvGrpSpPr/>
          <p:nvPr/>
        </p:nvGrpSpPr>
        <p:grpSpPr>
          <a:xfrm>
            <a:off x="4069276" y="1096251"/>
            <a:ext cx="882733" cy="861198"/>
            <a:chOff x="3131127" y="1108126"/>
            <a:chExt cx="882733" cy="861198"/>
          </a:xfrm>
        </p:grpSpPr>
        <p:sp>
          <p:nvSpPr>
            <p:cNvPr id="18" name="Rounded Rectangle 17"/>
            <p:cNvSpPr/>
            <p:nvPr/>
          </p:nvSpPr>
          <p:spPr>
            <a:xfrm>
              <a:off x="3131127" y="1147947"/>
              <a:ext cx="880753" cy="795647"/>
            </a:xfrm>
            <a:prstGeom prst="round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6" name="Content Placeholder 4"/>
            <p:cNvSpPr txBox="1">
              <a:spLocks/>
            </p:cNvSpPr>
            <p:nvPr/>
          </p:nvSpPr>
          <p:spPr bwMode="auto">
            <a:xfrm>
              <a:off x="3211077" y="1108126"/>
              <a:ext cx="802783" cy="8611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noProof="0" dirty="0" smtClean="0">
                  <a:ln>
                    <a:noFill/>
                  </a:ln>
                  <a:solidFill>
                    <a:schemeClr val="tx1"/>
                  </a:solidFill>
                  <a:effectLst/>
                  <a:uLnTx/>
                  <a:uFillTx/>
                  <a:latin typeface="Verdana" pitchFamily="34" charset="0"/>
                  <a:ea typeface="Verdana" pitchFamily="34" charset="0"/>
                  <a:cs typeface="Verdana" pitchFamily="34" charset="0"/>
                </a:rPr>
                <a:t>RR</a:t>
              </a:r>
              <a:endPar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grpSp>
      <p:grpSp>
        <p:nvGrpSpPr>
          <p:cNvPr id="20" name="Group 19"/>
          <p:cNvGrpSpPr/>
          <p:nvPr/>
        </p:nvGrpSpPr>
        <p:grpSpPr>
          <a:xfrm>
            <a:off x="944088" y="1153648"/>
            <a:ext cx="880753" cy="861198"/>
            <a:chOff x="5634841" y="1106147"/>
            <a:chExt cx="880753" cy="861198"/>
          </a:xfrm>
        </p:grpSpPr>
        <p:sp>
          <p:nvSpPr>
            <p:cNvPr id="19" name="Rounded Rectangle 18"/>
            <p:cNvSpPr/>
            <p:nvPr/>
          </p:nvSpPr>
          <p:spPr>
            <a:xfrm>
              <a:off x="5634841" y="1122217"/>
              <a:ext cx="880753" cy="795647"/>
            </a:xfrm>
            <a:prstGeom prst="roundRect">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7" name="Content Placeholder 4"/>
            <p:cNvSpPr txBox="1">
              <a:spLocks/>
            </p:cNvSpPr>
            <p:nvPr/>
          </p:nvSpPr>
          <p:spPr bwMode="auto">
            <a:xfrm>
              <a:off x="5726668" y="1106147"/>
              <a:ext cx="757259" cy="8611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tabLst/>
                <a:defRPr/>
              </a:pPr>
              <a:r>
                <a:rPr kumimoji="0" lang="en-US" sz="2800" b="1" i="0" u="none" strike="noStrike" kern="1200" cap="none" spc="0" normalizeH="0" noProof="0" dirty="0" smtClean="0">
                  <a:ln>
                    <a:noFill/>
                  </a:ln>
                  <a:solidFill>
                    <a:schemeClr val="tx1"/>
                  </a:solidFill>
                  <a:effectLst/>
                  <a:uLnTx/>
                  <a:uFillTx/>
                  <a:latin typeface="Verdana" pitchFamily="34" charset="0"/>
                  <a:ea typeface="Verdana" pitchFamily="34" charset="0"/>
                  <a:cs typeface="Verdana" pitchFamily="34" charset="0"/>
                </a:rPr>
                <a:t>FR</a:t>
              </a:r>
              <a:endParaRPr kumimoji="0" lang="en-US" sz="28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grpSp>
      <p:pic>
        <p:nvPicPr>
          <p:cNvPr id="71" name="Picture 70" descr="1.jpg"/>
          <p:cNvPicPr>
            <a:picLocks noChangeAspect="1"/>
          </p:cNvPicPr>
          <p:nvPr/>
        </p:nvPicPr>
        <p:blipFill>
          <a:blip r:embed="rId5" cstate="print"/>
          <a:stretch>
            <a:fillRect/>
          </a:stretch>
        </p:blipFill>
        <p:spPr>
          <a:xfrm>
            <a:off x="6383699" y="2434441"/>
            <a:ext cx="2487168" cy="2487168"/>
          </a:xfrm>
          <a:prstGeom prst="rect">
            <a:avLst/>
          </a:prstGeom>
        </p:spPr>
      </p:pic>
      <p:pic>
        <p:nvPicPr>
          <p:cNvPr id="72" name="Picture 71" descr="2.jpg"/>
          <p:cNvPicPr>
            <a:picLocks noChangeAspect="1"/>
          </p:cNvPicPr>
          <p:nvPr/>
        </p:nvPicPr>
        <p:blipFill>
          <a:blip r:embed="rId6" cstate="print"/>
          <a:stretch>
            <a:fillRect/>
          </a:stretch>
        </p:blipFill>
        <p:spPr>
          <a:xfrm>
            <a:off x="3311804" y="2430062"/>
            <a:ext cx="2487168" cy="2487168"/>
          </a:xfrm>
          <a:prstGeom prst="rect">
            <a:avLst/>
          </a:prstGeom>
        </p:spPr>
      </p:pic>
      <p:pic>
        <p:nvPicPr>
          <p:cNvPr id="73" name="Picture 72" descr="3.jpg"/>
          <p:cNvPicPr>
            <a:picLocks noChangeAspect="1"/>
          </p:cNvPicPr>
          <p:nvPr/>
        </p:nvPicPr>
        <p:blipFill>
          <a:blip r:embed="rId7" cstate="print"/>
          <a:stretch>
            <a:fillRect/>
          </a:stretch>
        </p:blipFill>
        <p:spPr>
          <a:xfrm>
            <a:off x="267344" y="2413807"/>
            <a:ext cx="2487168" cy="2487168"/>
          </a:xfrm>
          <a:prstGeom prst="rect">
            <a:avLst/>
          </a:prstGeom>
        </p:spPr>
      </p:pic>
      <p:sp>
        <p:nvSpPr>
          <p:cNvPr id="74" name="Content Placeholder 4"/>
          <p:cNvSpPr>
            <a:spLocks noGrp="1"/>
          </p:cNvSpPr>
          <p:nvPr>
            <p:ph idx="1"/>
          </p:nvPr>
        </p:nvSpPr>
        <p:spPr>
          <a:xfrm>
            <a:off x="578716" y="1990860"/>
            <a:ext cx="1820100" cy="360454"/>
          </a:xfrm>
        </p:spPr>
        <p:txBody>
          <a:bodyPr/>
          <a:lstStyle/>
          <a:p>
            <a:pPr>
              <a:buNone/>
            </a:pPr>
            <a:r>
              <a:rPr lang="en-US" sz="1600" b="1" dirty="0" smtClean="0">
                <a:latin typeface="Verdana" pitchFamily="34" charset="0"/>
                <a:ea typeface="Verdana" pitchFamily="34" charset="0"/>
                <a:cs typeface="Verdana" pitchFamily="34" charset="0"/>
              </a:rPr>
              <a:t>260m X 290m</a:t>
            </a:r>
          </a:p>
        </p:txBody>
      </p:sp>
      <p:sp>
        <p:nvSpPr>
          <p:cNvPr id="75" name="Content Placeholder 4"/>
          <p:cNvSpPr txBox="1">
            <a:spLocks/>
          </p:cNvSpPr>
          <p:nvPr/>
        </p:nvSpPr>
        <p:spPr bwMode="auto">
          <a:xfrm>
            <a:off x="3545567" y="2012631"/>
            <a:ext cx="2107088" cy="360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1040m X 1160m</a:t>
            </a:r>
          </a:p>
        </p:txBody>
      </p:sp>
      <p:sp>
        <p:nvSpPr>
          <p:cNvPr id="76" name="Content Placeholder 4"/>
          <p:cNvSpPr txBox="1">
            <a:spLocks/>
          </p:cNvSpPr>
          <p:nvPr/>
        </p:nvSpPr>
        <p:spPr bwMode="auto">
          <a:xfrm>
            <a:off x="6595546" y="2022527"/>
            <a:ext cx="2107088" cy="360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lang="en-US" sz="1600" b="1" dirty="0" smtClean="0">
                <a:latin typeface="Verdana" pitchFamily="34" charset="0"/>
                <a:ea typeface="Verdana" pitchFamily="34" charset="0"/>
                <a:cs typeface="Verdana" pitchFamily="34" charset="0"/>
              </a:rPr>
              <a:t>4160</a:t>
            </a: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m X 4640m</a:t>
            </a:r>
          </a:p>
        </p:txBody>
      </p:sp>
      <p:sp>
        <p:nvSpPr>
          <p:cNvPr id="78" name="Right Arrow 77"/>
          <p:cNvSpPr/>
          <p:nvPr/>
        </p:nvSpPr>
        <p:spPr>
          <a:xfrm>
            <a:off x="2778827" y="3526972"/>
            <a:ext cx="522513" cy="484632"/>
          </a:xfrm>
          <a:prstGeom prst="rightArrow">
            <a:avLst/>
          </a:prstGeom>
          <a:solidFill>
            <a:schemeClr val="accent5">
              <a:lumMod val="50000"/>
              <a:lumOff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79" name="Right Arrow 78"/>
          <p:cNvSpPr/>
          <p:nvPr/>
        </p:nvSpPr>
        <p:spPr>
          <a:xfrm>
            <a:off x="5840681" y="3536868"/>
            <a:ext cx="546265" cy="484632"/>
          </a:xfrm>
          <a:prstGeom prst="rightArrow">
            <a:avLst/>
          </a:prstGeom>
          <a:solidFill>
            <a:schemeClr val="accent5">
              <a:lumMod val="50000"/>
              <a:lumOff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80" name="Content Placeholder 4"/>
          <p:cNvSpPr txBox="1">
            <a:spLocks/>
          </p:cNvSpPr>
          <p:nvPr/>
        </p:nvSpPr>
        <p:spPr bwMode="auto">
          <a:xfrm>
            <a:off x="517360" y="5040839"/>
            <a:ext cx="1820100" cy="360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Opera</a:t>
            </a:r>
            <a:r>
              <a:rPr lang="ro-RO" sz="1600" b="1" dirty="0" smtClean="0">
                <a:latin typeface="Verdana" pitchFamily="34" charset="0"/>
                <a:ea typeface="Verdana" pitchFamily="34" charset="0"/>
                <a:cs typeface="Verdana" pitchFamily="34" charset="0"/>
              </a:rPr>
              <a:t>ț</a:t>
            </a:r>
            <a:r>
              <a:rPr kumimoji="0" lang="en-US" sz="16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ional</a:t>
            </a:r>
            <a:endPar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81" name="Content Placeholder 4"/>
          <p:cNvSpPr txBox="1">
            <a:spLocks/>
          </p:cNvSpPr>
          <p:nvPr/>
        </p:nvSpPr>
        <p:spPr bwMode="auto">
          <a:xfrm>
            <a:off x="3294206" y="5015109"/>
            <a:ext cx="2631581" cy="360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kumimoji="0" lang="en-US" sz="16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Procesare</a:t>
            </a: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 “onboard”</a:t>
            </a:r>
          </a:p>
        </p:txBody>
      </p:sp>
      <p:sp>
        <p:nvSpPr>
          <p:cNvPr id="82" name="Content Placeholder 4"/>
          <p:cNvSpPr txBox="1">
            <a:spLocks/>
          </p:cNvSpPr>
          <p:nvPr/>
        </p:nvSpPr>
        <p:spPr bwMode="auto">
          <a:xfrm>
            <a:off x="6522316" y="4989379"/>
            <a:ext cx="2312926" cy="360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kumimoji="0" lang="en-US" sz="1600" b="1" i="0" u="none" strike="noStrike" kern="1200" cap="none" spc="0" normalizeH="0" baseline="0" noProof="0" dirty="0" err="1" smtClean="0">
                <a:ln>
                  <a:noFill/>
                </a:ln>
                <a:solidFill>
                  <a:schemeClr val="tx1"/>
                </a:solidFill>
                <a:effectLst/>
                <a:uLnTx/>
                <a:uFillTx/>
                <a:latin typeface="Verdana" pitchFamily="34" charset="0"/>
                <a:ea typeface="Verdana" pitchFamily="34" charset="0"/>
                <a:cs typeface="Verdana" pitchFamily="34" charset="0"/>
              </a:rPr>
              <a:t>Procesare</a:t>
            </a: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 la sol</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Produse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MERIS</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9" name="Content Placeholder 4"/>
          <p:cNvSpPr>
            <a:spLocks noGrp="1"/>
          </p:cNvSpPr>
          <p:nvPr>
            <p:ph idx="1"/>
          </p:nvPr>
        </p:nvSpPr>
        <p:spPr>
          <a:xfrm>
            <a:off x="353085" y="1385218"/>
            <a:ext cx="2223861" cy="3638046"/>
          </a:xfrm>
        </p:spPr>
        <p:txBody>
          <a:bodyPr/>
          <a:lstStyle/>
          <a:p>
            <a:pPr>
              <a:buNone/>
            </a:pPr>
            <a:r>
              <a:rPr lang="en-US" sz="1600" b="1" dirty="0" err="1" smtClean="0">
                <a:latin typeface="Verdana" pitchFamily="34" charset="0"/>
                <a:ea typeface="Verdana" pitchFamily="34" charset="0"/>
                <a:cs typeface="Verdana" pitchFamily="34" charset="0"/>
              </a:rPr>
              <a:t>Patru</a:t>
            </a:r>
            <a:r>
              <a:rPr lang="en-US" sz="1600" b="1" dirty="0" smtClean="0">
                <a:latin typeface="Verdana" pitchFamily="34" charset="0"/>
                <a:ea typeface="Verdana" pitchFamily="34" charset="0"/>
                <a:cs typeface="Verdana" pitchFamily="34" charset="0"/>
              </a:rPr>
              <a:t> </a:t>
            </a:r>
            <a:r>
              <a:rPr lang="en-US" sz="1600" b="1" dirty="0" err="1" smtClean="0">
                <a:latin typeface="Verdana" pitchFamily="34" charset="0"/>
                <a:ea typeface="Verdana" pitchFamily="34" charset="0"/>
                <a:cs typeface="Verdana" pitchFamily="34" charset="0"/>
              </a:rPr>
              <a:t>niveluri</a:t>
            </a:r>
            <a:r>
              <a:rPr lang="en-US" sz="1600" b="1" dirty="0" smtClean="0">
                <a:latin typeface="Verdana" pitchFamily="34" charset="0"/>
                <a:ea typeface="Verdana" pitchFamily="34" charset="0"/>
                <a:cs typeface="Verdana" pitchFamily="34" charset="0"/>
              </a:rPr>
              <a:t> de </a:t>
            </a:r>
            <a:r>
              <a:rPr lang="en-US" sz="1600" b="1" dirty="0" err="1" smtClean="0">
                <a:latin typeface="Verdana" pitchFamily="34" charset="0"/>
                <a:ea typeface="Verdana" pitchFamily="34" charset="0"/>
                <a:cs typeface="Verdana" pitchFamily="34" charset="0"/>
              </a:rPr>
              <a:t>procesare</a:t>
            </a:r>
            <a:r>
              <a:rPr lang="en-US" sz="1600" b="1" dirty="0" smtClean="0">
                <a:latin typeface="Verdana" pitchFamily="34" charset="0"/>
                <a:ea typeface="Verdana" pitchFamily="34" charset="0"/>
                <a:cs typeface="Verdana" pitchFamily="34" charset="0"/>
              </a:rPr>
              <a:t>:</a:t>
            </a:r>
          </a:p>
          <a:p>
            <a:r>
              <a:rPr lang="en-US" sz="1600" b="1" dirty="0" smtClean="0">
                <a:latin typeface="Verdana" pitchFamily="34" charset="0"/>
                <a:ea typeface="Verdana" pitchFamily="34" charset="0"/>
                <a:cs typeface="Verdana" pitchFamily="34" charset="0"/>
              </a:rPr>
              <a:t>Level 0</a:t>
            </a:r>
          </a:p>
          <a:p>
            <a:r>
              <a:rPr lang="en-US" sz="1600" b="1" dirty="0" smtClean="0">
                <a:latin typeface="Verdana" pitchFamily="34" charset="0"/>
                <a:ea typeface="Verdana" pitchFamily="34" charset="0"/>
                <a:cs typeface="Verdana" pitchFamily="34" charset="0"/>
              </a:rPr>
              <a:t>Level 1B</a:t>
            </a:r>
          </a:p>
          <a:p>
            <a:r>
              <a:rPr lang="en-US" sz="1600" b="1" dirty="0" smtClean="0">
                <a:latin typeface="Verdana" pitchFamily="34" charset="0"/>
                <a:ea typeface="Verdana" pitchFamily="34" charset="0"/>
                <a:cs typeface="Verdana" pitchFamily="34" charset="0"/>
              </a:rPr>
              <a:t>Level 2</a:t>
            </a:r>
          </a:p>
          <a:p>
            <a:r>
              <a:rPr lang="en-US" sz="1600" b="1" dirty="0" smtClean="0">
                <a:latin typeface="Verdana" pitchFamily="34" charset="0"/>
                <a:ea typeface="Verdana" pitchFamily="34" charset="0"/>
                <a:cs typeface="Verdana" pitchFamily="34" charset="0"/>
              </a:rPr>
              <a:t>Level 3</a:t>
            </a:r>
          </a:p>
        </p:txBody>
      </p:sp>
      <p:pic>
        <p:nvPicPr>
          <p:cNvPr id="10" name="Picture 9" descr="ScreenShot001.jpg"/>
          <p:cNvPicPr>
            <a:picLocks noChangeAspect="1"/>
          </p:cNvPicPr>
          <p:nvPr/>
        </p:nvPicPr>
        <p:blipFill>
          <a:blip r:embed="rId5"/>
          <a:stretch>
            <a:fillRect/>
          </a:stretch>
        </p:blipFill>
        <p:spPr>
          <a:xfrm>
            <a:off x="2747786" y="0"/>
            <a:ext cx="6396214" cy="6857999"/>
          </a:xfrm>
          <a:prstGeom prst="rect">
            <a:avLst/>
          </a:prstGeom>
        </p:spPr>
      </p:pic>
      <p:sp>
        <p:nvSpPr>
          <p:cNvPr id="11" name="Oval 10"/>
          <p:cNvSpPr/>
          <p:nvPr/>
        </p:nvSpPr>
        <p:spPr>
          <a:xfrm>
            <a:off x="2755076" y="2220686"/>
            <a:ext cx="3396342" cy="427511"/>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2" name="Oval 11"/>
          <p:cNvSpPr/>
          <p:nvPr/>
        </p:nvSpPr>
        <p:spPr>
          <a:xfrm>
            <a:off x="2859973" y="3194462"/>
            <a:ext cx="3564577" cy="748146"/>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3" name="Content Placeholder 4"/>
          <p:cNvSpPr txBox="1">
            <a:spLocks/>
          </p:cNvSpPr>
          <p:nvPr/>
        </p:nvSpPr>
        <p:spPr bwMode="auto">
          <a:xfrm>
            <a:off x="486889" y="5628002"/>
            <a:ext cx="2244436"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a:t>
            </a:r>
            <a:r>
              <a:rPr lang="en-US" sz="1100" dirty="0" smtClean="0">
                <a:latin typeface="Verdana" pitchFamily="34" charset="0"/>
                <a:ea typeface="Verdana" pitchFamily="34" charset="0"/>
                <a:cs typeface="Verdana" pitchFamily="34" charset="0"/>
              </a:rPr>
              <a:t>/earth.</a:t>
            </a:r>
            <a:r>
              <a:rPr lang="ro-RO" sz="1100" dirty="0" smtClean="0">
                <a:latin typeface="Verdana" pitchFamily="34" charset="0"/>
                <a:ea typeface="Verdana" pitchFamily="34" charset="0"/>
                <a:cs typeface="Verdana" pitchFamily="34" charset="0"/>
              </a:rPr>
              <a:t>esa.int</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Produse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oceanografice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de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nivel</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2</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graphicFrame>
        <p:nvGraphicFramePr>
          <p:cNvPr id="9" name="Table 8"/>
          <p:cNvGraphicFramePr>
            <a:graphicFrameLocks noGrp="1"/>
          </p:cNvGraphicFramePr>
          <p:nvPr/>
        </p:nvGraphicFramePr>
        <p:xfrm>
          <a:off x="890648" y="819394"/>
          <a:ext cx="7398327" cy="4940136"/>
        </p:xfrm>
        <a:graphic>
          <a:graphicData uri="http://schemas.openxmlformats.org/drawingml/2006/table">
            <a:tbl>
              <a:tblPr/>
              <a:tblGrid>
                <a:gridCol w="7398327"/>
              </a:tblGrid>
              <a:tr h="548904">
                <a:tc>
                  <a:txBody>
                    <a:bodyPr/>
                    <a:lstStyle/>
                    <a:p>
                      <a:pPr algn="ctr" fontAlgn="b"/>
                      <a:r>
                        <a:rPr lang="ro-RO" sz="2400" b="1" i="0" u="none" strike="noStrike" dirty="0">
                          <a:solidFill>
                            <a:srgbClr val="000000"/>
                          </a:solidFill>
                          <a:latin typeface="Calibri"/>
                        </a:rPr>
                        <a:t>OCEAN PRODUCTS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ED5"/>
                    </a:solidFill>
                  </a:tcPr>
                </a:tc>
              </a:tr>
              <a:tr h="548904">
                <a:tc>
                  <a:txBody>
                    <a:bodyPr/>
                    <a:lstStyle/>
                    <a:p>
                      <a:pPr algn="ctr" fontAlgn="b"/>
                      <a:r>
                        <a:rPr lang="en-US" sz="2000" b="0" i="0" u="none" strike="noStrike">
                          <a:solidFill>
                            <a:srgbClr val="000000"/>
                          </a:solidFill>
                          <a:latin typeface="Calibri"/>
                        </a:rPr>
                        <a:t>Normalized water leaving radiance / reflectance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dirty="0">
                          <a:solidFill>
                            <a:srgbClr val="000000"/>
                          </a:solidFill>
                          <a:latin typeface="Calibri"/>
                        </a:rPr>
                        <a:t>Algal Pigment Index 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a:solidFill>
                            <a:srgbClr val="000000"/>
                          </a:solidFill>
                          <a:latin typeface="Calibri"/>
                        </a:rPr>
                        <a:t>Algal Pigment Index II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a:solidFill>
                            <a:srgbClr val="000000"/>
                          </a:solidFill>
                          <a:latin typeface="Calibri"/>
                        </a:rPr>
                        <a:t>Suspended matter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a:solidFill>
                            <a:srgbClr val="000000"/>
                          </a:solidFill>
                          <a:latin typeface="Calibri"/>
                        </a:rPr>
                        <a:t>Yellow substance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a:solidFill>
                            <a:srgbClr val="000000"/>
                          </a:solidFill>
                          <a:latin typeface="Calibri"/>
                        </a:rPr>
                        <a:t>Photosynthetically Active Radiation (PAR)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ro-RO" sz="2000" b="0" i="0" u="none" strike="noStrike">
                          <a:solidFill>
                            <a:srgbClr val="000000"/>
                          </a:solidFill>
                          <a:latin typeface="Calibri"/>
                        </a:rPr>
                        <a:t>Aerosol optical thickness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r h="548904">
                <a:tc>
                  <a:txBody>
                    <a:bodyPr/>
                    <a:lstStyle/>
                    <a:p>
                      <a:pPr algn="ctr" fontAlgn="b"/>
                      <a:r>
                        <a:rPr lang="en-US" sz="2000" b="0" i="0" u="none" strike="noStrike" dirty="0">
                          <a:solidFill>
                            <a:srgbClr val="000000"/>
                          </a:solidFill>
                          <a:latin typeface="Calibri"/>
                        </a:rPr>
                        <a:t>The MERIS Aerosol </a:t>
                      </a:r>
                      <a:r>
                        <a:rPr lang="en-US" sz="2000" b="0" i="0" u="none" strike="noStrike" dirty="0" err="1">
                          <a:solidFill>
                            <a:srgbClr val="000000"/>
                          </a:solidFill>
                          <a:latin typeface="Calibri"/>
                        </a:rPr>
                        <a:t>Angström</a:t>
                      </a:r>
                      <a:r>
                        <a:rPr lang="en-US" sz="2000" b="0" i="0" u="none" strike="noStrike" dirty="0">
                          <a:solidFill>
                            <a:srgbClr val="000000"/>
                          </a:solidFill>
                          <a:latin typeface="Calibri"/>
                        </a:rPr>
                        <a:t> Coefficient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1" name="Picture 10" descr="TS_9iun2010.png"/>
          <p:cNvPicPr>
            <a:picLocks noChangeAspect="1"/>
          </p:cNvPicPr>
          <p:nvPr/>
        </p:nvPicPr>
        <p:blipFill>
          <a:blip r:embed="rId4"/>
          <a:stretch>
            <a:fillRect/>
          </a:stretch>
        </p:blipFill>
        <p:spPr>
          <a:xfrm>
            <a:off x="4678057" y="812374"/>
            <a:ext cx="4465943" cy="5261854"/>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Suspended matter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Sedimente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î</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n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suspensie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pic>
        <p:nvPicPr>
          <p:cNvPr id="10" name="Picture 9" descr="NC_9iun2010.png"/>
          <p:cNvPicPr>
            <a:picLocks noChangeAspect="1"/>
          </p:cNvPicPr>
          <p:nvPr/>
        </p:nvPicPr>
        <p:blipFill>
          <a:blip r:embed="rId6"/>
          <a:stretch>
            <a:fillRect/>
          </a:stretch>
        </p:blipFill>
        <p:spPr>
          <a:xfrm>
            <a:off x="0" y="824250"/>
            <a:ext cx="4465943" cy="5261854"/>
          </a:xfrm>
          <a:prstGeom prst="rect">
            <a:avLst/>
          </a:prstGeom>
        </p:spPr>
      </p:pic>
      <p:sp>
        <p:nvSpPr>
          <p:cNvPr id="13" name="Content Placeholder 4"/>
          <p:cNvSpPr>
            <a:spLocks noGrp="1"/>
          </p:cNvSpPr>
          <p:nvPr>
            <p:ph idx="1"/>
          </p:nvPr>
        </p:nvSpPr>
        <p:spPr>
          <a:xfrm>
            <a:off x="7469579" y="5617030"/>
            <a:ext cx="1674421" cy="451262"/>
          </a:xfrm>
        </p:spPr>
        <p:txBody>
          <a:bodyPr/>
          <a:lstStyle/>
          <a:p>
            <a:pPr>
              <a:buNone/>
            </a:pPr>
            <a:r>
              <a:rPr lang="en-US" sz="1600" b="1" dirty="0" smtClean="0">
                <a:latin typeface="Verdana" pitchFamily="34" charset="0"/>
                <a:ea typeface="Verdana" pitchFamily="34" charset="0"/>
                <a:cs typeface="Verdana" pitchFamily="34" charset="0"/>
              </a:rPr>
              <a:t>6 </a:t>
            </a:r>
            <a:r>
              <a:rPr lang="en-US" sz="1600" b="1" dirty="0" err="1" smtClean="0">
                <a:latin typeface="Verdana" pitchFamily="34" charset="0"/>
                <a:ea typeface="Verdana" pitchFamily="34" charset="0"/>
                <a:cs typeface="Verdana" pitchFamily="34" charset="0"/>
              </a:rPr>
              <a:t>iunie</a:t>
            </a:r>
            <a:r>
              <a:rPr lang="en-US" sz="1600" b="1" dirty="0" smtClean="0">
                <a:latin typeface="Verdana" pitchFamily="34" charset="0"/>
                <a:ea typeface="Verdana" pitchFamily="34" charset="0"/>
                <a:cs typeface="Verdana" pitchFamily="34" charset="0"/>
              </a:rPr>
              <a:t> 2010</a:t>
            </a:r>
          </a:p>
        </p:txBody>
      </p:sp>
      <p:grpSp>
        <p:nvGrpSpPr>
          <p:cNvPr id="20" name="Group 19"/>
          <p:cNvGrpSpPr/>
          <p:nvPr/>
        </p:nvGrpSpPr>
        <p:grpSpPr>
          <a:xfrm>
            <a:off x="4695825" y="823913"/>
            <a:ext cx="3011262" cy="752475"/>
            <a:chOff x="4695825" y="823913"/>
            <a:chExt cx="3011262" cy="752475"/>
          </a:xfrm>
        </p:grpSpPr>
        <p:sp>
          <p:nvSpPr>
            <p:cNvPr id="16" name="Rectangle 15"/>
            <p:cNvSpPr/>
            <p:nvPr/>
          </p:nvSpPr>
          <p:spPr>
            <a:xfrm>
              <a:off x="4695825" y="823913"/>
              <a:ext cx="2943225" cy="752475"/>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pic>
          <p:nvPicPr>
            <p:cNvPr id="12" name="Picture 11" descr="ScreenShot001.jpg"/>
            <p:cNvPicPr>
              <a:picLocks noChangeAspect="1"/>
            </p:cNvPicPr>
            <p:nvPr/>
          </p:nvPicPr>
          <p:blipFill>
            <a:blip r:embed="rId7"/>
            <a:stretch>
              <a:fillRect/>
            </a:stretch>
          </p:blipFill>
          <p:spPr>
            <a:xfrm>
              <a:off x="4723348" y="832139"/>
              <a:ext cx="2362200" cy="733425"/>
            </a:xfrm>
            <a:prstGeom prst="rect">
              <a:avLst/>
            </a:prstGeom>
          </p:spPr>
        </p:pic>
        <p:sp>
          <p:nvSpPr>
            <p:cNvPr id="14" name="Content Placeholder 4"/>
            <p:cNvSpPr txBox="1">
              <a:spLocks/>
            </p:cNvSpPr>
            <p:nvPr/>
          </p:nvSpPr>
          <p:spPr bwMode="auto">
            <a:xfrm>
              <a:off x="7086601" y="830047"/>
              <a:ext cx="620486" cy="323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o-RO" sz="1600" dirty="0" smtClean="0"/>
                <a:t>g/m</a:t>
              </a:r>
              <a:r>
                <a:rPr lang="ro-RO" sz="1600" baseline="30000" dirty="0" smtClean="0"/>
                <a:t>3</a:t>
              </a:r>
              <a:endParaRPr lang="ro-RO" sz="1600" dirty="0"/>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descr="TS_1dec2010.png"/>
          <p:cNvPicPr>
            <a:picLocks noChangeAspect="1"/>
          </p:cNvPicPr>
          <p:nvPr/>
        </p:nvPicPr>
        <p:blipFill>
          <a:blip r:embed="rId4"/>
          <a:stretch>
            <a:fillRect/>
          </a:stretch>
        </p:blipFill>
        <p:spPr>
          <a:xfrm>
            <a:off x="4691830" y="771896"/>
            <a:ext cx="4452170" cy="5245626"/>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Suspended matter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Sedimente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î</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n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suspensie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pic>
        <p:nvPicPr>
          <p:cNvPr id="9" name="Picture 8" descr="NC_1dec2010.png"/>
          <p:cNvPicPr>
            <a:picLocks noChangeAspect="1"/>
          </p:cNvPicPr>
          <p:nvPr/>
        </p:nvPicPr>
        <p:blipFill>
          <a:blip r:embed="rId6"/>
          <a:stretch>
            <a:fillRect/>
          </a:stretch>
        </p:blipFill>
        <p:spPr>
          <a:xfrm>
            <a:off x="0" y="776275"/>
            <a:ext cx="4452170" cy="5245626"/>
          </a:xfrm>
          <a:prstGeom prst="rect">
            <a:avLst/>
          </a:prstGeom>
        </p:spPr>
      </p:pic>
      <p:sp>
        <p:nvSpPr>
          <p:cNvPr id="14" name="Content Placeholder 4"/>
          <p:cNvSpPr>
            <a:spLocks noGrp="1"/>
          </p:cNvSpPr>
          <p:nvPr>
            <p:ph idx="1"/>
          </p:nvPr>
        </p:nvSpPr>
        <p:spPr>
          <a:xfrm>
            <a:off x="6780810" y="5617030"/>
            <a:ext cx="2363191" cy="451262"/>
          </a:xfrm>
        </p:spPr>
        <p:txBody>
          <a:bodyPr/>
          <a:lstStyle/>
          <a:p>
            <a:pPr>
              <a:buNone/>
            </a:pPr>
            <a:r>
              <a:rPr lang="en-US" sz="1600" b="1" dirty="0" smtClean="0">
                <a:latin typeface="Verdana" pitchFamily="34" charset="0"/>
                <a:ea typeface="Verdana" pitchFamily="34" charset="0"/>
                <a:cs typeface="Verdana" pitchFamily="34" charset="0"/>
              </a:rPr>
              <a:t>1 </a:t>
            </a:r>
            <a:r>
              <a:rPr lang="en-US" sz="1600" b="1" dirty="0" err="1" smtClean="0">
                <a:latin typeface="Verdana" pitchFamily="34" charset="0"/>
                <a:ea typeface="Verdana" pitchFamily="34" charset="0"/>
                <a:cs typeface="Verdana" pitchFamily="34" charset="0"/>
              </a:rPr>
              <a:t>decembrie</a:t>
            </a:r>
            <a:r>
              <a:rPr lang="en-US" sz="1600" b="1" dirty="0" smtClean="0">
                <a:latin typeface="Verdana" pitchFamily="34" charset="0"/>
                <a:ea typeface="Verdana" pitchFamily="34" charset="0"/>
                <a:cs typeface="Verdana" pitchFamily="34" charset="0"/>
              </a:rPr>
              <a:t> 2010</a:t>
            </a:r>
          </a:p>
        </p:txBody>
      </p:sp>
      <p:grpSp>
        <p:nvGrpSpPr>
          <p:cNvPr id="17" name="Group 16"/>
          <p:cNvGrpSpPr/>
          <p:nvPr/>
        </p:nvGrpSpPr>
        <p:grpSpPr>
          <a:xfrm>
            <a:off x="4695825" y="800101"/>
            <a:ext cx="2963637" cy="776288"/>
            <a:chOff x="4695825" y="800101"/>
            <a:chExt cx="2963637" cy="776288"/>
          </a:xfrm>
        </p:grpSpPr>
        <p:sp>
          <p:nvSpPr>
            <p:cNvPr id="15" name="Rectangle 14"/>
            <p:cNvSpPr/>
            <p:nvPr/>
          </p:nvSpPr>
          <p:spPr>
            <a:xfrm>
              <a:off x="4695825" y="800101"/>
              <a:ext cx="2943225" cy="776288"/>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pic>
          <p:nvPicPr>
            <p:cNvPr id="12" name="Picture 11" descr="ScreenShot001.jpg"/>
            <p:cNvPicPr>
              <a:picLocks noChangeAspect="1"/>
            </p:cNvPicPr>
            <p:nvPr/>
          </p:nvPicPr>
          <p:blipFill>
            <a:blip r:embed="rId7"/>
            <a:stretch>
              <a:fillRect/>
            </a:stretch>
          </p:blipFill>
          <p:spPr>
            <a:xfrm>
              <a:off x="4709061" y="817851"/>
              <a:ext cx="2362200" cy="733425"/>
            </a:xfrm>
            <a:prstGeom prst="rect">
              <a:avLst/>
            </a:prstGeom>
          </p:spPr>
        </p:pic>
        <p:sp>
          <p:nvSpPr>
            <p:cNvPr id="16" name="Content Placeholder 4"/>
            <p:cNvSpPr txBox="1">
              <a:spLocks/>
            </p:cNvSpPr>
            <p:nvPr/>
          </p:nvSpPr>
          <p:spPr bwMode="auto">
            <a:xfrm>
              <a:off x="7038976" y="830047"/>
              <a:ext cx="620486" cy="323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o-RO" sz="1600" dirty="0" smtClean="0"/>
                <a:t>g/m</a:t>
              </a:r>
              <a:r>
                <a:rPr lang="ro-RO" sz="1600" baseline="30000" dirty="0" smtClean="0"/>
                <a:t>3</a:t>
              </a:r>
              <a:endParaRPr lang="ro-RO" sz="1600" dirty="0"/>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1" name="Picture 10" descr="TS_17mai2006.png"/>
          <p:cNvPicPr>
            <a:picLocks noChangeAspect="1"/>
          </p:cNvPicPr>
          <p:nvPr/>
        </p:nvPicPr>
        <p:blipFill>
          <a:blip r:embed="rId4"/>
          <a:stretch>
            <a:fillRect/>
          </a:stretch>
        </p:blipFill>
        <p:spPr>
          <a:xfrm>
            <a:off x="4742224" y="736270"/>
            <a:ext cx="4401776" cy="5186251"/>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Suspended matter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Sedimente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î</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n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suspensie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4" name="Content Placeholder 4"/>
          <p:cNvSpPr>
            <a:spLocks noGrp="1"/>
          </p:cNvSpPr>
          <p:nvPr>
            <p:ph idx="1"/>
          </p:nvPr>
        </p:nvSpPr>
        <p:spPr>
          <a:xfrm>
            <a:off x="7380514" y="5617030"/>
            <a:ext cx="1763487" cy="451262"/>
          </a:xfrm>
        </p:spPr>
        <p:txBody>
          <a:bodyPr/>
          <a:lstStyle/>
          <a:p>
            <a:pPr>
              <a:buNone/>
            </a:pPr>
            <a:r>
              <a:rPr lang="en-US" sz="1600" b="1" dirty="0" smtClean="0">
                <a:latin typeface="Verdana" pitchFamily="34" charset="0"/>
                <a:ea typeface="Verdana" pitchFamily="34" charset="0"/>
                <a:cs typeface="Verdana" pitchFamily="34" charset="0"/>
              </a:rPr>
              <a:t>17 </a:t>
            </a:r>
            <a:r>
              <a:rPr lang="en-US" sz="1600" b="1" dirty="0" err="1" smtClean="0">
                <a:latin typeface="Verdana" pitchFamily="34" charset="0"/>
                <a:ea typeface="Verdana" pitchFamily="34" charset="0"/>
                <a:cs typeface="Verdana" pitchFamily="34" charset="0"/>
              </a:rPr>
              <a:t>mai</a:t>
            </a:r>
            <a:r>
              <a:rPr lang="en-US" sz="1600" b="1" dirty="0" smtClean="0">
                <a:latin typeface="Verdana" pitchFamily="34" charset="0"/>
                <a:ea typeface="Verdana" pitchFamily="34" charset="0"/>
                <a:cs typeface="Verdana" pitchFamily="34" charset="0"/>
              </a:rPr>
              <a:t> 2006</a:t>
            </a:r>
          </a:p>
        </p:txBody>
      </p:sp>
      <p:pic>
        <p:nvPicPr>
          <p:cNvPr id="10" name="Picture 9" descr="NC_17mai2006.png"/>
          <p:cNvPicPr>
            <a:picLocks noChangeAspect="1"/>
          </p:cNvPicPr>
          <p:nvPr/>
        </p:nvPicPr>
        <p:blipFill>
          <a:blip r:embed="rId6"/>
          <a:stretch>
            <a:fillRect/>
          </a:stretch>
        </p:blipFill>
        <p:spPr>
          <a:xfrm>
            <a:off x="0" y="740648"/>
            <a:ext cx="4401776" cy="5186251"/>
          </a:xfrm>
          <a:prstGeom prst="rect">
            <a:avLst/>
          </a:prstGeom>
        </p:spPr>
      </p:pic>
      <p:grpSp>
        <p:nvGrpSpPr>
          <p:cNvPr id="18" name="Group 17"/>
          <p:cNvGrpSpPr/>
          <p:nvPr/>
        </p:nvGrpSpPr>
        <p:grpSpPr>
          <a:xfrm>
            <a:off x="4767262" y="757238"/>
            <a:ext cx="2958875" cy="752475"/>
            <a:chOff x="4767262" y="757238"/>
            <a:chExt cx="2958875" cy="752475"/>
          </a:xfrm>
        </p:grpSpPr>
        <p:sp>
          <p:nvSpPr>
            <p:cNvPr id="16" name="Rectangle 15"/>
            <p:cNvSpPr/>
            <p:nvPr/>
          </p:nvSpPr>
          <p:spPr>
            <a:xfrm>
              <a:off x="4767262" y="757238"/>
              <a:ext cx="2943225" cy="752475"/>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pic>
          <p:nvPicPr>
            <p:cNvPr id="15" name="Picture 14" descr="legenda_TS_17mai2006.jpg"/>
            <p:cNvPicPr>
              <a:picLocks noChangeAspect="1"/>
            </p:cNvPicPr>
            <p:nvPr/>
          </p:nvPicPr>
          <p:blipFill>
            <a:blip r:embed="rId7"/>
            <a:stretch>
              <a:fillRect/>
            </a:stretch>
          </p:blipFill>
          <p:spPr>
            <a:xfrm>
              <a:off x="4774746" y="786493"/>
              <a:ext cx="2381250" cy="685800"/>
            </a:xfrm>
            <a:prstGeom prst="rect">
              <a:avLst/>
            </a:prstGeom>
          </p:spPr>
        </p:pic>
        <p:sp>
          <p:nvSpPr>
            <p:cNvPr id="17" name="Content Placeholder 4"/>
            <p:cNvSpPr txBox="1">
              <a:spLocks/>
            </p:cNvSpPr>
            <p:nvPr/>
          </p:nvSpPr>
          <p:spPr bwMode="auto">
            <a:xfrm>
              <a:off x="7105651" y="810997"/>
              <a:ext cx="620486" cy="323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o-RO" sz="1600" dirty="0" smtClean="0"/>
                <a:t>g/m</a:t>
              </a:r>
              <a:r>
                <a:rPr lang="ro-RO" sz="1600" baseline="30000" dirty="0" smtClean="0"/>
                <a:t>3</a:t>
              </a:r>
              <a:endParaRPr lang="ro-RO" sz="1600" dirty="0"/>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descr="YS_23mai2006_2.png"/>
          <p:cNvPicPr>
            <a:picLocks noChangeAspect="1"/>
          </p:cNvPicPr>
          <p:nvPr/>
        </p:nvPicPr>
        <p:blipFill>
          <a:blip r:embed="rId4"/>
          <a:stretch>
            <a:fillRect/>
          </a:stretch>
        </p:blipFill>
        <p:spPr>
          <a:xfrm>
            <a:off x="4709754" y="796974"/>
            <a:ext cx="4434246" cy="5224508"/>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5"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Substan</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ță</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galben</a:t>
            </a:r>
            <a:r>
              <a:rPr kumimoji="0" lang="ro-RO"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ă</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(Yellow substance)</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4" name="Content Placeholder 4"/>
          <p:cNvSpPr>
            <a:spLocks noGrp="1"/>
          </p:cNvSpPr>
          <p:nvPr>
            <p:ph idx="1"/>
          </p:nvPr>
        </p:nvSpPr>
        <p:spPr>
          <a:xfrm>
            <a:off x="7380514" y="5617030"/>
            <a:ext cx="1763487" cy="451262"/>
          </a:xfrm>
        </p:spPr>
        <p:txBody>
          <a:bodyPr/>
          <a:lstStyle/>
          <a:p>
            <a:pPr>
              <a:buNone/>
            </a:pPr>
            <a:r>
              <a:rPr lang="en-US" sz="1600" b="1" dirty="0" smtClean="0">
                <a:latin typeface="Verdana" pitchFamily="34" charset="0"/>
                <a:ea typeface="Verdana" pitchFamily="34" charset="0"/>
                <a:cs typeface="Verdana" pitchFamily="34" charset="0"/>
              </a:rPr>
              <a:t>23 </a:t>
            </a:r>
            <a:r>
              <a:rPr lang="en-US" sz="1600" b="1" dirty="0" err="1" smtClean="0">
                <a:latin typeface="Verdana" pitchFamily="34" charset="0"/>
                <a:ea typeface="Verdana" pitchFamily="34" charset="0"/>
                <a:cs typeface="Verdana" pitchFamily="34" charset="0"/>
              </a:rPr>
              <a:t>mai</a:t>
            </a:r>
            <a:r>
              <a:rPr lang="en-US" sz="1600" b="1" dirty="0" smtClean="0">
                <a:latin typeface="Verdana" pitchFamily="34" charset="0"/>
                <a:ea typeface="Verdana" pitchFamily="34" charset="0"/>
                <a:cs typeface="Verdana" pitchFamily="34" charset="0"/>
              </a:rPr>
              <a:t> 2006</a:t>
            </a:r>
          </a:p>
        </p:txBody>
      </p:sp>
      <p:pic>
        <p:nvPicPr>
          <p:cNvPr id="12" name="Picture 11" descr="NC_23mai2006.png"/>
          <p:cNvPicPr>
            <a:picLocks noChangeAspect="1"/>
          </p:cNvPicPr>
          <p:nvPr/>
        </p:nvPicPr>
        <p:blipFill>
          <a:blip r:embed="rId6"/>
          <a:stretch>
            <a:fillRect/>
          </a:stretch>
        </p:blipFill>
        <p:spPr>
          <a:xfrm>
            <a:off x="0" y="799374"/>
            <a:ext cx="4434246" cy="5224508"/>
          </a:xfrm>
          <a:prstGeom prst="rect">
            <a:avLst/>
          </a:prstGeom>
        </p:spPr>
      </p:pic>
      <p:grpSp>
        <p:nvGrpSpPr>
          <p:cNvPr id="19" name="Group 18"/>
          <p:cNvGrpSpPr/>
          <p:nvPr/>
        </p:nvGrpSpPr>
        <p:grpSpPr>
          <a:xfrm>
            <a:off x="4733925" y="809626"/>
            <a:ext cx="2943225" cy="700087"/>
            <a:chOff x="4733925" y="809626"/>
            <a:chExt cx="2943225" cy="700087"/>
          </a:xfrm>
        </p:grpSpPr>
        <p:sp>
          <p:nvSpPr>
            <p:cNvPr id="17" name="Rectangle 16"/>
            <p:cNvSpPr/>
            <p:nvPr/>
          </p:nvSpPr>
          <p:spPr>
            <a:xfrm>
              <a:off x="4733925" y="809626"/>
              <a:ext cx="2943225" cy="70008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pic>
          <p:nvPicPr>
            <p:cNvPr id="16" name="Picture 15" descr="YS_legenda2.jpg"/>
            <p:cNvPicPr>
              <a:picLocks noChangeAspect="1"/>
            </p:cNvPicPr>
            <p:nvPr/>
          </p:nvPicPr>
          <p:blipFill>
            <a:blip r:embed="rId7"/>
            <a:stretch>
              <a:fillRect/>
            </a:stretch>
          </p:blipFill>
          <p:spPr>
            <a:xfrm>
              <a:off x="4751614" y="828675"/>
              <a:ext cx="2362200" cy="628650"/>
            </a:xfrm>
            <a:prstGeom prst="rect">
              <a:avLst/>
            </a:prstGeom>
          </p:spPr>
        </p:pic>
        <p:sp>
          <p:nvSpPr>
            <p:cNvPr id="18" name="Content Placeholder 4"/>
            <p:cNvSpPr txBox="1">
              <a:spLocks/>
            </p:cNvSpPr>
            <p:nvPr/>
          </p:nvSpPr>
          <p:spPr bwMode="auto">
            <a:xfrm>
              <a:off x="7086601" y="830047"/>
              <a:ext cx="519112" cy="323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o-RO" sz="1600" dirty="0" smtClean="0"/>
                <a:t>m</a:t>
              </a:r>
              <a:r>
                <a:rPr lang="ro-RO" sz="1600" baseline="30000" dirty="0" smtClean="0"/>
                <a:t>-1</a:t>
              </a:r>
              <a:endParaRPr lang="ro-RO" sz="1600" dirty="0" smtClean="0"/>
            </a:p>
            <a:p>
              <a:endParaRPr lang="ro-RO" sz="1600" dirty="0"/>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descr="ALG2_24mai2006.png"/>
          <p:cNvPicPr>
            <a:picLocks noChangeAspect="1"/>
          </p:cNvPicPr>
          <p:nvPr/>
        </p:nvPicPr>
        <p:blipFill>
          <a:blip r:embed="rId4"/>
          <a:stretch>
            <a:fillRect/>
          </a:stretch>
        </p:blipFill>
        <p:spPr>
          <a:xfrm>
            <a:off x="4643114" y="764399"/>
            <a:ext cx="4500886" cy="5303025"/>
          </a:xfrm>
          <a:prstGeom prst="rect">
            <a:avLst/>
          </a:prstGeom>
        </p:spPr>
      </p:pic>
      <p:pic>
        <p:nvPicPr>
          <p:cNvPr id="18" name="Picture 17" descr="NC_24mai2006.png"/>
          <p:cNvPicPr>
            <a:picLocks noChangeAspect="1"/>
          </p:cNvPicPr>
          <p:nvPr/>
        </p:nvPicPr>
        <p:blipFill>
          <a:blip r:embed="rId5"/>
          <a:stretch>
            <a:fillRect/>
          </a:stretch>
        </p:blipFill>
        <p:spPr>
          <a:xfrm>
            <a:off x="0" y="751114"/>
            <a:ext cx="4500886" cy="5303025"/>
          </a:xfrm>
          <a:prstGeom prst="rect">
            <a:avLst/>
          </a:prstGeom>
        </p:spPr>
      </p:pic>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6"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14" name="Content Placeholder 4"/>
          <p:cNvSpPr>
            <a:spLocks noGrp="1"/>
          </p:cNvSpPr>
          <p:nvPr>
            <p:ph idx="1"/>
          </p:nvPr>
        </p:nvSpPr>
        <p:spPr>
          <a:xfrm>
            <a:off x="7380514" y="5617030"/>
            <a:ext cx="1763487" cy="451262"/>
          </a:xfrm>
        </p:spPr>
        <p:txBody>
          <a:bodyPr/>
          <a:lstStyle/>
          <a:p>
            <a:pPr>
              <a:buNone/>
            </a:pPr>
            <a:r>
              <a:rPr lang="en-US" sz="1600" b="1" dirty="0" smtClean="0">
                <a:latin typeface="Verdana" pitchFamily="34" charset="0"/>
                <a:ea typeface="Verdana" pitchFamily="34" charset="0"/>
                <a:cs typeface="Verdana" pitchFamily="34" charset="0"/>
              </a:rPr>
              <a:t>24 </a:t>
            </a:r>
            <a:r>
              <a:rPr lang="en-US" sz="1600" b="1" dirty="0" err="1" smtClean="0">
                <a:latin typeface="Verdana" pitchFamily="34" charset="0"/>
                <a:ea typeface="Verdana" pitchFamily="34" charset="0"/>
                <a:cs typeface="Verdana" pitchFamily="34" charset="0"/>
              </a:rPr>
              <a:t>mai</a:t>
            </a:r>
            <a:r>
              <a:rPr lang="en-US" sz="1600" b="1" dirty="0" smtClean="0">
                <a:latin typeface="Verdana" pitchFamily="34" charset="0"/>
                <a:ea typeface="Verdana" pitchFamily="34" charset="0"/>
                <a:cs typeface="Verdana" pitchFamily="34" charset="0"/>
              </a:rPr>
              <a:t> 2006</a:t>
            </a:r>
          </a:p>
        </p:txBody>
      </p:sp>
      <p:sp>
        <p:nvSpPr>
          <p:cNvPr id="15"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Clorofil</a:t>
            </a:r>
            <a:r>
              <a:rPr lang="ro-RO" sz="2400" b="1" dirty="0" smtClean="0">
                <a:latin typeface="Bookman Old Style" pitchFamily="18" charset="0"/>
                <a:ea typeface="Verdana" pitchFamily="34" charset="0"/>
                <a:cs typeface="Verdana" pitchFamily="34" charset="0"/>
              </a:rPr>
              <a:t>ă</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(Algal Pigment Index I </a:t>
            </a:r>
            <a:r>
              <a:rPr lang="en-US" sz="2400" b="1" dirty="0" smtClean="0">
                <a:latin typeface="Bookman Old Style" pitchFamily="18" charset="0"/>
                <a:ea typeface="Verdana" pitchFamily="34" charset="0"/>
                <a:cs typeface="Verdana" pitchFamily="34" charset="0"/>
              </a:rPr>
              <a:t>&amp; II)</a:t>
            </a:r>
            <a:endParaRPr lang="en-US" sz="2400" b="1" i="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grpSp>
        <p:nvGrpSpPr>
          <p:cNvPr id="20" name="Group 19"/>
          <p:cNvGrpSpPr/>
          <p:nvPr/>
        </p:nvGrpSpPr>
        <p:grpSpPr>
          <a:xfrm>
            <a:off x="4646838" y="770992"/>
            <a:ext cx="3135087" cy="706653"/>
            <a:chOff x="6132738" y="2439772"/>
            <a:chExt cx="3135087" cy="706653"/>
          </a:xfrm>
        </p:grpSpPr>
        <p:sp>
          <p:nvSpPr>
            <p:cNvPr id="10" name="Rectangle 9"/>
            <p:cNvSpPr/>
            <p:nvPr/>
          </p:nvSpPr>
          <p:spPr>
            <a:xfrm>
              <a:off x="6132738" y="2441574"/>
              <a:ext cx="3052537" cy="70485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o-RO"/>
            </a:p>
          </p:txBody>
        </p:sp>
        <p:sp>
          <p:nvSpPr>
            <p:cNvPr id="11" name="Content Placeholder 4"/>
            <p:cNvSpPr txBox="1">
              <a:spLocks/>
            </p:cNvSpPr>
            <p:nvPr/>
          </p:nvSpPr>
          <p:spPr bwMode="auto">
            <a:xfrm>
              <a:off x="8485413" y="2439772"/>
              <a:ext cx="782412" cy="323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US" sz="1600" dirty="0" smtClean="0"/>
                <a:t>m</a:t>
              </a:r>
              <a:r>
                <a:rPr lang="ro-RO" sz="1600" dirty="0" smtClean="0"/>
                <a:t>g/m</a:t>
              </a:r>
              <a:r>
                <a:rPr lang="ro-RO" sz="1600" baseline="30000" dirty="0" smtClean="0"/>
                <a:t>3</a:t>
              </a:r>
              <a:endParaRPr lang="ro-RO" sz="1600" dirty="0"/>
            </a:p>
          </p:txBody>
        </p:sp>
        <p:pic>
          <p:nvPicPr>
            <p:cNvPr id="19" name="Picture 18" descr="CHL_legenda.jpg"/>
            <p:cNvPicPr>
              <a:picLocks noChangeAspect="1"/>
            </p:cNvPicPr>
            <p:nvPr/>
          </p:nvPicPr>
          <p:blipFill>
            <a:blip r:embed="rId7"/>
            <a:stretch>
              <a:fillRect/>
            </a:stretch>
          </p:blipFill>
          <p:spPr>
            <a:xfrm>
              <a:off x="6151108" y="2464254"/>
              <a:ext cx="2371725" cy="666750"/>
            </a:xfrm>
            <a:prstGeom prst="rect">
              <a:avLst/>
            </a:prstGeom>
          </p:spPr>
        </p:pic>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15" name="Content Placeholder 4"/>
          <p:cNvSpPr txBox="1">
            <a:spLocks/>
          </p:cNvSpPr>
          <p:nvPr/>
        </p:nvSpPr>
        <p:spPr bwMode="auto">
          <a:xfrm>
            <a:off x="0" y="214836"/>
            <a:ext cx="7362701"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Clorofil</a:t>
            </a:r>
            <a:r>
              <a:rPr lang="ro-RO" sz="2400" b="1" dirty="0" smtClean="0">
                <a:latin typeface="Bookman Old Style" pitchFamily="18" charset="0"/>
                <a:ea typeface="Verdana" pitchFamily="34" charset="0"/>
                <a:cs typeface="Verdana" pitchFamily="34" charset="0"/>
              </a:rPr>
              <a:t>ă</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Produse</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de </a:t>
            </a:r>
            <a:r>
              <a:rPr kumimoji="0" lang="en-US" sz="2400" b="1" i="0" u="none" strike="noStrike" kern="1200" cap="none" spc="0" normalizeH="0" noProof="0" dirty="0" err="1" smtClean="0">
                <a:ln>
                  <a:noFill/>
                </a:ln>
                <a:solidFill>
                  <a:schemeClr val="tx1"/>
                </a:solidFill>
                <a:effectLst/>
                <a:uLnTx/>
                <a:uFillTx/>
                <a:latin typeface="Bookman Old Style" pitchFamily="18" charset="0"/>
                <a:ea typeface="Verdana" pitchFamily="34" charset="0"/>
                <a:cs typeface="Verdana" pitchFamily="34" charset="0"/>
              </a:rPr>
              <a:t>Nivel</a:t>
            </a:r>
            <a:r>
              <a:rPr kumimoji="0" lang="en-US" sz="2400" b="1" i="0" u="none" strike="noStrike" kern="1200" cap="none" spc="0" normalizeH="0" noProof="0" dirty="0" smtClean="0">
                <a:ln>
                  <a:noFill/>
                </a:ln>
                <a:solidFill>
                  <a:schemeClr val="tx1"/>
                </a:solidFill>
                <a:effectLst/>
                <a:uLnTx/>
                <a:uFillTx/>
                <a:latin typeface="Bookman Old Style" pitchFamily="18" charset="0"/>
                <a:ea typeface="Verdana" pitchFamily="34" charset="0"/>
                <a:cs typeface="Verdana" pitchFamily="34" charset="0"/>
              </a:rPr>
              <a:t> 3</a:t>
            </a:r>
            <a:endParaRPr lang="en-US" sz="2400" b="1" i="1" dirty="0" smtClean="0">
              <a:latin typeface="Bookman Old Style" pitchFamily="18" charset="0"/>
              <a:ea typeface="Verdana" pitchFamily="34" charset="0"/>
              <a:cs typeface="Verdana" pitchFamily="34" charset="0"/>
            </a:endParaRPr>
          </a:p>
        </p:txBody>
      </p:sp>
      <p:pic>
        <p:nvPicPr>
          <p:cNvPr id="21" name="Picture 20" descr="1.png"/>
          <p:cNvPicPr>
            <a:picLocks noChangeAspect="1"/>
          </p:cNvPicPr>
          <p:nvPr/>
        </p:nvPicPr>
        <p:blipFill>
          <a:blip r:embed="rId5"/>
          <a:stretch>
            <a:fillRect/>
          </a:stretch>
        </p:blipFill>
        <p:spPr>
          <a:xfrm>
            <a:off x="0" y="1098467"/>
            <a:ext cx="9144000" cy="4987637"/>
          </a:xfrm>
          <a:prstGeom prst="rect">
            <a:avLst/>
          </a:prstGeom>
        </p:spPr>
      </p:pic>
      <p:pic>
        <p:nvPicPr>
          <p:cNvPr id="22" name="Picture 21" descr="2.png"/>
          <p:cNvPicPr>
            <a:picLocks noChangeAspect="1"/>
          </p:cNvPicPr>
          <p:nvPr/>
        </p:nvPicPr>
        <p:blipFill>
          <a:blip r:embed="rId6"/>
          <a:stretch>
            <a:fillRect/>
          </a:stretch>
        </p:blipFill>
        <p:spPr>
          <a:xfrm>
            <a:off x="0" y="1098467"/>
            <a:ext cx="9144000" cy="4987637"/>
          </a:xfrm>
          <a:prstGeom prst="rect">
            <a:avLst/>
          </a:prstGeom>
        </p:spPr>
      </p:pic>
      <p:pic>
        <p:nvPicPr>
          <p:cNvPr id="23" name="Picture 22" descr="3.png"/>
          <p:cNvPicPr>
            <a:picLocks noChangeAspect="1"/>
          </p:cNvPicPr>
          <p:nvPr/>
        </p:nvPicPr>
        <p:blipFill>
          <a:blip r:embed="rId7"/>
          <a:stretch>
            <a:fillRect/>
          </a:stretch>
        </p:blipFill>
        <p:spPr>
          <a:xfrm>
            <a:off x="0" y="1098467"/>
            <a:ext cx="9144000" cy="4987637"/>
          </a:xfrm>
          <a:prstGeom prst="rect">
            <a:avLst/>
          </a:prstGeom>
        </p:spPr>
      </p:pic>
      <p:pic>
        <p:nvPicPr>
          <p:cNvPr id="24" name="Picture 23" descr="4.png"/>
          <p:cNvPicPr>
            <a:picLocks noChangeAspect="1"/>
          </p:cNvPicPr>
          <p:nvPr/>
        </p:nvPicPr>
        <p:blipFill>
          <a:blip r:embed="rId8"/>
          <a:stretch>
            <a:fillRect/>
          </a:stretch>
        </p:blipFill>
        <p:spPr>
          <a:xfrm>
            <a:off x="0" y="1098467"/>
            <a:ext cx="9144000" cy="4987637"/>
          </a:xfrm>
          <a:prstGeom prst="rect">
            <a:avLst/>
          </a:prstGeom>
        </p:spPr>
      </p:pic>
      <p:pic>
        <p:nvPicPr>
          <p:cNvPr id="25" name="Picture 24" descr="5.png"/>
          <p:cNvPicPr>
            <a:picLocks noChangeAspect="1"/>
          </p:cNvPicPr>
          <p:nvPr/>
        </p:nvPicPr>
        <p:blipFill>
          <a:blip r:embed="rId9"/>
          <a:stretch>
            <a:fillRect/>
          </a:stretch>
        </p:blipFill>
        <p:spPr>
          <a:xfrm>
            <a:off x="0" y="1098467"/>
            <a:ext cx="9144000" cy="4987637"/>
          </a:xfrm>
          <a:prstGeom prst="rect">
            <a:avLst/>
          </a:prstGeom>
        </p:spPr>
      </p:pic>
      <p:pic>
        <p:nvPicPr>
          <p:cNvPr id="26" name="Picture 25" descr="6.png"/>
          <p:cNvPicPr>
            <a:picLocks noChangeAspect="1"/>
          </p:cNvPicPr>
          <p:nvPr/>
        </p:nvPicPr>
        <p:blipFill>
          <a:blip r:embed="rId10"/>
          <a:stretch>
            <a:fillRect/>
          </a:stretch>
        </p:blipFill>
        <p:spPr>
          <a:xfrm>
            <a:off x="0" y="1098467"/>
            <a:ext cx="9144000" cy="4987637"/>
          </a:xfrm>
          <a:prstGeom prst="rect">
            <a:avLst/>
          </a:prstGeom>
        </p:spPr>
      </p:pic>
      <p:pic>
        <p:nvPicPr>
          <p:cNvPr id="27" name="Picture 26" descr="7.png"/>
          <p:cNvPicPr>
            <a:picLocks noChangeAspect="1"/>
          </p:cNvPicPr>
          <p:nvPr/>
        </p:nvPicPr>
        <p:blipFill>
          <a:blip r:embed="rId11"/>
          <a:stretch>
            <a:fillRect/>
          </a:stretch>
        </p:blipFill>
        <p:spPr>
          <a:xfrm>
            <a:off x="0" y="1098467"/>
            <a:ext cx="9144000" cy="4987637"/>
          </a:xfrm>
          <a:prstGeom prst="rect">
            <a:avLst/>
          </a:prstGeom>
        </p:spPr>
      </p:pic>
      <p:pic>
        <p:nvPicPr>
          <p:cNvPr id="28" name="Picture 27" descr="8.png"/>
          <p:cNvPicPr>
            <a:picLocks noChangeAspect="1"/>
          </p:cNvPicPr>
          <p:nvPr/>
        </p:nvPicPr>
        <p:blipFill>
          <a:blip r:embed="rId12"/>
          <a:stretch>
            <a:fillRect/>
          </a:stretch>
        </p:blipFill>
        <p:spPr>
          <a:xfrm>
            <a:off x="0" y="1098467"/>
            <a:ext cx="9144000" cy="4987637"/>
          </a:xfrm>
          <a:prstGeom prst="rect">
            <a:avLst/>
          </a:prstGeom>
        </p:spPr>
      </p:pic>
      <p:pic>
        <p:nvPicPr>
          <p:cNvPr id="29" name="Picture 28" descr="9.png"/>
          <p:cNvPicPr>
            <a:picLocks noChangeAspect="1"/>
          </p:cNvPicPr>
          <p:nvPr/>
        </p:nvPicPr>
        <p:blipFill>
          <a:blip r:embed="rId13"/>
          <a:stretch>
            <a:fillRect/>
          </a:stretch>
        </p:blipFill>
        <p:spPr>
          <a:xfrm>
            <a:off x="0" y="1098467"/>
            <a:ext cx="9144000" cy="4987637"/>
          </a:xfrm>
          <a:prstGeom prst="rect">
            <a:avLst/>
          </a:prstGeom>
        </p:spPr>
      </p:pic>
      <p:pic>
        <p:nvPicPr>
          <p:cNvPr id="30" name="Picture 29" descr="10.png"/>
          <p:cNvPicPr>
            <a:picLocks noChangeAspect="1"/>
          </p:cNvPicPr>
          <p:nvPr/>
        </p:nvPicPr>
        <p:blipFill>
          <a:blip r:embed="rId14"/>
          <a:stretch>
            <a:fillRect/>
          </a:stretch>
        </p:blipFill>
        <p:spPr>
          <a:xfrm>
            <a:off x="0" y="1098467"/>
            <a:ext cx="9144000" cy="4987637"/>
          </a:xfrm>
          <a:prstGeom prst="rect">
            <a:avLst/>
          </a:prstGeom>
        </p:spPr>
      </p:pic>
      <p:pic>
        <p:nvPicPr>
          <p:cNvPr id="31" name="Picture 30" descr="11.png"/>
          <p:cNvPicPr>
            <a:picLocks noChangeAspect="1"/>
          </p:cNvPicPr>
          <p:nvPr/>
        </p:nvPicPr>
        <p:blipFill>
          <a:blip r:embed="rId15"/>
          <a:stretch>
            <a:fillRect/>
          </a:stretch>
        </p:blipFill>
        <p:spPr>
          <a:xfrm>
            <a:off x="0" y="1098467"/>
            <a:ext cx="9144000" cy="4987637"/>
          </a:xfrm>
          <a:prstGeom prst="rect">
            <a:avLst/>
          </a:prstGeom>
        </p:spPr>
      </p:pic>
      <p:pic>
        <p:nvPicPr>
          <p:cNvPr id="32" name="Picture 31" descr="12.png"/>
          <p:cNvPicPr>
            <a:picLocks noChangeAspect="1"/>
          </p:cNvPicPr>
          <p:nvPr/>
        </p:nvPicPr>
        <p:blipFill>
          <a:blip r:embed="rId16"/>
          <a:stretch>
            <a:fillRect/>
          </a:stretch>
        </p:blipFill>
        <p:spPr>
          <a:xfrm>
            <a:off x="0" y="1098467"/>
            <a:ext cx="9144000" cy="4987637"/>
          </a:xfrm>
          <a:prstGeom prst="rect">
            <a:avLst/>
          </a:prstGeom>
        </p:spPr>
      </p:pic>
      <p:sp>
        <p:nvSpPr>
          <p:cNvPr id="33" name="Content Placeholder 4"/>
          <p:cNvSpPr>
            <a:spLocks noGrp="1"/>
          </p:cNvSpPr>
          <p:nvPr>
            <p:ph idx="1"/>
          </p:nvPr>
        </p:nvSpPr>
        <p:spPr>
          <a:xfrm>
            <a:off x="337457" y="1186544"/>
            <a:ext cx="5802086" cy="451262"/>
          </a:xfrm>
        </p:spPr>
        <p:txBody>
          <a:bodyPr/>
          <a:lstStyle/>
          <a:p>
            <a:pPr>
              <a:buNone/>
            </a:pPr>
            <a:r>
              <a:rPr lang="en-US" sz="1600" b="1" dirty="0" smtClean="0">
                <a:latin typeface="Verdana" pitchFamily="34" charset="0"/>
                <a:ea typeface="Verdana" pitchFamily="34" charset="0"/>
                <a:cs typeface="Verdana" pitchFamily="34" charset="0"/>
              </a:rPr>
              <a:t>http://earth.eo.esa.int/level3/meris-level3/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3"/>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24"/>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nodeType="afterEffect">
                                  <p:stCondLst>
                                    <p:cond delay="500"/>
                                  </p:stCondLst>
                                  <p:childTnLst>
                                    <p:set>
                                      <p:cBhvr>
                                        <p:cTn id="18" dur="1" fill="hold">
                                          <p:stCondLst>
                                            <p:cond delay="0"/>
                                          </p:stCondLst>
                                        </p:cTn>
                                        <p:tgtEl>
                                          <p:spTgt spid="25"/>
                                        </p:tgtEl>
                                        <p:attrNameLst>
                                          <p:attrName>style.visibility</p:attrName>
                                        </p:attrNameLst>
                                      </p:cBhvr>
                                      <p:to>
                                        <p:strVal val="visible"/>
                                      </p:to>
                                    </p:set>
                                  </p:childTnLst>
                                </p:cTn>
                              </p:par>
                            </p:childTnLst>
                          </p:cTn>
                        </p:par>
                        <p:par>
                          <p:cTn id="19" fill="hold">
                            <p:stCondLst>
                              <p:cond delay="2000"/>
                            </p:stCondLst>
                            <p:childTnLst>
                              <p:par>
                                <p:cTn id="20" presetID="1" presetClass="entr" presetSubtype="0" fill="hold" nodeType="afterEffect">
                                  <p:stCondLst>
                                    <p:cond delay="500"/>
                                  </p:stCondLst>
                                  <p:childTnLst>
                                    <p:set>
                                      <p:cBhvr>
                                        <p:cTn id="21" dur="1" fill="hold">
                                          <p:stCondLst>
                                            <p:cond delay="0"/>
                                          </p:stCondLst>
                                        </p:cTn>
                                        <p:tgtEl>
                                          <p:spTgt spid="26"/>
                                        </p:tgtEl>
                                        <p:attrNameLst>
                                          <p:attrName>style.visibility</p:attrName>
                                        </p:attrNameLst>
                                      </p:cBhvr>
                                      <p:to>
                                        <p:strVal val="visible"/>
                                      </p:to>
                                    </p:set>
                                  </p:childTnLst>
                                </p:cTn>
                              </p:par>
                            </p:childTnLst>
                          </p:cTn>
                        </p:par>
                        <p:par>
                          <p:cTn id="22" fill="hold">
                            <p:stCondLst>
                              <p:cond delay="2500"/>
                            </p:stCondLst>
                            <p:childTnLst>
                              <p:par>
                                <p:cTn id="23" presetID="1" presetClass="entr" presetSubtype="0" fill="hold" nodeType="afterEffect">
                                  <p:stCondLst>
                                    <p:cond delay="500"/>
                                  </p:stCondLst>
                                  <p:childTnLst>
                                    <p:set>
                                      <p:cBhvr>
                                        <p:cTn id="24" dur="1" fill="hold">
                                          <p:stCondLst>
                                            <p:cond delay="0"/>
                                          </p:stCondLst>
                                        </p:cTn>
                                        <p:tgtEl>
                                          <p:spTgt spid="27"/>
                                        </p:tgtEl>
                                        <p:attrNameLst>
                                          <p:attrName>style.visibility</p:attrName>
                                        </p:attrNameLst>
                                      </p:cBhvr>
                                      <p:to>
                                        <p:strVal val="visible"/>
                                      </p:to>
                                    </p:set>
                                  </p:childTnLst>
                                </p:cTn>
                              </p:par>
                            </p:childTnLst>
                          </p:cTn>
                        </p:par>
                        <p:par>
                          <p:cTn id="25" fill="hold">
                            <p:stCondLst>
                              <p:cond delay="3000"/>
                            </p:stCondLst>
                            <p:childTnLst>
                              <p:par>
                                <p:cTn id="26" presetID="1" presetClass="entr" presetSubtype="0" fill="hold" nodeType="afterEffect">
                                  <p:stCondLst>
                                    <p:cond delay="500"/>
                                  </p:stCondLst>
                                  <p:childTnLst>
                                    <p:set>
                                      <p:cBhvr>
                                        <p:cTn id="27" dur="1" fill="hold">
                                          <p:stCondLst>
                                            <p:cond delay="0"/>
                                          </p:stCondLst>
                                        </p:cTn>
                                        <p:tgtEl>
                                          <p:spTgt spid="28"/>
                                        </p:tgtEl>
                                        <p:attrNameLst>
                                          <p:attrName>style.visibility</p:attrName>
                                        </p:attrNameLst>
                                      </p:cBhvr>
                                      <p:to>
                                        <p:strVal val="visible"/>
                                      </p:to>
                                    </p:set>
                                  </p:childTnLst>
                                </p:cTn>
                              </p:par>
                            </p:childTnLst>
                          </p:cTn>
                        </p:par>
                        <p:par>
                          <p:cTn id="28" fill="hold">
                            <p:stCondLst>
                              <p:cond delay="3500"/>
                            </p:stCondLst>
                            <p:childTnLst>
                              <p:par>
                                <p:cTn id="29" presetID="1" presetClass="entr" presetSubtype="0" fill="hold" nodeType="afterEffect">
                                  <p:stCondLst>
                                    <p:cond delay="500"/>
                                  </p:stCondLst>
                                  <p:childTnLst>
                                    <p:set>
                                      <p:cBhvr>
                                        <p:cTn id="30" dur="1" fill="hold">
                                          <p:stCondLst>
                                            <p:cond delay="0"/>
                                          </p:stCondLst>
                                        </p:cTn>
                                        <p:tgtEl>
                                          <p:spTgt spid="29"/>
                                        </p:tgtEl>
                                        <p:attrNameLst>
                                          <p:attrName>style.visibility</p:attrName>
                                        </p:attrNameLst>
                                      </p:cBhvr>
                                      <p:to>
                                        <p:strVal val="visible"/>
                                      </p:to>
                                    </p:set>
                                  </p:childTnLst>
                                </p:cTn>
                              </p:par>
                            </p:childTnLst>
                          </p:cTn>
                        </p:par>
                        <p:par>
                          <p:cTn id="31" fill="hold">
                            <p:stCondLst>
                              <p:cond delay="4000"/>
                            </p:stCondLst>
                            <p:childTnLst>
                              <p:par>
                                <p:cTn id="32" presetID="1" presetClass="entr" presetSubtype="0" fill="hold" nodeType="afterEffect">
                                  <p:stCondLst>
                                    <p:cond delay="500"/>
                                  </p:stCondLst>
                                  <p:childTnLst>
                                    <p:set>
                                      <p:cBhvr>
                                        <p:cTn id="33" dur="1" fill="hold">
                                          <p:stCondLst>
                                            <p:cond delay="0"/>
                                          </p:stCondLst>
                                        </p:cTn>
                                        <p:tgtEl>
                                          <p:spTgt spid="30"/>
                                        </p:tgtEl>
                                        <p:attrNameLst>
                                          <p:attrName>style.visibility</p:attrName>
                                        </p:attrNameLst>
                                      </p:cBhvr>
                                      <p:to>
                                        <p:strVal val="visible"/>
                                      </p:to>
                                    </p:set>
                                  </p:childTnLst>
                                </p:cTn>
                              </p:par>
                            </p:childTnLst>
                          </p:cTn>
                        </p:par>
                        <p:par>
                          <p:cTn id="34" fill="hold">
                            <p:stCondLst>
                              <p:cond delay="4500"/>
                            </p:stCondLst>
                            <p:childTnLst>
                              <p:par>
                                <p:cTn id="35" presetID="1" presetClass="entr" presetSubtype="0" fill="hold" nodeType="afterEffect">
                                  <p:stCondLst>
                                    <p:cond delay="500"/>
                                  </p:stCondLst>
                                  <p:childTnLst>
                                    <p:set>
                                      <p:cBhvr>
                                        <p:cTn id="36" dur="1" fill="hold">
                                          <p:stCondLst>
                                            <p:cond delay="0"/>
                                          </p:stCondLst>
                                        </p:cTn>
                                        <p:tgtEl>
                                          <p:spTgt spid="31"/>
                                        </p:tgtEl>
                                        <p:attrNameLst>
                                          <p:attrName>style.visibility</p:attrName>
                                        </p:attrNameLst>
                                      </p:cBhvr>
                                      <p:to>
                                        <p:strVal val="visible"/>
                                      </p:to>
                                    </p:set>
                                  </p:childTnLst>
                                </p:cTn>
                              </p:par>
                            </p:childTnLst>
                          </p:cTn>
                        </p:par>
                        <p:par>
                          <p:cTn id="37" fill="hold">
                            <p:stCondLst>
                              <p:cond delay="5000"/>
                            </p:stCondLst>
                            <p:childTnLst>
                              <p:par>
                                <p:cTn id="38" presetID="1" presetClass="entr" presetSubtype="0" fill="hold" nodeType="afterEffect">
                                  <p:stCondLst>
                                    <p:cond delay="500"/>
                                  </p:stCondLst>
                                  <p:childTnLst>
                                    <p:set>
                                      <p:cBhvr>
                                        <p:cTn id="39"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Acces</a:t>
            </a:r>
            <a:r>
              <a:rPr lang="en-US" sz="2400" b="1" dirty="0" smtClean="0">
                <a:latin typeface="Bookman Old Style" pitchFamily="18" charset="0"/>
                <a:ea typeface="Verdana" pitchFamily="34" charset="0"/>
                <a:cs typeface="Verdana" pitchFamily="34" charset="0"/>
              </a:rPr>
              <a:t> date </a:t>
            </a:r>
            <a:r>
              <a:rPr lang="en-US" sz="2400" b="1" dirty="0" err="1" smtClean="0">
                <a:latin typeface="Bookman Old Style" pitchFamily="18" charset="0"/>
                <a:ea typeface="Verdana" pitchFamily="34" charset="0"/>
                <a:cs typeface="Verdana" pitchFamily="34" charset="0"/>
              </a:rPr>
              <a:t>arhivate</a:t>
            </a:r>
            <a:r>
              <a:rPr lang="en-US" sz="2400" b="1" dirty="0" smtClean="0">
                <a:latin typeface="Bookman Old Style" pitchFamily="18" charset="0"/>
                <a:ea typeface="Verdana" pitchFamily="34" charset="0"/>
                <a:cs typeface="Verdana" pitchFamily="34" charset="0"/>
              </a:rPr>
              <a:t> de </a:t>
            </a:r>
            <a:r>
              <a:rPr lang="en-US" sz="2400" b="1" dirty="0" err="1" smtClean="0">
                <a:latin typeface="Bookman Old Style" pitchFamily="18" charset="0"/>
                <a:ea typeface="Verdana" pitchFamily="34" charset="0"/>
                <a:cs typeface="Verdana" pitchFamily="34" charset="0"/>
              </a:rPr>
              <a:t>nivel</a:t>
            </a:r>
            <a:r>
              <a:rPr lang="en-US" sz="2400" b="1" dirty="0" smtClean="0">
                <a:latin typeface="Bookman Old Style" pitchFamily="18" charset="0"/>
                <a:ea typeface="Verdana" pitchFamily="34" charset="0"/>
                <a:cs typeface="Verdana" pitchFamily="34" charset="0"/>
              </a:rPr>
              <a:t> 2</a:t>
            </a:r>
            <a:r>
              <a:rPr lang="ro-RO" sz="2400" b="1" dirty="0" smtClean="0">
                <a:latin typeface="Bookman Old Style" pitchFamily="18" charset="0"/>
                <a:ea typeface="Verdana" pitchFamily="34" charset="0"/>
                <a:cs typeface="Verdana" pitchFamily="34" charset="0"/>
              </a:rPr>
              <a:t> RR</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0" name="Content Placeholder 4"/>
          <p:cNvSpPr>
            <a:spLocks noGrp="1"/>
          </p:cNvSpPr>
          <p:nvPr>
            <p:ph idx="1"/>
          </p:nvPr>
        </p:nvSpPr>
        <p:spPr>
          <a:xfrm>
            <a:off x="255114" y="1004219"/>
            <a:ext cx="8540544" cy="400039"/>
          </a:xfrm>
        </p:spPr>
        <p:txBody>
          <a:bodyPr/>
          <a:lstStyle/>
          <a:p>
            <a:pPr>
              <a:buNone/>
            </a:pPr>
            <a:r>
              <a:rPr lang="en-US" sz="1600" b="1" dirty="0" err="1" smtClean="0">
                <a:latin typeface="Verdana" pitchFamily="34" charset="0"/>
                <a:ea typeface="Verdana" pitchFamily="34" charset="0"/>
                <a:cs typeface="Verdana" pitchFamily="34" charset="0"/>
              </a:rPr>
              <a:t>Interfa</a:t>
            </a:r>
            <a:r>
              <a:rPr lang="ro-RO" sz="1600" b="1" dirty="0" smtClean="0">
                <a:latin typeface="Verdana" pitchFamily="34" charset="0"/>
                <a:ea typeface="Verdana" pitchFamily="34" charset="0"/>
                <a:cs typeface="Verdana" pitchFamily="34" charset="0"/>
              </a:rPr>
              <a:t>ț</a:t>
            </a:r>
            <a:r>
              <a:rPr lang="en-US" sz="1600" b="1" dirty="0" smtClean="0">
                <a:latin typeface="Verdana" pitchFamily="34" charset="0"/>
                <a:ea typeface="Verdana" pitchFamily="34" charset="0"/>
                <a:cs typeface="Verdana" pitchFamily="34" charset="0"/>
              </a:rPr>
              <a:t>a MERCI</a:t>
            </a:r>
            <a:r>
              <a:rPr lang="ro-RO" sz="1600" b="1" dirty="0" smtClean="0">
                <a:latin typeface="Verdana" pitchFamily="34" charset="0"/>
                <a:ea typeface="Verdana" pitchFamily="34" charset="0"/>
                <a:cs typeface="Verdana" pitchFamily="34" charset="0"/>
              </a:rPr>
              <a:t> (necesită înregistrare Cat.1 la </a:t>
            </a:r>
            <a:r>
              <a:rPr lang="ro-RO" sz="1600" b="1" dirty="0" smtClean="0">
                <a:latin typeface="Verdana" pitchFamily="34" charset="0"/>
                <a:ea typeface="Verdana" pitchFamily="34" charset="0"/>
                <a:cs typeface="Verdana" pitchFamily="34" charset="0"/>
                <a:hlinkClick r:id="rId5"/>
              </a:rPr>
              <a:t>http://eopi.esa.int</a:t>
            </a:r>
            <a:r>
              <a:rPr lang="ro-RO" sz="1600" b="1" dirty="0" smtClean="0">
                <a:latin typeface="Verdana" pitchFamily="34" charset="0"/>
                <a:ea typeface="Verdana" pitchFamily="34" charset="0"/>
                <a:cs typeface="Verdana" pitchFamily="34" charset="0"/>
              </a:rPr>
              <a:t>)</a:t>
            </a:r>
          </a:p>
          <a:p>
            <a:pPr>
              <a:buNone/>
            </a:pPr>
            <a:endParaRPr lang="en-US" sz="1600" b="1" dirty="0" smtClean="0">
              <a:latin typeface="Verdana" pitchFamily="34" charset="0"/>
              <a:ea typeface="Verdana" pitchFamily="34" charset="0"/>
              <a:cs typeface="Verdana" pitchFamily="34" charset="0"/>
            </a:endParaRPr>
          </a:p>
        </p:txBody>
      </p:sp>
      <p:pic>
        <p:nvPicPr>
          <p:cNvPr id="11" name="Picture 10" descr="merci.jpg"/>
          <p:cNvPicPr>
            <a:picLocks noChangeAspect="1"/>
          </p:cNvPicPr>
          <p:nvPr/>
        </p:nvPicPr>
        <p:blipFill>
          <a:blip r:embed="rId6"/>
          <a:stretch>
            <a:fillRect/>
          </a:stretch>
        </p:blipFill>
        <p:spPr>
          <a:xfrm>
            <a:off x="0" y="1757555"/>
            <a:ext cx="9144000" cy="3996031"/>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Acces</a:t>
            </a:r>
            <a:r>
              <a:rPr lang="en-US" sz="2400" b="1" dirty="0" smtClean="0">
                <a:latin typeface="Bookman Old Style" pitchFamily="18" charset="0"/>
                <a:ea typeface="Verdana" pitchFamily="34" charset="0"/>
                <a:cs typeface="Verdana" pitchFamily="34" charset="0"/>
              </a:rPr>
              <a:t> date </a:t>
            </a:r>
            <a:r>
              <a:rPr lang="en-US" sz="2400" b="1" dirty="0" err="1" smtClean="0">
                <a:latin typeface="Bookman Old Style" pitchFamily="18" charset="0"/>
                <a:ea typeface="Verdana" pitchFamily="34" charset="0"/>
                <a:cs typeface="Verdana" pitchFamily="34" charset="0"/>
              </a:rPr>
              <a:t>arhivate</a:t>
            </a:r>
            <a:r>
              <a:rPr lang="en-US" sz="2400" b="1" dirty="0" smtClean="0">
                <a:latin typeface="Bookman Old Style" pitchFamily="18" charset="0"/>
                <a:ea typeface="Verdana" pitchFamily="34" charset="0"/>
                <a:cs typeface="Verdana" pitchFamily="34" charset="0"/>
              </a:rPr>
              <a:t> de </a:t>
            </a:r>
            <a:r>
              <a:rPr lang="en-US" sz="2400" b="1" dirty="0" err="1" smtClean="0">
                <a:latin typeface="Bookman Old Style" pitchFamily="18" charset="0"/>
                <a:ea typeface="Verdana" pitchFamily="34" charset="0"/>
                <a:cs typeface="Verdana" pitchFamily="34" charset="0"/>
              </a:rPr>
              <a:t>nivel</a:t>
            </a:r>
            <a:r>
              <a:rPr lang="en-US" sz="2400" b="1" dirty="0" smtClean="0">
                <a:latin typeface="Bookman Old Style" pitchFamily="18" charset="0"/>
                <a:ea typeface="Verdana" pitchFamily="34" charset="0"/>
                <a:cs typeface="Verdana" pitchFamily="34" charset="0"/>
              </a:rPr>
              <a:t> 2</a:t>
            </a:r>
            <a:r>
              <a:rPr lang="ro-RO" sz="2400" b="1" dirty="0" smtClean="0">
                <a:latin typeface="Bookman Old Style" pitchFamily="18" charset="0"/>
                <a:ea typeface="Verdana" pitchFamily="34" charset="0"/>
                <a:cs typeface="Verdana" pitchFamily="34" charset="0"/>
              </a:rPr>
              <a:t> RR</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0" name="Content Placeholder 4"/>
          <p:cNvSpPr>
            <a:spLocks noGrp="1"/>
          </p:cNvSpPr>
          <p:nvPr>
            <p:ph idx="1"/>
          </p:nvPr>
        </p:nvSpPr>
        <p:spPr>
          <a:xfrm>
            <a:off x="276886" y="819162"/>
            <a:ext cx="8540544" cy="400039"/>
          </a:xfrm>
        </p:spPr>
        <p:txBody>
          <a:bodyPr/>
          <a:lstStyle/>
          <a:p>
            <a:pPr>
              <a:buNone/>
            </a:pPr>
            <a:r>
              <a:rPr lang="ro-RO" sz="1600" b="1" dirty="0" smtClean="0">
                <a:latin typeface="Verdana" pitchFamily="34" charset="0"/>
                <a:ea typeface="Verdana" pitchFamily="34" charset="0"/>
                <a:cs typeface="Verdana" pitchFamily="34" charset="0"/>
              </a:rPr>
              <a:t>EOLI-SA – catalog de date on-line</a:t>
            </a:r>
          </a:p>
          <a:p>
            <a:pPr>
              <a:buNone/>
            </a:pPr>
            <a:endParaRPr lang="en-US" sz="1600" b="1" dirty="0" smtClean="0">
              <a:latin typeface="Verdana" pitchFamily="34" charset="0"/>
              <a:ea typeface="Verdana" pitchFamily="34" charset="0"/>
              <a:cs typeface="Verdana" pitchFamily="34" charset="0"/>
            </a:endParaRPr>
          </a:p>
        </p:txBody>
      </p:sp>
      <p:pic>
        <p:nvPicPr>
          <p:cNvPr id="9" name="Picture 8" descr="eolisa.jpg"/>
          <p:cNvPicPr>
            <a:picLocks noChangeAspect="1"/>
          </p:cNvPicPr>
          <p:nvPr/>
        </p:nvPicPr>
        <p:blipFill>
          <a:blip r:embed="rId5"/>
          <a:stretch>
            <a:fillRect/>
          </a:stretch>
        </p:blipFill>
        <p:spPr>
          <a:xfrm>
            <a:off x="326572" y="1333060"/>
            <a:ext cx="8470654" cy="552494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Acces</a:t>
            </a:r>
            <a:r>
              <a:rPr lang="en-US" sz="2400" b="1" dirty="0" smtClean="0">
                <a:latin typeface="Bookman Old Style" pitchFamily="18" charset="0"/>
                <a:ea typeface="Verdana" pitchFamily="34" charset="0"/>
                <a:cs typeface="Verdana" pitchFamily="34" charset="0"/>
              </a:rPr>
              <a:t> date </a:t>
            </a:r>
            <a:r>
              <a:rPr lang="en-US" sz="2400" b="1" dirty="0" err="1" smtClean="0">
                <a:latin typeface="Bookman Old Style" pitchFamily="18" charset="0"/>
                <a:ea typeface="Verdana" pitchFamily="34" charset="0"/>
                <a:cs typeface="Verdana" pitchFamily="34" charset="0"/>
              </a:rPr>
              <a:t>arhivate</a:t>
            </a:r>
            <a:r>
              <a:rPr lang="en-US" sz="2400" b="1" dirty="0" smtClean="0">
                <a:latin typeface="Bookman Old Style" pitchFamily="18" charset="0"/>
                <a:ea typeface="Verdana" pitchFamily="34" charset="0"/>
                <a:cs typeface="Verdana" pitchFamily="34" charset="0"/>
              </a:rPr>
              <a:t> de </a:t>
            </a:r>
            <a:r>
              <a:rPr lang="en-US" sz="2400" b="1" dirty="0" err="1" smtClean="0">
                <a:latin typeface="Bookman Old Style" pitchFamily="18" charset="0"/>
                <a:ea typeface="Verdana" pitchFamily="34" charset="0"/>
                <a:cs typeface="Verdana" pitchFamily="34" charset="0"/>
              </a:rPr>
              <a:t>nivel</a:t>
            </a:r>
            <a:r>
              <a:rPr lang="ro-RO" sz="2400" b="1" dirty="0" smtClean="0">
                <a:latin typeface="Bookman Old Style" pitchFamily="18" charset="0"/>
                <a:ea typeface="Verdana" pitchFamily="34" charset="0"/>
                <a:cs typeface="Verdana" pitchFamily="34" charset="0"/>
              </a:rPr>
              <a:t> 3</a:t>
            </a:r>
            <a:endParaRPr lang="en-US" sz="2400" b="1" dirty="0" smtClean="0">
              <a:latin typeface="Bookman Old Style" pitchFamily="18"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2" name="Content Placeholder 4"/>
          <p:cNvSpPr txBox="1">
            <a:spLocks/>
          </p:cNvSpPr>
          <p:nvPr/>
        </p:nvSpPr>
        <p:spPr bwMode="auto">
          <a:xfrm>
            <a:off x="381000" y="859972"/>
            <a:ext cx="5802086" cy="4512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2000"/>
              </a:spcBef>
              <a:spcAft>
                <a:spcPct val="0"/>
              </a:spcAft>
              <a:buClrTx/>
              <a:buSzPct val="80000"/>
              <a:buFont typeface="Wingdings" pitchFamily="2" charset="2"/>
              <a:buNone/>
              <a:tabLst/>
              <a:defRPr/>
            </a:pPr>
            <a:r>
              <a:rPr kumimoji="0" lang="en-US" sz="16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rPr>
              <a:t>http://earth.eo.esa.int/level3/meris-level3/</a:t>
            </a:r>
          </a:p>
        </p:txBody>
      </p:sp>
      <p:pic>
        <p:nvPicPr>
          <p:cNvPr id="13" name="Picture 30"/>
          <p:cNvPicPr>
            <a:picLocks noChangeAspect="1" noChangeArrowheads="1"/>
          </p:cNvPicPr>
          <p:nvPr/>
        </p:nvPicPr>
        <p:blipFill>
          <a:blip r:embed="rId5"/>
          <a:srcRect/>
          <a:stretch>
            <a:fillRect/>
          </a:stretch>
        </p:blipFill>
        <p:spPr bwMode="auto">
          <a:xfrm>
            <a:off x="4698320" y="1270000"/>
            <a:ext cx="4445680" cy="5588000"/>
          </a:xfrm>
          <a:prstGeom prst="rect">
            <a:avLst/>
          </a:prstGeom>
          <a:noFill/>
          <a:ln w="9525">
            <a:noFill/>
            <a:miter lim="800000"/>
            <a:headEnd/>
            <a:tailEnd/>
          </a:ln>
          <a:effectLst>
            <a:outerShdw dist="107763" dir="2700000" algn="ctr" rotWithShape="0">
              <a:schemeClr val="bg2">
                <a:alpha val="50000"/>
              </a:schemeClr>
            </a:outerShdw>
          </a:effectLst>
        </p:spPr>
      </p:pic>
      <p:grpSp>
        <p:nvGrpSpPr>
          <p:cNvPr id="14" name="Group 9"/>
          <p:cNvGrpSpPr>
            <a:grpSpLocks/>
          </p:cNvGrpSpPr>
          <p:nvPr/>
        </p:nvGrpSpPr>
        <p:grpSpPr bwMode="auto">
          <a:xfrm>
            <a:off x="328839" y="1553028"/>
            <a:ext cx="1446213" cy="1200150"/>
            <a:chOff x="1140" y="1419"/>
            <a:chExt cx="911" cy="756"/>
          </a:xfrm>
        </p:grpSpPr>
        <p:pic>
          <p:nvPicPr>
            <p:cNvPr id="15" name="Picture 10"/>
            <p:cNvPicPr>
              <a:picLocks noChangeAspect="1" noChangeArrowheads="1"/>
            </p:cNvPicPr>
            <p:nvPr/>
          </p:nvPicPr>
          <p:blipFill>
            <a:blip r:embed="rId6"/>
            <a:srcRect/>
            <a:stretch>
              <a:fillRect/>
            </a:stretch>
          </p:blipFill>
          <p:spPr bwMode="auto">
            <a:xfrm>
              <a:off x="1181" y="1741"/>
              <a:ext cx="819" cy="434"/>
            </a:xfrm>
            <a:prstGeom prst="rect">
              <a:avLst/>
            </a:prstGeom>
            <a:noFill/>
            <a:ln w="9525">
              <a:solidFill>
                <a:schemeClr val="tx1"/>
              </a:solidFill>
              <a:miter lim="800000"/>
              <a:headEnd/>
              <a:tailEnd/>
            </a:ln>
            <a:effectLst/>
          </p:spPr>
        </p:pic>
        <p:sp>
          <p:nvSpPr>
            <p:cNvPr id="16" name="Rectangle 11"/>
            <p:cNvSpPr>
              <a:spLocks noChangeArrowheads="1"/>
            </p:cNvSpPr>
            <p:nvPr/>
          </p:nvSpPr>
          <p:spPr bwMode="auto">
            <a:xfrm>
              <a:off x="1140" y="1419"/>
              <a:ext cx="911" cy="310"/>
            </a:xfrm>
            <a:prstGeom prst="rect">
              <a:avLst/>
            </a:prstGeom>
            <a:noFill/>
            <a:ln w="9525">
              <a:noFill/>
              <a:miter lim="800000"/>
              <a:headEnd/>
              <a:tailEnd/>
            </a:ln>
            <a:effectLst/>
          </p:spPr>
          <p:txBody>
            <a:bodyPr wrap="none">
              <a:spAutoFit/>
            </a:bodyPr>
            <a:lstStyle/>
            <a:p>
              <a:pPr algn="ctr"/>
              <a:r>
                <a:rPr lang="en-GB" sz="1400" b="1" i="1" dirty="0">
                  <a:solidFill>
                    <a:srgbClr val="0000CC"/>
                  </a:solidFill>
                </a:rPr>
                <a:t> </a:t>
              </a:r>
              <a:r>
                <a:rPr lang="en-GB" sz="1200" b="1" dirty="0" smtClean="0">
                  <a:latin typeface="Verdana" pitchFamily="34" charset="0"/>
                  <a:ea typeface="Verdana" pitchFamily="34" charset="0"/>
                  <a:cs typeface="Verdana" pitchFamily="34" charset="0"/>
                </a:rPr>
                <a:t>Chlorophyll-a </a:t>
              </a:r>
              <a:br>
                <a:rPr lang="en-GB" sz="1200" b="1" dirty="0" smtClean="0">
                  <a:latin typeface="Verdana" pitchFamily="34" charset="0"/>
                  <a:ea typeface="Verdana" pitchFamily="34" charset="0"/>
                  <a:cs typeface="Verdana" pitchFamily="34" charset="0"/>
                </a:rPr>
              </a:br>
              <a:r>
                <a:rPr lang="en-GB" sz="1200" b="1" dirty="0" smtClean="0">
                  <a:latin typeface="Verdana" pitchFamily="34" charset="0"/>
                  <a:ea typeface="Verdana" pitchFamily="34" charset="0"/>
                  <a:cs typeface="Verdana" pitchFamily="34" charset="0"/>
                </a:rPr>
                <a:t>Case 1</a:t>
              </a:r>
            </a:p>
          </p:txBody>
        </p:sp>
      </p:grpSp>
      <p:grpSp>
        <p:nvGrpSpPr>
          <p:cNvPr id="17" name="Group 12"/>
          <p:cNvGrpSpPr>
            <a:grpSpLocks/>
          </p:cNvGrpSpPr>
          <p:nvPr/>
        </p:nvGrpSpPr>
        <p:grpSpPr bwMode="auto">
          <a:xfrm>
            <a:off x="2435452" y="1553028"/>
            <a:ext cx="1522412" cy="1198563"/>
            <a:chOff x="2222" y="1419"/>
            <a:chExt cx="959" cy="755"/>
          </a:xfrm>
        </p:grpSpPr>
        <p:pic>
          <p:nvPicPr>
            <p:cNvPr id="18" name="Picture 13"/>
            <p:cNvPicPr>
              <a:picLocks noChangeAspect="1" noChangeArrowheads="1"/>
            </p:cNvPicPr>
            <p:nvPr/>
          </p:nvPicPr>
          <p:blipFill>
            <a:blip r:embed="rId7"/>
            <a:srcRect/>
            <a:stretch>
              <a:fillRect/>
            </a:stretch>
          </p:blipFill>
          <p:spPr bwMode="auto">
            <a:xfrm>
              <a:off x="2324" y="1741"/>
              <a:ext cx="812" cy="433"/>
            </a:xfrm>
            <a:prstGeom prst="rect">
              <a:avLst/>
            </a:prstGeom>
            <a:noFill/>
            <a:ln w="9525">
              <a:solidFill>
                <a:schemeClr val="tx1"/>
              </a:solidFill>
              <a:miter lim="800000"/>
              <a:headEnd/>
              <a:tailEnd/>
            </a:ln>
            <a:effectLst/>
          </p:spPr>
        </p:pic>
        <p:sp>
          <p:nvSpPr>
            <p:cNvPr id="19" name="Rectangle 14"/>
            <p:cNvSpPr>
              <a:spLocks noChangeArrowheads="1"/>
            </p:cNvSpPr>
            <p:nvPr/>
          </p:nvSpPr>
          <p:spPr bwMode="auto">
            <a:xfrm>
              <a:off x="2222" y="1419"/>
              <a:ext cx="959" cy="310"/>
            </a:xfrm>
            <a:prstGeom prst="rect">
              <a:avLst/>
            </a:prstGeom>
            <a:noFill/>
            <a:ln w="9525">
              <a:noFill/>
              <a:miter lim="800000"/>
              <a:headEnd/>
              <a:tailEnd/>
            </a:ln>
            <a:effectLst/>
          </p:spPr>
          <p:txBody>
            <a:bodyPr>
              <a:spAutoFit/>
            </a:bodyPr>
            <a:lstStyle/>
            <a:p>
              <a:pPr algn="ctr"/>
              <a:r>
                <a:rPr lang="en-GB" sz="1400" b="1" i="1" dirty="0">
                  <a:solidFill>
                    <a:srgbClr val="0000CC"/>
                  </a:solidFill>
                </a:rPr>
                <a:t> </a:t>
              </a:r>
              <a:r>
                <a:rPr lang="en-GB" sz="1200" b="1" dirty="0" smtClean="0">
                  <a:latin typeface="Verdana" pitchFamily="34" charset="0"/>
                  <a:ea typeface="Verdana" pitchFamily="34" charset="0"/>
                  <a:cs typeface="Verdana" pitchFamily="34" charset="0"/>
                </a:rPr>
                <a:t>Total water vapour column</a:t>
              </a:r>
            </a:p>
          </p:txBody>
        </p:sp>
      </p:grpSp>
      <p:grpSp>
        <p:nvGrpSpPr>
          <p:cNvPr id="20" name="Group 15"/>
          <p:cNvGrpSpPr>
            <a:grpSpLocks/>
          </p:cNvGrpSpPr>
          <p:nvPr/>
        </p:nvGrpSpPr>
        <p:grpSpPr bwMode="auto">
          <a:xfrm>
            <a:off x="233589" y="3056391"/>
            <a:ext cx="1538288" cy="1198562"/>
            <a:chOff x="3330" y="1419"/>
            <a:chExt cx="969" cy="755"/>
          </a:xfrm>
        </p:grpSpPr>
        <p:pic>
          <p:nvPicPr>
            <p:cNvPr id="21" name="Picture 16"/>
            <p:cNvPicPr>
              <a:picLocks noChangeAspect="1" noChangeArrowheads="1"/>
            </p:cNvPicPr>
            <p:nvPr/>
          </p:nvPicPr>
          <p:blipFill>
            <a:blip r:embed="rId8"/>
            <a:srcRect/>
            <a:stretch>
              <a:fillRect/>
            </a:stretch>
          </p:blipFill>
          <p:spPr bwMode="auto">
            <a:xfrm>
              <a:off x="3460" y="1741"/>
              <a:ext cx="812" cy="433"/>
            </a:xfrm>
            <a:prstGeom prst="rect">
              <a:avLst/>
            </a:prstGeom>
            <a:noFill/>
            <a:ln w="9525">
              <a:solidFill>
                <a:schemeClr val="tx1"/>
              </a:solidFill>
              <a:miter lim="800000"/>
              <a:headEnd/>
              <a:tailEnd/>
            </a:ln>
            <a:effectLst/>
          </p:spPr>
        </p:pic>
        <p:sp>
          <p:nvSpPr>
            <p:cNvPr id="22" name="Rectangle 17"/>
            <p:cNvSpPr>
              <a:spLocks noChangeArrowheads="1"/>
            </p:cNvSpPr>
            <p:nvPr/>
          </p:nvSpPr>
          <p:spPr bwMode="auto">
            <a:xfrm>
              <a:off x="3330" y="1419"/>
              <a:ext cx="969" cy="310"/>
            </a:xfrm>
            <a:prstGeom prst="rect">
              <a:avLst/>
            </a:prstGeom>
            <a:noFill/>
            <a:ln w="9525">
              <a:noFill/>
              <a:miter lim="800000"/>
              <a:headEnd/>
              <a:tailEnd/>
            </a:ln>
            <a:effectLst/>
          </p:spPr>
          <p:txBody>
            <a:bodyPr>
              <a:spAutoFit/>
            </a:bodyPr>
            <a:lstStyle/>
            <a:p>
              <a:pPr algn="ctr"/>
              <a:r>
                <a:rPr lang="en-GB" sz="1400" b="1" i="1" dirty="0">
                  <a:solidFill>
                    <a:srgbClr val="0000CC"/>
                  </a:solidFill>
                </a:rPr>
                <a:t> </a:t>
              </a:r>
              <a:r>
                <a:rPr lang="en-GB" sz="1200" b="1" dirty="0" smtClean="0">
                  <a:latin typeface="Verdana" pitchFamily="34" charset="0"/>
                  <a:ea typeface="Verdana" pitchFamily="34" charset="0"/>
                  <a:cs typeface="Verdana" pitchFamily="34" charset="0"/>
                </a:rPr>
                <a:t>Aerosol optical thickness</a:t>
              </a:r>
            </a:p>
          </p:txBody>
        </p:sp>
      </p:grpSp>
      <p:grpSp>
        <p:nvGrpSpPr>
          <p:cNvPr id="23" name="Group 18"/>
          <p:cNvGrpSpPr>
            <a:grpSpLocks/>
          </p:cNvGrpSpPr>
          <p:nvPr/>
        </p:nvGrpSpPr>
        <p:grpSpPr bwMode="auto">
          <a:xfrm>
            <a:off x="2294164" y="3056391"/>
            <a:ext cx="1804988" cy="1179512"/>
            <a:chOff x="4418" y="1420"/>
            <a:chExt cx="1137" cy="743"/>
          </a:xfrm>
        </p:grpSpPr>
        <p:pic>
          <p:nvPicPr>
            <p:cNvPr id="24" name="Picture 19"/>
            <p:cNvPicPr>
              <a:picLocks noChangeAspect="1" noChangeArrowheads="1"/>
            </p:cNvPicPr>
            <p:nvPr/>
          </p:nvPicPr>
          <p:blipFill>
            <a:blip r:embed="rId9"/>
            <a:srcRect/>
            <a:stretch>
              <a:fillRect/>
            </a:stretch>
          </p:blipFill>
          <p:spPr bwMode="auto">
            <a:xfrm>
              <a:off x="4597" y="1741"/>
              <a:ext cx="791" cy="422"/>
            </a:xfrm>
            <a:prstGeom prst="rect">
              <a:avLst/>
            </a:prstGeom>
            <a:noFill/>
            <a:ln w="9525">
              <a:solidFill>
                <a:schemeClr val="tx1"/>
              </a:solidFill>
              <a:miter lim="800000"/>
              <a:headEnd/>
              <a:tailEnd/>
            </a:ln>
            <a:effectLst/>
          </p:spPr>
        </p:pic>
        <p:sp>
          <p:nvSpPr>
            <p:cNvPr id="25" name="Rectangle 20"/>
            <p:cNvSpPr>
              <a:spLocks noChangeArrowheads="1"/>
            </p:cNvSpPr>
            <p:nvPr/>
          </p:nvSpPr>
          <p:spPr bwMode="auto">
            <a:xfrm>
              <a:off x="4418" y="1420"/>
              <a:ext cx="1137" cy="291"/>
            </a:xfrm>
            <a:prstGeom prst="rect">
              <a:avLst/>
            </a:prstGeom>
            <a:noFill/>
            <a:ln w="9525">
              <a:noFill/>
              <a:miter lim="800000"/>
              <a:headEnd/>
              <a:tailEnd/>
            </a:ln>
            <a:effectLst/>
          </p:spPr>
          <p:txBody>
            <a:bodyPr>
              <a:spAutoFit/>
            </a:bodyPr>
            <a:lstStyle/>
            <a:p>
              <a:pPr algn="ctr"/>
              <a:r>
                <a:rPr lang="en-GB" sz="1200" b="1" dirty="0" smtClean="0">
                  <a:latin typeface="Verdana" pitchFamily="34" charset="0"/>
                  <a:ea typeface="Verdana" pitchFamily="34" charset="0"/>
                  <a:cs typeface="Verdana" pitchFamily="34" charset="0"/>
                </a:rPr>
                <a:t>Aerosol Angstrom coefficient </a:t>
              </a:r>
            </a:p>
          </p:txBody>
        </p:sp>
      </p:grpSp>
      <p:pic>
        <p:nvPicPr>
          <p:cNvPr id="26" name="Picture 31"/>
          <p:cNvPicPr>
            <a:picLocks noChangeAspect="1" noChangeArrowheads="1"/>
          </p:cNvPicPr>
          <p:nvPr/>
        </p:nvPicPr>
        <p:blipFill>
          <a:blip r:embed="rId10"/>
          <a:srcRect/>
          <a:stretch>
            <a:fillRect/>
          </a:stretch>
        </p:blipFill>
        <p:spPr bwMode="auto">
          <a:xfrm>
            <a:off x="1267052" y="4786766"/>
            <a:ext cx="2017712" cy="1120775"/>
          </a:xfrm>
          <a:prstGeom prst="rect">
            <a:avLst/>
          </a:prstGeom>
          <a:noFill/>
          <a:ln w="9525">
            <a:solidFill>
              <a:schemeClr val="tx1"/>
            </a:solidFill>
            <a:miter lim="800000"/>
            <a:headEnd/>
            <a:tailEnd/>
          </a:ln>
          <a:effectLst/>
        </p:spPr>
      </p:pic>
      <p:sp>
        <p:nvSpPr>
          <p:cNvPr id="27" name="Rectangle 32"/>
          <p:cNvSpPr>
            <a:spLocks noChangeArrowheads="1"/>
          </p:cNvSpPr>
          <p:nvPr/>
        </p:nvSpPr>
        <p:spPr bwMode="auto">
          <a:xfrm>
            <a:off x="1140959" y="4464730"/>
            <a:ext cx="2332690" cy="307777"/>
          </a:xfrm>
          <a:prstGeom prst="rect">
            <a:avLst/>
          </a:prstGeom>
          <a:noFill/>
          <a:ln w="9525">
            <a:noFill/>
            <a:miter lim="800000"/>
            <a:headEnd/>
            <a:tailEnd/>
          </a:ln>
          <a:effectLst/>
        </p:spPr>
        <p:txBody>
          <a:bodyPr wrap="none">
            <a:spAutoFit/>
          </a:bodyPr>
          <a:lstStyle/>
          <a:p>
            <a:r>
              <a:rPr lang="en-GB" sz="1400" dirty="0"/>
              <a:t> </a:t>
            </a:r>
            <a:r>
              <a:rPr lang="en-GB" sz="1200" b="1" dirty="0" smtClean="0">
                <a:latin typeface="Verdana" pitchFamily="34" charset="0"/>
                <a:ea typeface="Verdana" pitchFamily="34" charset="0"/>
                <a:cs typeface="Verdana" pitchFamily="34" charset="0"/>
              </a:rPr>
              <a:t>Global Vegetation Index</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err="1" smtClean="0">
                <a:latin typeface="Bookman Old Style" pitchFamily="18" charset="0"/>
                <a:ea typeface="Verdana" pitchFamily="34" charset="0"/>
                <a:cs typeface="Verdana" pitchFamily="34" charset="0"/>
              </a:rPr>
              <a:t>Procesarea</a:t>
            </a:r>
            <a:r>
              <a:rPr lang="en-US" sz="2400" b="1" dirty="0" smtClean="0">
                <a:latin typeface="Bookman Old Style" pitchFamily="18" charset="0"/>
                <a:ea typeface="Verdana" pitchFamily="34" charset="0"/>
                <a:cs typeface="Verdana" pitchFamily="34" charset="0"/>
              </a:rPr>
              <a:t> </a:t>
            </a:r>
            <a:r>
              <a:rPr lang="en-US" sz="2400" b="1" dirty="0" err="1" smtClean="0">
                <a:latin typeface="Bookman Old Style" pitchFamily="18" charset="0"/>
                <a:ea typeface="Verdana" pitchFamily="34" charset="0"/>
                <a:cs typeface="Verdana" pitchFamily="34" charset="0"/>
              </a:rPr>
              <a:t>datelor</a:t>
            </a:r>
            <a:r>
              <a:rPr lang="en-US" sz="2400" b="1" dirty="0" smtClean="0">
                <a:latin typeface="Bookman Old Style" pitchFamily="18" charset="0"/>
                <a:ea typeface="Verdana" pitchFamily="34" charset="0"/>
                <a:cs typeface="Verdana" pitchFamily="34" charset="0"/>
              </a:rPr>
              <a:t> MERIS</a:t>
            </a: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pic>
        <p:nvPicPr>
          <p:cNvPr id="16" name="Picture 15" descr="logo_beam.png"/>
          <p:cNvPicPr>
            <a:picLocks noChangeAspect="1"/>
          </p:cNvPicPr>
          <p:nvPr/>
        </p:nvPicPr>
        <p:blipFill>
          <a:blip r:embed="rId5"/>
          <a:stretch>
            <a:fillRect/>
          </a:stretch>
        </p:blipFill>
        <p:spPr>
          <a:xfrm>
            <a:off x="269012" y="1361183"/>
            <a:ext cx="4119984" cy="1109874"/>
          </a:xfrm>
          <a:prstGeom prst="rect">
            <a:avLst/>
          </a:prstGeom>
        </p:spPr>
      </p:pic>
      <p:pic>
        <p:nvPicPr>
          <p:cNvPr id="17" name="Picture 16" descr="logo_envi.jpg"/>
          <p:cNvPicPr>
            <a:picLocks noChangeAspect="1"/>
          </p:cNvPicPr>
          <p:nvPr/>
        </p:nvPicPr>
        <p:blipFill>
          <a:blip r:embed="rId6"/>
          <a:stretch>
            <a:fillRect/>
          </a:stretch>
        </p:blipFill>
        <p:spPr>
          <a:xfrm>
            <a:off x="4858808" y="4483194"/>
            <a:ext cx="3358187" cy="1210035"/>
          </a:xfrm>
          <a:prstGeom prst="rect">
            <a:avLst/>
          </a:prstGeom>
        </p:spPr>
      </p:pic>
      <p:pic>
        <p:nvPicPr>
          <p:cNvPr id="18" name="Picture 17" descr="logo_erdas.gif"/>
          <p:cNvPicPr>
            <a:picLocks noChangeAspect="1"/>
          </p:cNvPicPr>
          <p:nvPr/>
        </p:nvPicPr>
        <p:blipFill>
          <a:blip r:embed="rId7"/>
          <a:stretch>
            <a:fillRect/>
          </a:stretch>
        </p:blipFill>
        <p:spPr>
          <a:xfrm>
            <a:off x="4772025" y="1619892"/>
            <a:ext cx="4371975" cy="1409700"/>
          </a:xfrm>
          <a:prstGeom prst="rect">
            <a:avLst/>
          </a:prstGeom>
        </p:spPr>
      </p:pic>
      <p:pic>
        <p:nvPicPr>
          <p:cNvPr id="19" name="Picture 18" descr="logo_leoworks.jpg"/>
          <p:cNvPicPr>
            <a:picLocks noChangeAspect="1"/>
          </p:cNvPicPr>
          <p:nvPr/>
        </p:nvPicPr>
        <p:blipFill>
          <a:blip r:embed="rId8"/>
          <a:stretch>
            <a:fillRect/>
          </a:stretch>
        </p:blipFill>
        <p:spPr>
          <a:xfrm>
            <a:off x="324813" y="3196089"/>
            <a:ext cx="5259558" cy="1110855"/>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grpSp>
        <p:nvGrpSpPr>
          <p:cNvPr id="2" name="Group 10"/>
          <p:cNvGrpSpPr/>
          <p:nvPr/>
        </p:nvGrpSpPr>
        <p:grpSpPr>
          <a:xfrm>
            <a:off x="6824707" y="0"/>
            <a:ext cx="2319293" cy="632117"/>
            <a:chOff x="6824707" y="0"/>
            <a:chExt cx="2319293" cy="632117"/>
          </a:xfrm>
        </p:grpSpPr>
        <p:pic>
          <p:nvPicPr>
            <p:cNvPr id="7" name="Picture 6" descr="geospatial_logo.jpg"/>
            <p:cNvPicPr>
              <a:picLocks noChangeAspect="1"/>
            </p:cNvPicPr>
            <p:nvPr/>
          </p:nvPicPr>
          <p:blipFill>
            <a:blip r:embed="rId4" cstate="screen">
              <a:clrChange>
                <a:clrFrom>
                  <a:srgbClr val="FFFFFF"/>
                </a:clrFrom>
                <a:clrTo>
                  <a:srgbClr val="FFFFFF">
                    <a:alpha val="0"/>
                  </a:srgbClr>
                </a:clrTo>
              </a:clrChange>
            </a:blip>
            <a:stretch>
              <a:fillRect/>
            </a:stretch>
          </p:blipFill>
          <p:spPr>
            <a:xfrm>
              <a:off x="8532814" y="0"/>
              <a:ext cx="611186" cy="632117"/>
            </a:xfrm>
            <a:prstGeom prst="rect">
              <a:avLst/>
            </a:prstGeom>
          </p:spPr>
        </p:pic>
        <p:sp>
          <p:nvSpPr>
            <p:cNvPr id="8" name="TextBox 7"/>
            <p:cNvSpPr txBox="1"/>
            <p:nvPr/>
          </p:nvSpPr>
          <p:spPr>
            <a:xfrm>
              <a:off x="6824707" y="0"/>
              <a:ext cx="1763624" cy="369332"/>
            </a:xfrm>
            <a:prstGeom prst="rect">
              <a:avLst/>
            </a:prstGeom>
            <a:noFill/>
          </p:spPr>
          <p:txBody>
            <a:bodyPr wrap="none" rtlCol="0">
              <a:spAutoFit/>
            </a:bodyPr>
            <a:lstStyle/>
            <a:p>
              <a:r>
                <a:rPr lang="ro-RO" b="1" dirty="0" smtClean="0">
                  <a:solidFill>
                    <a:schemeClr val="bg1"/>
                  </a:solidFill>
                  <a:latin typeface="Cambria" pitchFamily="18" charset="0"/>
                </a:rPr>
                <a:t>geo-spatial.org</a:t>
              </a:r>
              <a:endParaRPr lang="en-US" b="1" dirty="0">
                <a:solidFill>
                  <a:schemeClr val="bg1"/>
                </a:solidFill>
                <a:latin typeface="Cambria" pitchFamily="18" charset="0"/>
              </a:endParaRPr>
            </a:p>
          </p:txBody>
        </p:sp>
      </p:grpSp>
      <p:sp>
        <p:nvSpPr>
          <p:cNvPr id="6" name="Content Placeholder 4"/>
          <p:cNvSpPr txBox="1">
            <a:spLocks/>
          </p:cNvSpPr>
          <p:nvPr/>
        </p:nvSpPr>
        <p:spPr bwMode="auto">
          <a:xfrm>
            <a:off x="0" y="214836"/>
            <a:ext cx="6038193" cy="6124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914400">
              <a:spcBef>
                <a:spcPts val="2000"/>
              </a:spcBef>
              <a:buSzPct val="80000"/>
              <a:defRPr/>
            </a:pPr>
            <a:r>
              <a:rPr lang="en-US" sz="2400" b="1" dirty="0" smtClean="0">
                <a:latin typeface="Bookman Old Style" pitchFamily="18" charset="0"/>
                <a:ea typeface="Verdana" pitchFamily="34" charset="0"/>
                <a:cs typeface="Verdana" pitchFamily="34" charset="0"/>
              </a:rPr>
              <a:t>To be continued…..</a:t>
            </a:r>
          </a:p>
          <a:p>
            <a:pPr marL="342900" marR="0" lvl="0" indent="-342900" algn="l" defTabSz="914400" rtl="0" eaLnBrk="1" fontAlgn="base" latinLnBrk="0" hangingPunct="1">
              <a:lnSpc>
                <a:spcPct val="100000"/>
              </a:lnSpc>
              <a:spcBef>
                <a:spcPts val="2000"/>
              </a:spcBef>
              <a:spcAft>
                <a:spcPct val="0"/>
              </a:spcAft>
              <a:buClrTx/>
              <a:buSzPct val="80000"/>
              <a:tabLst/>
              <a:defRPr/>
            </a:pPr>
            <a:endParaRPr kumimoji="0" lang="ro-RO" sz="2000" b="1" i="0" u="none" strike="noStrike" kern="1200" cap="none" spc="0" normalizeH="0" baseline="0" noProof="0" dirty="0" smtClean="0">
              <a:ln>
                <a:noFill/>
              </a:ln>
              <a:solidFill>
                <a:schemeClr val="tx1"/>
              </a:solidFill>
              <a:effectLst/>
              <a:uLnTx/>
              <a:uFillTx/>
              <a:latin typeface="Verdana" pitchFamily="34" charset="0"/>
              <a:ea typeface="Verdana" pitchFamily="34" charset="0"/>
              <a:cs typeface="Verdana" pitchFamily="34" charset="0"/>
            </a:endParaRPr>
          </a:p>
        </p:txBody>
      </p:sp>
      <p:sp>
        <p:nvSpPr>
          <p:cNvPr id="10" name="Content Placeholder 4"/>
          <p:cNvSpPr>
            <a:spLocks noGrp="1"/>
          </p:cNvSpPr>
          <p:nvPr>
            <p:ph idx="1"/>
          </p:nvPr>
        </p:nvSpPr>
        <p:spPr>
          <a:xfrm>
            <a:off x="400584" y="972550"/>
            <a:ext cx="6958157" cy="3638046"/>
          </a:xfrm>
        </p:spPr>
        <p:txBody>
          <a:bodyPr/>
          <a:lstStyle/>
          <a:p>
            <a:pPr>
              <a:buNone/>
            </a:pPr>
            <a:r>
              <a:rPr lang="en-US" sz="1600" b="1" dirty="0" smtClean="0">
                <a:latin typeface="Verdana" pitchFamily="34" charset="0"/>
                <a:ea typeface="Verdana" pitchFamily="34" charset="0"/>
                <a:cs typeface="Verdana" pitchFamily="34" charset="0"/>
              </a:rPr>
              <a:t>Sentinel-3</a:t>
            </a:r>
          </a:p>
          <a:p>
            <a:r>
              <a:rPr lang="en-US" sz="1600" b="1" dirty="0" smtClean="0">
                <a:latin typeface="Verdana" pitchFamily="34" charset="0"/>
                <a:ea typeface="Verdana" pitchFamily="34" charset="0"/>
                <a:cs typeface="Verdana" pitchFamily="34" charset="0"/>
              </a:rPr>
              <a:t>Sea and Land Surface Temperature Radiometer (SLSTR)</a:t>
            </a:r>
          </a:p>
          <a:p>
            <a:r>
              <a:rPr lang="en-US" sz="1600" b="1" dirty="0" smtClean="0">
                <a:latin typeface="Verdana" pitchFamily="34" charset="0"/>
                <a:ea typeface="Verdana" pitchFamily="34" charset="0"/>
                <a:cs typeface="Verdana" pitchFamily="34" charset="0"/>
              </a:rPr>
              <a:t>Ocean and Land </a:t>
            </a:r>
            <a:r>
              <a:rPr lang="en-US" sz="1600" b="1" dirty="0" err="1" smtClean="0">
                <a:latin typeface="Verdana" pitchFamily="34" charset="0"/>
                <a:ea typeface="Verdana" pitchFamily="34" charset="0"/>
                <a:cs typeface="Verdana" pitchFamily="34" charset="0"/>
              </a:rPr>
              <a:t>Colour</a:t>
            </a:r>
            <a:r>
              <a:rPr lang="en-US" sz="1600" b="1" dirty="0" smtClean="0">
                <a:latin typeface="Verdana" pitchFamily="34" charset="0"/>
                <a:ea typeface="Verdana" pitchFamily="34" charset="0"/>
                <a:cs typeface="Verdana" pitchFamily="34" charset="0"/>
              </a:rPr>
              <a:t> Instrument (OLCI)</a:t>
            </a:r>
          </a:p>
          <a:p>
            <a:r>
              <a:rPr lang="ro-RO" sz="1600" b="1" dirty="0" smtClean="0">
                <a:latin typeface="Verdana" pitchFamily="34" charset="0"/>
                <a:ea typeface="Verdana" pitchFamily="34" charset="0"/>
                <a:cs typeface="Verdana" pitchFamily="34" charset="0"/>
              </a:rPr>
              <a:t>Synthetic Aperture Radar Altimeter (SRAL)</a:t>
            </a:r>
            <a:endParaRPr lang="en-US" sz="1600" b="1" dirty="0" smtClean="0">
              <a:latin typeface="Verdana" pitchFamily="34" charset="0"/>
              <a:ea typeface="Verdana" pitchFamily="34" charset="0"/>
              <a:cs typeface="Verdana" pitchFamily="34" charset="0"/>
            </a:endParaRPr>
          </a:p>
        </p:txBody>
      </p:sp>
      <p:pic>
        <p:nvPicPr>
          <p:cNvPr id="11" name="Picture 10" descr="sentinel-3.jpg"/>
          <p:cNvPicPr>
            <a:picLocks noChangeAspect="1"/>
          </p:cNvPicPr>
          <p:nvPr/>
        </p:nvPicPr>
        <p:blipFill>
          <a:blip r:embed="rId5"/>
          <a:stretch>
            <a:fillRect/>
          </a:stretch>
        </p:blipFill>
        <p:spPr>
          <a:xfrm>
            <a:off x="3037115" y="3105380"/>
            <a:ext cx="5587093" cy="2656973"/>
          </a:xfrm>
          <a:prstGeom prst="rect">
            <a:avLst/>
          </a:prstGeom>
          <a:ln>
            <a:noFill/>
          </a:ln>
          <a:effectLst>
            <a:softEdge rad="112500"/>
          </a:effectLst>
        </p:spPr>
      </p:pic>
      <p:sp>
        <p:nvSpPr>
          <p:cNvPr id="12" name="Content Placeholder 4"/>
          <p:cNvSpPr txBox="1">
            <a:spLocks/>
          </p:cNvSpPr>
          <p:nvPr/>
        </p:nvSpPr>
        <p:spPr bwMode="auto">
          <a:xfrm>
            <a:off x="6128657" y="5646908"/>
            <a:ext cx="2383971" cy="27492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dirty="0" smtClean="0">
                <a:latin typeface="Verdana" pitchFamily="34" charset="0"/>
                <a:ea typeface="Verdana" pitchFamily="34" charset="0"/>
                <a:cs typeface="Verdana" pitchFamily="34" charset="0"/>
              </a:rPr>
              <a:t>Sursa: http://www.ioccg.org</a:t>
            </a:r>
            <a:endParaRPr kumimoji="0" lang="en-US" sz="1100" b="0" i="0" u="none" strike="noStrike" kern="1200" cap="none" spc="0" normalizeH="0" baseline="0" noProof="0" dirty="0">
              <a:ln>
                <a:noFill/>
              </a:ln>
              <a:solidFill>
                <a:schemeClr val="tx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t="-26000" b="-26000"/>
          </a:stretch>
        </a:blipFill>
        <a:effectLst/>
      </p:bgPr>
    </p:bg>
    <p:spTree>
      <p:nvGrpSpPr>
        <p:cNvPr id="1" name=""/>
        <p:cNvGrpSpPr/>
        <p:nvPr/>
      </p:nvGrpSpPr>
      <p:grpSpPr>
        <a:xfrm>
          <a:off x="0" y="0"/>
          <a:ext cx="0" cy="0"/>
          <a:chOff x="0" y="0"/>
          <a:chExt cx="0" cy="0"/>
        </a:xfrm>
      </p:grpSpPr>
      <p:sp>
        <p:nvSpPr>
          <p:cNvPr id="9" name="Content Placeholder 4"/>
          <p:cNvSpPr txBox="1">
            <a:spLocks/>
          </p:cNvSpPr>
          <p:nvPr/>
        </p:nvSpPr>
        <p:spPr bwMode="auto">
          <a:xfrm>
            <a:off x="3798968" y="152400"/>
            <a:ext cx="4670117" cy="104329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ts val="2000"/>
              </a:spcBef>
              <a:spcAft>
                <a:spcPct val="0"/>
              </a:spcAft>
              <a:buClrTx/>
              <a:buSzPct val="80000"/>
              <a:tabLst/>
              <a:defRPr/>
            </a:pPr>
            <a:r>
              <a:rPr lang="ro-RO" sz="3600" b="1" dirty="0" smtClean="0">
                <a:latin typeface="Verdana" pitchFamily="34" charset="0"/>
                <a:ea typeface="Verdana" pitchFamily="34" charset="0"/>
                <a:cs typeface="Verdana" pitchFamily="34" charset="0"/>
              </a:rPr>
              <a:t>Vă mulțumes</a:t>
            </a:r>
            <a:r>
              <a:rPr lang="en-US" sz="3600" b="1" dirty="0" smtClean="0">
                <a:latin typeface="Verdana" pitchFamily="34" charset="0"/>
                <a:ea typeface="Verdana" pitchFamily="34" charset="0"/>
                <a:cs typeface="Verdana" pitchFamily="34" charset="0"/>
              </a:rPr>
              <a:t>c</a:t>
            </a:r>
            <a:r>
              <a:rPr lang="ro-RO" sz="3600" b="1" dirty="0" smtClean="0">
                <a:latin typeface="Verdana" pitchFamily="34" charset="0"/>
                <a:ea typeface="Verdana" pitchFamily="34" charset="0"/>
                <a:cs typeface="Verdana" pitchFamily="34" charset="0"/>
              </a:rPr>
              <a:t>!</a:t>
            </a:r>
            <a:endParaRPr kumimoji="0" lang="en-US" sz="3600" b="1" i="0" u="none" strike="noStrike" kern="1200" cap="none" spc="0" normalizeH="0" noProof="0" dirty="0" smtClean="0">
              <a:ln>
                <a:noFill/>
              </a:ln>
              <a:solidFill>
                <a:schemeClr val="tx1"/>
              </a:solidFill>
              <a:effectLst/>
              <a:uLnTx/>
              <a:uFillTx/>
              <a:latin typeface="Verdana" pitchFamily="34" charset="0"/>
              <a:ea typeface="Verdana" pitchFamily="34" charset="0"/>
              <a:cs typeface="Verdana" pitchFamily="34" charset="0"/>
            </a:endParaRPr>
          </a:p>
          <a:p>
            <a:pPr marL="342900" marR="0" lvl="0" indent="-342900" algn="l" defTabSz="914400" rtl="0" eaLnBrk="1" fontAlgn="base" latinLnBrk="0" hangingPunct="1">
              <a:lnSpc>
                <a:spcPct val="100000"/>
              </a:lnSpc>
              <a:spcBef>
                <a:spcPts val="2000"/>
              </a:spcBef>
              <a:spcAft>
                <a:spcPct val="0"/>
              </a:spcAft>
              <a:buClrTx/>
              <a:buSzPct val="80000"/>
              <a:tabLst/>
              <a:defRPr/>
            </a:pPr>
            <a:r>
              <a:rPr lang="ro-RO" sz="3600" dirty="0" smtClean="0">
                <a:latin typeface="Verdana" pitchFamily="34" charset="0"/>
                <a:ea typeface="Verdana" pitchFamily="34" charset="0"/>
                <a:cs typeface="Verdana" pitchFamily="34" charset="0"/>
              </a:rPr>
              <a:t> </a:t>
            </a:r>
          </a:p>
        </p:txBody>
      </p:sp>
      <p:sp>
        <p:nvSpPr>
          <p:cNvPr id="11" name="Content Placeholder 4"/>
          <p:cNvSpPr txBox="1">
            <a:spLocks/>
          </p:cNvSpPr>
          <p:nvPr/>
        </p:nvSpPr>
        <p:spPr bwMode="auto">
          <a:xfrm>
            <a:off x="5976257" y="6506777"/>
            <a:ext cx="2645229" cy="35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914400">
              <a:spcBef>
                <a:spcPts val="2000"/>
              </a:spcBef>
              <a:buSzPct val="80000"/>
            </a:pPr>
            <a:r>
              <a:rPr lang="ro-RO" sz="1100" b="1" dirty="0" smtClean="0">
                <a:solidFill>
                  <a:schemeClr val="bg1"/>
                </a:solidFill>
                <a:latin typeface="Verdana" pitchFamily="34" charset="0"/>
                <a:ea typeface="Verdana" pitchFamily="34" charset="0"/>
                <a:cs typeface="Verdana" pitchFamily="34" charset="0"/>
              </a:rPr>
              <a:t>Sursa: http:/</a:t>
            </a:r>
            <a:r>
              <a:rPr lang="en-US" sz="1100" b="1" dirty="0" smtClean="0">
                <a:solidFill>
                  <a:schemeClr val="bg1"/>
                </a:solidFill>
                <a:latin typeface="Verdana" pitchFamily="34" charset="0"/>
                <a:ea typeface="Verdana" pitchFamily="34" charset="0"/>
                <a:cs typeface="Verdana" pitchFamily="34" charset="0"/>
              </a:rPr>
              <a:t>/earth.</a:t>
            </a:r>
            <a:r>
              <a:rPr lang="ro-RO" sz="1100" b="1" dirty="0" smtClean="0">
                <a:solidFill>
                  <a:schemeClr val="bg1"/>
                </a:solidFill>
                <a:latin typeface="Verdana" pitchFamily="34" charset="0"/>
                <a:ea typeface="Verdana" pitchFamily="34" charset="0"/>
                <a:cs typeface="Verdana" pitchFamily="34" charset="0"/>
              </a:rPr>
              <a:t>esa.int</a:t>
            </a:r>
            <a:endParaRPr kumimoji="0" lang="en-US" sz="1100" b="1" i="0" u="none" strike="noStrike" kern="1200" cap="none" spc="0" normalizeH="0" baseline="0" noProof="0" dirty="0">
              <a:ln>
                <a:noFill/>
              </a:ln>
              <a:solidFill>
                <a:schemeClr val="bg1"/>
              </a:solidFill>
              <a:effectLst/>
              <a:uLnTx/>
              <a:uFillTx/>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_ASRC">
  <a:themeElements>
    <a:clrScheme name="Metal">
      <a:dk1>
        <a:sysClr val="windowText" lastClr="000000"/>
      </a:dk1>
      <a:lt1>
        <a:sysClr val="window" lastClr="FFFFFF"/>
      </a:lt1>
      <a:dk2>
        <a:srgbClr val="32363B"/>
      </a:dk2>
      <a:lt2>
        <a:srgbClr val="CACFD3"/>
      </a:lt2>
      <a:accent1>
        <a:srgbClr val="6283AD"/>
      </a:accent1>
      <a:accent2>
        <a:srgbClr val="324966"/>
      </a:accent2>
      <a:accent3>
        <a:srgbClr val="5B9EA4"/>
      </a:accent3>
      <a:accent4>
        <a:srgbClr val="1D5B57"/>
      </a:accent4>
      <a:accent5>
        <a:srgbClr val="1B4430"/>
      </a:accent5>
      <a:accent6>
        <a:srgbClr val="2F3C35"/>
      </a:accent6>
      <a:hlink>
        <a:srgbClr val="ED7307"/>
      </a:hlink>
      <a:folHlink>
        <a:srgbClr val="6D6F71"/>
      </a:folHlink>
    </a:clrScheme>
    <a:fontScheme name="Studio">
      <a:majorFont>
        <a:latin typeface="Corbel"/>
        <a:ea typeface=""/>
        <a:cs typeface=""/>
        <a:font script="Jpan" typeface="ＭＳ Ｐゴシック"/>
      </a:majorFont>
      <a:minorFont>
        <a:latin typeface="Corbel"/>
        <a:ea typeface=""/>
        <a:cs typeface=""/>
        <a:font script="Jpan" typeface="ＭＳ Ｐゴシック"/>
      </a:minorFont>
    </a:fontScheme>
    <a:fmtScheme name="Studio">
      <a:fillStyleLst>
        <a:solidFill>
          <a:schemeClr val="phClr"/>
        </a:solidFill>
        <a:gradFill rotWithShape="1">
          <a:gsLst>
            <a:gs pos="38000">
              <a:schemeClr val="phClr">
                <a:tint val="100000"/>
                <a:satMod val="100000"/>
              </a:schemeClr>
            </a:gs>
            <a:gs pos="100000">
              <a:schemeClr val="phClr">
                <a:tint val="100000"/>
                <a:shade val="50000"/>
                <a:hueMod val="100000"/>
                <a:satMod val="100000"/>
                <a:lumMod val="100000"/>
              </a:schemeClr>
            </a:gs>
          </a:gsLst>
          <a:lin ang="5400000" scaled="1"/>
        </a:gradFill>
        <a:gradFill rotWithShape="1">
          <a:gsLst>
            <a:gs pos="0">
              <a:schemeClr val="phClr">
                <a:tint val="100000"/>
                <a:shade val="100000"/>
                <a:satMod val="100000"/>
              </a:schemeClr>
            </a:gs>
            <a:gs pos="60000">
              <a:schemeClr val="phClr">
                <a:tint val="100000"/>
                <a:shade val="60000"/>
                <a:alpha val="100000"/>
                <a:satMod val="100000"/>
                <a:lumMod val="100000"/>
              </a:schemeClr>
            </a:gs>
            <a:gs pos="100000">
              <a:schemeClr val="phClr">
                <a:shade val="20000"/>
                <a:satMod val="100000"/>
                <a:lumMod val="100000"/>
              </a:schemeClr>
            </a:gs>
          </a:gsLst>
          <a:lin ang="5400000" scaled="0"/>
        </a:gradFill>
      </a:fillStyleLst>
      <a:lnStyleLst>
        <a:ln w="28575" cap="flat" cmpd="sng" algn="ctr">
          <a:solidFill>
            <a:schemeClr val="phClr">
              <a:shade val="95000"/>
              <a:satMod val="105000"/>
            </a:schemeClr>
          </a:solidFill>
          <a:prstDash val="solid"/>
        </a:ln>
        <a:ln w="47625"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reflection blurRad="101600" stA="26000" endPos="20000" dist="12700" dir="5400000" sy="-100000" rotWithShape="0"/>
          </a:effectLst>
        </a:effectStyle>
        <a:effectStyle>
          <a:effectLst>
            <a:outerShdw blurRad="444500" dist="317500" dir="5400000" sx="90000" sy="-25000" rotWithShape="0">
              <a:srgbClr val="000000">
                <a:alpha val="35000"/>
              </a:srgbClr>
            </a:outerShdw>
          </a:effectLst>
          <a:scene3d>
            <a:camera prst="orthographicFront">
              <a:rot lat="0" lon="0" rev="0"/>
            </a:camera>
            <a:lightRig rig="chilly" dir="t"/>
          </a:scene3d>
          <a:sp3d contourW="12700" prstMaterial="softEdge">
            <a:bevelT w="63500" h="2540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30000">
              <a:schemeClr val="phClr">
                <a:tint val="10000"/>
                <a:alpha val="80000"/>
                <a:satMod val="300000"/>
              </a:schemeClr>
            </a:gs>
            <a:gs pos="100000">
              <a:schemeClr val="phClr">
                <a:tint val="80000"/>
                <a:shade val="100000"/>
                <a:alpha val="100000"/>
                <a:satMod val="200000"/>
              </a:schemeClr>
            </a:gs>
          </a:gsLst>
          <a:lin ang="5400000" scaled="1"/>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6577</TotalTime>
  <Words>845</Words>
  <Application>Microsoft Office PowerPoint</Application>
  <PresentationFormat>On-screen Show (4:3)</PresentationFormat>
  <Paragraphs>528</Paragraphs>
  <Slides>25</Slides>
  <Notes>24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Template_ASRC</vt:lpstr>
      <vt:lpstr> Utilitatea datelor Envisat – MERIS în oceanografie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Monitorizarea deformării terenului prin Interferometria Radar (InSAR)</dc:title>
  <dc:creator>Mirela</dc:creator>
  <cp:lastModifiedBy>sorin</cp:lastModifiedBy>
  <cp:revision>560</cp:revision>
  <dcterms:created xsi:type="dcterms:W3CDTF">2012-05-31T08:26:21Z</dcterms:created>
  <dcterms:modified xsi:type="dcterms:W3CDTF">2013-04-19T07:01:46Z</dcterms:modified>
</cp:coreProperties>
</file>