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2" r:id="rId3"/>
    <p:sldId id="274" r:id="rId4"/>
    <p:sldId id="289" r:id="rId5"/>
    <p:sldId id="290" r:id="rId6"/>
    <p:sldId id="262" r:id="rId7"/>
    <p:sldId id="292" r:id="rId8"/>
    <p:sldId id="275" r:id="rId9"/>
    <p:sldId id="276" r:id="rId10"/>
    <p:sldId id="260" r:id="rId11"/>
    <p:sldId id="277" r:id="rId12"/>
    <p:sldId id="278" r:id="rId13"/>
    <p:sldId id="285" r:id="rId14"/>
    <p:sldId id="280" r:id="rId15"/>
    <p:sldId id="281" r:id="rId16"/>
    <p:sldId id="282" r:id="rId17"/>
    <p:sldId id="283" r:id="rId18"/>
    <p:sldId id="284" r:id="rId19"/>
    <p:sldId id="286" r:id="rId20"/>
    <p:sldId id="287" r:id="rId21"/>
    <p:sldId id="288" r:id="rId22"/>
    <p:sldId id="291" r:id="rId23"/>
    <p:sldId id="293" r:id="rId24"/>
    <p:sldId id="263" r:id="rId25"/>
    <p:sldId id="265" r:id="rId26"/>
    <p:sldId id="266" r:id="rId27"/>
    <p:sldId id="267" r:id="rId28"/>
    <p:sldId id="264" r:id="rId29"/>
    <p:sldId id="269" r:id="rId30"/>
    <p:sldId id="294" r:id="rId31"/>
    <p:sldId id="268" r:id="rId32"/>
    <p:sldId id="259" r:id="rId33"/>
    <p:sldId id="295" r:id="rId34"/>
    <p:sldId id="258" r:id="rId3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3469"/>
    <a:srgbClr val="A73333"/>
    <a:srgbClr val="752A9E"/>
    <a:srgbClr val="006699"/>
    <a:srgbClr val="1D07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15"/>
    </mc:Choice>
    <mc:Fallback>
      <c:style val="15"/>
    </mc:Fallback>
  </mc:AlternateContent>
  <c:chart>
    <c:title>
      <c:tx>
        <c:rich>
          <a:bodyPr/>
          <a:lstStyle/>
          <a:p>
            <a:pPr>
              <a:defRPr/>
            </a:pPr>
            <a:r>
              <a:rPr lang="ro-RO" dirty="0" smtClean="0"/>
              <a:t>numărul </a:t>
            </a:r>
            <a:r>
              <a:rPr lang="ro-RO" dirty="0"/>
              <a:t>de vizitatori pe site-ul </a:t>
            </a:r>
            <a:r>
              <a:rPr lang="ro-RO" dirty="0" smtClean="0"/>
              <a:t>geo-spatial.org – după țară </a:t>
            </a:r>
            <a:endParaRPr lang="en-US" dirty="0"/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nr. de vizitatori</c:v>
                </c:pt>
              </c:strCache>
            </c:strRef>
          </c:tx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13</a:t>
                    </a:r>
                    <a:r>
                      <a:rPr lang="ro-RO" smtClean="0"/>
                      <a:t> </a:t>
                    </a:r>
                    <a:r>
                      <a:rPr lang="en-US" smtClean="0"/>
                      <a:t>378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Sheet1!$A$2:$A$13</c:f>
              <c:strCache>
                <c:ptCount val="12"/>
                <c:pt idx="0">
                  <c:v>România</c:v>
                </c:pt>
                <c:pt idx="1">
                  <c:v>Moldova</c:v>
                </c:pt>
                <c:pt idx="2">
                  <c:v>Germania</c:v>
                </c:pt>
                <c:pt idx="3">
                  <c:v>SUA</c:v>
                </c:pt>
                <c:pt idx="4">
                  <c:v>Italia</c:v>
                </c:pt>
                <c:pt idx="5">
                  <c:v>Marea Britanie</c:v>
                </c:pt>
                <c:pt idx="6">
                  <c:v>Spania</c:v>
                </c:pt>
                <c:pt idx="7">
                  <c:v>Franța</c:v>
                </c:pt>
                <c:pt idx="8">
                  <c:v>Ungaria</c:v>
                </c:pt>
                <c:pt idx="9">
                  <c:v>Olanda</c:v>
                </c:pt>
                <c:pt idx="10">
                  <c:v>Rusia</c:v>
                </c:pt>
                <c:pt idx="11">
                  <c:v>Belgia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13378</c:v>
                </c:pt>
                <c:pt idx="1">
                  <c:v>296</c:v>
                </c:pt>
                <c:pt idx="2">
                  <c:v>112</c:v>
                </c:pt>
                <c:pt idx="3">
                  <c:v>89</c:v>
                </c:pt>
                <c:pt idx="4">
                  <c:v>81</c:v>
                </c:pt>
                <c:pt idx="5">
                  <c:v>72</c:v>
                </c:pt>
                <c:pt idx="6">
                  <c:v>59</c:v>
                </c:pt>
                <c:pt idx="7">
                  <c:v>59</c:v>
                </c:pt>
                <c:pt idx="8">
                  <c:v>48</c:v>
                </c:pt>
                <c:pt idx="9">
                  <c:v>32</c:v>
                </c:pt>
                <c:pt idx="10">
                  <c:v>31</c:v>
                </c:pt>
                <c:pt idx="11">
                  <c:v>25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83880576"/>
        <c:axId val="84309504"/>
        <c:axId val="0"/>
      </c:bar3DChart>
      <c:catAx>
        <c:axId val="83880576"/>
        <c:scaling>
          <c:orientation val="minMax"/>
        </c:scaling>
        <c:delete val="0"/>
        <c:axPos val="b"/>
        <c:majorTickMark val="none"/>
        <c:minorTickMark val="none"/>
        <c:tickLblPos val="nextTo"/>
        <c:crossAx val="84309504"/>
        <c:crosses val="autoZero"/>
        <c:auto val="1"/>
        <c:lblAlgn val="ctr"/>
        <c:lblOffset val="100"/>
        <c:noMultiLvlLbl val="0"/>
      </c:catAx>
      <c:valAx>
        <c:axId val="8430950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3880576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15"/>
    </mc:Choice>
    <mc:Fallback>
      <c:style val="15"/>
    </mc:Fallback>
  </mc:AlternateContent>
  <c:chart>
    <c:title>
      <c:tx>
        <c:rich>
          <a:bodyPr/>
          <a:lstStyle/>
          <a:p>
            <a:pPr>
              <a:defRPr/>
            </a:pPr>
            <a:r>
              <a:rPr lang="ro-RO" dirty="0"/>
              <a:t>Clasamentul orașelor după numărul de vizitatori pe site-ul </a:t>
            </a:r>
            <a:r>
              <a:rPr lang="ro-RO" dirty="0" smtClean="0"/>
              <a:t>geo-spatial.org </a:t>
            </a:r>
            <a:r>
              <a:rPr lang="en-US" dirty="0" smtClean="0">
                <a:sym typeface="Wingdings" pitchFamily="2" charset="2"/>
              </a:rPr>
              <a:t></a:t>
            </a:r>
            <a:r>
              <a:rPr lang="ro-RO" dirty="0" smtClean="0"/>
              <a:t> </a:t>
            </a:r>
            <a:endParaRPr lang="en-US" dirty="0"/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nr. de vizitatori</c:v>
                </c:pt>
              </c:strCache>
            </c:strRef>
          </c:tx>
          <c:invertIfNegative val="0"/>
          <c:cat>
            <c:strRef>
              <c:f>Sheet1!$A$2:$A$10</c:f>
              <c:strCache>
                <c:ptCount val="9"/>
                <c:pt idx="0">
                  <c:v>București</c:v>
                </c:pt>
                <c:pt idx="1">
                  <c:v>Cluj-Napoca</c:v>
                </c:pt>
                <c:pt idx="2">
                  <c:v>Iasi</c:v>
                </c:pt>
                <c:pt idx="3">
                  <c:v>Timișoara</c:v>
                </c:pt>
                <c:pt idx="4">
                  <c:v>Suceava</c:v>
                </c:pt>
                <c:pt idx="5">
                  <c:v>Brașov</c:v>
                </c:pt>
                <c:pt idx="6">
                  <c:v>Oradea</c:v>
                </c:pt>
                <c:pt idx="7">
                  <c:v>Sibiu</c:v>
                </c:pt>
                <c:pt idx="8">
                  <c:v>Chișinău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5002</c:v>
                </c:pt>
                <c:pt idx="1">
                  <c:v>1839</c:v>
                </c:pt>
                <c:pt idx="2">
                  <c:v>817</c:v>
                </c:pt>
                <c:pt idx="3">
                  <c:v>583</c:v>
                </c:pt>
                <c:pt idx="4">
                  <c:v>573</c:v>
                </c:pt>
                <c:pt idx="5">
                  <c:v>477</c:v>
                </c:pt>
                <c:pt idx="6">
                  <c:v>386</c:v>
                </c:pt>
                <c:pt idx="7">
                  <c:v>272</c:v>
                </c:pt>
                <c:pt idx="8">
                  <c:v>262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01224832"/>
        <c:axId val="101226368"/>
        <c:axId val="0"/>
      </c:bar3DChart>
      <c:catAx>
        <c:axId val="101224832"/>
        <c:scaling>
          <c:orientation val="minMax"/>
        </c:scaling>
        <c:delete val="0"/>
        <c:axPos val="b"/>
        <c:majorTickMark val="none"/>
        <c:minorTickMark val="none"/>
        <c:tickLblPos val="nextTo"/>
        <c:crossAx val="101226368"/>
        <c:crosses val="autoZero"/>
        <c:auto val="1"/>
        <c:lblAlgn val="ctr"/>
        <c:lblOffset val="100"/>
        <c:noMultiLvlLbl val="0"/>
      </c:catAx>
      <c:valAx>
        <c:axId val="10122636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01224832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15"/>
    </mc:Choice>
    <mc:Fallback>
      <c:style val="15"/>
    </mc:Fallback>
  </mc:AlternateContent>
  <c:chart>
    <c:title>
      <c:tx>
        <c:rich>
          <a:bodyPr/>
          <a:lstStyle/>
          <a:p>
            <a:pPr>
              <a:defRPr/>
            </a:pPr>
            <a:r>
              <a:rPr lang="ro-RO" b="1" dirty="0" smtClean="0"/>
              <a:t>Cuvinte cheie - </a:t>
            </a:r>
            <a:r>
              <a:rPr lang="en-GB" b="1" dirty="0" smtClean="0"/>
              <a:t>Search Overview</a:t>
            </a:r>
            <a:endParaRPr lang="en-GB" b="1" dirty="0"/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nr. de vizualizări</c:v>
                </c:pt>
              </c:strCache>
            </c:strRef>
          </c:tx>
          <c:invertIfNegative val="0"/>
          <c:cat>
            <c:strRef>
              <c:f>Sheet1!$A$2:$A$11</c:f>
              <c:strCache>
                <c:ptCount val="10"/>
                <c:pt idx="0">
                  <c:v>earth.unibuc.ro</c:v>
                </c:pt>
                <c:pt idx="1">
                  <c:v>geospatial</c:v>
                </c:pt>
                <c:pt idx="2">
                  <c:v>srtm romania</c:v>
                </c:pt>
                <c:pt idx="3">
                  <c:v>harta geologica a României</c:v>
                </c:pt>
                <c:pt idx="4">
                  <c:v>geospatial.org</c:v>
                </c:pt>
                <c:pt idx="5">
                  <c:v>hgeologica</c:v>
                </c:pt>
                <c:pt idx="6">
                  <c:v>earth unibuc</c:v>
                </c:pt>
                <c:pt idx="7">
                  <c:v>georeferentiere</c:v>
                </c:pt>
                <c:pt idx="8">
                  <c:v>ndvi</c:v>
                </c:pt>
                <c:pt idx="9">
                  <c:v>suceava.shp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1569</c:v>
                </c:pt>
                <c:pt idx="1">
                  <c:v>147</c:v>
                </c:pt>
                <c:pt idx="2">
                  <c:v>106</c:v>
                </c:pt>
                <c:pt idx="3">
                  <c:v>51</c:v>
                </c:pt>
                <c:pt idx="4">
                  <c:v>44</c:v>
                </c:pt>
                <c:pt idx="5">
                  <c:v>43</c:v>
                </c:pt>
                <c:pt idx="6">
                  <c:v>39</c:v>
                </c:pt>
                <c:pt idx="7">
                  <c:v>30</c:v>
                </c:pt>
                <c:pt idx="8">
                  <c:v>30</c:v>
                </c:pt>
                <c:pt idx="9">
                  <c:v>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01711232"/>
        <c:axId val="115606656"/>
        <c:axId val="0"/>
      </c:bar3DChart>
      <c:catAx>
        <c:axId val="101711232"/>
        <c:scaling>
          <c:orientation val="minMax"/>
        </c:scaling>
        <c:delete val="0"/>
        <c:axPos val="b"/>
        <c:majorTickMark val="none"/>
        <c:minorTickMark val="none"/>
        <c:tickLblPos val="nextTo"/>
        <c:crossAx val="115606656"/>
        <c:crosses val="autoZero"/>
        <c:auto val="1"/>
        <c:lblAlgn val="ctr"/>
        <c:lblOffset val="100"/>
        <c:noMultiLvlLbl val="0"/>
      </c:catAx>
      <c:valAx>
        <c:axId val="1156066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017112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15"/>
    </mc:Choice>
    <mc:Fallback>
      <c:style val="15"/>
    </mc:Fallback>
  </mc:AlternateContent>
  <c:chart>
    <c:title>
      <c:tx>
        <c:rich>
          <a:bodyPr/>
          <a:lstStyle/>
          <a:p>
            <a:pPr>
              <a:defRPr/>
            </a:pPr>
            <a:r>
              <a:rPr lang="ro-RO" b="1" dirty="0" smtClean="0"/>
              <a:t>10 - cele mai accesate pagini de pe geo-spatial.org</a:t>
            </a:r>
            <a:endParaRPr lang="en-GB" b="1" dirty="0"/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nr. de vizualizări</c:v>
                </c:pt>
              </c:strCache>
            </c:strRef>
          </c:tx>
          <c:invertIfNegative val="0"/>
          <c:cat>
            <c:strRef>
              <c:f>Sheet1!$A$2:$A$11</c:f>
              <c:strCache>
                <c:ptCount val="10"/>
                <c:pt idx="0">
                  <c:v>/download</c:v>
                </c:pt>
                <c:pt idx="1">
                  <c:v>/harta-geologica-a-romaniei-scara-1-200-000</c:v>
                </c:pt>
                <c:pt idx="2">
                  <c:v>/harti/</c:v>
                </c:pt>
                <c:pt idx="3">
                  <c:v>/osgeo/cluj2013</c:v>
                </c:pt>
                <c:pt idx="4">
                  <c:v>/download/romania-seturi-vectoriale</c:v>
                </c:pt>
                <c:pt idx="5">
                  <c:v>/galerii</c:v>
                </c:pt>
                <c:pt idx="6">
                  <c:v>/index.php?s=download&amp;c=dow_date_vector</c:v>
                </c:pt>
                <c:pt idx="7">
                  <c:v>/download/planurile-directoare-de-tragere</c:v>
                </c:pt>
                <c:pt idx="8">
                  <c:v>/tutoriale</c:v>
                </c:pt>
                <c:pt idx="9">
                  <c:v>/download/harile-austriece-1910-reproiectate-in-stereo70</c:v>
                </c:pt>
              </c:strCache>
            </c:strRef>
          </c:cat>
          <c:val>
            <c:numRef>
              <c:f>Sheet1!$B$2:$B$11</c:f>
              <c:numCache>
                <c:formatCode>#,##0</c:formatCode>
                <c:ptCount val="10"/>
                <c:pt idx="0">
                  <c:v>3899</c:v>
                </c:pt>
                <c:pt idx="1">
                  <c:v>1721</c:v>
                </c:pt>
                <c:pt idx="2" formatCode="General">
                  <c:v>1548</c:v>
                </c:pt>
                <c:pt idx="3" formatCode="General">
                  <c:v>1341</c:v>
                </c:pt>
                <c:pt idx="4" formatCode="General">
                  <c:v>1252</c:v>
                </c:pt>
                <c:pt idx="5" formatCode="General">
                  <c:v>1053</c:v>
                </c:pt>
                <c:pt idx="6" formatCode="General">
                  <c:v>937</c:v>
                </c:pt>
                <c:pt idx="7" formatCode="General">
                  <c:v>917</c:v>
                </c:pt>
                <c:pt idx="8" formatCode="General">
                  <c:v>906</c:v>
                </c:pt>
                <c:pt idx="9" formatCode="General">
                  <c:v>902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15636480"/>
        <c:axId val="115642368"/>
        <c:axId val="0"/>
      </c:bar3DChart>
      <c:catAx>
        <c:axId val="115636480"/>
        <c:scaling>
          <c:orientation val="minMax"/>
        </c:scaling>
        <c:delete val="0"/>
        <c:axPos val="b"/>
        <c:majorTickMark val="none"/>
        <c:minorTickMark val="none"/>
        <c:tickLblPos val="nextTo"/>
        <c:crossAx val="115642368"/>
        <c:crosses val="autoZero"/>
        <c:auto val="1"/>
        <c:lblAlgn val="ctr"/>
        <c:lblOffset val="100"/>
        <c:noMultiLvlLbl val="0"/>
      </c:catAx>
      <c:valAx>
        <c:axId val="1156423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1156364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15"/>
    </mc:Choice>
    <mc:Fallback>
      <c:style val="15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 smtClean="0"/>
              <a:t>INFORMA</a:t>
            </a:r>
            <a:r>
              <a:rPr lang="ro-RO" dirty="0" smtClean="0"/>
              <a:t>ȚII</a:t>
            </a:r>
            <a:r>
              <a:rPr lang="ro-RO" baseline="0" dirty="0" smtClean="0"/>
              <a:t> ACCESĂRI MOBIL/TABLETĂ</a:t>
            </a:r>
            <a:endParaRPr lang="en-US" dirty="0"/>
          </a:p>
        </c:rich>
      </c:tx>
      <c:layout/>
      <c:overlay val="0"/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nr. de vizualizări</c:v>
                </c:pt>
              </c:strCache>
            </c:strRef>
          </c:tx>
          <c:invertIfNegative val="0"/>
          <c:cat>
            <c:strRef>
              <c:f>Sheet1!$A$2:$A$11</c:f>
              <c:strCache>
                <c:ptCount val="10"/>
                <c:pt idx="0">
                  <c:v>iPad</c:v>
                </c:pt>
                <c:pt idx="1">
                  <c:v>iPhone</c:v>
                </c:pt>
                <c:pt idx="2">
                  <c:v>BlackBerry Curve </c:v>
                </c:pt>
                <c:pt idx="3">
                  <c:v>Ginovo MID</c:v>
                </c:pt>
                <c:pt idx="4">
                  <c:v>Samsung Galaxy S3</c:v>
                </c:pt>
                <c:pt idx="5">
                  <c:v>Samsung Galaxy S2</c:v>
                </c:pt>
                <c:pt idx="6">
                  <c:v>Kindle Fire</c:v>
                </c:pt>
                <c:pt idx="7">
                  <c:v>SonyEricsson Xperia</c:v>
                </c:pt>
                <c:pt idx="8">
                  <c:v>Alcatel Smart II</c:v>
                </c:pt>
                <c:pt idx="9">
                  <c:v>Huawei Ascent G300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52</c:v>
                </c:pt>
                <c:pt idx="1">
                  <c:v>45</c:v>
                </c:pt>
                <c:pt idx="2">
                  <c:v>33</c:v>
                </c:pt>
                <c:pt idx="3">
                  <c:v>21</c:v>
                </c:pt>
                <c:pt idx="4">
                  <c:v>18</c:v>
                </c:pt>
                <c:pt idx="5">
                  <c:v>15</c:v>
                </c:pt>
                <c:pt idx="6">
                  <c:v>9</c:v>
                </c:pt>
                <c:pt idx="7">
                  <c:v>7</c:v>
                </c:pt>
                <c:pt idx="8">
                  <c:v>6</c:v>
                </c:pt>
                <c:pt idx="9">
                  <c:v>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22008704"/>
        <c:axId val="122010240"/>
        <c:axId val="0"/>
      </c:bar3DChart>
      <c:catAx>
        <c:axId val="122008704"/>
        <c:scaling>
          <c:orientation val="minMax"/>
        </c:scaling>
        <c:delete val="0"/>
        <c:axPos val="b"/>
        <c:majorTickMark val="none"/>
        <c:minorTickMark val="none"/>
        <c:tickLblPos val="nextTo"/>
        <c:crossAx val="122010240"/>
        <c:crosses val="autoZero"/>
        <c:auto val="1"/>
        <c:lblAlgn val="ctr"/>
        <c:lblOffset val="100"/>
        <c:noMultiLvlLbl val="0"/>
      </c:catAx>
      <c:valAx>
        <c:axId val="122010240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22008704"/>
        <c:crosses val="autoZero"/>
        <c:crossBetween val="between"/>
      </c:valAx>
    </c:plotArea>
    <c:legend>
      <c:legendPos val="t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4/19/2013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ftp://ftp.springer.de/pub/tex/latex/ifip/editor/templates/" TargetMode="External"/><Relationship Id="rId2" Type="http://schemas.openxmlformats.org/officeDocument/2006/relationships/hyperlink" Target="ftp://ftp.springer.de/pub/tex/latex/ifip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c.europa.eu/information_society/digital-agenda/daa/index_en.htm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6.png"/><Relationship Id="rId3" Type="http://schemas.openxmlformats.org/officeDocument/2006/relationships/image" Target="../media/image21.png"/><Relationship Id="rId21" Type="http://schemas.openxmlformats.org/officeDocument/2006/relationships/image" Target="../media/image39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17" Type="http://schemas.openxmlformats.org/officeDocument/2006/relationships/image" Target="../media/image35.png"/><Relationship Id="rId2" Type="http://schemas.openxmlformats.org/officeDocument/2006/relationships/image" Target="../media/image20.png"/><Relationship Id="rId16" Type="http://schemas.openxmlformats.org/officeDocument/2006/relationships/image" Target="../media/image34.png"/><Relationship Id="rId20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5" Type="http://schemas.openxmlformats.org/officeDocument/2006/relationships/image" Target="../media/image33.png"/><Relationship Id="rId23" Type="http://schemas.openxmlformats.org/officeDocument/2006/relationships/image" Target="../media/image41.png"/><Relationship Id="rId10" Type="http://schemas.openxmlformats.org/officeDocument/2006/relationships/image" Target="../media/image28.png"/><Relationship Id="rId19" Type="http://schemas.openxmlformats.org/officeDocument/2006/relationships/image" Target="../media/image37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Relationship Id="rId14" Type="http://schemas.openxmlformats.org/officeDocument/2006/relationships/image" Target="../media/image32.png"/><Relationship Id="rId22" Type="http://schemas.openxmlformats.org/officeDocument/2006/relationships/image" Target="../media/image4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image" Target="../media/image53.png"/><Relationship Id="rId18" Type="http://schemas.openxmlformats.org/officeDocument/2006/relationships/image" Target="../media/image58.png"/><Relationship Id="rId3" Type="http://schemas.openxmlformats.org/officeDocument/2006/relationships/image" Target="../media/image43.png"/><Relationship Id="rId21" Type="http://schemas.openxmlformats.org/officeDocument/2006/relationships/image" Target="../media/image61.png"/><Relationship Id="rId7" Type="http://schemas.openxmlformats.org/officeDocument/2006/relationships/image" Target="../media/image47.png"/><Relationship Id="rId12" Type="http://schemas.openxmlformats.org/officeDocument/2006/relationships/image" Target="../media/image52.png"/><Relationship Id="rId17" Type="http://schemas.openxmlformats.org/officeDocument/2006/relationships/image" Target="../media/image57.png"/><Relationship Id="rId2" Type="http://schemas.openxmlformats.org/officeDocument/2006/relationships/image" Target="../media/image42.png"/><Relationship Id="rId16" Type="http://schemas.openxmlformats.org/officeDocument/2006/relationships/image" Target="../media/image56.png"/><Relationship Id="rId20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11" Type="http://schemas.openxmlformats.org/officeDocument/2006/relationships/image" Target="../media/image51.png"/><Relationship Id="rId5" Type="http://schemas.openxmlformats.org/officeDocument/2006/relationships/image" Target="../media/image45.png"/><Relationship Id="rId15" Type="http://schemas.openxmlformats.org/officeDocument/2006/relationships/image" Target="../media/image55.png"/><Relationship Id="rId23" Type="http://schemas.openxmlformats.org/officeDocument/2006/relationships/image" Target="../media/image63.png"/><Relationship Id="rId10" Type="http://schemas.openxmlformats.org/officeDocument/2006/relationships/image" Target="../media/image50.png"/><Relationship Id="rId19" Type="http://schemas.openxmlformats.org/officeDocument/2006/relationships/image" Target="../media/image59.png"/><Relationship Id="rId4" Type="http://schemas.openxmlformats.org/officeDocument/2006/relationships/image" Target="../media/image44.png"/><Relationship Id="rId9" Type="http://schemas.openxmlformats.org/officeDocument/2006/relationships/image" Target="../media/image49.png"/><Relationship Id="rId14" Type="http://schemas.openxmlformats.org/officeDocument/2006/relationships/image" Target="../media/image54.png"/><Relationship Id="rId22" Type="http://schemas.openxmlformats.org/officeDocument/2006/relationships/image" Target="../media/image6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65.png"/><Relationship Id="rId7" Type="http://schemas.openxmlformats.org/officeDocument/2006/relationships/image" Target="../media/image69.jpe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png"/><Relationship Id="rId9" Type="http://schemas.openxmlformats.org/officeDocument/2006/relationships/image" Target="../media/image71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6.wdp"/><Relationship Id="rId4" Type="http://schemas.openxmlformats.org/officeDocument/2006/relationships/image" Target="../media/image7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geospatialorg" TargetMode="External"/><Relationship Id="rId13" Type="http://schemas.openxmlformats.org/officeDocument/2006/relationships/hyperlink" Target="https://plus.google.com/101439370226775468913/posts" TargetMode="External"/><Relationship Id="rId18" Type="http://schemas.openxmlformats.org/officeDocument/2006/relationships/image" Target="../media/image82.jpeg"/><Relationship Id="rId3" Type="http://schemas.openxmlformats.org/officeDocument/2006/relationships/image" Target="../media/image76.png"/><Relationship Id="rId7" Type="http://schemas.microsoft.com/office/2007/relationships/hdphoto" Target="../media/hdphoto10.wdp"/><Relationship Id="rId12" Type="http://schemas.openxmlformats.org/officeDocument/2006/relationships/image" Target="../media/image79.jpeg"/><Relationship Id="rId17" Type="http://schemas.openxmlformats.org/officeDocument/2006/relationships/image" Target="../media/image81.png"/><Relationship Id="rId2" Type="http://schemas.openxmlformats.org/officeDocument/2006/relationships/hyperlink" Target="http://www.youtube.com/user/TheGeospatial" TargetMode="External"/><Relationship Id="rId16" Type="http://schemas.openxmlformats.org/officeDocument/2006/relationships/hyperlink" Target="http://www.flickr.com/photos/26994138@N00/collections/72157616328882629/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11" Type="http://schemas.openxmlformats.org/officeDocument/2006/relationships/hyperlink" Target="https://twitter.com/geospatialorg" TargetMode="External"/><Relationship Id="rId5" Type="http://schemas.openxmlformats.org/officeDocument/2006/relationships/hyperlink" Target="http://www.linkedin.com/groups/geospatialorg-4221861" TargetMode="External"/><Relationship Id="rId15" Type="http://schemas.microsoft.com/office/2007/relationships/hdphoto" Target="../media/hdphoto12.wdp"/><Relationship Id="rId10" Type="http://schemas.microsoft.com/office/2007/relationships/hdphoto" Target="../media/hdphoto11.wdp"/><Relationship Id="rId4" Type="http://schemas.microsoft.com/office/2007/relationships/hdphoto" Target="../media/hdphoto9.wdp"/><Relationship Id="rId9" Type="http://schemas.openxmlformats.org/officeDocument/2006/relationships/image" Target="../media/image78.jpeg"/><Relationship Id="rId14" Type="http://schemas.openxmlformats.org/officeDocument/2006/relationships/image" Target="../media/image80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6.png"/><Relationship Id="rId4" Type="http://schemas.openxmlformats.org/officeDocument/2006/relationships/image" Target="../media/image8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Group 31"/>
          <p:cNvGrpSpPr/>
          <p:nvPr/>
        </p:nvGrpSpPr>
        <p:grpSpPr>
          <a:xfrm>
            <a:off x="512309" y="2447465"/>
            <a:ext cx="8119382" cy="1963070"/>
            <a:chOff x="323768" y="3447130"/>
            <a:chExt cx="8119382" cy="1963070"/>
          </a:xfrm>
        </p:grpSpPr>
        <p:pic>
          <p:nvPicPr>
            <p:cNvPr id="6" name="Picture 5" descr="globe_pill_full - color adjust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768" y="3923559"/>
              <a:ext cx="762000" cy="76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1121027" y="4012172"/>
              <a:ext cx="32766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o-RO" sz="32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geo-spatial.org</a:t>
              </a:r>
              <a:endParaRPr lang="en-GB" sz="3200" b="1" dirty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121025" y="4106439"/>
              <a:ext cx="3186879" cy="276108"/>
            </a:xfrm>
            <a:prstGeom prst="rect">
              <a:avLst/>
            </a:prstGeom>
            <a:solidFill>
              <a:schemeClr val="lt1">
                <a:alpha val="2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4591586" y="3799465"/>
              <a:ext cx="3851564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vi-VN" sz="2400" b="1" dirty="0">
                  <a:solidFill>
                    <a:srgbClr val="002060"/>
                  </a:solidFill>
                </a:rPr>
                <a:t>un punct de referință pentru comunitatea </a:t>
              </a:r>
              <a:r>
                <a:rPr lang="vi-VN" sz="2400" b="1" dirty="0" smtClean="0">
                  <a:solidFill>
                    <a:srgbClr val="002060"/>
                  </a:solidFill>
                </a:rPr>
                <a:t>geospațială </a:t>
              </a:r>
              <a:r>
                <a:rPr lang="vi-VN" sz="2400" b="1" dirty="0">
                  <a:solidFill>
                    <a:srgbClr val="002060"/>
                  </a:solidFill>
                </a:rPr>
                <a:t>românească</a:t>
              </a:r>
              <a:endParaRPr lang="en-GB" sz="2400" dirty="0">
                <a:solidFill>
                  <a:srgbClr val="002060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306818" y="3447130"/>
              <a:ext cx="172476" cy="1963070"/>
              <a:chOff x="4306818" y="3447130"/>
              <a:chExt cx="172476" cy="1963070"/>
            </a:xfrm>
          </p:grpSpPr>
          <p:cxnSp>
            <p:nvCxnSpPr>
              <p:cNvPr id="10" name="Straight Connector 9"/>
              <p:cNvCxnSpPr/>
              <p:nvPr/>
            </p:nvCxnSpPr>
            <p:spPr>
              <a:xfrm>
                <a:off x="4397627" y="3447130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" name="Rectangle 14"/>
              <p:cNvSpPr/>
              <p:nvPr/>
            </p:nvSpPr>
            <p:spPr>
              <a:xfrm>
                <a:off x="4325057" y="5047330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4310228" y="5199730"/>
                <a:ext cx="145137" cy="21047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30" name="Rectangle 29"/>
              <p:cNvSpPr/>
              <p:nvPr/>
            </p:nvSpPr>
            <p:spPr>
              <a:xfrm>
                <a:off x="4306818" y="3599530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31" name="Rectangle 30"/>
              <p:cNvSpPr/>
              <p:nvPr/>
            </p:nvSpPr>
            <p:spPr>
              <a:xfrm>
                <a:off x="4334157" y="3447130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71158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7" name="Group 6"/>
            <p:cNvGrpSpPr/>
            <p:nvPr/>
          </p:nvGrpSpPr>
          <p:grpSpPr>
            <a:xfrm>
              <a:off x="1949211" y="395936"/>
              <a:ext cx="5398864" cy="808346"/>
              <a:chOff x="1952624" y="1295400"/>
              <a:chExt cx="5398864" cy="808346"/>
            </a:xfrm>
          </p:grpSpPr>
          <p:sp>
            <p:nvSpPr>
              <p:cNvPr id="5" name="TextBox 4"/>
              <p:cNvSpPr txBox="1"/>
              <p:nvPr/>
            </p:nvSpPr>
            <p:spPr>
              <a:xfrm>
                <a:off x="2165453" y="1457415"/>
                <a:ext cx="5186035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ce este geo-spatial.org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8" name="Group 7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9" name="Straight Connector 8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Rectangle 9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5" name="TextBox 14"/>
          <p:cNvSpPr txBox="1"/>
          <p:nvPr/>
        </p:nvSpPr>
        <p:spPr>
          <a:xfrm>
            <a:off x="549360" y="1828800"/>
            <a:ext cx="8263801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o-RO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site</a:t>
            </a:r>
            <a:r>
              <a:rPr lang="ro-RO" sz="2000" b="1" dirty="0" smtClean="0"/>
              <a:t> </a:t>
            </a: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- portal online 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</a:rPr>
              <a:t>[2007]</a:t>
            </a:r>
          </a:p>
          <a:p>
            <a:pPr marL="285750" indent="-285750">
              <a:buFontTx/>
              <a:buChar char="-"/>
            </a:pPr>
            <a:endParaRPr lang="ro-RO" sz="2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ro-RO" sz="2000" b="1" dirty="0">
                <a:solidFill>
                  <a:schemeClr val="tx2">
                    <a:lumMod val="75000"/>
                  </a:schemeClr>
                </a:solidFill>
              </a:rPr>
              <a:t>c</a:t>
            </a: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onține </a:t>
            </a:r>
            <a:r>
              <a:rPr lang="ro-RO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date</a:t>
            </a: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, tutoriale, articole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</a:rPr>
              <a:t>, </a:t>
            </a:r>
            <a:r>
              <a:rPr lang="en-US" sz="2000" b="1" dirty="0" err="1" smtClean="0">
                <a:solidFill>
                  <a:schemeClr val="tx2">
                    <a:lumMod val="75000"/>
                  </a:schemeClr>
                </a:solidFill>
              </a:rPr>
              <a:t>recenzii</a:t>
            </a:r>
            <a:endParaRPr lang="en-US" sz="2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endParaRPr lang="en-US" sz="2000" b="1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m</a:t>
            </a:r>
            <a:r>
              <a:rPr lang="en-US" sz="2000" b="1" dirty="0" err="1" smtClean="0">
                <a:solidFill>
                  <a:schemeClr val="tx2">
                    <a:lumMod val="75000"/>
                  </a:schemeClr>
                </a:solidFill>
              </a:rPr>
              <a:t>ijloc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</a:rPr>
              <a:t> de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comunicare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și </a:t>
            </a:r>
            <a:r>
              <a:rPr lang="ro-RO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informare </a:t>
            </a:r>
            <a:endParaRPr lang="ro-RO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lvl="1" indent="-285750">
              <a:buFontTx/>
              <a:buChar char="-"/>
            </a:pP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promovăm – adoptarea </a:t>
            </a:r>
            <a:r>
              <a:rPr lang="ro-RO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soluții</a:t>
            </a: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lor </a:t>
            </a:r>
            <a:r>
              <a:rPr lang="ro-RO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open-source</a:t>
            </a:r>
            <a:endParaRPr lang="ro-RO" sz="2000" b="1" dirty="0">
              <a:solidFill>
                <a:schemeClr val="tx2">
                  <a:lumMod val="75000"/>
                </a:schemeClr>
              </a:solidFill>
            </a:endParaRPr>
          </a:p>
          <a:p>
            <a:pPr marL="742950" lvl="1" indent="-285750">
              <a:buFontTx/>
              <a:buChar char="-"/>
            </a:pP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m</a:t>
            </a:r>
            <a:r>
              <a:rPr lang="en-US" sz="2000" b="1" dirty="0" err="1" smtClean="0">
                <a:solidFill>
                  <a:schemeClr val="tx2">
                    <a:lumMod val="75000"/>
                  </a:schemeClr>
                </a:solidFill>
              </a:rPr>
              <a:t>ilit</a:t>
            </a: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ăm pentru </a:t>
            </a:r>
            <a:r>
              <a:rPr lang="ro-RO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accesul deschis</a:t>
            </a:r>
            <a:r>
              <a:rPr lang="ro-RO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la date</a:t>
            </a:r>
            <a:endParaRPr lang="en-US" sz="2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endParaRPr lang="en-US" sz="2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en-US" sz="2000" b="1" dirty="0" err="1" smtClean="0">
                <a:solidFill>
                  <a:schemeClr val="tx2">
                    <a:lumMod val="75000"/>
                  </a:schemeClr>
                </a:solidFill>
              </a:rPr>
              <a:t>cea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chemeClr val="tx2">
                    <a:lumMod val="75000"/>
                  </a:schemeClr>
                </a:solidFill>
              </a:rPr>
              <a:t>mai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en-US" sz="2000" b="1" dirty="0" err="1" smtClean="0">
                <a:solidFill>
                  <a:srgbClr val="1D07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frumoas</a:t>
            </a:r>
            <a:r>
              <a:rPr lang="ro-RO" sz="2000" b="1" dirty="0" smtClean="0">
                <a:solidFill>
                  <a:srgbClr val="1D07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ă </a:t>
            </a: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și importantă </a:t>
            </a:r>
            <a:r>
              <a:rPr lang="ro-RO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comunitate</a:t>
            </a:r>
            <a:r>
              <a:rPr lang="ro-RO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din acest domeniu - România</a:t>
            </a:r>
            <a:endParaRPr lang="en-US" sz="2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endParaRPr lang="ro-RO" sz="2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una din cele mai </a:t>
            </a:r>
            <a:r>
              <a:rPr lang="ro-RO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active</a:t>
            </a: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comunități din România în domeniul geospațial </a:t>
            </a:r>
            <a:endParaRPr lang="en-US" sz="2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endParaRPr lang="en-US" sz="20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Tx/>
              <a:buChar char="-"/>
            </a:pPr>
            <a:r>
              <a:rPr lang="ro-RO" sz="2000" b="1" dirty="0" smtClean="0">
                <a:solidFill>
                  <a:schemeClr val="tx2">
                    <a:lumMod val="75000"/>
                  </a:schemeClr>
                </a:solidFill>
              </a:rPr>
              <a:t>martie 2011 </a:t>
            </a:r>
            <a:r>
              <a:rPr lang="en-US" sz="2000" b="1" dirty="0" err="1" smtClean="0">
                <a:solidFill>
                  <a:schemeClr val="tx2">
                    <a:lumMod val="75000"/>
                  </a:schemeClr>
                </a:solidFill>
              </a:rPr>
              <a:t>reprezentant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</a:rPr>
              <a:t> local al </a:t>
            </a:r>
            <a:r>
              <a:rPr lang="en-US" sz="20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OSGeo</a:t>
            </a:r>
            <a:r>
              <a:rPr lang="en-US" sz="2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b="1" dirty="0" smtClean="0">
                <a:solidFill>
                  <a:schemeClr val="tx2">
                    <a:lumMod val="75000"/>
                  </a:schemeClr>
                </a:solidFill>
              </a:rPr>
              <a:t>din </a:t>
            </a:r>
            <a:r>
              <a:rPr lang="en-U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</a:t>
            </a:r>
            <a:r>
              <a:rPr lang="ro-RO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ânia</a:t>
            </a:r>
            <a:endParaRPr lang="en-GB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798130" y="711311"/>
            <a:ext cx="29102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i="1" dirty="0" smtClean="0">
                <a:solidFill>
                  <a:schemeClr val="tx2">
                    <a:lumMod val="75000"/>
                  </a:schemeClr>
                </a:solidFill>
              </a:rPr>
              <a:t>site </a:t>
            </a:r>
            <a:r>
              <a:rPr lang="en-US" i="1" dirty="0" smtClean="0">
                <a:solidFill>
                  <a:schemeClr val="tx2">
                    <a:lumMod val="75000"/>
                  </a:schemeClr>
                </a:solidFill>
              </a:rPr>
              <a:t>~ </a:t>
            </a:r>
            <a:r>
              <a:rPr lang="en-US" i="1" dirty="0" err="1" smtClean="0">
                <a:solidFill>
                  <a:schemeClr val="tx2">
                    <a:lumMod val="75000"/>
                  </a:schemeClr>
                </a:solidFill>
              </a:rPr>
              <a:t>comunitate</a:t>
            </a:r>
            <a:r>
              <a:rPr lang="en-US" i="1" dirty="0" smtClean="0">
                <a:solidFill>
                  <a:schemeClr val="tx2">
                    <a:lumMod val="75000"/>
                  </a:schemeClr>
                </a:solidFill>
              </a:rPr>
              <a:t> ~ </a:t>
            </a:r>
            <a:r>
              <a:rPr lang="en-US" i="1" dirty="0" err="1" smtClean="0">
                <a:solidFill>
                  <a:schemeClr val="tx2">
                    <a:lumMod val="75000"/>
                  </a:schemeClr>
                </a:solidFill>
              </a:rPr>
              <a:t>asocia</a:t>
            </a:r>
            <a:r>
              <a:rPr lang="ro-RO" i="1" dirty="0" smtClean="0">
                <a:solidFill>
                  <a:schemeClr val="tx2">
                    <a:lumMod val="75000"/>
                  </a:schemeClr>
                </a:solidFill>
              </a:rPr>
              <a:t>ție </a:t>
            </a:r>
            <a:endParaRPr lang="en-GB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87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295275"/>
            <a:ext cx="8356600" cy="6267450"/>
          </a:xfrm>
          <a:prstGeom prst="rect">
            <a:avLst/>
          </a:prstGeom>
          <a:noFill/>
          <a:ln w="9525">
            <a:solidFill>
              <a:srgbClr val="19346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212" y="533400"/>
            <a:ext cx="8743576" cy="5791200"/>
          </a:xfrm>
          <a:prstGeom prst="rect">
            <a:avLst/>
          </a:prstGeom>
          <a:noFill/>
          <a:ln w="9525">
            <a:solidFill>
              <a:srgbClr val="19346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670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479393" y="1457415"/>
                <a:ext cx="218521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structura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4" name="Picture 13" descr="structura_geo-spatial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01" y="1447800"/>
            <a:ext cx="7124144" cy="4902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475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rhitectura_sistem.png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429000"/>
            <a:ext cx="7848600" cy="27720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textpattern-logo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1371600"/>
            <a:ext cx="9906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4419600" y="1371600"/>
            <a:ext cx="2438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eaLnBrk="1" hangingPunct="1"/>
            <a:r>
              <a:rPr lang="en-US" sz="1400" b="1">
                <a:latin typeface="Verdana" pitchFamily="34" charset="0"/>
              </a:rPr>
              <a:t>CMS: </a:t>
            </a:r>
          </a:p>
          <a:p>
            <a:pPr algn="ctr" eaLnBrk="1" hangingPunct="1"/>
            <a:r>
              <a:rPr lang="en-US" sz="1400" b="1">
                <a:latin typeface="Verdana" pitchFamily="34" charset="0"/>
              </a:rPr>
              <a:t>Textpattern</a:t>
            </a:r>
          </a:p>
        </p:txBody>
      </p:sp>
      <p:sp>
        <p:nvSpPr>
          <p:cNvPr id="7" name="Right Brace 6"/>
          <p:cNvSpPr/>
          <p:nvPr/>
        </p:nvSpPr>
        <p:spPr>
          <a:xfrm rot="16200000">
            <a:off x="5905500" y="419100"/>
            <a:ext cx="838200" cy="5181600"/>
          </a:xfrm>
          <a:prstGeom prst="rightBrace">
            <a:avLst>
              <a:gd name="adj1" fmla="val 132078"/>
              <a:gd name="adj2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4953000" y="1371600"/>
            <a:ext cx="2286000" cy="990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Group 9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11" name="Group 10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3287033" y="1457415"/>
                <a:ext cx="256993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arhitectura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9" name="Rectangle 18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12" name="Group 11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13" name="Straight Connector 12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Rectangle 13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Rectangle 16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33000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086100" y="1943100"/>
            <a:ext cx="2971800" cy="2971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418479" y="2321004"/>
            <a:ext cx="2307042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13800" dirty="0" smtClean="0">
                <a:solidFill>
                  <a:schemeClr val="tx2">
                    <a:lumMod val="75000"/>
                  </a:schemeClr>
                </a:solidFill>
                <a:latin typeface="Aller" pitchFamily="2" charset="-18"/>
              </a:rPr>
              <a:t>10</a:t>
            </a:r>
            <a:endParaRPr lang="en-GB" dirty="0">
              <a:solidFill>
                <a:schemeClr val="tx2">
                  <a:lumMod val="75000"/>
                </a:schemeClr>
              </a:solidFill>
              <a:latin typeface="Aller" pitchFamily="2" charset="-1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669056" y="550884"/>
            <a:ext cx="6463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6000" dirty="0" smtClean="0">
                <a:solidFill>
                  <a:srgbClr val="00B050"/>
                </a:solidFill>
                <a:latin typeface="Aller" pitchFamily="2" charset="-18"/>
              </a:rPr>
              <a:t>9</a:t>
            </a:r>
            <a:endParaRPr lang="en-GB" sz="1100" dirty="0">
              <a:solidFill>
                <a:srgbClr val="00B050"/>
              </a:solidFill>
              <a:latin typeface="Aller" pitchFamily="2" charset="-18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910084" y="1490893"/>
            <a:ext cx="678113" cy="650795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6400800" y="5515693"/>
            <a:ext cx="838200" cy="762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583779" y="5350663"/>
            <a:ext cx="981418" cy="927030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7467600" y="559767"/>
            <a:ext cx="1049245" cy="997899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751322" y="5334000"/>
            <a:ext cx="64633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5800" dirty="0" smtClean="0">
                <a:solidFill>
                  <a:schemeClr val="accent6">
                    <a:lumMod val="50000"/>
                  </a:schemeClr>
                </a:solidFill>
                <a:latin typeface="Aller" pitchFamily="2" charset="-18"/>
              </a:rPr>
              <a:t>8</a:t>
            </a:r>
            <a:endParaRPr lang="en-GB" sz="5800" dirty="0">
              <a:solidFill>
                <a:schemeClr val="accent6">
                  <a:lumMod val="50000"/>
                </a:schemeClr>
              </a:solidFill>
              <a:latin typeface="Aller" pitchFamily="2" charset="-18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6515970" y="5427333"/>
            <a:ext cx="607859" cy="9387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5500" dirty="0" smtClean="0">
                <a:solidFill>
                  <a:schemeClr val="tx2">
                    <a:lumMod val="75000"/>
                  </a:schemeClr>
                </a:solidFill>
                <a:latin typeface="Aller" pitchFamily="2" charset="-18"/>
              </a:rPr>
              <a:t>7</a:t>
            </a:r>
            <a:endParaRPr lang="en-GB" sz="5500" dirty="0">
              <a:solidFill>
                <a:schemeClr val="tx2">
                  <a:lumMod val="75000"/>
                </a:schemeClr>
              </a:solidFill>
              <a:latin typeface="Aller" pitchFamily="2" charset="-18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72461" y="1400791"/>
            <a:ext cx="5533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4800" dirty="0" smtClean="0">
                <a:solidFill>
                  <a:srgbClr val="00B050"/>
                </a:solidFill>
                <a:latin typeface="Aller" pitchFamily="2" charset="-18"/>
              </a:rPr>
              <a:t>6</a:t>
            </a:r>
            <a:endParaRPr lang="en-GB" sz="4800" dirty="0">
              <a:solidFill>
                <a:srgbClr val="00B050"/>
              </a:solidFill>
              <a:latin typeface="Aller" pitchFamily="2" charset="-18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589213" y="3395952"/>
            <a:ext cx="604589" cy="580233"/>
          </a:xfrm>
          <a:prstGeom prst="rect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644827" y="3301346"/>
            <a:ext cx="4933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4000" dirty="0" smtClean="0">
                <a:solidFill>
                  <a:schemeClr val="accent6">
                    <a:lumMod val="50000"/>
                  </a:schemeClr>
                </a:solidFill>
                <a:latin typeface="Aller" pitchFamily="2" charset="-18"/>
              </a:rPr>
              <a:t>5</a:t>
            </a:r>
            <a:endParaRPr lang="en-GB" sz="4000" dirty="0">
              <a:solidFill>
                <a:schemeClr val="accent6">
                  <a:lumMod val="50000"/>
                </a:schemeClr>
              </a:solidFill>
              <a:latin typeface="Aller" pitchFamily="2" charset="-18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4556078" y="782852"/>
            <a:ext cx="581026" cy="55172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Box 46"/>
          <p:cNvSpPr txBox="1"/>
          <p:nvPr/>
        </p:nvSpPr>
        <p:spPr>
          <a:xfrm>
            <a:off x="4611691" y="688246"/>
            <a:ext cx="493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600" dirty="0" smtClean="0">
                <a:solidFill>
                  <a:schemeClr val="tx2">
                    <a:lumMod val="75000"/>
                  </a:schemeClr>
                </a:solidFill>
                <a:latin typeface="Aller" pitchFamily="2" charset="-18"/>
              </a:rPr>
              <a:t>4</a:t>
            </a:r>
            <a:endParaRPr lang="en-GB" sz="3600" dirty="0">
              <a:solidFill>
                <a:schemeClr val="tx2">
                  <a:lumMod val="75000"/>
                </a:schemeClr>
              </a:solidFill>
              <a:latin typeface="Aller" pitchFamily="2" charset="-18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4066178" y="5730911"/>
            <a:ext cx="531020" cy="50424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B050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130032" y="5690643"/>
            <a:ext cx="4933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200" dirty="0" smtClean="0">
                <a:solidFill>
                  <a:srgbClr val="00B050"/>
                </a:solidFill>
                <a:latin typeface="Aller" pitchFamily="2" charset="-18"/>
              </a:rPr>
              <a:t>3</a:t>
            </a:r>
            <a:endParaRPr lang="en-GB" sz="3200" dirty="0">
              <a:solidFill>
                <a:srgbClr val="00B050"/>
              </a:solidFill>
              <a:latin typeface="Aller" pitchFamily="2" charset="-18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2417813" y="317777"/>
            <a:ext cx="493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800" dirty="0" smtClean="0">
                <a:solidFill>
                  <a:schemeClr val="tx2">
                    <a:lumMod val="75000"/>
                  </a:schemeClr>
                </a:solidFill>
                <a:latin typeface="Aller" pitchFamily="2" charset="-18"/>
              </a:rPr>
              <a:t>2</a:t>
            </a:r>
            <a:endParaRPr lang="en-GB" sz="2800" dirty="0">
              <a:solidFill>
                <a:schemeClr val="tx2">
                  <a:lumMod val="75000"/>
                </a:schemeClr>
              </a:solidFill>
              <a:latin typeface="Aller" pitchFamily="2" charset="-18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2393188" y="351594"/>
            <a:ext cx="479781" cy="45558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/>
          <p:cNvSpPr txBox="1"/>
          <p:nvPr/>
        </p:nvSpPr>
        <p:spPr>
          <a:xfrm>
            <a:off x="1600200" y="3547412"/>
            <a:ext cx="493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400" dirty="0" smtClean="0">
                <a:solidFill>
                  <a:schemeClr val="tx2">
                    <a:lumMod val="75000"/>
                  </a:schemeClr>
                </a:solidFill>
                <a:latin typeface="Aller" pitchFamily="2" charset="-18"/>
              </a:rPr>
              <a:t>1</a:t>
            </a:r>
            <a:endParaRPr lang="en-GB" sz="2400" dirty="0">
              <a:solidFill>
                <a:schemeClr val="tx2">
                  <a:lumMod val="75000"/>
                </a:schemeClr>
              </a:solidFill>
              <a:latin typeface="Aller" pitchFamily="2" charset="-18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1646263" y="3587744"/>
            <a:ext cx="401234" cy="381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647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12" grpId="0"/>
      <p:bldP spid="37" grpId="0" animBg="1"/>
      <p:bldP spid="38" grpId="0" animBg="1"/>
      <p:bldP spid="39" grpId="0" animBg="1"/>
      <p:bldP spid="40" grpId="0" animBg="1"/>
      <p:bldP spid="41" grpId="0"/>
      <p:bldP spid="42" grpId="0"/>
      <p:bldP spid="43" grpId="0"/>
      <p:bldP spid="44" grpId="0" animBg="1"/>
      <p:bldP spid="45" grpId="0"/>
      <p:bldP spid="46" grpId="0" animBg="1"/>
      <p:bldP spid="47" grpId="0"/>
      <p:bldP spid="48" grpId="0" animBg="1"/>
      <p:bldP spid="49" grpId="0"/>
      <p:bldP spid="51" grpId="0"/>
      <p:bldP spid="53" grpId="0" animBg="1"/>
      <p:bldP spid="54" grpId="0"/>
      <p:bldP spid="5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31" r="5380" b="22335"/>
          <a:stretch/>
        </p:blipFill>
        <p:spPr bwMode="auto">
          <a:xfrm>
            <a:off x="533400" y="1190768"/>
            <a:ext cx="8077200" cy="447646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882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2165453" y="1457415"/>
                <a:ext cx="438235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volum de publicații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4" name="TextBox 13"/>
          <p:cNvSpPr txBox="1"/>
          <p:nvPr/>
        </p:nvSpPr>
        <p:spPr>
          <a:xfrm>
            <a:off x="4798130" y="711311"/>
            <a:ext cx="19233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i="1" dirty="0" smtClean="0">
                <a:solidFill>
                  <a:schemeClr val="tx2">
                    <a:lumMod val="75000"/>
                  </a:schemeClr>
                </a:solidFill>
              </a:rPr>
              <a:t>termene și condiții</a:t>
            </a:r>
            <a:endParaRPr lang="en-GB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7088" y="1443841"/>
            <a:ext cx="8489825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vi-VN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aca a</a:t>
            </a:r>
            <a:r>
              <a:rPr lang="ro-RO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ț</a:t>
            </a:r>
            <a:r>
              <a:rPr lang="vi-VN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i sus</a:t>
            </a: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ț</a:t>
            </a:r>
            <a:r>
              <a:rPr lang="vi-VN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inut </a:t>
            </a:r>
            <a:r>
              <a:rPr lang="vi-VN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mai multe prezentări ar fi de dorit să vă alegeţi</a:t>
            </a:r>
            <a:br>
              <a:rPr lang="vi-VN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</a:br>
            <a:r>
              <a:rPr lang="vi-VN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una singură. Se pot accepta mai multe lucrări doar dacă au o tematică</a:t>
            </a:r>
            <a:br>
              <a:rPr lang="vi-VN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</a:br>
            <a:r>
              <a:rPr lang="vi-VN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diferită ce le încadrează în secțiuni </a:t>
            </a:r>
            <a:r>
              <a:rPr lang="vi-VN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diferite</a:t>
            </a:r>
            <a:r>
              <a:rPr lang="en-US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;</a:t>
            </a:r>
            <a:endParaRPr lang="ro-RO" sz="2000" dirty="0" smtClean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ro-RO" sz="2000" dirty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vi-VN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ermenul </a:t>
            </a:r>
            <a:r>
              <a:rPr lang="vi-VN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până la care se poate trimite titlul şi un rezumat de maxim</a:t>
            </a:r>
            <a:br>
              <a:rPr lang="vi-VN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</a:br>
            <a:r>
              <a:rPr lang="vi-VN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500 de cuvinte este </a:t>
            </a:r>
            <a:r>
              <a:rPr lang="vi-VN" sz="2400" b="1" dirty="0">
                <a:solidFill>
                  <a:srgbClr val="1D07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15 iunie </a:t>
            </a:r>
            <a:r>
              <a:rPr lang="vi-VN" sz="2400" b="1" dirty="0" smtClean="0">
                <a:solidFill>
                  <a:srgbClr val="1D07B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2013</a:t>
            </a:r>
            <a:r>
              <a:rPr lang="vi-VN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;</a:t>
            </a:r>
            <a:endParaRPr lang="ro-RO" sz="2000" dirty="0" smtClean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endParaRPr lang="ro-RO" sz="2000" dirty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vi-VN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ermenul </a:t>
            </a:r>
            <a:r>
              <a:rPr lang="vi-VN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limită până la care trebuie să trimiteţi articolul </a:t>
            </a:r>
            <a:r>
              <a:rPr lang="vi-VN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este</a:t>
            </a:r>
            <a:r>
              <a:rPr lang="en-US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:</a:t>
            </a:r>
            <a:endParaRPr lang="ro-RO" sz="2000" dirty="0" smtClean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r>
              <a:rPr lang="ro-RO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			</a:t>
            </a:r>
            <a:r>
              <a:rPr lang="vi-V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</a:t>
            </a:r>
            <a:r>
              <a:rPr lang="ro-RO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vi-VN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noiembrie 2013</a:t>
            </a:r>
            <a:r>
              <a:rPr lang="ro-RO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  <a:p>
            <a:endParaRPr lang="ro-RO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vi-VN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rticolele </a:t>
            </a:r>
            <a:r>
              <a:rPr lang="vi-VN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vor fi scrise în limba română şi vor avea între 5 şi 10</a:t>
            </a:r>
            <a:br>
              <a:rPr lang="vi-VN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</a:br>
            <a:r>
              <a:rPr lang="vi-VN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pagini</a:t>
            </a:r>
            <a:r>
              <a:rPr lang="vi-VN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;</a:t>
            </a:r>
            <a:endParaRPr lang="ro-RO" sz="2000" dirty="0" smtClean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ro-RO" sz="2000" b="1" dirty="0" smtClean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en-GB" sz="2000" b="1" dirty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47383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798130" y="711311"/>
            <a:ext cx="19233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i="1" dirty="0" smtClean="0">
                <a:solidFill>
                  <a:schemeClr val="tx2">
                    <a:lumMod val="75000"/>
                  </a:schemeClr>
                </a:solidFill>
              </a:rPr>
              <a:t>termene și condiții</a:t>
            </a:r>
            <a:endParaRPr lang="en-GB" i="1" dirty="0">
              <a:solidFill>
                <a:schemeClr val="tx2">
                  <a:lumMod val="75000"/>
                </a:schemeClr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6" name="Group 5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3" name="TextBox 12"/>
              <p:cNvSpPr txBox="1"/>
              <p:nvPr/>
            </p:nvSpPr>
            <p:spPr>
              <a:xfrm>
                <a:off x="2165453" y="1457415"/>
                <a:ext cx="438235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volum de publicații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8" name="Straight Connector 7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Rectangle 8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5" name="TextBox 14"/>
          <p:cNvSpPr txBox="1"/>
          <p:nvPr/>
        </p:nvSpPr>
        <p:spPr>
          <a:xfrm>
            <a:off x="327088" y="1443841"/>
            <a:ext cx="7839262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it-IT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normele </a:t>
            </a:r>
            <a:r>
              <a:rPr lang="it-IT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editoriale vor fi adaptate după un model al </a:t>
            </a:r>
            <a:r>
              <a:rPr lang="it-IT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editurii</a:t>
            </a:r>
          </a:p>
          <a:p>
            <a:endParaRPr lang="it-IT" sz="2000" dirty="0" smtClean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r>
              <a:rPr lang="vi-VN" sz="2000" b="1" dirty="0" smtClean="0">
                <a:solidFill>
                  <a:srgbClr val="193469"/>
                </a:solidFill>
              </a:rPr>
              <a:t>Springer</a:t>
            </a:r>
            <a:r>
              <a:rPr lang="vi-VN" sz="2000" dirty="0" smtClean="0">
                <a:solidFill>
                  <a:srgbClr val="193469"/>
                </a:solidFill>
              </a:rPr>
              <a:t> </a:t>
            </a:r>
            <a:r>
              <a:rPr lang="vi-VN" sz="2000" dirty="0">
                <a:solidFill>
                  <a:srgbClr val="193469"/>
                </a:solidFill>
              </a:rPr>
              <a:t>şi le puteţi accesa aici</a:t>
            </a:r>
            <a:r>
              <a:rPr lang="vi-VN" sz="2000" dirty="0" smtClean="0">
                <a:solidFill>
                  <a:srgbClr val="193469"/>
                </a:solidFill>
              </a:rPr>
              <a:t>:</a:t>
            </a:r>
            <a:endParaRPr lang="en-US" sz="2000" dirty="0" smtClean="0">
              <a:solidFill>
                <a:srgbClr val="193469"/>
              </a:solidFill>
            </a:endParaRPr>
          </a:p>
          <a:p>
            <a:r>
              <a:rPr lang="vi-VN" sz="2000" dirty="0">
                <a:solidFill>
                  <a:srgbClr val="193469"/>
                </a:solidFill>
              </a:rPr>
              <a:t/>
            </a:r>
            <a:br>
              <a:rPr lang="vi-VN" sz="2000" dirty="0">
                <a:solidFill>
                  <a:srgbClr val="193469"/>
                </a:solidFill>
              </a:rPr>
            </a:br>
            <a:r>
              <a:rPr lang="vi-VN" sz="2000" dirty="0">
                <a:solidFill>
                  <a:srgbClr val="193469"/>
                </a:solidFill>
                <a:hlinkClick r:id="rId2"/>
              </a:rPr>
              <a:t>ftp://ftp.springer.de/pub/tex/latex/ifip/</a:t>
            </a:r>
            <a:r>
              <a:rPr lang="vi-VN" sz="2000" dirty="0">
                <a:solidFill>
                  <a:srgbClr val="193469"/>
                </a:solidFill>
              </a:rPr>
              <a:t> în documentul authinst.pdf. Ne</a:t>
            </a:r>
            <a:br>
              <a:rPr lang="vi-VN" sz="2000" dirty="0">
                <a:solidFill>
                  <a:srgbClr val="193469"/>
                </a:solidFill>
              </a:rPr>
            </a:br>
            <a:r>
              <a:rPr lang="vi-VN" sz="2000" dirty="0">
                <a:solidFill>
                  <a:srgbClr val="193469"/>
                </a:solidFill>
              </a:rPr>
              <a:t>va fi de foarte mare ajutor dacă veți alege să redactați singuri</a:t>
            </a:r>
            <a:br>
              <a:rPr lang="vi-VN" sz="2000" dirty="0">
                <a:solidFill>
                  <a:srgbClr val="193469"/>
                </a:solidFill>
              </a:rPr>
            </a:br>
            <a:r>
              <a:rPr lang="vi-VN" sz="2000" dirty="0">
                <a:solidFill>
                  <a:srgbClr val="193469"/>
                </a:solidFill>
              </a:rPr>
              <a:t>materialul cu care doriți să contribuiți. Practic aceasta se reduce la</a:t>
            </a:r>
            <a:br>
              <a:rPr lang="vi-VN" sz="2000" dirty="0">
                <a:solidFill>
                  <a:srgbClr val="193469"/>
                </a:solidFill>
              </a:rPr>
            </a:br>
            <a:r>
              <a:rPr lang="vi-VN" sz="2000" dirty="0">
                <a:solidFill>
                  <a:srgbClr val="193469"/>
                </a:solidFill>
              </a:rPr>
              <a:t>completarea documentului author1.tex din </a:t>
            </a:r>
            <a:r>
              <a:rPr lang="vi-VN" sz="2000" dirty="0" smtClean="0">
                <a:solidFill>
                  <a:srgbClr val="193469"/>
                </a:solidFill>
              </a:rPr>
              <a:t>folderul</a:t>
            </a:r>
            <a:endParaRPr lang="en-US" sz="2000" dirty="0" smtClean="0">
              <a:solidFill>
                <a:srgbClr val="193469"/>
              </a:solidFill>
            </a:endParaRPr>
          </a:p>
          <a:p>
            <a:endParaRPr lang="en-US" sz="2000" dirty="0">
              <a:latin typeface="Arial" pitchFamily="34" charset="0"/>
              <a:cs typeface="Arial" pitchFamily="34" charset="0"/>
              <a:hlinkClick r:id="rId3"/>
            </a:endParaRPr>
          </a:p>
          <a:p>
            <a:r>
              <a:rPr lang="en-GB" sz="2000" dirty="0" smtClean="0">
                <a:latin typeface="Arial" pitchFamily="34" charset="0"/>
                <a:cs typeface="Arial" pitchFamily="34" charset="0"/>
                <a:hlinkClick r:id="rId3"/>
              </a:rPr>
              <a:t>ftp</a:t>
            </a:r>
            <a:r>
              <a:rPr lang="en-GB" sz="2000" dirty="0">
                <a:latin typeface="Arial" pitchFamily="34" charset="0"/>
                <a:cs typeface="Arial" pitchFamily="34" charset="0"/>
                <a:hlinkClick r:id="rId3"/>
              </a:rPr>
              <a:t>://ftp.springer.de/pub/tex/latex/ifip/editor/templates/</a:t>
            </a:r>
            <a:r>
              <a:rPr lang="en-GB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conform</a:t>
            </a:r>
            <a:b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</a:br>
            <a:r>
              <a:rPr lang="en-GB" sz="2000" dirty="0" err="1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instructiunilor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 din </a:t>
            </a:r>
            <a:r>
              <a:rPr lang="en-GB" sz="2000" dirty="0" err="1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documentul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respectiv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GB" sz="2000" dirty="0" err="1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În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caz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contrar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GB" sz="2000" dirty="0" err="1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vom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  </a:t>
            </a:r>
            <a:r>
              <a:rPr lang="en-GB" sz="2000" dirty="0" err="1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reveni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</a:br>
            <a:r>
              <a:rPr lang="en-GB" sz="2000" dirty="0" err="1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reveni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 ulterior cu </a:t>
            </a:r>
            <a:r>
              <a:rPr lang="en-GB" sz="2000" dirty="0" err="1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instrucțiuni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 de </a:t>
            </a:r>
            <a:r>
              <a:rPr lang="en-GB" sz="2000" dirty="0" err="1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redactare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într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-un </a:t>
            </a:r>
            <a:r>
              <a:rPr lang="en-GB" sz="2000" dirty="0" err="1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procesor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 de text</a:t>
            </a:r>
            <a:b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</a:b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standard </a:t>
            </a:r>
            <a:r>
              <a:rPr lang="en-GB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[MS 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Office Word </a:t>
            </a:r>
            <a:r>
              <a:rPr lang="en-GB" sz="2000" dirty="0" err="1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err="1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OpenOffice</a:t>
            </a:r>
            <a:r>
              <a:rPr lang="en-GB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GB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Writer].</a:t>
            </a:r>
            <a:endParaRPr lang="ro-RO" sz="2000" b="1" dirty="0" smtClean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en-GB" sz="2000" b="1" dirty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32572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60958" y="3700842"/>
            <a:ext cx="7422084" cy="762000"/>
            <a:chOff x="4419600" y="1009358"/>
            <a:chExt cx="7422084" cy="762000"/>
          </a:xfrm>
        </p:grpSpPr>
        <p:pic>
          <p:nvPicPr>
            <p:cNvPr id="6" name="Picture 5" descr="globe_pill_full - color adjust.png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19600" y="1009358"/>
              <a:ext cx="762000" cy="76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5181601" y="1077425"/>
              <a:ext cx="666008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o-RO" sz="3200" b="1" dirty="0" smtClean="0">
                  <a:solidFill>
                    <a:schemeClr val="accent1">
                      <a:lumMod val="75000"/>
                    </a:schemeClr>
                  </a:solidFill>
                  <a:latin typeface="Arial" pitchFamily="34" charset="0"/>
                  <a:cs typeface="Arial" pitchFamily="34" charset="0"/>
                </a:rPr>
                <a:t>geo-spatial.org </a:t>
              </a:r>
              <a:r>
                <a:rPr lang="ro-RO" sz="3200" b="1" dirty="0" smtClean="0">
                  <a:latin typeface="Arial" pitchFamily="34" charset="0"/>
                  <a:cs typeface="Arial" pitchFamily="34" charset="0"/>
                </a:rPr>
                <a:t>a împlinit 6 ani!</a:t>
              </a:r>
              <a:endParaRPr lang="en-GB" sz="3200" b="1" dirty="0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5181600" y="1171692"/>
              <a:ext cx="6202885" cy="276108"/>
            </a:xfrm>
            <a:prstGeom prst="rect">
              <a:avLst/>
            </a:prstGeom>
            <a:solidFill>
              <a:schemeClr val="lt1">
                <a:alpha val="25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30" name="Picture 6" descr="http://mommylife.net/archives/2011/01/15/birthday%206%20candles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179" y="1142999"/>
            <a:ext cx="2286000" cy="22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679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607634" y="1457415"/>
                <a:ext cx="192873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realizări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5" name="TextBox 14"/>
          <p:cNvSpPr txBox="1"/>
          <p:nvPr/>
        </p:nvSpPr>
        <p:spPr>
          <a:xfrm>
            <a:off x="327088" y="1443841"/>
            <a:ext cx="4735592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o-RO" sz="28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10</a:t>
            </a:r>
            <a:r>
              <a:rPr lang="ro-RO" sz="2800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seminarii geo-spatial.org în 6 ani</a:t>
            </a:r>
          </a:p>
          <a:p>
            <a:pPr marL="342900" indent="-342900">
              <a:buFont typeface="Arial" pitchFamily="34" charset="0"/>
              <a:buChar char="•"/>
            </a:pPr>
            <a:endParaRPr lang="ro-RO" sz="2000" dirty="0" smtClean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proiectul colaborativ  </a:t>
            </a:r>
            <a:r>
              <a:rPr lang="ro-RO" sz="2800" b="1" i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</a:t>
            </a:r>
            <a:r>
              <a:rPr lang="ro-RO" sz="28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Harta</a:t>
            </a:r>
          </a:p>
          <a:p>
            <a:endParaRPr lang="ro-RO" sz="2000" dirty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ro-RO" sz="2000" b="1" dirty="0" smtClean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en-GB" sz="2000" b="1" dirty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8827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761523" y="1457415"/>
                <a:ext cx="162095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o-RO" sz="3600" b="1" i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e</a:t>
                </a:r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Harta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2052" name="Picture 4" descr="http://earth.unibuc.ro/images/24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133" y="1585469"/>
            <a:ext cx="3275733" cy="4496688"/>
          </a:xfrm>
          <a:prstGeom prst="rect">
            <a:avLst/>
          </a:prstGeom>
          <a:noFill/>
          <a:ln>
            <a:solidFill>
              <a:srgbClr val="193469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earth.unibuc.ro/images/24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80" y="1262090"/>
            <a:ext cx="8378040" cy="5443510"/>
          </a:xfrm>
          <a:prstGeom prst="rect">
            <a:avLst/>
          </a:prstGeom>
          <a:noFill/>
          <a:ln w="19050">
            <a:solidFill>
              <a:srgbClr val="193469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6592645" y="2438400"/>
            <a:ext cx="22860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b="1" dirty="0" smtClean="0">
                <a:solidFill>
                  <a:srgbClr val="193469"/>
                </a:solidFill>
              </a:rPr>
              <a:t>t</a:t>
            </a:r>
            <a:r>
              <a:rPr lang="vi-VN" b="1" dirty="0" smtClean="0">
                <a:solidFill>
                  <a:srgbClr val="193469"/>
                </a:solidFill>
              </a:rPr>
              <a:t>rofeul </a:t>
            </a:r>
            <a:r>
              <a:rPr lang="vi-VN" b="1" dirty="0">
                <a:solidFill>
                  <a:srgbClr val="193469"/>
                </a:solidFill>
              </a:rPr>
              <a:t>reprezintă o recunoaștere importantă a unui proiect românesc, construit pe baza de voluntariat și software liber open source.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795240" y="1367580"/>
            <a:ext cx="293291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  <a:hlinkClick r:id="rId4"/>
              </a:rPr>
              <a:t>1st </a:t>
            </a:r>
            <a:r>
              <a:rPr lang="en-GB" b="1" dirty="0">
                <a:solidFill>
                  <a:schemeClr val="bg1"/>
                </a:solidFill>
                <a:hlinkClick r:id="rId4"/>
              </a:rPr>
              <a:t>Digital Agenda Assembly</a:t>
            </a:r>
            <a:r>
              <a:rPr lang="en-GB" b="1" dirty="0">
                <a:solidFill>
                  <a:schemeClr val="bg1"/>
                </a:solidFill>
              </a:rPr>
              <a:t> </a:t>
            </a:r>
            <a:endParaRPr lang="ro-RO" b="1" dirty="0">
              <a:solidFill>
                <a:schemeClr val="bg1"/>
              </a:solidFill>
            </a:endParaRPr>
          </a:p>
          <a:p>
            <a:pPr algn="ctr"/>
            <a:r>
              <a:rPr lang="en-GB" b="1" dirty="0" err="1" smtClean="0">
                <a:solidFill>
                  <a:schemeClr val="bg1"/>
                </a:solidFill>
              </a:rPr>
              <a:t>Bruxelles</a:t>
            </a:r>
            <a:endParaRPr lang="ro-RO" b="1" dirty="0" smtClean="0">
              <a:solidFill>
                <a:schemeClr val="bg1"/>
              </a:solidFill>
            </a:endParaRPr>
          </a:p>
          <a:p>
            <a:pPr algn="ctr"/>
            <a:r>
              <a:rPr lang="en-GB" dirty="0" smtClean="0">
                <a:solidFill>
                  <a:schemeClr val="bg1"/>
                </a:solidFill>
              </a:rPr>
              <a:t> 16.06.2011</a:t>
            </a:r>
            <a:endParaRPr lang="en-GB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228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761523" y="1457415"/>
                <a:ext cx="162095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o-RO" sz="3600" b="1" i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e</a:t>
                </a:r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Harta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4102" name="Picture 6" descr="https://sites.google.com/site/oldmapsonlineorg/_/rsrc/1324225542927/config/customLogo.gif?revision=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5374" y="1524000"/>
            <a:ext cx="1714500" cy="809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2667000" y="1667203"/>
            <a:ext cx="29775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b="1" dirty="0">
                <a:solidFill>
                  <a:srgbClr val="A73333"/>
                </a:solidFill>
              </a:rPr>
              <a:t>oldmapsonline.org</a:t>
            </a:r>
          </a:p>
        </p:txBody>
      </p: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726" y="2507456"/>
            <a:ext cx="8532549" cy="4082497"/>
          </a:xfrm>
          <a:prstGeom prst="rect">
            <a:avLst/>
          </a:prstGeom>
          <a:noFill/>
          <a:ln w="28575">
            <a:solidFill>
              <a:srgbClr val="A733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776" y="2743200"/>
            <a:ext cx="8742447" cy="3611011"/>
          </a:xfrm>
          <a:prstGeom prst="rect">
            <a:avLst/>
          </a:prstGeom>
          <a:noFill/>
          <a:ln w="28575">
            <a:solidFill>
              <a:srgbClr val="A73333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2203" y="2820577"/>
            <a:ext cx="4059124" cy="34562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70998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607634" y="1457415"/>
                <a:ext cx="192873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realizări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5" name="TextBox 14"/>
          <p:cNvSpPr txBox="1"/>
          <p:nvPr/>
        </p:nvSpPr>
        <p:spPr>
          <a:xfrm>
            <a:off x="327088" y="1443841"/>
            <a:ext cx="4735592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o-RO" sz="28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10</a:t>
            </a:r>
            <a:r>
              <a:rPr lang="ro-RO" sz="2800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seminarii geo-spatial.org în 6 ani</a:t>
            </a:r>
          </a:p>
          <a:p>
            <a:pPr marL="342900" indent="-342900">
              <a:buFont typeface="Arial" pitchFamily="34" charset="0"/>
              <a:buChar char="•"/>
            </a:pPr>
            <a:endParaRPr lang="ro-RO" sz="2000" dirty="0" smtClean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proiectul colaborativ  </a:t>
            </a:r>
            <a:r>
              <a:rPr lang="ro-RO" sz="2800" b="1" i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</a:t>
            </a:r>
            <a:r>
              <a:rPr lang="ro-RO" sz="28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Harta</a:t>
            </a:r>
          </a:p>
          <a:p>
            <a:endParaRPr lang="ro-RO" sz="2000" dirty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ro-RO" sz="2400" b="1" dirty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ro-RO" sz="2400" b="1" dirty="0" smtClean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ro-RO" sz="2400" b="1" dirty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ro-RO" sz="2400" b="1" dirty="0" smtClean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ro-RO" sz="2400" b="1" dirty="0" smtClean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ro-RO" sz="2000" dirty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ro-RO" sz="2000" dirty="0" smtClean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endParaRPr lang="ro-RO" sz="28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ro-RO" sz="2000" b="1" dirty="0" smtClean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en-GB" sz="2000" b="1" dirty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4" name="Picture 13" descr="C:\Users\Bogdan\Desktop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226" y="3613600"/>
            <a:ext cx="2384447" cy="106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 descr="logo_osgeo_romania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200" y="3276600"/>
            <a:ext cx="2837751" cy="1996779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40736" y="2893915"/>
            <a:ext cx="53495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o-RO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reprezentanți </a:t>
            </a:r>
            <a:r>
              <a:rPr lang="ro-RO" sz="2800" b="1" dirty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OSGeo în România</a:t>
            </a:r>
          </a:p>
        </p:txBody>
      </p:sp>
      <p:sp>
        <p:nvSpPr>
          <p:cNvPr id="3" name="Rectangle 2"/>
          <p:cNvSpPr/>
          <p:nvPr/>
        </p:nvSpPr>
        <p:spPr>
          <a:xfrm>
            <a:off x="496301" y="5768454"/>
            <a:ext cx="62226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o-RO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înființare </a:t>
            </a:r>
            <a:r>
              <a:rPr lang="ro-RO" sz="2800" b="1" dirty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ASOCIAȚIA geo-spatial.org</a:t>
            </a:r>
          </a:p>
        </p:txBody>
      </p:sp>
    </p:spTree>
    <p:extLst>
      <p:ext uri="{BB962C8B-B14F-4D97-AF65-F5344CB8AC3E}">
        <p14:creationId xmlns:p14="http://schemas.microsoft.com/office/powerpoint/2010/main" val="2799162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607634" y="1457415"/>
                <a:ext cx="192873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realizări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5" name="TextBox 14"/>
          <p:cNvSpPr txBox="1"/>
          <p:nvPr/>
        </p:nvSpPr>
        <p:spPr>
          <a:xfrm>
            <a:off x="327088" y="1443841"/>
            <a:ext cx="5554534" cy="3847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o-RO" sz="28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10</a:t>
            </a:r>
            <a:r>
              <a:rPr lang="ro-RO" sz="2800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seminarii geo-spatial.org în 6 ani</a:t>
            </a:r>
          </a:p>
          <a:p>
            <a:pPr marL="342900" indent="-342900">
              <a:buFont typeface="Arial" pitchFamily="34" charset="0"/>
              <a:buChar char="•"/>
            </a:pPr>
            <a:endParaRPr lang="ro-RO" sz="2000" dirty="0" smtClean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proiectul colaborativ  </a:t>
            </a:r>
            <a:r>
              <a:rPr lang="ro-RO" sz="2800" b="1" i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</a:t>
            </a:r>
            <a:r>
              <a:rPr lang="ro-RO" sz="28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Harta</a:t>
            </a:r>
          </a:p>
          <a:p>
            <a:endParaRPr lang="ro-RO" sz="2000" dirty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reprezentanți </a:t>
            </a:r>
            <a:r>
              <a:rPr lang="ro-RO" sz="24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OSGeo în România</a:t>
            </a:r>
          </a:p>
          <a:p>
            <a:pPr marL="342900" indent="-342900">
              <a:buFont typeface="Arial" pitchFamily="34" charset="0"/>
              <a:buChar char="•"/>
            </a:pPr>
            <a:endParaRPr lang="ro-RO" sz="2000" dirty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înființare </a:t>
            </a:r>
            <a:r>
              <a:rPr lang="ro-RO" sz="24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ASOCIAȚIA geo-spatial.org</a:t>
            </a:r>
          </a:p>
          <a:p>
            <a:pPr marL="342900" indent="-342900">
              <a:buFont typeface="Arial" pitchFamily="34" charset="0"/>
              <a:buChar char="•"/>
            </a:pPr>
            <a:endParaRPr lang="ro-RO" sz="2000" dirty="0" smtClean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ro-RO" sz="2000" b="1" dirty="0" smtClean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ro-RO" sz="2000" b="1" dirty="0" smtClean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en-GB" sz="2000" b="1" dirty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7088" y="4191000"/>
            <a:ext cx="56845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o-RO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hackaton </a:t>
            </a:r>
            <a:r>
              <a:rPr lang="ro-RO" sz="24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o-RO" sz="2800" b="1" dirty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open media challenge </a:t>
            </a:r>
          </a:p>
        </p:txBody>
      </p:sp>
    </p:spTree>
    <p:extLst>
      <p:ext uri="{BB962C8B-B14F-4D97-AF65-F5344CB8AC3E}">
        <p14:creationId xmlns:p14="http://schemas.microsoft.com/office/powerpoint/2010/main" val="174039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2004631" y="1457415"/>
                <a:ext cx="5134739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open media challenge </a:t>
                </a: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2206" y="1150636"/>
            <a:ext cx="5959589" cy="193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4" descr="https://crji.org/sponge/wp-content/uploads/2012/06/sait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700" y="1598417"/>
            <a:ext cx="6886600" cy="4795146"/>
          </a:xfrm>
          <a:prstGeom prst="rect">
            <a:avLst/>
          </a:prstGeom>
          <a:noFill/>
          <a:ln>
            <a:solidFill>
              <a:srgbClr val="193469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Rectangle 37"/>
          <p:cNvSpPr/>
          <p:nvPr/>
        </p:nvSpPr>
        <p:spPr>
          <a:xfrm>
            <a:off x="228600" y="3733800"/>
            <a:ext cx="8686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b="1" dirty="0" smtClean="0">
                <a:solidFill>
                  <a:srgbClr val="193469"/>
                </a:solidFill>
              </a:rPr>
              <a:t>obținerea </a:t>
            </a:r>
            <a:r>
              <a:rPr lang="vi-VN" b="1" dirty="0">
                <a:solidFill>
                  <a:srgbClr val="193469"/>
                </a:solidFill>
              </a:rPr>
              <a:t>unor instrumente (programe) libere care să ofere soluții la probleme reale cu care se confruntă jurnaliștii în manipularea, vizualizarea și prezentarea diferitelor tipuri de date</a:t>
            </a:r>
            <a:endParaRPr lang="en-GB" b="1" dirty="0">
              <a:solidFill>
                <a:srgbClr val="193469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0" y="1136751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sz="24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POLITICAL COLORS</a:t>
            </a:r>
            <a:endParaRPr lang="en-GB" sz="2400" b="1" dirty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3581400" y="6471187"/>
            <a:ext cx="23995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o-RO" dirty="0" smtClean="0"/>
              <a:t>www.</a:t>
            </a:r>
            <a:r>
              <a:rPr lang="en-GB" dirty="0" smtClean="0"/>
              <a:t>politicalcolours.ro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5487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8" grpId="1"/>
      <p:bldP spid="4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607634" y="1457415"/>
                <a:ext cx="192873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realizări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5" name="TextBox 14"/>
          <p:cNvSpPr txBox="1"/>
          <p:nvPr/>
        </p:nvSpPr>
        <p:spPr>
          <a:xfrm>
            <a:off x="327088" y="1443841"/>
            <a:ext cx="5585183" cy="51398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o-RO" sz="28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10</a:t>
            </a:r>
            <a:r>
              <a:rPr lang="ro-RO" sz="2800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seminarii geo-spatial.org în 6 ani</a:t>
            </a:r>
          </a:p>
          <a:p>
            <a:pPr marL="342900" indent="-342900">
              <a:buFont typeface="Arial" pitchFamily="34" charset="0"/>
              <a:buChar char="•"/>
            </a:pPr>
            <a:endParaRPr lang="ro-RO" sz="2000" dirty="0" smtClean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proiectul colaborativ  </a:t>
            </a:r>
            <a:r>
              <a:rPr lang="ro-RO" sz="2800" b="1" i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</a:t>
            </a:r>
            <a:r>
              <a:rPr lang="ro-RO" sz="28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Harta</a:t>
            </a:r>
          </a:p>
          <a:p>
            <a:endParaRPr lang="ro-RO" sz="2000" dirty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reprezentanți </a:t>
            </a:r>
            <a:r>
              <a:rPr lang="ro-RO" sz="24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OSGeo în România</a:t>
            </a:r>
          </a:p>
          <a:p>
            <a:pPr marL="342900" indent="-342900">
              <a:buFont typeface="Arial" pitchFamily="34" charset="0"/>
              <a:buChar char="•"/>
            </a:pPr>
            <a:endParaRPr lang="ro-RO" sz="2000" dirty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înființare </a:t>
            </a:r>
            <a:r>
              <a:rPr lang="ro-RO" sz="24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ASOCIAȚIA geo-spatial.org</a:t>
            </a:r>
          </a:p>
          <a:p>
            <a:pPr marL="342900" indent="-342900">
              <a:buFont typeface="Arial" pitchFamily="34" charset="0"/>
              <a:buChar char="•"/>
            </a:pPr>
            <a:endParaRPr lang="ro-RO" sz="2000" dirty="0" smtClean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hackaton </a:t>
            </a:r>
            <a:r>
              <a:rPr lang="ro-RO" sz="24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o-RO" sz="28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open media challenge</a:t>
            </a:r>
          </a:p>
          <a:p>
            <a:pPr marL="342900" indent="-342900">
              <a:buFont typeface="Arial" pitchFamily="34" charset="0"/>
              <a:buChar char="•"/>
            </a:pPr>
            <a:endParaRPr lang="ro-RO" sz="2800" b="1" dirty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ro-RO" sz="28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</a:p>
          <a:p>
            <a:pPr marL="342900" indent="-342900">
              <a:buFont typeface="Arial" pitchFamily="34" charset="0"/>
              <a:buChar char="•"/>
            </a:pPr>
            <a:endParaRPr lang="ro-RO" sz="2000" b="1" dirty="0" smtClean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endParaRPr lang="ro-RO" sz="2000" b="1" dirty="0" smtClean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en-GB" sz="2000" b="1" dirty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7088" y="4953942"/>
            <a:ext cx="782631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ro-RO" sz="2000" dirty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Simpozionul Internațional de Cartografie Istorică</a:t>
            </a:r>
          </a:p>
          <a:p>
            <a:endParaRPr lang="ro-RO" b="1" dirty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en-GB" sz="2800" b="1" dirty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Historical Maps in Environmental Geosciences</a:t>
            </a:r>
            <a:endParaRPr lang="ro-RO" sz="2800" b="1" dirty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7401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915410" y="1457415"/>
                <a:ext cx="131318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ro-RO" sz="3600" b="1" dirty="0" smtClean="0">
                    <a:solidFill>
                      <a:schemeClr val="accent1">
                        <a:lumMod val="50000"/>
                      </a:schemeClr>
                    </a:solidFill>
                    <a:latin typeface="Arial" pitchFamily="34" charset="0"/>
                    <a:cs typeface="Arial" pitchFamily="34" charset="0"/>
                  </a:rPr>
                  <a:t>viitor</a:t>
                </a:r>
                <a:endParaRPr lang="en-GB" sz="3600" b="1" dirty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0571" y="1284836"/>
            <a:ext cx="5942858" cy="761905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2321224" y="4024193"/>
            <a:ext cx="4501552" cy="16158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o-RO" sz="2800" b="1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noi servicii </a:t>
            </a:r>
          </a:p>
          <a:p>
            <a:pPr algn="ctr"/>
            <a:endParaRPr lang="ro-RO" sz="1100" b="1" dirty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catalog</a:t>
            </a:r>
            <a:r>
              <a:rPr lang="en-US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; </a:t>
            </a:r>
            <a:r>
              <a:rPr lang="en-US" sz="2000" dirty="0" err="1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bibliotec</a:t>
            </a: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ă</a:t>
            </a:r>
            <a:r>
              <a:rPr lang="en-US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; platform</a:t>
            </a: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ă de joburi</a:t>
            </a:r>
          </a:p>
          <a:p>
            <a:pPr algn="ctr"/>
            <a:endParaRPr lang="ro-RO" sz="2000" dirty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eminarii</a:t>
            </a:r>
            <a:r>
              <a:rPr lang="en-US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; </a:t>
            </a:r>
            <a:r>
              <a:rPr lang="en-US" sz="2000" dirty="0" err="1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concursuri</a:t>
            </a:r>
            <a:r>
              <a:rPr lang="en-US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tematice</a:t>
            </a:r>
            <a:r>
              <a:rPr lang="en-US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; </a:t>
            </a:r>
            <a:endParaRPr lang="ro-RO" sz="1400" dirty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27651" y="2362200"/>
            <a:ext cx="7888698" cy="166199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o-RO" sz="2800" b="1" i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</a:t>
            </a:r>
            <a:r>
              <a:rPr lang="ro-RO" sz="28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Harta</a:t>
            </a:r>
          </a:p>
          <a:p>
            <a:pPr algn="ctr"/>
            <a:endParaRPr lang="ro-RO" sz="1200" b="1" dirty="0">
              <a:solidFill>
                <a:srgbClr val="19346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campania II – hărțile românești în proiecție Cassini, Bonne, Lambert</a:t>
            </a:r>
          </a:p>
          <a:p>
            <a:pPr algn="ctr"/>
            <a:r>
              <a:rPr lang="en-US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ărțile austriece 1</a:t>
            </a:r>
            <a:r>
              <a:rPr lang="en-US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 : 75 000</a:t>
            </a:r>
          </a:p>
          <a:p>
            <a:pPr algn="ctr"/>
            <a:r>
              <a:rPr lang="ro-RO" sz="2000" dirty="0" smtClean="0">
                <a:solidFill>
                  <a:srgbClr val="193469"/>
                </a:solidFill>
                <a:latin typeface="Arial" pitchFamily="34" charset="0"/>
                <a:cs typeface="Arial" pitchFamily="34" charset="0"/>
              </a:rPr>
              <a:t>hărțile silvice din Bucovina </a:t>
            </a:r>
            <a:endParaRPr lang="ro-RO" sz="1400" dirty="0">
              <a:solidFill>
                <a:srgbClr val="19346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639691" y="6019800"/>
            <a:ext cx="43195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o-RO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en-GB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out</a:t>
            </a:r>
            <a:r>
              <a:rPr lang="ro-RO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ăți</a:t>
            </a:r>
            <a:r>
              <a:rPr lang="en-GB" sz="2800" b="1" dirty="0" smtClean="0">
                <a:solidFill>
                  <a:srgbClr val="19346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b="1" dirty="0" smtClean="0">
                <a:solidFill>
                  <a:srgbClr val="193469"/>
                </a:solidFill>
              </a:rPr>
              <a:t>- http</a:t>
            </a:r>
            <a:r>
              <a:rPr lang="en-GB" b="1" dirty="0">
                <a:solidFill>
                  <a:srgbClr val="193469"/>
                </a:solidFill>
              </a:rPr>
              <a:t>://earth.unibuc.ro/harti/</a:t>
            </a:r>
          </a:p>
        </p:txBody>
      </p:sp>
    </p:spTree>
    <p:extLst>
      <p:ext uri="{BB962C8B-B14F-4D97-AF65-F5344CB8AC3E}">
        <p14:creationId xmlns:p14="http://schemas.microsoft.com/office/powerpoint/2010/main" val="1986670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6" name="Group 5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3" name="TextBox 12"/>
              <p:cNvSpPr txBox="1"/>
              <p:nvPr/>
            </p:nvSpPr>
            <p:spPr>
              <a:xfrm>
                <a:off x="3838466" y="1457415"/>
                <a:ext cx="146706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autori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8" name="Straight Connector 7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Rectangle 8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81" y="1262090"/>
            <a:ext cx="1885950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24" y="1209702"/>
            <a:ext cx="2143125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49" y="1177671"/>
            <a:ext cx="1628775" cy="140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4" y="1138640"/>
            <a:ext cx="1447800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324" y="1162077"/>
            <a:ext cx="1485900" cy="150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55" y="2438400"/>
            <a:ext cx="1476375" cy="1304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456" y="2614240"/>
            <a:ext cx="1714500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6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862" y="2604004"/>
            <a:ext cx="134302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178" y="2593751"/>
            <a:ext cx="1323975" cy="122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9" name="Picture 15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681" y="2577846"/>
            <a:ext cx="1524000" cy="140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0" name="Picture 16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3681" y="2734600"/>
            <a:ext cx="1381125" cy="140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1" name="Picture 17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991" y="3797332"/>
            <a:ext cx="1381125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2" name="Picture 18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456" y="3987120"/>
            <a:ext cx="206692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3" name="Picture 19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9136" y="3842254"/>
            <a:ext cx="1733550" cy="122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4" name="Picture 20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65" y="3988009"/>
            <a:ext cx="1200150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5" name="Picture 21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0633" y="4134775"/>
            <a:ext cx="160972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6" name="Picture 22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81" y="5328760"/>
            <a:ext cx="136207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7" name="Picture 23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6738" y="5354919"/>
            <a:ext cx="1323975" cy="117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8" name="Picture 24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349" y="5285170"/>
            <a:ext cx="13430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9" name="Picture 25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1403" y="5428772"/>
            <a:ext cx="1609725" cy="116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70" name="Picture 26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2245" y="5396804"/>
            <a:ext cx="15621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71" name="Picture 27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423" y="5347190"/>
            <a:ext cx="1285875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2061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838466" y="1457415"/>
                <a:ext cx="146706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autori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499" y="1255266"/>
            <a:ext cx="1762125" cy="123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955" y="1240978"/>
            <a:ext cx="2085975" cy="126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1721" y="1217166"/>
            <a:ext cx="2981325" cy="127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9694" y="1231382"/>
            <a:ext cx="1714500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05" y="2522588"/>
            <a:ext cx="16954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507803"/>
            <a:ext cx="1476375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175" y="2522588"/>
            <a:ext cx="1381125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764" y="2493516"/>
            <a:ext cx="14954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214" y="2522588"/>
            <a:ext cx="1114425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8895" y="2517327"/>
            <a:ext cx="1619250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0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21" y="3713213"/>
            <a:ext cx="1657350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195" y="3905845"/>
            <a:ext cx="1266825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2" name="Picture 1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666" y="3956340"/>
            <a:ext cx="1371600" cy="1343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3" name="Picture 1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112" y="3794175"/>
            <a:ext cx="1562100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4" name="Picture 16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332" y="3948025"/>
            <a:ext cx="1266825" cy="1171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5" name="Picture 17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422" y="3913238"/>
            <a:ext cx="1304925" cy="1352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6" name="Picture 18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44" y="5089389"/>
            <a:ext cx="141922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7" name="Picture 19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655" y="5191251"/>
            <a:ext cx="1304925" cy="1381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8" name="Picture 20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666" y="5300387"/>
            <a:ext cx="1038225" cy="140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89" name="Picture 21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944" y="5216012"/>
            <a:ext cx="1638300" cy="122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90" name="Picture 22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3212" y="5265788"/>
            <a:ext cx="1028700" cy="140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91" name="Picture 23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3639" y="5309912"/>
            <a:ext cx="1162050" cy="139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446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838466" y="1457415"/>
                <a:ext cx="1467068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autori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390" y="1224034"/>
            <a:ext cx="1457325" cy="148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9878" y="1233657"/>
            <a:ext cx="224790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7778" y="1224034"/>
            <a:ext cx="1428750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036" y="178483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4326" y="5225955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346" y="502920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957" y="502920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5288507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887" y="1350385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5758" y="3854355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267" y="351136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5110" y="3954069"/>
            <a:ext cx="1075131" cy="1075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2444" y="5288507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227" y="5290038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033" y="3619085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255" y="3690582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577" y="2721985"/>
            <a:ext cx="1072968" cy="1072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0898" y="2503621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968" y="2686728"/>
            <a:ext cx="1005385" cy="1005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6" descr="http://www.bubble-jobs.co.uk/blog/wp-content/uploads/2012/12/profile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0141" y="2686728"/>
            <a:ext cx="1283054" cy="1283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9301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466569" y="1457415"/>
                <a:ext cx="2210862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implicare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4" name="Rectangle 13"/>
          <p:cNvSpPr/>
          <p:nvPr/>
        </p:nvSpPr>
        <p:spPr>
          <a:xfrm>
            <a:off x="609600" y="1720840"/>
            <a:ext cx="7543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devenind următorul </a:t>
            </a:r>
            <a:r>
              <a:rPr lang="ro-RO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autor</a:t>
            </a:r>
            <a:r>
              <a:rPr lang="ro-RO" sz="2400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pe geo-spatial.org</a:t>
            </a:r>
          </a:p>
          <a:p>
            <a:pPr>
              <a:buFont typeface="Arial" pitchFamily="34" charset="0"/>
              <a:buChar char="•"/>
            </a:pPr>
            <a:endParaRPr lang="ro-RO" sz="24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o-RO" sz="24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contribuind la proiectele în care comunitatea este </a:t>
            </a:r>
            <a:r>
              <a:rPr lang="ro-RO" sz="2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implicată - </a:t>
            </a:r>
            <a:r>
              <a:rPr lang="ro-RO" sz="2400" b="1" i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</a:t>
            </a:r>
            <a:r>
              <a:rPr lang="ro-RO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Harta</a:t>
            </a:r>
            <a:endParaRPr lang="ro-RO" sz="2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ro-RO" sz="24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susținând </a:t>
            </a:r>
            <a:r>
              <a:rPr lang="ro-RO" sz="2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inițiativele </a:t>
            </a:r>
            <a:r>
              <a:rPr lang="ro-RO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asociație</a:t>
            </a:r>
            <a:r>
              <a:rPr lang="ro-RO" sz="2400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i</a:t>
            </a:r>
            <a:endParaRPr lang="ro-RO" sz="2400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ro-RO" sz="2400" b="1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direcționând </a:t>
            </a:r>
            <a:r>
              <a:rPr lang="ro-RO" sz="24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2%</a:t>
            </a:r>
            <a:r>
              <a:rPr lang="ro-RO" sz="2400" b="1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din impozitul pe venit </a:t>
            </a:r>
            <a:r>
              <a:rPr lang="ro-RO" sz="2400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către </a:t>
            </a:r>
            <a:r>
              <a:rPr lang="ro-RO" sz="2400" dirty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geo-spatial.org</a:t>
            </a:r>
          </a:p>
        </p:txBody>
      </p:sp>
    </p:spTree>
    <p:extLst>
      <p:ext uri="{BB962C8B-B14F-4D97-AF65-F5344CB8AC3E}">
        <p14:creationId xmlns:p14="http://schemas.microsoft.com/office/powerpoint/2010/main" val="1628516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5" name="Group 4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2" name="TextBox 11"/>
              <p:cNvSpPr txBox="1"/>
              <p:nvPr/>
            </p:nvSpPr>
            <p:spPr>
              <a:xfrm>
                <a:off x="3543514" y="1457415"/>
                <a:ext cx="205697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statistici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6" name="Group 5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7" name="Straight Connector 6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" name="Rectangle 7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4" name="Rectangle 13"/>
          <p:cNvSpPr/>
          <p:nvPr/>
        </p:nvSpPr>
        <p:spPr>
          <a:xfrm>
            <a:off x="457201" y="1676400"/>
            <a:ext cx="788104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b="1" dirty="0">
                <a:solidFill>
                  <a:schemeClr val="tx2">
                    <a:lumMod val="50000"/>
                  </a:schemeClr>
                </a:solidFill>
              </a:rPr>
              <a:t>Autori: </a:t>
            </a:r>
            <a:r>
              <a:rPr lang="vi-VN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47</a:t>
            </a:r>
            <a:endParaRPr lang="ro-RO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vi-VN" b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vi-VN" b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vi-VN" b="1" dirty="0">
                <a:solidFill>
                  <a:schemeClr val="tx2">
                    <a:lumMod val="50000"/>
                  </a:schemeClr>
                </a:solidFill>
              </a:rPr>
              <a:t>Membri lista de discuții: </a:t>
            </a:r>
            <a:r>
              <a:rPr lang="ro-RO" b="1" dirty="0" smtClean="0">
                <a:solidFill>
                  <a:schemeClr val="tx2">
                    <a:lumMod val="50000"/>
                  </a:schemeClr>
                </a:solidFill>
              </a:rPr>
              <a:t>648 / </a:t>
            </a:r>
            <a:r>
              <a:rPr lang="ro-RO" b="1" dirty="0" smtClean="0">
                <a:solidFill>
                  <a:srgbClr val="002060"/>
                </a:solidFill>
              </a:rPr>
              <a:t>667</a:t>
            </a:r>
            <a:r>
              <a:rPr lang="ro-RO" b="1" dirty="0" smtClean="0">
                <a:solidFill>
                  <a:schemeClr val="tx2">
                    <a:lumMod val="50000"/>
                  </a:schemeClr>
                </a:solidFill>
              </a:rPr>
              <a:t>/ </a:t>
            </a:r>
            <a:r>
              <a:rPr lang="vi-VN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731</a:t>
            </a:r>
            <a:endParaRPr lang="ro-RO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vi-VN" b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vi-VN" b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vi-VN" b="1" dirty="0">
                <a:solidFill>
                  <a:schemeClr val="tx2">
                    <a:lumMod val="50000"/>
                  </a:schemeClr>
                </a:solidFill>
              </a:rPr>
              <a:t>Vizitatori unici pe zi: aprox. </a:t>
            </a:r>
            <a:r>
              <a:rPr lang="vi-V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500</a:t>
            </a:r>
            <a:r>
              <a:rPr lang="vi-VN" b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vi-VN" b="1" dirty="0">
                <a:solidFill>
                  <a:schemeClr val="tx2">
                    <a:lumMod val="50000"/>
                  </a:schemeClr>
                </a:solidFill>
              </a:rPr>
            </a:br>
            <a:endParaRPr lang="vi-VN" b="1" dirty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vi-VN" b="1" dirty="0">
                <a:solidFill>
                  <a:schemeClr val="tx2">
                    <a:lumMod val="50000"/>
                  </a:schemeClr>
                </a:solidFill>
              </a:rPr>
              <a:t>Materiale scrise: </a:t>
            </a:r>
            <a:r>
              <a:rPr lang="ro-RO" b="1" dirty="0" smtClean="0">
                <a:solidFill>
                  <a:schemeClr val="tx2">
                    <a:lumMod val="50000"/>
                  </a:schemeClr>
                </a:solidFill>
              </a:rPr>
              <a:t>228 / 229 / </a:t>
            </a:r>
            <a:r>
              <a:rPr lang="vi-VN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289</a:t>
            </a:r>
            <a:endParaRPr lang="ro-RO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vi-VN" b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vi-VN" b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vi-VN" b="1" dirty="0">
                <a:solidFill>
                  <a:schemeClr val="tx2">
                    <a:lumMod val="50000"/>
                  </a:schemeClr>
                </a:solidFill>
              </a:rPr>
              <a:t>Fișiere disponibile pentru descărcare: </a:t>
            </a:r>
            <a:r>
              <a:rPr lang="ro-RO" b="1" dirty="0" smtClean="0">
                <a:solidFill>
                  <a:schemeClr val="tx2">
                    <a:lumMod val="50000"/>
                  </a:schemeClr>
                </a:solidFill>
              </a:rPr>
              <a:t>8 400 / </a:t>
            </a:r>
            <a:r>
              <a:rPr lang="ro-RO" b="1" dirty="0" smtClean="0">
                <a:solidFill>
                  <a:srgbClr val="002060"/>
                </a:solidFill>
              </a:rPr>
              <a:t>8400</a:t>
            </a:r>
            <a:r>
              <a:rPr lang="ro-RO" b="1" dirty="0" smtClean="0">
                <a:solidFill>
                  <a:schemeClr val="tx2">
                    <a:lumMod val="50000"/>
                  </a:schemeClr>
                </a:solidFill>
              </a:rPr>
              <a:t> / </a:t>
            </a:r>
            <a:r>
              <a:rPr lang="ro-RO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vi-VN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457</a:t>
            </a:r>
            <a:endParaRPr lang="ro-RO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vi-VN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vi-VN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vi-VN" b="1" dirty="0">
                <a:solidFill>
                  <a:schemeClr val="tx2">
                    <a:lumMod val="50000"/>
                  </a:schemeClr>
                </a:solidFill>
              </a:rPr>
              <a:t>Număr total de descărcări: </a:t>
            </a:r>
            <a:r>
              <a:rPr lang="ro-RO" b="1" dirty="0" smtClean="0">
                <a:solidFill>
                  <a:schemeClr val="tx2">
                    <a:lumMod val="50000"/>
                  </a:schemeClr>
                </a:solidFill>
              </a:rPr>
              <a:t>503 856/ </a:t>
            </a:r>
            <a:r>
              <a:rPr lang="vi-VN" b="1" dirty="0">
                <a:solidFill>
                  <a:srgbClr val="002060"/>
                </a:solidFill>
              </a:rPr>
              <a:t>528 504</a:t>
            </a:r>
            <a:r>
              <a:rPr lang="ro-RO" b="1" dirty="0" smtClean="0">
                <a:solidFill>
                  <a:srgbClr val="002060"/>
                </a:solidFill>
              </a:rPr>
              <a:t> </a:t>
            </a:r>
            <a:r>
              <a:rPr lang="ro-RO" b="1" dirty="0" smtClean="0">
                <a:solidFill>
                  <a:schemeClr val="tx2">
                    <a:lumMod val="50000"/>
                  </a:schemeClr>
                </a:solidFill>
              </a:rPr>
              <a:t>/ </a:t>
            </a:r>
            <a:r>
              <a:rPr lang="vi-VN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624 633</a:t>
            </a:r>
            <a:r>
              <a:rPr lang="ro-RO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o-RO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  <a:cs typeface="Calibri" pitchFamily="34" charset="0"/>
            </a:endParaRPr>
          </a:p>
          <a:p>
            <a:r>
              <a:rPr lang="vi-VN" b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vi-VN" b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vi-VN" b="1" dirty="0">
                <a:solidFill>
                  <a:schemeClr val="tx2">
                    <a:lumMod val="50000"/>
                  </a:schemeClr>
                </a:solidFill>
              </a:rPr>
              <a:t>Hărți în secțiunea galerii: </a:t>
            </a:r>
            <a:r>
              <a:rPr lang="ro-RO" b="1" dirty="0" smtClean="0">
                <a:solidFill>
                  <a:schemeClr val="tx2">
                    <a:lumMod val="50000"/>
                  </a:schemeClr>
                </a:solidFill>
              </a:rPr>
              <a:t>122/ 122 / </a:t>
            </a:r>
            <a:r>
              <a:rPr lang="vi-VN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164</a:t>
            </a:r>
            <a:endParaRPr lang="ro-RO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vi-VN" b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vi-VN" b="1" dirty="0">
                <a:solidFill>
                  <a:schemeClr val="tx2">
                    <a:lumMod val="50000"/>
                  </a:schemeClr>
                </a:solidFill>
              </a:rPr>
            </a:br>
            <a:r>
              <a:rPr lang="vi-VN" b="1" dirty="0">
                <a:solidFill>
                  <a:schemeClr val="tx2">
                    <a:lumMod val="50000"/>
                  </a:schemeClr>
                </a:solidFill>
              </a:rPr>
              <a:t>Transformări TransLT Online: </a:t>
            </a:r>
            <a:r>
              <a:rPr lang="ro-RO" b="1" dirty="0" smtClean="0">
                <a:solidFill>
                  <a:schemeClr val="tx2">
                    <a:lumMod val="50000"/>
                  </a:schemeClr>
                </a:solidFill>
              </a:rPr>
              <a:t>2 254 251 / 2 274 950 </a:t>
            </a:r>
            <a:r>
              <a:rPr lang="ro-RO" b="1" dirty="0" smtClean="0">
                <a:solidFill>
                  <a:srgbClr val="00B050"/>
                </a:solidFill>
              </a:rPr>
              <a:t>/ </a:t>
            </a:r>
            <a:r>
              <a:rPr lang="vi-VN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  <a:r>
              <a:rPr lang="vi-VN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313 </a:t>
            </a:r>
            <a:r>
              <a:rPr lang="vi-VN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145</a:t>
            </a:r>
            <a:endParaRPr lang="ro-RO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be Garamond Pro" pitchFamily="18" charset="0"/>
              <a:cs typeface="Calibri" pitchFamily="34" charset="0"/>
            </a:endParaRPr>
          </a:p>
          <a:p>
            <a:r>
              <a:rPr lang="vi-VN" b="1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vi-VN" b="1" dirty="0">
                <a:solidFill>
                  <a:schemeClr val="tx2">
                    <a:lumMod val="50000"/>
                  </a:schemeClr>
                </a:solidFill>
              </a:rPr>
            </a:br>
            <a:endParaRPr lang="en-GB" b="1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41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4.bp.blogspot.com/-drgt-_8L0Dk/TaxFfowXAMI/AAAAAAAABAc/smepyL2V5pE/s1600/statistics.jpg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146" y="3276600"/>
            <a:ext cx="32004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766" t="27205" r="46193" b="19922"/>
          <a:stretch/>
        </p:blipFill>
        <p:spPr bwMode="auto">
          <a:xfrm>
            <a:off x="385562" y="1524000"/>
            <a:ext cx="5448584" cy="4757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" name="Group 4"/>
          <p:cNvGrpSpPr/>
          <p:nvPr/>
        </p:nvGrpSpPr>
        <p:grpSpPr>
          <a:xfrm>
            <a:off x="805757" y="0"/>
            <a:ext cx="7532487" cy="1367584"/>
            <a:chOff x="802344" y="395936"/>
            <a:chExt cx="7532487" cy="1367584"/>
          </a:xfrm>
        </p:grpSpPr>
        <p:grpSp>
          <p:nvGrpSpPr>
            <p:cNvPr id="6" name="Group 5"/>
            <p:cNvGrpSpPr/>
            <p:nvPr/>
          </p:nvGrpSpPr>
          <p:grpSpPr>
            <a:xfrm>
              <a:off x="1949211" y="395936"/>
              <a:ext cx="5398863" cy="808346"/>
              <a:chOff x="1952624" y="1295400"/>
              <a:chExt cx="5398863" cy="808346"/>
            </a:xfrm>
          </p:grpSpPr>
          <p:sp>
            <p:nvSpPr>
              <p:cNvPr id="13" name="TextBox 12"/>
              <p:cNvSpPr txBox="1"/>
              <p:nvPr/>
            </p:nvSpPr>
            <p:spPr>
              <a:xfrm>
                <a:off x="3543514" y="1457415"/>
                <a:ext cx="2056973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ro-RO" sz="3600" b="1" dirty="0" smtClean="0">
                    <a:solidFill>
                      <a:srgbClr val="193469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Arial" pitchFamily="34" charset="0"/>
                    <a:cs typeface="Arial" pitchFamily="34" charset="0"/>
                  </a:rPr>
                  <a:t>statistici</a:t>
                </a:r>
                <a:endParaRPr lang="ro-RO" sz="3600" b="1" dirty="0">
                  <a:solidFill>
                    <a:srgbClr val="193469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1952624" y="1295400"/>
                <a:ext cx="5398863" cy="533400"/>
              </a:xfrm>
              <a:prstGeom prst="rect">
                <a:avLst/>
              </a:prstGeom>
              <a:solidFill>
                <a:schemeClr val="lt1">
                  <a:alpha val="48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 rot="16200000">
              <a:off x="4228900" y="-2342411"/>
              <a:ext cx="679375" cy="7532487"/>
              <a:chOff x="1117263" y="1121034"/>
              <a:chExt cx="171817" cy="1905000"/>
            </a:xfrm>
          </p:grpSpPr>
          <p:cxnSp>
            <p:nvCxnSpPr>
              <p:cNvPr id="8" name="Straight Connector 7"/>
              <p:cNvCxnSpPr/>
              <p:nvPr/>
            </p:nvCxnSpPr>
            <p:spPr>
              <a:xfrm>
                <a:off x="1189833" y="1121034"/>
                <a:ext cx="0" cy="19050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" name="Rectangle 8"/>
              <p:cNvSpPr/>
              <p:nvPr/>
            </p:nvSpPr>
            <p:spPr>
              <a:xfrm>
                <a:off x="1117264" y="11210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117264" y="12734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117263" y="2721234"/>
                <a:ext cx="145137" cy="152400"/>
              </a:xfrm>
              <a:prstGeom prst="rect">
                <a:avLst/>
              </a:prstGeom>
              <a:solidFill>
                <a:schemeClr val="lt1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143943" y="2873634"/>
                <a:ext cx="145137" cy="152400"/>
              </a:xfrm>
              <a:prstGeom prst="rect">
                <a:avLst/>
              </a:prstGeom>
              <a:solidFill>
                <a:schemeClr val="lt1"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1220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59163213"/>
              </p:ext>
            </p:extLst>
          </p:nvPr>
        </p:nvGraphicFramePr>
        <p:xfrm>
          <a:off x="266700" y="990600"/>
          <a:ext cx="8610600" cy="4983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12317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4700" t="23437" r="19619" b="25976"/>
          <a:stretch/>
        </p:blipFill>
        <p:spPr bwMode="auto">
          <a:xfrm>
            <a:off x="410716" y="838200"/>
            <a:ext cx="8322569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9883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019" y="952500"/>
            <a:ext cx="8425962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949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7733483"/>
              </p:ext>
            </p:extLst>
          </p:nvPr>
        </p:nvGraphicFramePr>
        <p:xfrm>
          <a:off x="266700" y="1143000"/>
          <a:ext cx="8610600" cy="4983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66100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3710651"/>
              </p:ext>
            </p:extLst>
          </p:nvPr>
        </p:nvGraphicFramePr>
        <p:xfrm>
          <a:off x="266700" y="937419"/>
          <a:ext cx="8610600" cy="4983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83202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19380307"/>
              </p:ext>
            </p:extLst>
          </p:nvPr>
        </p:nvGraphicFramePr>
        <p:xfrm>
          <a:off x="266700" y="937419"/>
          <a:ext cx="8610600" cy="4983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7014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0865520"/>
              </p:ext>
            </p:extLst>
          </p:nvPr>
        </p:nvGraphicFramePr>
        <p:xfrm>
          <a:off x="266700" y="937419"/>
          <a:ext cx="8610600" cy="4983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3966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207" y="4213784"/>
            <a:ext cx="1855586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4" descr="https://encrypted-tbn3.gstatic.com/images?q=tbn:ANd9GcQjO2507wui7VZ9ve4BoBMU8o0kj2Dj9bYiBHV1h55E4W_8X09vR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3533" y="2964994"/>
            <a:ext cx="838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netdna.copyblogger.com/images/flogo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733" y="2973801"/>
            <a:ext cx="838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encrypted-tbn0.gstatic.com/images?q=tbn:ANd9GcQPZge1qqko5nBGZIPISqzNm2rZYuyHDj_kG09rZv6cN5n2AZAUVA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133" y="2964994"/>
            <a:ext cx="838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https://encrypted-tbn3.gstatic.com/images?q=tbn:ANd9GcTy9sfgqA-r-pXr9MI3o99_W_21bd81g6J6Ot3tKlSbI8WjmduR">
            <a:hlinkClick r:id="rId13"/>
          </p:cNvPr>
          <p:cNvPicPr>
            <a:picLocks noChangeAspect="1" noChangeArrowheads="1"/>
          </p:cNvPicPr>
          <p:nvPr/>
        </p:nvPicPr>
        <p:blipFill rotWithShape="1"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277" t="6495" r="6666" b="15745"/>
          <a:stretch/>
        </p:blipFill>
        <p:spPr bwMode="auto">
          <a:xfrm>
            <a:off x="5799933" y="2973801"/>
            <a:ext cx="854910" cy="840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https://si0.twimg.com/profile_images/2160258421/flickr-dots-chiclet.png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6333" y="2917447"/>
            <a:ext cx="896935" cy="896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Group 17"/>
          <p:cNvGrpSpPr/>
          <p:nvPr/>
        </p:nvGrpSpPr>
        <p:grpSpPr>
          <a:xfrm rot="16200000">
            <a:off x="4232313" y="-1442947"/>
            <a:ext cx="679375" cy="7532487"/>
            <a:chOff x="1117263" y="1121034"/>
            <a:chExt cx="171817" cy="1905000"/>
          </a:xfrm>
        </p:grpSpPr>
        <p:cxnSp>
          <p:nvCxnSpPr>
            <p:cNvPr id="30" name="Straight Connector 29"/>
            <p:cNvCxnSpPr/>
            <p:nvPr/>
          </p:nvCxnSpPr>
          <p:spPr>
            <a:xfrm>
              <a:off x="1189833" y="1121034"/>
              <a:ext cx="0" cy="1905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/>
            <p:cNvSpPr/>
            <p:nvPr/>
          </p:nvSpPr>
          <p:spPr>
            <a:xfrm>
              <a:off x="1117264" y="1121034"/>
              <a:ext cx="145137" cy="152400"/>
            </a:xfrm>
            <a:prstGeom prst="rect">
              <a:avLst/>
            </a:prstGeom>
            <a:solidFill>
              <a:schemeClr val="lt1">
                <a:alpha val="8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1117264" y="1273434"/>
              <a:ext cx="145137" cy="152400"/>
            </a:xfrm>
            <a:prstGeom prst="rect">
              <a:avLst/>
            </a:prstGeom>
            <a:solidFill>
              <a:schemeClr val="lt1">
                <a:alpha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1117263" y="2721234"/>
              <a:ext cx="145137" cy="152400"/>
            </a:xfrm>
            <a:prstGeom prst="rect">
              <a:avLst/>
            </a:prstGeom>
            <a:solidFill>
              <a:schemeClr val="lt1">
                <a:alpha val="5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1143943" y="2873634"/>
              <a:ext cx="145137" cy="152400"/>
            </a:xfrm>
            <a:prstGeom prst="rect">
              <a:avLst/>
            </a:prstGeom>
            <a:solidFill>
              <a:schemeClr val="lt1">
                <a:alpha val="80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2468145" y="1268896"/>
            <a:ext cx="4207710" cy="820206"/>
            <a:chOff x="2438778" y="1676400"/>
            <a:chExt cx="4207710" cy="820206"/>
          </a:xfrm>
        </p:grpSpPr>
        <p:sp>
          <p:nvSpPr>
            <p:cNvPr id="20" name="TextBox 19"/>
            <p:cNvSpPr txBox="1"/>
            <p:nvPr/>
          </p:nvSpPr>
          <p:spPr>
            <a:xfrm>
              <a:off x="2755124" y="1727165"/>
              <a:ext cx="3575018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sz="4400" b="1" dirty="0" smtClean="0">
                  <a:solidFill>
                    <a:schemeClr val="accent1">
                      <a:lumMod val="50000"/>
                    </a:schemeClr>
                  </a:solidFill>
                  <a:latin typeface="Arial" pitchFamily="34" charset="0"/>
                  <a:cs typeface="Arial" pitchFamily="34" charset="0"/>
                </a:rPr>
                <a:t>social media</a:t>
              </a:r>
              <a:endParaRPr lang="en-GB" sz="4400" b="1" dirty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2438778" y="1676400"/>
              <a:ext cx="4207710" cy="511685"/>
            </a:xfrm>
            <a:prstGeom prst="rect">
              <a:avLst/>
            </a:prstGeom>
            <a:solidFill>
              <a:schemeClr val="lt1">
                <a:alpha val="48000"/>
              </a:schemeClr>
            </a:solidFill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AutoShape 2" descr="https://www.businessinsider.com/image/4fd8dcb7eab8eab648000004-1600-304/yahoo-logo.jpg"/>
          <p:cNvSpPr>
            <a:spLocks noChangeAspect="1" noChangeArrowheads="1"/>
          </p:cNvSpPr>
          <p:nvPr/>
        </p:nvSpPr>
        <p:spPr bwMode="auto">
          <a:xfrm>
            <a:off x="155575" y="-693738"/>
            <a:ext cx="7610475" cy="1447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2" name="Picture 4" descr="http://tctechcrunch2011.files.wordpress.com/2012/10/yahoo_purple_large-prv.jpg?w=300"/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48" b="33304"/>
          <a:stretch/>
        </p:blipFill>
        <p:spPr bwMode="auto">
          <a:xfrm>
            <a:off x="3143250" y="5410200"/>
            <a:ext cx="2857500" cy="95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4508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999" cy="685800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228600" y="6172200"/>
            <a:ext cx="2051447" cy="524193"/>
            <a:chOff x="1371600" y="1752600"/>
            <a:chExt cx="5964229" cy="1524000"/>
          </a:xfrm>
        </p:grpSpPr>
        <p:pic>
          <p:nvPicPr>
            <p:cNvPr id="8" name="Content Placeholder 9" descr="globe_pill_full - color adjust.png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1600" y="1752600"/>
              <a:ext cx="1524000" cy="152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8"/>
            <p:cNvSpPr txBox="1"/>
            <p:nvPr/>
          </p:nvSpPr>
          <p:spPr>
            <a:xfrm>
              <a:off x="3047999" y="2052935"/>
              <a:ext cx="4287830" cy="9684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sz="2000" b="1" dirty="0" smtClean="0">
                  <a:solidFill>
                    <a:srgbClr val="193469"/>
                  </a:solidFill>
                </a:rPr>
                <a:t>geo-spatial.org</a:t>
              </a:r>
              <a:endParaRPr lang="en-GB" sz="800" b="1" dirty="0">
                <a:solidFill>
                  <a:srgbClr val="193469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10216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713" y="709613"/>
            <a:ext cx="8334575" cy="5438775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grpSp>
        <p:nvGrpSpPr>
          <p:cNvPr id="4" name="Group 3"/>
          <p:cNvGrpSpPr/>
          <p:nvPr/>
        </p:nvGrpSpPr>
        <p:grpSpPr>
          <a:xfrm>
            <a:off x="551079" y="5541806"/>
            <a:ext cx="2051447" cy="524193"/>
            <a:chOff x="1371600" y="1752600"/>
            <a:chExt cx="5964229" cy="1524000"/>
          </a:xfrm>
        </p:grpSpPr>
        <p:pic>
          <p:nvPicPr>
            <p:cNvPr id="3" name="Content Placeholder 9" descr="globe_pill_full - color adjust.png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1600" y="1752600"/>
              <a:ext cx="1524000" cy="152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TextBox 1"/>
            <p:cNvSpPr txBox="1"/>
            <p:nvPr/>
          </p:nvSpPr>
          <p:spPr>
            <a:xfrm>
              <a:off x="3047999" y="2052935"/>
              <a:ext cx="4287830" cy="96844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ro-RO" sz="2000" b="1" dirty="0" smtClean="0">
                  <a:solidFill>
                    <a:srgbClr val="193469"/>
                  </a:solidFill>
                </a:rPr>
                <a:t>geo-spatial.org</a:t>
              </a:r>
              <a:endParaRPr lang="en-GB" sz="800" b="1" dirty="0">
                <a:solidFill>
                  <a:srgbClr val="193469"/>
                </a:solidFill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6858000" y="5637148"/>
            <a:ext cx="17590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sz="2000" b="1" dirty="0" smtClean="0">
                <a:solidFill>
                  <a:schemeClr val="bg1"/>
                </a:solidFill>
              </a:rPr>
              <a:t>Vă mulțumesc.</a:t>
            </a:r>
            <a:endParaRPr lang="en-GB" sz="8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356445"/>
            <a:ext cx="9144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2000" b="1" dirty="0" smtClean="0">
                <a:solidFill>
                  <a:srgbClr val="193469"/>
                </a:solidFill>
              </a:rPr>
              <a:t>Robert Ille 						Cluj-Napoca - 2013</a:t>
            </a:r>
            <a:endParaRPr lang="en-GB" sz="800" b="1" dirty="0">
              <a:solidFill>
                <a:srgbClr val="193469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356445"/>
            <a:ext cx="8991600" cy="400110"/>
          </a:xfrm>
          <a:prstGeom prst="rect">
            <a:avLst/>
          </a:prstGeom>
          <a:solidFill>
            <a:schemeClr val="lt1">
              <a:alpha val="73000"/>
            </a:schemeClr>
          </a:solidFill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566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6111</TotalTime>
  <Words>440</Words>
  <Application>Microsoft Office PowerPoint</Application>
  <PresentationFormat>On-screen Show (4:3)</PresentationFormat>
  <Paragraphs>153</Paragraphs>
  <Slides>34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Robert Ille</dc:creator>
  <cp:lastModifiedBy>Robert Ille</cp:lastModifiedBy>
  <cp:revision>113</cp:revision>
  <dcterms:created xsi:type="dcterms:W3CDTF">2006-08-16T00:00:00Z</dcterms:created>
  <dcterms:modified xsi:type="dcterms:W3CDTF">2013-04-19T05:53:12Z</dcterms:modified>
</cp:coreProperties>
</file>