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5" r:id="rId3"/>
    <p:sldId id="270" r:id="rId4"/>
    <p:sldId id="257" r:id="rId5"/>
    <p:sldId id="258" r:id="rId6"/>
    <p:sldId id="259" r:id="rId7"/>
    <p:sldId id="261" r:id="rId8"/>
    <p:sldId id="262" r:id="rId9"/>
    <p:sldId id="271" r:id="rId10"/>
    <p:sldId id="263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7" autoAdjust="0"/>
    <p:restoredTop sz="94638" autoAdjust="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82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C6487-6033-46C0-80A5-2322E7E8A203}" type="datetimeFigureOut">
              <a:rPr lang="en-US" smtClean="0"/>
              <a:pPr/>
              <a:t>11/23/2012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o-RO" smtClean="0"/>
              <a:t>THEMIS</a:t>
            </a:r>
            <a:endParaRPr lang="en-US" dirty="0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F07F772-9904-46C9-941B-448148312FF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  <a:latin typeface="Calibri" pitchFamily="34" charset="0"/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C6487-6033-46C0-80A5-2322E7E8A203}" type="datetimeFigureOut">
              <a:rPr lang="en-US" smtClean="0"/>
              <a:pPr/>
              <a:t>11/23/2012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o-RO" smtClean="0"/>
              <a:t>THEMIS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EA7C8D44-3667-46F6-9772-CC52308E2A7F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>
            <a:lvl1pPr>
              <a:defRPr>
                <a:latin typeface="Calibri" pitchFamily="34" charset="0"/>
              </a:defRPr>
            </a:lvl1pPr>
            <a:lvl2pPr>
              <a:defRPr>
                <a:latin typeface="Calibri" pitchFamily="34" charset="0"/>
              </a:defRPr>
            </a:lvl2pPr>
            <a:lvl3pPr>
              <a:defRPr>
                <a:latin typeface="Calibri" pitchFamily="34" charset="0"/>
              </a:defRPr>
            </a:lvl3pPr>
            <a:lvl4pPr>
              <a:defRPr>
                <a:latin typeface="Calibri" pitchFamily="34" charset="0"/>
              </a:defRPr>
            </a:lvl4pPr>
            <a:lvl5pPr>
              <a:defRPr>
                <a:latin typeface="Calibri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C6487-6033-46C0-80A5-2322E7E8A203}" type="datetimeFigureOut">
              <a:rPr lang="en-US" smtClean="0"/>
              <a:pPr/>
              <a:t>11/23/2012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F07F772-9904-46C9-941B-448148312FF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4CFC6487-6033-46C0-80A5-2322E7E8A203}" type="datetimeFigureOut">
              <a:rPr lang="en-US" smtClean="0"/>
              <a:pPr/>
              <a:t>11/23/2012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7F772-9904-46C9-941B-448148312FF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C6487-6033-46C0-80A5-2322E7E8A203}" type="datetimeFigureOut">
              <a:rPr lang="en-US" smtClean="0"/>
              <a:pPr/>
              <a:t>11/23/2012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4F07F772-9904-46C9-941B-448148312FF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C6487-6033-46C0-80A5-2322E7E8A203}" type="datetimeFigureOut">
              <a:rPr lang="en-US" smtClean="0"/>
              <a:pPr/>
              <a:t>11/23/2012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4F07F772-9904-46C9-941B-448148312F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C6487-6033-46C0-80A5-2322E7E8A203}" type="datetimeFigureOut">
              <a:rPr lang="en-US" smtClean="0"/>
              <a:pPr/>
              <a:t>11/23/2012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07F772-9904-46C9-941B-448148312F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F07F772-9904-46C9-941B-448148312FF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C6487-6033-46C0-80A5-2322E7E8A203}" type="datetimeFigureOut">
              <a:rPr lang="en-US" smtClean="0"/>
              <a:pPr/>
              <a:t>11/23/2012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4F07F772-9904-46C9-941B-448148312FF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4CFC6487-6033-46C0-80A5-2322E7E8A203}" type="datetimeFigureOut">
              <a:rPr lang="en-US" smtClean="0"/>
              <a:pPr/>
              <a:t>11/23/2012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C6487-6033-46C0-80A5-2322E7E8A203}" type="datetimeFigureOut">
              <a:rPr lang="en-US" smtClean="0"/>
              <a:pPr/>
              <a:t>11/23/2012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7F772-9904-46C9-941B-448148312F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4F07F772-9904-46C9-941B-448148312FF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C6487-6033-46C0-80A5-2322E7E8A203}" type="datetimeFigureOut">
              <a:rPr lang="en-US" smtClean="0"/>
              <a:pPr/>
              <a:t>11/23/2012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r>
              <a:rPr lang="ro-RO" smtClean="0"/>
              <a:t>THEMIS</a:t>
            </a:r>
            <a:endParaRPr lang="en-US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F07F772-9904-46C9-941B-448148312FF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pic>
        <p:nvPicPr>
          <p:cNvPr id="21" name="Picture 20" descr="siglaSBU.png"/>
          <p:cNvPicPr>
            <a:picLocks noChangeAspect="1"/>
          </p:cNvPicPr>
          <p:nvPr userDrawn="1"/>
        </p:nvPicPr>
        <p:blipFill>
          <a:blip r:embed="rId13" cstate="print">
            <a:grayscl/>
          </a:blip>
          <a:stretch>
            <a:fillRect/>
          </a:stretch>
        </p:blipFill>
        <p:spPr>
          <a:xfrm>
            <a:off x="301255" y="304800"/>
            <a:ext cx="765545" cy="609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o-RO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Utilizarea tehnologiilor GIS open source în administrația locală</a:t>
            </a:r>
          </a:p>
          <a:p>
            <a:endParaRPr lang="ro-RO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vi-VN" sz="1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Management informatic al activităţilor specifice poliţiei locale</a:t>
            </a:r>
            <a:endParaRPr lang="en-US" sz="1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o-RO" dirty="0" err="1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Themis</a:t>
            </a:r>
            <a:endParaRPr lang="en-US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Obiective generale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vi-VN" b="1" dirty="0" smtClean="0"/>
              <a:t>THEMIS</a:t>
            </a:r>
            <a:r>
              <a:rPr lang="vi-VN" dirty="0" smtClean="0"/>
              <a:t> este un sistem informatic integrat WEB, bazat pe tehnologie GIS</a:t>
            </a:r>
            <a:r>
              <a:rPr lang="ro-RO" dirty="0" smtClean="0"/>
              <a:t> Open Source</a:t>
            </a:r>
            <a:r>
              <a:rPr lang="vi-VN" dirty="0" smtClean="0"/>
              <a:t>, care se adresează Serviciilor Politiei Locale. </a:t>
            </a:r>
            <a:endParaRPr lang="ro-RO" dirty="0" smtClean="0"/>
          </a:p>
          <a:p>
            <a:pPr>
              <a:buNone/>
            </a:pPr>
            <a:endParaRPr lang="vi-VN" dirty="0" smtClean="0"/>
          </a:p>
          <a:p>
            <a:pPr>
              <a:buNone/>
            </a:pPr>
            <a:r>
              <a:rPr lang="vi-VN" dirty="0" smtClean="0"/>
              <a:t>•	</a:t>
            </a:r>
            <a:r>
              <a:rPr lang="vi-VN" b="1" dirty="0" smtClean="0"/>
              <a:t>gestionarea</a:t>
            </a:r>
            <a:r>
              <a:rPr lang="vi-VN" dirty="0" smtClean="0"/>
              <a:t> într-o forma unitara a informatiilor despre </a:t>
            </a:r>
            <a:r>
              <a:rPr lang="vi-VN" b="1" dirty="0" smtClean="0"/>
              <a:t>incidente</a:t>
            </a:r>
            <a:r>
              <a:rPr lang="vi-VN" dirty="0" smtClean="0"/>
              <a:t>, activitati zilnice de planificare operativa, resurse umane si materiale alocate, cu respectarea legislatiei în vigoare;</a:t>
            </a:r>
          </a:p>
          <a:p>
            <a:pPr>
              <a:buNone/>
            </a:pPr>
            <a:r>
              <a:rPr lang="vi-VN" dirty="0" smtClean="0"/>
              <a:t>•	</a:t>
            </a:r>
            <a:r>
              <a:rPr lang="vi-VN" b="1" dirty="0" smtClean="0"/>
              <a:t>scaderea timpului de reactie </a:t>
            </a:r>
            <a:r>
              <a:rPr lang="vi-VN" dirty="0" smtClean="0"/>
              <a:t>a politiei locale in cazul interventiilor pentru situatiile de urgenta din competenta;</a:t>
            </a:r>
          </a:p>
          <a:p>
            <a:pPr>
              <a:buNone/>
            </a:pPr>
            <a:r>
              <a:rPr lang="vi-VN" dirty="0" smtClean="0"/>
              <a:t>•	</a:t>
            </a:r>
            <a:r>
              <a:rPr lang="vi-VN" b="1" dirty="0" smtClean="0"/>
              <a:t>securitatea datelor </a:t>
            </a:r>
            <a:r>
              <a:rPr lang="vi-VN" dirty="0" smtClean="0"/>
              <a:t>si a accesului la informatie prin interfete personalizate, pe paliere de competenta si acces diferentiat în functie de nivelul decizional al utilizatorilor;</a:t>
            </a:r>
          </a:p>
          <a:p>
            <a:pPr>
              <a:buNone/>
            </a:pPr>
            <a:r>
              <a:rPr lang="vi-VN" dirty="0" smtClean="0"/>
              <a:t>•	monitorizarea permanentă a </a:t>
            </a:r>
            <a:r>
              <a:rPr lang="vi-VN" b="1" dirty="0" smtClean="0"/>
              <a:t>agenţilor din teritoriu</a:t>
            </a:r>
            <a:r>
              <a:rPr lang="vi-VN" dirty="0" smtClean="0"/>
              <a:t>;</a:t>
            </a:r>
          </a:p>
          <a:p>
            <a:pPr>
              <a:buNone/>
            </a:pPr>
            <a:endParaRPr lang="ro-RO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Obiective generale (continuare)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2362200"/>
            <a:ext cx="8229600" cy="379476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vi-VN" dirty="0" smtClean="0"/>
              <a:t>•	</a:t>
            </a:r>
            <a:r>
              <a:rPr lang="vi-VN" b="1" dirty="0" smtClean="0"/>
              <a:t>monitorizarea</a:t>
            </a:r>
            <a:r>
              <a:rPr lang="vi-VN" dirty="0" smtClean="0"/>
              <a:t>  vehiculelor (atat a patrulelor cat si alte tipuri de vehicule aflate în atenţie specifică , prin integrarea sau accesarea altor sisteme informatice);</a:t>
            </a:r>
          </a:p>
          <a:p>
            <a:pPr>
              <a:buNone/>
            </a:pPr>
            <a:r>
              <a:rPr lang="vi-VN" dirty="0" smtClean="0"/>
              <a:t>•	</a:t>
            </a:r>
            <a:r>
              <a:rPr lang="vi-VN" b="1" dirty="0" smtClean="0"/>
              <a:t>manipularea flexibila a hartii regiunii administrate</a:t>
            </a:r>
            <a:r>
              <a:rPr lang="vi-VN" dirty="0" smtClean="0"/>
              <a:t> prin intermediul operatiunilor standard de vizualizare, identificare si analiza conform atributiilor specifice fiecarei structuri/birou/directie/serviciu din cadrul Politiei locale</a:t>
            </a:r>
          </a:p>
          <a:p>
            <a:pPr>
              <a:buNone/>
            </a:pPr>
            <a:r>
              <a:rPr lang="vi-VN" dirty="0" smtClean="0"/>
              <a:t>•	introducerea unor noi </a:t>
            </a:r>
            <a:r>
              <a:rPr lang="vi-VN" b="1" dirty="0" smtClean="0"/>
              <a:t>tehnici de analiza </a:t>
            </a:r>
            <a:r>
              <a:rPr lang="vi-VN" dirty="0" smtClean="0"/>
              <a:t>si vizualizare a informatiilor utilizate în </a:t>
            </a:r>
            <a:r>
              <a:rPr lang="vi-VN" b="1" dirty="0" smtClean="0"/>
              <a:t>procesul decizional </a:t>
            </a:r>
            <a:r>
              <a:rPr lang="vi-VN" dirty="0" smtClean="0"/>
              <a:t>(analize spatiale de tip „cluster”, „heatmap” si proximitate, analize tematice, analize statistice, determinare drum optim etc.)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Module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382000" cy="4525963"/>
          </a:xfrm>
        </p:spPr>
        <p:txBody>
          <a:bodyPr numCol="3">
            <a:normAutofit fontScale="77500" lnSpcReduction="20000"/>
          </a:bodyPr>
          <a:lstStyle/>
          <a:p>
            <a:pPr>
              <a:buNone/>
            </a:pPr>
            <a:r>
              <a:rPr lang="en-US" b="1" dirty="0" err="1" smtClean="0"/>
              <a:t>Harta</a:t>
            </a:r>
            <a:endParaRPr lang="en-US" b="1" dirty="0" smtClean="0"/>
          </a:p>
          <a:p>
            <a:r>
              <a:rPr lang="ro-RO" dirty="0" smtClean="0">
                <a:solidFill>
                  <a:srgbClr val="FF0000"/>
                </a:solidFill>
              </a:rPr>
              <a:t>I</a:t>
            </a:r>
            <a:r>
              <a:rPr lang="en-US" dirty="0" err="1" smtClean="0">
                <a:solidFill>
                  <a:srgbClr val="FF0000"/>
                </a:solidFill>
              </a:rPr>
              <a:t>ncidente</a:t>
            </a:r>
            <a:endParaRPr lang="en-US" dirty="0" smtClean="0">
              <a:solidFill>
                <a:srgbClr val="FF0000"/>
              </a:solidFill>
            </a:endParaRPr>
          </a:p>
          <a:p>
            <a:r>
              <a:rPr lang="ro-RO" dirty="0" err="1" smtClean="0">
                <a:solidFill>
                  <a:srgbClr val="FF0000"/>
                </a:solidFill>
              </a:rPr>
              <a:t>R</a:t>
            </a:r>
            <a:r>
              <a:rPr lang="en-US" dirty="0" err="1" smtClean="0">
                <a:solidFill>
                  <a:srgbClr val="FF0000"/>
                </a:solidFill>
              </a:rPr>
              <a:t>utare</a:t>
            </a:r>
            <a:endParaRPr lang="en-US" dirty="0" smtClean="0">
              <a:solidFill>
                <a:srgbClr val="FF0000"/>
              </a:solidFill>
            </a:endParaRPr>
          </a:p>
          <a:p>
            <a:r>
              <a:rPr lang="ro-RO" dirty="0" smtClean="0">
                <a:solidFill>
                  <a:srgbClr val="FF0000"/>
                </a:solidFill>
              </a:rPr>
              <a:t>I</a:t>
            </a:r>
            <a:r>
              <a:rPr lang="en-US" dirty="0" err="1" smtClean="0">
                <a:solidFill>
                  <a:srgbClr val="FF0000"/>
                </a:solidFill>
              </a:rPr>
              <a:t>zoc</a:t>
            </a:r>
            <a:r>
              <a:rPr lang="ro-RO" dirty="0" smtClean="0">
                <a:solidFill>
                  <a:srgbClr val="FF0000"/>
                </a:solidFill>
              </a:rPr>
              <a:t>r</a:t>
            </a:r>
            <a:r>
              <a:rPr lang="en-US" dirty="0" smtClean="0">
                <a:solidFill>
                  <a:srgbClr val="FF0000"/>
                </a:solidFill>
              </a:rPr>
              <a:t>one</a:t>
            </a:r>
          </a:p>
          <a:p>
            <a:r>
              <a:rPr lang="ro-RO" dirty="0" err="1" smtClean="0">
                <a:solidFill>
                  <a:srgbClr val="FF0000"/>
                </a:solidFill>
              </a:rPr>
              <a:t>C</a:t>
            </a:r>
            <a:r>
              <a:rPr lang="en-US" dirty="0" err="1" smtClean="0">
                <a:solidFill>
                  <a:srgbClr val="FF0000"/>
                </a:solidFill>
              </a:rPr>
              <a:t>autare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adresa</a:t>
            </a:r>
            <a:endParaRPr lang="en-US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ro-RO" b="1" dirty="0" smtClean="0"/>
          </a:p>
          <a:p>
            <a:pPr>
              <a:buNone/>
            </a:pPr>
            <a:r>
              <a:rPr lang="en-US" b="1" dirty="0" err="1" smtClean="0"/>
              <a:t>Incidente</a:t>
            </a:r>
            <a:endParaRPr lang="ro-RO" b="1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err="1" smtClean="0"/>
              <a:t>Petitii</a:t>
            </a:r>
            <a:endParaRPr lang="ro-RO" b="1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err="1" smtClean="0"/>
              <a:t>Resurse</a:t>
            </a:r>
            <a:r>
              <a:rPr lang="ro-RO" b="1" dirty="0" smtClean="0"/>
              <a:t>/Planificare</a:t>
            </a:r>
            <a:endParaRPr lang="en-US" b="1" dirty="0" smtClean="0"/>
          </a:p>
          <a:p>
            <a:pPr>
              <a:buNone/>
            </a:pPr>
            <a:r>
              <a:rPr lang="en-US" dirty="0" smtClean="0"/>
              <a:t> </a:t>
            </a:r>
            <a:endParaRPr lang="ro-RO" dirty="0" smtClean="0"/>
          </a:p>
          <a:p>
            <a:pPr>
              <a:buNone/>
            </a:pPr>
            <a:endParaRPr lang="ro-RO" dirty="0" smtClean="0"/>
          </a:p>
          <a:p>
            <a:pPr>
              <a:buNone/>
            </a:pPr>
            <a:r>
              <a:rPr lang="ro-RO" b="1" dirty="0" smtClean="0"/>
              <a:t>D</a:t>
            </a:r>
            <a:r>
              <a:rPr lang="en-US" b="1" dirty="0" err="1" smtClean="0"/>
              <a:t>ispecerizare</a:t>
            </a:r>
            <a:r>
              <a:rPr lang="ro-RO" b="1" dirty="0" smtClean="0"/>
              <a:t>/</a:t>
            </a:r>
            <a:r>
              <a:rPr lang="en-US" b="1" dirty="0" smtClean="0"/>
              <a:t> </a:t>
            </a:r>
            <a:endParaRPr lang="ro-RO" b="1" dirty="0" smtClean="0"/>
          </a:p>
          <a:p>
            <a:pPr>
              <a:buNone/>
            </a:pPr>
            <a:r>
              <a:rPr lang="en-US" b="1" dirty="0" err="1" smtClean="0"/>
              <a:t>monitorizare</a:t>
            </a:r>
            <a:r>
              <a:rPr lang="en-US" b="1" dirty="0" smtClean="0"/>
              <a:t> </a:t>
            </a:r>
          </a:p>
          <a:p>
            <a:r>
              <a:rPr lang="en-US" dirty="0" err="1" smtClean="0"/>
              <a:t>Buletinul</a:t>
            </a:r>
            <a:r>
              <a:rPr lang="en-US" dirty="0" smtClean="0"/>
              <a:t> </a:t>
            </a:r>
            <a:r>
              <a:rPr lang="en-US" dirty="0" err="1" smtClean="0"/>
              <a:t>posturilor</a:t>
            </a:r>
            <a:endParaRPr lang="en-US" dirty="0" smtClean="0"/>
          </a:p>
          <a:p>
            <a:r>
              <a:rPr lang="ro-RO" dirty="0" smtClean="0"/>
              <a:t>E</a:t>
            </a:r>
            <a:r>
              <a:rPr lang="en-US" dirty="0" err="1" smtClean="0"/>
              <a:t>venimente</a:t>
            </a:r>
            <a:endParaRPr lang="en-US" dirty="0" smtClean="0"/>
          </a:p>
          <a:p>
            <a:r>
              <a:rPr lang="ro-RO" dirty="0" smtClean="0"/>
              <a:t>P</a:t>
            </a:r>
            <a:r>
              <a:rPr lang="en-US" dirty="0" err="1" smtClean="0"/>
              <a:t>lanificare</a:t>
            </a:r>
            <a:endParaRPr lang="en-US" dirty="0" smtClean="0"/>
          </a:p>
          <a:p>
            <a:r>
              <a:rPr lang="ro-RO" dirty="0" smtClean="0"/>
              <a:t>R</a:t>
            </a:r>
            <a:r>
              <a:rPr lang="en-US" dirty="0" err="1" smtClean="0"/>
              <a:t>eport</a:t>
            </a:r>
            <a:r>
              <a:rPr lang="en-US" dirty="0" smtClean="0"/>
              <a:t> </a:t>
            </a:r>
            <a:r>
              <a:rPr lang="en-US" dirty="0" err="1" smtClean="0"/>
              <a:t>activitate</a:t>
            </a:r>
            <a:endParaRPr lang="en-US" dirty="0" smtClean="0"/>
          </a:p>
          <a:p>
            <a:r>
              <a:rPr lang="ro-RO" dirty="0" smtClean="0"/>
              <a:t>F</a:t>
            </a:r>
            <a:r>
              <a:rPr lang="en-US" dirty="0" err="1" smtClean="0"/>
              <a:t>oi</a:t>
            </a:r>
            <a:r>
              <a:rPr lang="en-US" dirty="0" smtClean="0"/>
              <a:t> </a:t>
            </a:r>
            <a:r>
              <a:rPr lang="en-US" dirty="0" err="1" smtClean="0"/>
              <a:t>parcurs</a:t>
            </a:r>
            <a:endParaRPr lang="en-US" dirty="0" smtClean="0"/>
          </a:p>
          <a:p>
            <a:r>
              <a:rPr lang="ro-RO" dirty="0" smtClean="0"/>
              <a:t>T</a:t>
            </a:r>
            <a:r>
              <a:rPr lang="en-US" dirty="0" err="1" smtClean="0"/>
              <a:t>rasee</a:t>
            </a:r>
            <a:r>
              <a:rPr lang="en-US" dirty="0" smtClean="0"/>
              <a:t> de </a:t>
            </a:r>
            <a:r>
              <a:rPr lang="en-US" dirty="0" err="1" smtClean="0"/>
              <a:t>patrulare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 </a:t>
            </a:r>
          </a:p>
          <a:p>
            <a:pPr>
              <a:buNone/>
            </a:pPr>
            <a:r>
              <a:rPr lang="ro-RO" b="1" dirty="0" smtClean="0"/>
              <a:t>Analitic</a:t>
            </a:r>
            <a:endParaRPr lang="en-US" b="1" dirty="0" smtClean="0"/>
          </a:p>
          <a:p>
            <a:pPr lvl="0"/>
            <a:r>
              <a:rPr lang="en-US" dirty="0" err="1" smtClean="0"/>
              <a:t>Rapoarte</a:t>
            </a:r>
            <a:endParaRPr lang="en-US" dirty="0" smtClean="0"/>
          </a:p>
          <a:p>
            <a:pPr lvl="0"/>
            <a:r>
              <a:rPr lang="en-US" dirty="0" err="1" smtClean="0">
                <a:solidFill>
                  <a:srgbClr val="FF0000"/>
                </a:solidFill>
              </a:rPr>
              <a:t>Cautare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incidente</a:t>
            </a:r>
            <a:endParaRPr lang="en-US" dirty="0" smtClean="0">
              <a:solidFill>
                <a:srgbClr val="FF0000"/>
              </a:solidFill>
            </a:endParaRPr>
          </a:p>
          <a:p>
            <a:pPr lvl="0"/>
            <a:r>
              <a:rPr lang="en-US" dirty="0" err="1" smtClean="0">
                <a:solidFill>
                  <a:srgbClr val="FF0000"/>
                </a:solidFill>
              </a:rPr>
              <a:t>Analiza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heatmap</a:t>
            </a:r>
            <a:endParaRPr lang="en-US" dirty="0" smtClean="0">
              <a:solidFill>
                <a:srgbClr val="FF0000"/>
              </a:solidFill>
            </a:endParaRPr>
          </a:p>
          <a:p>
            <a:pPr lvl="0"/>
            <a:r>
              <a:rPr lang="en-US" dirty="0" err="1" smtClean="0">
                <a:solidFill>
                  <a:srgbClr val="FF0000"/>
                </a:solidFill>
              </a:rPr>
              <a:t>Analiza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tematica</a:t>
            </a:r>
            <a:endParaRPr lang="en-US" dirty="0" smtClean="0">
              <a:solidFill>
                <a:srgbClr val="FF0000"/>
              </a:solidFill>
            </a:endParaRPr>
          </a:p>
          <a:p>
            <a:pPr lvl="0"/>
            <a:r>
              <a:rPr lang="en-US" dirty="0" err="1" smtClean="0">
                <a:solidFill>
                  <a:srgbClr val="FF0000"/>
                </a:solidFill>
              </a:rPr>
              <a:t>Analiza</a:t>
            </a:r>
            <a:r>
              <a:rPr lang="en-US" dirty="0" smtClean="0">
                <a:solidFill>
                  <a:srgbClr val="FF0000"/>
                </a:solidFill>
              </a:rPr>
              <a:t> cluster</a:t>
            </a:r>
          </a:p>
          <a:p>
            <a:pPr lvl="0"/>
            <a:r>
              <a:rPr lang="en-US" dirty="0" err="1" smtClean="0">
                <a:solidFill>
                  <a:srgbClr val="FF0000"/>
                </a:solidFill>
              </a:rPr>
              <a:t>Analiza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zonala</a:t>
            </a:r>
            <a:endParaRPr lang="en-US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dirty="0" smtClean="0"/>
              <a:t> </a:t>
            </a:r>
          </a:p>
          <a:p>
            <a:pPr>
              <a:buNone/>
            </a:pPr>
            <a:r>
              <a:rPr lang="en-US" b="1" dirty="0" err="1" smtClean="0"/>
              <a:t>Administrare</a:t>
            </a:r>
            <a:endParaRPr lang="en-US" b="1" dirty="0" smtClean="0"/>
          </a:p>
          <a:p>
            <a:r>
              <a:rPr lang="en-US" dirty="0" err="1" smtClean="0"/>
              <a:t>Nomenclatoare</a:t>
            </a:r>
            <a:endParaRPr lang="en-US" dirty="0" smtClean="0"/>
          </a:p>
          <a:p>
            <a:r>
              <a:rPr lang="en-US" dirty="0" err="1" smtClean="0">
                <a:solidFill>
                  <a:srgbClr val="FF0000"/>
                </a:solidFill>
              </a:rPr>
              <a:t>Editare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cladiri</a:t>
            </a:r>
            <a:endParaRPr lang="en-US" dirty="0" smtClean="0">
              <a:solidFill>
                <a:srgbClr val="FF0000"/>
              </a:solidFill>
            </a:endParaRPr>
          </a:p>
          <a:p>
            <a:r>
              <a:rPr lang="ro-RO" dirty="0" smtClean="0">
                <a:solidFill>
                  <a:srgbClr val="FF0000"/>
                </a:solidFill>
              </a:rPr>
              <a:t>E</a:t>
            </a:r>
            <a:r>
              <a:rPr lang="en-US" dirty="0" err="1" smtClean="0">
                <a:solidFill>
                  <a:srgbClr val="FF0000"/>
                </a:solidFill>
              </a:rPr>
              <a:t>ditare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strazi</a:t>
            </a:r>
            <a:endParaRPr lang="en-US" dirty="0" smtClean="0">
              <a:solidFill>
                <a:srgbClr val="FF0000"/>
              </a:solidFill>
            </a:endParaRPr>
          </a:p>
          <a:p>
            <a:r>
              <a:rPr lang="ro-RO" dirty="0" smtClean="0">
                <a:solidFill>
                  <a:srgbClr val="FF0000"/>
                </a:solidFill>
              </a:rPr>
              <a:t>E</a:t>
            </a:r>
            <a:r>
              <a:rPr lang="en-US" dirty="0" err="1" smtClean="0">
                <a:solidFill>
                  <a:srgbClr val="FF0000"/>
                </a:solidFill>
              </a:rPr>
              <a:t>ditare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numere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postale</a:t>
            </a:r>
            <a:endParaRPr lang="en-US" dirty="0" smtClean="0">
              <a:solidFill>
                <a:srgbClr val="FF0000"/>
              </a:solidFill>
            </a:endParaRPr>
          </a:p>
          <a:p>
            <a:r>
              <a:rPr lang="ro-RO" dirty="0" smtClean="0">
                <a:solidFill>
                  <a:srgbClr val="FF0000"/>
                </a:solidFill>
              </a:rPr>
              <a:t>E</a:t>
            </a:r>
            <a:r>
              <a:rPr lang="en-US" dirty="0" err="1" smtClean="0">
                <a:solidFill>
                  <a:srgbClr val="FF0000"/>
                </a:solidFill>
              </a:rPr>
              <a:t>ditare</a:t>
            </a:r>
            <a:r>
              <a:rPr lang="en-US" dirty="0" smtClean="0">
                <a:solidFill>
                  <a:srgbClr val="FF0000"/>
                </a:solidFill>
              </a:rPr>
              <a:t> zone </a:t>
            </a:r>
            <a:r>
              <a:rPr lang="en-US" dirty="0" err="1" smtClean="0">
                <a:solidFill>
                  <a:srgbClr val="FF0000"/>
                </a:solidFill>
              </a:rPr>
              <a:t>competenta</a:t>
            </a:r>
            <a:endParaRPr lang="en-US" dirty="0" smtClean="0">
              <a:solidFill>
                <a:srgbClr val="FF0000"/>
              </a:solidFill>
            </a:endParaRPr>
          </a:p>
          <a:p>
            <a:r>
              <a:rPr lang="ro-RO" dirty="0" smtClean="0">
                <a:solidFill>
                  <a:srgbClr val="FF0000"/>
                </a:solidFill>
              </a:rPr>
              <a:t>E</a:t>
            </a:r>
            <a:r>
              <a:rPr lang="en-US" dirty="0" err="1" smtClean="0">
                <a:solidFill>
                  <a:srgbClr val="FF0000"/>
                </a:solidFill>
              </a:rPr>
              <a:t>ditare</a:t>
            </a:r>
            <a:r>
              <a:rPr lang="en-US" dirty="0" smtClean="0">
                <a:solidFill>
                  <a:srgbClr val="FF0000"/>
                </a:solidFill>
              </a:rPr>
              <a:t> zone </a:t>
            </a:r>
            <a:r>
              <a:rPr lang="en-US" dirty="0" err="1" smtClean="0">
                <a:solidFill>
                  <a:srgbClr val="FF0000"/>
                </a:solidFill>
              </a:rPr>
              <a:t>siguranta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Hartă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8295" y="1722437"/>
            <a:ext cx="668090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152400" y="1447800"/>
            <a:ext cx="20574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o-RO" sz="1200" dirty="0" smtClean="0"/>
              <a:t> </a:t>
            </a:r>
            <a:r>
              <a:rPr lang="ro-RO" sz="1200" dirty="0" err="1" smtClean="0"/>
              <a:t>Ortofotoplanul</a:t>
            </a:r>
            <a:r>
              <a:rPr lang="ro-RO" sz="1200" dirty="0" smtClean="0"/>
              <a:t> </a:t>
            </a:r>
          </a:p>
          <a:p>
            <a:pPr>
              <a:buFont typeface="Arial" pitchFamily="34" charset="0"/>
              <a:buChar char="•"/>
            </a:pPr>
            <a:endParaRPr lang="ro-RO" sz="1200" dirty="0" smtClean="0"/>
          </a:p>
          <a:p>
            <a:pPr>
              <a:buFont typeface="Arial" pitchFamily="34" charset="0"/>
              <a:buChar char="•"/>
            </a:pPr>
            <a:r>
              <a:rPr lang="ro-RO" sz="1200" dirty="0" smtClean="0"/>
              <a:t> Date vector</a:t>
            </a:r>
          </a:p>
          <a:p>
            <a:pPr lvl="1">
              <a:buFont typeface="Arial" pitchFamily="34" charset="0"/>
              <a:buChar char="•"/>
            </a:pPr>
            <a:r>
              <a:rPr lang="ro-RO" sz="1200" dirty="0" smtClean="0"/>
              <a:t> străzi</a:t>
            </a:r>
          </a:p>
          <a:p>
            <a:pPr lvl="1">
              <a:buFont typeface="Arial" pitchFamily="34" charset="0"/>
              <a:buChar char="•"/>
            </a:pPr>
            <a:r>
              <a:rPr lang="ro-RO" sz="1200" dirty="0" smtClean="0"/>
              <a:t> numere poștale</a:t>
            </a:r>
          </a:p>
          <a:p>
            <a:pPr lvl="1">
              <a:buFont typeface="Arial" pitchFamily="34" charset="0"/>
              <a:buChar char="•"/>
            </a:pPr>
            <a:r>
              <a:rPr lang="ro-RO" sz="1200" dirty="0" smtClean="0"/>
              <a:t> parcuri</a:t>
            </a:r>
          </a:p>
          <a:p>
            <a:pPr lvl="1">
              <a:buFont typeface="Arial" pitchFamily="34" charset="0"/>
              <a:buChar char="•"/>
            </a:pPr>
            <a:r>
              <a:rPr lang="ro-RO" sz="1200" dirty="0" smtClean="0"/>
              <a:t> lacuri</a:t>
            </a:r>
          </a:p>
          <a:p>
            <a:pPr lvl="1">
              <a:buFont typeface="Arial" pitchFamily="34" charset="0"/>
              <a:buChar char="•"/>
            </a:pPr>
            <a:r>
              <a:rPr lang="ro-RO" sz="1200" dirty="0" smtClean="0"/>
              <a:t> clădiri</a:t>
            </a:r>
          </a:p>
          <a:p>
            <a:pPr lvl="1">
              <a:buFont typeface="Arial" pitchFamily="34" charset="0"/>
              <a:buChar char="•"/>
            </a:pPr>
            <a:r>
              <a:rPr lang="ro-RO" sz="1200" dirty="0" smtClean="0"/>
              <a:t> căi ferate</a:t>
            </a:r>
          </a:p>
          <a:p>
            <a:pPr lvl="1">
              <a:buFont typeface="Arial" pitchFamily="34" charset="0"/>
              <a:buChar char="•"/>
            </a:pPr>
            <a:r>
              <a:rPr lang="ro-RO" sz="1200" dirty="0" smtClean="0"/>
              <a:t> gări</a:t>
            </a:r>
          </a:p>
          <a:p>
            <a:pPr lvl="1">
              <a:buFont typeface="Arial" pitchFamily="34" charset="0"/>
              <a:buChar char="•"/>
            </a:pPr>
            <a:r>
              <a:rPr lang="ro-RO" sz="1200" dirty="0" smtClean="0"/>
              <a:t> </a:t>
            </a:r>
            <a:r>
              <a:rPr lang="ro-RO" sz="1200" dirty="0"/>
              <a:t>stații </a:t>
            </a:r>
            <a:r>
              <a:rPr lang="ro-RO" sz="1200" dirty="0" smtClean="0"/>
              <a:t>RATB</a:t>
            </a:r>
          </a:p>
          <a:p>
            <a:pPr lvl="1">
              <a:buFont typeface="Arial" pitchFamily="34" charset="0"/>
              <a:buChar char="•"/>
            </a:pPr>
            <a:r>
              <a:rPr lang="ro-RO" sz="1200" dirty="0" smtClean="0"/>
              <a:t> trasee RATB</a:t>
            </a:r>
          </a:p>
          <a:p>
            <a:pPr lvl="1">
              <a:buFont typeface="Arial" pitchFamily="34" charset="0"/>
              <a:buChar char="•"/>
            </a:pPr>
            <a:r>
              <a:rPr lang="ro-RO" sz="1200" dirty="0"/>
              <a:t> </a:t>
            </a:r>
            <a:r>
              <a:rPr lang="ro-RO" sz="1200" dirty="0" smtClean="0"/>
              <a:t>instituții</a:t>
            </a:r>
          </a:p>
          <a:p>
            <a:pPr lvl="1">
              <a:buFont typeface="Arial" pitchFamily="34" charset="0"/>
              <a:buChar char="•"/>
            </a:pPr>
            <a:r>
              <a:rPr lang="ro-RO" sz="1200" dirty="0" smtClean="0"/>
              <a:t> </a:t>
            </a:r>
            <a:r>
              <a:rPr lang="ro-RO" sz="1200" dirty="0"/>
              <a:t>servicii </a:t>
            </a:r>
            <a:r>
              <a:rPr lang="ro-RO" sz="1200" dirty="0" smtClean="0"/>
              <a:t>intervenție </a:t>
            </a:r>
          </a:p>
          <a:p>
            <a:pPr lvl="1">
              <a:buFont typeface="Arial" pitchFamily="34" charset="0"/>
              <a:buChar char="•"/>
            </a:pPr>
            <a:r>
              <a:rPr lang="ro-RO" sz="1200" dirty="0" smtClean="0"/>
              <a:t>puncte </a:t>
            </a:r>
            <a:r>
              <a:rPr lang="ro-RO" sz="1200" dirty="0"/>
              <a:t>de </a:t>
            </a:r>
            <a:r>
              <a:rPr lang="ro-RO" sz="1200" dirty="0" smtClean="0"/>
              <a:t>interes</a:t>
            </a:r>
          </a:p>
          <a:p>
            <a:pPr lvl="1">
              <a:buFont typeface="Arial" pitchFamily="34" charset="0"/>
              <a:buChar char="•"/>
            </a:pPr>
            <a:endParaRPr lang="ro-RO" sz="1200" dirty="0" smtClean="0"/>
          </a:p>
          <a:p>
            <a:pPr>
              <a:buFont typeface="Arial" pitchFamily="34" charset="0"/>
              <a:buChar char="•"/>
            </a:pPr>
            <a:r>
              <a:rPr lang="ro-RO" sz="1200" dirty="0" smtClean="0"/>
              <a:t>Poziționarea </a:t>
            </a:r>
            <a:r>
              <a:rPr lang="ro-RO" sz="1200" dirty="0"/>
              <a:t>geografica a diferitelor incidente și </a:t>
            </a:r>
            <a:r>
              <a:rPr lang="ro-RO" sz="1200" dirty="0" smtClean="0"/>
              <a:t>evenimente</a:t>
            </a:r>
          </a:p>
          <a:p>
            <a:pPr>
              <a:buFont typeface="Arial" pitchFamily="34" charset="0"/>
              <a:buChar char="•"/>
            </a:pPr>
            <a:endParaRPr lang="ro-RO" sz="1200" dirty="0" smtClean="0"/>
          </a:p>
          <a:p>
            <a:pPr>
              <a:buFont typeface="Arial" pitchFamily="34" charset="0"/>
              <a:buChar char="•"/>
            </a:pPr>
            <a:r>
              <a:rPr lang="ro-RO" sz="1200" dirty="0" smtClean="0"/>
              <a:t> Rute </a:t>
            </a:r>
            <a:r>
              <a:rPr lang="ro-RO" sz="1200" dirty="0"/>
              <a:t>optime între doua puncte</a:t>
            </a:r>
            <a:r>
              <a:rPr lang="ro-RO" sz="1200" dirty="0" smtClean="0"/>
              <a:t>.</a:t>
            </a:r>
          </a:p>
          <a:p>
            <a:pPr>
              <a:buFont typeface="Arial" pitchFamily="34" charset="0"/>
              <a:buChar char="•"/>
            </a:pPr>
            <a:endParaRPr lang="ro-RO" sz="1200" dirty="0" smtClean="0"/>
          </a:p>
          <a:p>
            <a:pPr>
              <a:buFont typeface="Arial" pitchFamily="34" charset="0"/>
              <a:buChar char="•"/>
            </a:pPr>
            <a:r>
              <a:rPr lang="ro-RO" sz="1200" dirty="0" smtClean="0"/>
              <a:t>Izocrone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Incidente</a:t>
            </a:r>
            <a:endParaRPr lang="en-US" dirty="0"/>
          </a:p>
        </p:txBody>
      </p:sp>
      <p:pic>
        <p:nvPicPr>
          <p:cNvPr id="4" name="Content Placeholder 3" descr="plsinc.png"/>
          <p:cNvPicPr>
            <a:picLocks noGrp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120900" y="1527175"/>
            <a:ext cx="6794500" cy="4572000"/>
          </a:xfrm>
          <a:prstGeom prst="rect">
            <a:avLst/>
          </a:prstGeom>
        </p:spPr>
      </p:pic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304800" y="1542009"/>
            <a:ext cx="17526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Modulul incidente pune la dispoziția operatorului interfața pentru: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o-RO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SimSun" pitchFamily="2" charset="-122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0" lang="ro-RO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înregistrarea</a:t>
            </a:r>
            <a:r>
              <a:rPr kumimoji="0" lang="ro-RO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 incidentelor menționate în rapoartele de activitate ale polițiștilor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0" lang="ro-RO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SimSun" pitchFamily="2" charset="-122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0" lang="ro-RO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poziționarea</a:t>
            </a:r>
            <a:r>
              <a:rPr kumimoji="0" lang="ro-RO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 pe hartă a locurilor de desfășurare a acestora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0" lang="ro-RO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SimSun" pitchFamily="2" charset="-122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0" lang="ro-RO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urmărirea</a:t>
            </a:r>
            <a:r>
              <a:rPr kumimoji="0" lang="ro-RO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 și operarea incidentelor pe tot parcursul intervenției, de la înregistrare până la închiderea lor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0" lang="ro-RO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SimSun" pitchFamily="2" charset="-122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0" lang="ro-RO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gestionarea resurselor</a:t>
            </a:r>
            <a:r>
              <a:rPr kumimoji="0" lang="ro-RO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 în cadrul procesului de soluționare.</a:t>
            </a:r>
            <a:endParaRPr kumimoji="0" lang="ro-RO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Resurse/planificare</a:t>
            </a:r>
            <a:endParaRPr lang="en-US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1722437"/>
            <a:ext cx="667229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381000" y="1845047"/>
            <a:ext cx="1752600" cy="3508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Modulul RESURSE  oferă utilizatorului posibilitatea de realiza următoarele </a:t>
            </a:r>
            <a:r>
              <a:rPr kumimoji="0" lang="ro-RO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activităti</a:t>
            </a:r>
            <a:r>
              <a:rPr kumimoji="0" lang="ro-RO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o-RO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Planificarea si gestionarea schimburilor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o-RO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Planificarea si gestionarea patrulelor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o-RO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Planificarea si gestionarea evenimentelor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o-RO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Planificarea si gestionarea misiunilor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o-RO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Administrarea parcului de </a:t>
            </a:r>
            <a:r>
              <a:rPr kumimoji="0" lang="ro-RO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masini</a:t>
            </a:r>
            <a:r>
              <a:rPr kumimoji="0" lang="ro-RO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si a echipamentelor specifice</a:t>
            </a:r>
            <a:endParaRPr kumimoji="0" lang="ro-RO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err="1" smtClean="0"/>
              <a:t>Dispecerizare</a:t>
            </a:r>
            <a:r>
              <a:rPr lang="ro-RO" dirty="0" smtClean="0"/>
              <a:t>/Monitorizare</a:t>
            </a:r>
            <a:endParaRPr lang="en-US" dirty="0"/>
          </a:p>
        </p:txBody>
      </p:sp>
      <p:pic>
        <p:nvPicPr>
          <p:cNvPr id="5" name="Content Placeholder 4" descr="plsmain.png"/>
          <p:cNvPicPr>
            <a:picLocks noGrp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981200" y="1752600"/>
            <a:ext cx="6934200" cy="4572000"/>
          </a:xfrm>
          <a:prstGeom prst="rect">
            <a:avLst/>
          </a:prstGeom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228600" y="2033706"/>
            <a:ext cx="1676400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Ofera</a:t>
            </a:r>
            <a:r>
              <a:rPr kumimoji="0" lang="ro-RO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o-RO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functionalităti</a:t>
            </a:r>
            <a:r>
              <a:rPr kumimoji="0" lang="ro-RO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legate de 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o-RO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Dispecerizarea</a:t>
            </a:r>
            <a:r>
              <a:rPr kumimoji="0" lang="ro-RO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incidentelor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o-RO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Asistenta pentru patrulele din teren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o-RO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Gestionarea patrulelor pe evenimente planificate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o-RO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Administrarea parcului de maşini si a echipamentelor specifice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o-RO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Plasarea incidentului pe hartă</a:t>
            </a:r>
            <a:endParaRPr kumimoji="0" lang="ro-RO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Analitic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2209800"/>
            <a:ext cx="8503920" cy="3432048"/>
          </a:xfrm>
        </p:spPr>
        <p:txBody>
          <a:bodyPr>
            <a:normAutofit fontScale="77500" lnSpcReduction="20000"/>
          </a:bodyPr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o-RO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Pot fi predefinite rapoarte cu privire la:</a:t>
            </a:r>
            <a:endParaRPr lang="en-US" sz="800" dirty="0" smtClean="0"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ro-RO" sz="2800" dirty="0" smtClean="0">
                <a:latin typeface="Calibri" pitchFamily="34" charset="0"/>
                <a:ea typeface="Times New Roman" pitchFamily="18" charset="0"/>
                <a:cs typeface="Calibri" pitchFamily="34" charset="0"/>
              </a:rPr>
              <a:t>Analiza activităţii patrulelor, cu listare după diverse criterii cum ar fi zona de interes, perioada de timp, tipul evenimentelor sau incidentelor</a:t>
            </a:r>
            <a:endParaRPr lang="en-US" sz="800" dirty="0" smtClean="0"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ro-RO" sz="2800" dirty="0" smtClean="0">
                <a:latin typeface="Calibri" pitchFamily="34" charset="0"/>
                <a:ea typeface="Times New Roman" pitchFamily="18" charset="0"/>
                <a:cs typeface="Calibri" pitchFamily="34" charset="0"/>
              </a:rPr>
              <a:t>Analiza dispersiei incidentelor de un anume tip, pe o perioada de timp sau </a:t>
            </a:r>
            <a:r>
              <a:rPr lang="ro-RO" sz="28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pe un tip de locaţie</a:t>
            </a:r>
            <a:endParaRPr lang="en-US" sz="800" dirty="0" smtClean="0"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ro-RO" sz="2800" dirty="0" smtClean="0">
                <a:latin typeface="Calibri" pitchFamily="34" charset="0"/>
                <a:ea typeface="Times New Roman" pitchFamily="18" charset="0"/>
                <a:cs typeface="Calibri" pitchFamily="34" charset="0"/>
              </a:rPr>
              <a:t>Analize complexe, combinate după diverse criterii</a:t>
            </a:r>
            <a:endParaRPr lang="en-US" sz="800" dirty="0" smtClean="0"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ro-RO" sz="2800" dirty="0" smtClean="0">
                <a:latin typeface="Calibri" pitchFamily="34" charset="0"/>
                <a:ea typeface="Times New Roman" pitchFamily="18" charset="0"/>
                <a:cs typeface="Calibri" pitchFamily="34" charset="0"/>
              </a:rPr>
              <a:t>Vizualizarea istoricului traseelor maşinilor (unul sau mai multe simultan)</a:t>
            </a:r>
            <a:endParaRPr lang="en-US" sz="800" dirty="0" smtClean="0"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ro-RO" sz="2800" dirty="0" smtClean="0">
                <a:latin typeface="Calibri" pitchFamily="34" charset="0"/>
                <a:ea typeface="Times New Roman" pitchFamily="18" charset="0"/>
                <a:cs typeface="Calibri" pitchFamily="34" charset="0"/>
              </a:rPr>
              <a:t>Vizualizarea patrulelor si desfăşurarea în dispozitiv pe tipuri de evenimente sau incidente</a:t>
            </a:r>
            <a:endParaRPr lang="en-US" sz="800" dirty="0" smtClean="0"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ro-RO" sz="2800" dirty="0" smtClean="0">
                <a:latin typeface="Calibri" pitchFamily="34" charset="0"/>
                <a:ea typeface="Times New Roman" pitchFamily="18" charset="0"/>
                <a:cs typeface="Calibri" pitchFamily="34" charset="0"/>
              </a:rPr>
              <a:t>Extragerea</a:t>
            </a:r>
            <a:r>
              <a:rPr lang="ro-RO" sz="28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de rapoarte specifice cum ar fi: buletinul posturilor, planificarea lunara a posturilor, fisa de pontaj, etc.</a:t>
            </a:r>
            <a:r>
              <a:rPr lang="ro-RO" sz="28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ro-RO" sz="40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Analitic</a:t>
            </a:r>
            <a:endParaRPr lang="en-US" dirty="0"/>
          </a:p>
        </p:txBody>
      </p:sp>
      <p:pic>
        <p:nvPicPr>
          <p:cNvPr id="5" name="Content Placeholder 4" descr="plsheat.png"/>
          <p:cNvPicPr>
            <a:picLocks noGrp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438400" y="2057400"/>
            <a:ext cx="6400800" cy="419417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04800" y="1524000"/>
            <a:ext cx="38862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kumimoji="0" lang="ro-RO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Toate informaţiile înmagazinate în sistem constituie suport în ceea ce priveşte generarea de rapoarte strategice pentru management, analize de identificare a tiparelor fenomenului infracţional, a punctelor de interes strategic, a distribuţiei pe perioade de timp a evenimentelor. 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Open Source ?!</a:t>
            </a:r>
            <a:endParaRPr lang="en-US" dirty="0"/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828800" y="3048000"/>
            <a:ext cx="56388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cod </a:t>
            </a:r>
            <a:r>
              <a:rPr kumimoji="0" lang="en-US" sz="3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surs</a:t>
            </a:r>
            <a:r>
              <a:rPr kumimoji="0" lang="ro-RO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ă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livrat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in </a:t>
            </a:r>
            <a:r>
              <a:rPr kumimoji="0" lang="en-US" sz="3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totalitate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beneficiarului</a:t>
            </a: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Arhitectura</a:t>
            </a:r>
            <a:r>
              <a:rPr lang="en-US" dirty="0" smtClean="0"/>
              <a:t> SW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 numCol="2">
            <a:normAutofit/>
          </a:bodyPr>
          <a:lstStyle/>
          <a:p>
            <a:pPr lvl="0"/>
            <a:endParaRPr lang="ro-RO" dirty="0" smtClean="0"/>
          </a:p>
          <a:p>
            <a:pPr lvl="0"/>
            <a:r>
              <a:rPr lang="ro-RO" dirty="0" smtClean="0"/>
              <a:t>M</a:t>
            </a:r>
            <a:r>
              <a:rPr lang="en-US" dirty="0" err="1" smtClean="0"/>
              <a:t>apserver</a:t>
            </a:r>
            <a:r>
              <a:rPr lang="ro-RO" dirty="0" smtClean="0"/>
              <a:t> </a:t>
            </a:r>
            <a:endParaRPr lang="en-US" dirty="0" smtClean="0"/>
          </a:p>
          <a:p>
            <a:pPr lvl="0"/>
            <a:r>
              <a:rPr lang="ro-RO" dirty="0" smtClean="0"/>
              <a:t>G</a:t>
            </a:r>
            <a:r>
              <a:rPr lang="en-US" dirty="0" err="1" smtClean="0"/>
              <a:t>eoserver</a:t>
            </a:r>
            <a:endParaRPr lang="en-US" dirty="0" smtClean="0"/>
          </a:p>
          <a:p>
            <a:pPr lvl="0"/>
            <a:r>
              <a:rPr lang="ro-RO" dirty="0" smtClean="0"/>
              <a:t>A</a:t>
            </a:r>
            <a:r>
              <a:rPr lang="en-US" dirty="0" err="1" smtClean="0"/>
              <a:t>pache</a:t>
            </a:r>
            <a:endParaRPr lang="en-US" dirty="0" smtClean="0"/>
          </a:p>
          <a:p>
            <a:pPr lvl="0"/>
            <a:r>
              <a:rPr lang="ro-RO" dirty="0" smtClean="0"/>
              <a:t>N</a:t>
            </a:r>
            <a:r>
              <a:rPr lang="en-US" dirty="0" err="1" smtClean="0"/>
              <a:t>ginx</a:t>
            </a:r>
            <a:endParaRPr lang="en-US" dirty="0" smtClean="0"/>
          </a:p>
          <a:p>
            <a:pPr lvl="0"/>
            <a:r>
              <a:rPr lang="en-US" dirty="0" smtClean="0"/>
              <a:t>PHP</a:t>
            </a:r>
          </a:p>
          <a:p>
            <a:pPr lvl="0"/>
            <a:r>
              <a:rPr lang="en-US" dirty="0" err="1" smtClean="0"/>
              <a:t>Extjs</a:t>
            </a:r>
            <a:endParaRPr lang="ro-RO" dirty="0" smtClean="0"/>
          </a:p>
          <a:p>
            <a:pPr lvl="0"/>
            <a:endParaRPr lang="ro-RO" dirty="0" smtClean="0"/>
          </a:p>
          <a:p>
            <a:pPr lvl="0"/>
            <a:endParaRPr lang="ro-RO" dirty="0" smtClean="0"/>
          </a:p>
          <a:p>
            <a:pPr lvl="0">
              <a:buNone/>
            </a:pPr>
            <a:endParaRPr lang="en-US" dirty="0" smtClean="0"/>
          </a:p>
          <a:p>
            <a:pPr lvl="0"/>
            <a:r>
              <a:rPr lang="en-US" dirty="0" smtClean="0"/>
              <a:t>Open</a:t>
            </a:r>
            <a:r>
              <a:rPr lang="ro-RO" dirty="0" smtClean="0"/>
              <a:t>L</a:t>
            </a:r>
            <a:r>
              <a:rPr lang="en-US" dirty="0" err="1" smtClean="0"/>
              <a:t>ayers</a:t>
            </a:r>
            <a:r>
              <a:rPr lang="en-US" dirty="0" smtClean="0"/>
              <a:t>, </a:t>
            </a:r>
            <a:r>
              <a:rPr lang="ro-RO" dirty="0" smtClean="0"/>
              <a:t>G</a:t>
            </a:r>
            <a:r>
              <a:rPr lang="en-US" dirty="0" err="1" smtClean="0"/>
              <a:t>eo</a:t>
            </a:r>
            <a:r>
              <a:rPr lang="ro-RO" dirty="0" smtClean="0"/>
              <a:t>E</a:t>
            </a:r>
            <a:r>
              <a:rPr lang="en-US" dirty="0" err="1" smtClean="0"/>
              <a:t>xt</a:t>
            </a:r>
            <a:endParaRPr lang="en-US" dirty="0" smtClean="0"/>
          </a:p>
          <a:p>
            <a:pPr lvl="0"/>
            <a:r>
              <a:rPr lang="en-US" dirty="0" err="1" smtClean="0"/>
              <a:t>Postgr</a:t>
            </a:r>
            <a:r>
              <a:rPr lang="ro-RO" dirty="0" smtClean="0"/>
              <a:t>SQL</a:t>
            </a:r>
            <a:endParaRPr lang="ro-RO" dirty="0" smtClean="0"/>
          </a:p>
          <a:p>
            <a:pPr lvl="0"/>
            <a:r>
              <a:rPr lang="ro-RO" dirty="0" smtClean="0"/>
              <a:t>PostGIS</a:t>
            </a:r>
          </a:p>
          <a:p>
            <a:pPr lvl="0"/>
            <a:r>
              <a:rPr lang="ro-RO" dirty="0" smtClean="0"/>
              <a:t>Entreprise DB</a:t>
            </a:r>
            <a:endParaRPr lang="en-US" dirty="0" smtClean="0"/>
          </a:p>
          <a:p>
            <a:pPr lvl="0"/>
            <a:r>
              <a:rPr lang="ro-RO" dirty="0" smtClean="0"/>
              <a:t>P</a:t>
            </a:r>
            <a:r>
              <a:rPr lang="en-US" dirty="0" err="1" smtClean="0"/>
              <a:t>ython-cgi</a:t>
            </a:r>
            <a:endParaRPr lang="en-US" dirty="0" smtClean="0"/>
          </a:p>
          <a:p>
            <a:pPr lvl="0"/>
            <a:r>
              <a:rPr lang="ro-RO" dirty="0" smtClean="0"/>
              <a:t>T</a:t>
            </a:r>
            <a:r>
              <a:rPr lang="en-US" dirty="0" err="1" smtClean="0"/>
              <a:t>ilecache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Arhitectura HW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o-RO" dirty="0" smtClean="0"/>
              <a:t>GIS Server – Mapserver; Geoserver, Tilecache</a:t>
            </a:r>
          </a:p>
          <a:p>
            <a:r>
              <a:rPr lang="ro-RO" dirty="0" smtClean="0"/>
              <a:t>DB Server – Postgres ; PostGIS</a:t>
            </a:r>
          </a:p>
          <a:p>
            <a:r>
              <a:rPr lang="ro-RO" dirty="0" smtClean="0"/>
              <a:t>Application Server – Apache; Nginx; PHP; Python</a:t>
            </a:r>
          </a:p>
          <a:p>
            <a:endParaRPr lang="ro-RO" dirty="0" smtClean="0"/>
          </a:p>
          <a:p>
            <a:r>
              <a:rPr lang="ro-RO" dirty="0" smtClean="0"/>
              <a:t>Server Portal</a:t>
            </a:r>
          </a:p>
          <a:p>
            <a:r>
              <a:rPr lang="ro-RO" dirty="0" smtClean="0"/>
              <a:t>Firewall</a:t>
            </a:r>
          </a:p>
          <a:p>
            <a:r>
              <a:rPr lang="ro-RO" dirty="0" smtClean="0"/>
              <a:t>SAN Drive -&gt; GIS Server si DB Server</a:t>
            </a:r>
          </a:p>
          <a:p>
            <a:pPr>
              <a:buNone/>
            </a:pPr>
            <a:endParaRPr lang="ro-RO" dirty="0" smtClean="0"/>
          </a:p>
          <a:p>
            <a:r>
              <a:rPr lang="ro-RO" dirty="0" smtClean="0"/>
              <a:t>Test Server</a:t>
            </a:r>
          </a:p>
          <a:p>
            <a:r>
              <a:rPr lang="ro-RO" dirty="0" smtClean="0"/>
              <a:t>Rack, switch, ups, kvm</a:t>
            </a:r>
          </a:p>
          <a:p>
            <a:pPr>
              <a:buNone/>
            </a:pPr>
            <a:endParaRPr lang="ro-RO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In dezvoltare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828800"/>
            <a:ext cx="8229600" cy="2133600"/>
          </a:xfrm>
        </p:spPr>
        <p:txBody>
          <a:bodyPr>
            <a:normAutofit fontScale="77500" lnSpcReduction="20000"/>
          </a:bodyPr>
          <a:lstStyle/>
          <a:p>
            <a:r>
              <a:rPr lang="vi-VN" dirty="0" smtClean="0"/>
              <a:t>Editor topologic pentru definirea traseelor de patrulare</a:t>
            </a:r>
          </a:p>
          <a:p>
            <a:endParaRPr lang="vi-VN" dirty="0" smtClean="0"/>
          </a:p>
          <a:p>
            <a:r>
              <a:rPr lang="vi-VN" dirty="0" smtClean="0"/>
              <a:t>Mecanisme pentru raportarea spa</a:t>
            </a:r>
            <a:r>
              <a:rPr lang="ro-RO" dirty="0" smtClean="0"/>
              <a:t>ț</a:t>
            </a:r>
            <a:r>
              <a:rPr lang="vi-VN" dirty="0" smtClean="0"/>
              <a:t>ial</a:t>
            </a:r>
            <a:r>
              <a:rPr lang="ro-RO" dirty="0" smtClean="0"/>
              <a:t>ă</a:t>
            </a:r>
            <a:r>
              <a:rPr lang="vi-VN" dirty="0" smtClean="0"/>
              <a:t> a notificărilor de la cetă</a:t>
            </a:r>
            <a:r>
              <a:rPr lang="ro-RO" dirty="0" smtClean="0"/>
              <a:t>ț</a:t>
            </a:r>
            <a:r>
              <a:rPr lang="vi-VN" dirty="0" smtClean="0"/>
              <a:t>eni</a:t>
            </a:r>
          </a:p>
          <a:p>
            <a:endParaRPr lang="vi-VN" dirty="0" smtClean="0"/>
          </a:p>
          <a:p>
            <a:r>
              <a:rPr lang="vi-VN" dirty="0" smtClean="0"/>
              <a:t>Modul </a:t>
            </a:r>
            <a:r>
              <a:rPr lang="ro-RO" dirty="0" smtClean="0"/>
              <a:t>a</a:t>
            </a:r>
            <a:r>
              <a:rPr lang="vi-VN" dirty="0" smtClean="0"/>
              <a:t>naliz</a:t>
            </a:r>
            <a:r>
              <a:rPr lang="ro-RO" dirty="0" smtClean="0"/>
              <a:t>ă</a:t>
            </a:r>
            <a:r>
              <a:rPr lang="vi-VN" dirty="0" smtClean="0"/>
              <a:t> incidente in corelare cu traseele de patrulare, punctelor fixe </a:t>
            </a:r>
            <a:r>
              <a:rPr lang="ro-RO" dirty="0" smtClean="0"/>
              <a:t>ș</a:t>
            </a:r>
            <a:r>
              <a:rPr lang="vi-VN" dirty="0" smtClean="0"/>
              <a:t>i a punctelor de sta</a:t>
            </a:r>
            <a:r>
              <a:rPr lang="ro-RO" dirty="0" smtClean="0"/>
              <a:t>ț</a:t>
            </a:r>
            <a:r>
              <a:rPr lang="vi-VN" dirty="0" smtClean="0"/>
              <a:t>ionare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218</TotalTime>
  <Words>508</Words>
  <Application>Microsoft Office PowerPoint</Application>
  <PresentationFormat>On-screen Show (4:3)</PresentationFormat>
  <Paragraphs>155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Civic</vt:lpstr>
      <vt:lpstr>Themis</vt:lpstr>
      <vt:lpstr>Obiective generale</vt:lpstr>
      <vt:lpstr>Obiective generale (continuare)</vt:lpstr>
      <vt:lpstr>Module</vt:lpstr>
      <vt:lpstr>Hartă</vt:lpstr>
      <vt:lpstr>Incidente</vt:lpstr>
      <vt:lpstr>Resurse/planificare</vt:lpstr>
      <vt:lpstr>Dispecerizare/Monitorizare</vt:lpstr>
      <vt:lpstr>Analitic</vt:lpstr>
      <vt:lpstr>Analitic</vt:lpstr>
      <vt:lpstr>Open Source ?!</vt:lpstr>
      <vt:lpstr>Arhitectura SW</vt:lpstr>
      <vt:lpstr>Arhitectura HW</vt:lpstr>
      <vt:lpstr>In dezvoltare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Themis</dc:title>
  <dc:creator>II</dc:creator>
  <cp:lastModifiedBy>ii</cp:lastModifiedBy>
  <cp:revision>15</cp:revision>
  <dcterms:created xsi:type="dcterms:W3CDTF">2012-07-03T10:31:55Z</dcterms:created>
  <dcterms:modified xsi:type="dcterms:W3CDTF">2012-11-23T12:08:07Z</dcterms:modified>
</cp:coreProperties>
</file>