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86" r:id="rId4"/>
    <p:sldId id="257" r:id="rId5"/>
    <p:sldId id="263" r:id="rId6"/>
    <p:sldId id="287" r:id="rId7"/>
    <p:sldId id="259" r:id="rId8"/>
    <p:sldId id="288" r:id="rId9"/>
    <p:sldId id="267" r:id="rId10"/>
    <p:sldId id="261" r:id="rId11"/>
    <p:sldId id="289" r:id="rId12"/>
    <p:sldId id="264" r:id="rId13"/>
    <p:sldId id="266" r:id="rId14"/>
    <p:sldId id="268" r:id="rId15"/>
    <p:sldId id="265" r:id="rId16"/>
    <p:sldId id="271" r:id="rId17"/>
    <p:sldId id="276" r:id="rId18"/>
    <p:sldId id="275" r:id="rId19"/>
    <p:sldId id="269" r:id="rId20"/>
    <p:sldId id="272" r:id="rId21"/>
    <p:sldId id="278" r:id="rId22"/>
    <p:sldId id="282" r:id="rId23"/>
    <p:sldId id="290" r:id="rId24"/>
    <p:sldId id="274" r:id="rId25"/>
    <p:sldId id="279" r:id="rId26"/>
    <p:sldId id="280" r:id="rId27"/>
    <p:sldId id="283" r:id="rId28"/>
    <p:sldId id="284" r:id="rId29"/>
    <p:sldId id="285" r:id="rId30"/>
    <p:sldId id="260" r:id="rId31"/>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95" autoAdjust="0"/>
  </p:normalViewPr>
  <p:slideViewPr>
    <p:cSldViewPr>
      <p:cViewPr>
        <p:scale>
          <a:sx n="50" d="100"/>
          <a:sy n="50" d="100"/>
        </p:scale>
        <p:origin x="-186" y="-4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o-R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Menționate de Bauer</c:v>
                </c:pt>
              </c:strCache>
            </c:strRef>
          </c:tx>
          <c:spPr>
            <a:solidFill>
              <a:schemeClr val="tx1">
                <a:lumMod val="50000"/>
                <a:lumOff val="50000"/>
              </a:schemeClr>
            </a:solidFill>
          </c:spPr>
          <c:invertIfNegative val="0"/>
          <c:cat>
            <c:strRef>
              <c:f>Sheet1!$A$2:$A$6</c:f>
              <c:strCache>
                <c:ptCount val="5"/>
                <c:pt idx="0">
                  <c:v>așezări</c:v>
                </c:pt>
                <c:pt idx="1">
                  <c:v>așezări părăsite sau devastate</c:v>
                </c:pt>
                <c:pt idx="2">
                  <c:v>moșii și teritorii</c:v>
                </c:pt>
                <c:pt idx="3">
                  <c:v>biserici</c:v>
                </c:pt>
                <c:pt idx="4">
                  <c:v>mănăstiri</c:v>
                </c:pt>
              </c:strCache>
            </c:strRef>
          </c:cat>
          <c:val>
            <c:numRef>
              <c:f>Sheet1!$B$2:$B$6</c:f>
              <c:numCache>
                <c:formatCode>General</c:formatCode>
                <c:ptCount val="5"/>
                <c:pt idx="0">
                  <c:v>100</c:v>
                </c:pt>
                <c:pt idx="1">
                  <c:v>69</c:v>
                </c:pt>
                <c:pt idx="2">
                  <c:v>42</c:v>
                </c:pt>
                <c:pt idx="3">
                  <c:v>25</c:v>
                </c:pt>
                <c:pt idx="4">
                  <c:v>6</c:v>
                </c:pt>
              </c:numCache>
            </c:numRef>
          </c:val>
        </c:ser>
        <c:ser>
          <c:idx val="1"/>
          <c:order val="1"/>
          <c:tx>
            <c:strRef>
              <c:f>Sheet1!$C$1</c:f>
              <c:strCache>
                <c:ptCount val="1"/>
                <c:pt idx="0">
                  <c:v>Identificate</c:v>
                </c:pt>
              </c:strCache>
            </c:strRef>
          </c:tx>
          <c:spPr>
            <a:solidFill>
              <a:schemeClr val="bg1">
                <a:lumMod val="75000"/>
              </a:schemeClr>
            </a:solidFill>
          </c:spPr>
          <c:invertIfNegative val="0"/>
          <c:cat>
            <c:strRef>
              <c:f>Sheet1!$A$2:$A$6</c:f>
              <c:strCache>
                <c:ptCount val="5"/>
                <c:pt idx="0">
                  <c:v>așezări</c:v>
                </c:pt>
                <c:pt idx="1">
                  <c:v>așezări părăsite sau devastate</c:v>
                </c:pt>
                <c:pt idx="2">
                  <c:v>moșii și teritorii</c:v>
                </c:pt>
                <c:pt idx="3">
                  <c:v>biserici</c:v>
                </c:pt>
                <c:pt idx="4">
                  <c:v>mănăstiri</c:v>
                </c:pt>
              </c:strCache>
            </c:strRef>
          </c:cat>
          <c:val>
            <c:numRef>
              <c:f>Sheet1!$C$2:$C$6</c:f>
              <c:numCache>
                <c:formatCode>General</c:formatCode>
                <c:ptCount val="5"/>
                <c:pt idx="0">
                  <c:v>57</c:v>
                </c:pt>
                <c:pt idx="1">
                  <c:v>17</c:v>
                </c:pt>
                <c:pt idx="2">
                  <c:v>13</c:v>
                </c:pt>
                <c:pt idx="3">
                  <c:v>15</c:v>
                </c:pt>
                <c:pt idx="4">
                  <c:v>5</c:v>
                </c:pt>
              </c:numCache>
            </c:numRef>
          </c:val>
        </c:ser>
        <c:dLbls>
          <c:showLegendKey val="0"/>
          <c:showVal val="0"/>
          <c:showCatName val="0"/>
          <c:showSerName val="0"/>
          <c:showPercent val="0"/>
          <c:showBubbleSize val="0"/>
        </c:dLbls>
        <c:gapWidth val="150"/>
        <c:axId val="28017792"/>
        <c:axId val="28019328"/>
      </c:barChart>
      <c:catAx>
        <c:axId val="28017792"/>
        <c:scaling>
          <c:orientation val="minMax"/>
        </c:scaling>
        <c:delete val="0"/>
        <c:axPos val="b"/>
        <c:majorTickMark val="out"/>
        <c:minorTickMark val="none"/>
        <c:tickLblPos val="nextTo"/>
        <c:txPr>
          <a:bodyPr/>
          <a:lstStyle/>
          <a:p>
            <a:pPr>
              <a:defRPr sz="1500" baseline="0">
                <a:latin typeface="Adobe Caslon Pro" pitchFamily="18" charset="0"/>
              </a:defRPr>
            </a:pPr>
            <a:endParaRPr lang="ro-RO"/>
          </a:p>
        </c:txPr>
        <c:crossAx val="28019328"/>
        <c:crosses val="autoZero"/>
        <c:auto val="1"/>
        <c:lblAlgn val="ctr"/>
        <c:lblOffset val="100"/>
        <c:noMultiLvlLbl val="0"/>
      </c:catAx>
      <c:valAx>
        <c:axId val="28019328"/>
        <c:scaling>
          <c:orientation val="minMax"/>
        </c:scaling>
        <c:delete val="0"/>
        <c:axPos val="l"/>
        <c:majorGridlines/>
        <c:numFmt formatCode="General" sourceLinked="1"/>
        <c:majorTickMark val="out"/>
        <c:minorTickMark val="none"/>
        <c:tickLblPos val="nextTo"/>
        <c:txPr>
          <a:bodyPr/>
          <a:lstStyle/>
          <a:p>
            <a:pPr>
              <a:defRPr baseline="0">
                <a:latin typeface="Adobe Caslon Pro" pitchFamily="18" charset="0"/>
              </a:defRPr>
            </a:pPr>
            <a:endParaRPr lang="ro-RO"/>
          </a:p>
        </c:txPr>
        <c:crossAx val="28017792"/>
        <c:crosses val="autoZero"/>
        <c:crossBetween val="between"/>
      </c:valAx>
    </c:plotArea>
    <c:legend>
      <c:legendPos val="r"/>
      <c:layout>
        <c:manualLayout>
          <c:xMode val="edge"/>
          <c:yMode val="edge"/>
          <c:x val="0.69544471784776907"/>
          <c:y val="0.29169635826771656"/>
          <c:w val="0.29205528215223098"/>
          <c:h val="0.32910728346456691"/>
        </c:manualLayout>
      </c:layout>
      <c:overlay val="0"/>
      <c:txPr>
        <a:bodyPr/>
        <a:lstStyle/>
        <a:p>
          <a:pPr>
            <a:defRPr baseline="0">
              <a:latin typeface="Adobe Caslon Pro" pitchFamily="18" charset="0"/>
            </a:defRPr>
          </a:pPr>
          <a:endParaRPr lang="ro-RO"/>
        </a:p>
      </c:txPr>
    </c:legend>
    <c:plotVisOnly val="1"/>
    <c:dispBlanksAs val="gap"/>
    <c:showDLblsOverMax val="0"/>
  </c:chart>
  <c:txPr>
    <a:bodyPr/>
    <a:lstStyle/>
    <a:p>
      <a:pPr>
        <a:defRPr sz="1800"/>
      </a:pPr>
      <a:endParaRPr lang="ro-RO"/>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A2F4F06F-C72B-4064-A198-0881A8302F6E}" type="datetimeFigureOut">
              <a:rPr lang="ro-RO" smtClean="0"/>
              <a:t>23.11.2012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2525047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2F4F06F-C72B-4064-A198-0881A8302F6E}" type="datetimeFigureOut">
              <a:rPr lang="ro-RO" smtClean="0"/>
              <a:t>23.11.2012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272060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F4F06F-C72B-4064-A198-0881A8302F6E}" type="datetimeFigureOut">
              <a:rPr lang="ro-RO" smtClean="0"/>
              <a:t>23.11.2012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1000450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A2F4F06F-C72B-4064-A198-0881A8302F6E}" type="datetimeFigureOut">
              <a:rPr lang="ro-RO" smtClean="0"/>
              <a:t>23.11.2012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4219484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A2F4F06F-C72B-4064-A198-0881A8302F6E}" type="datetimeFigureOut">
              <a:rPr lang="ro-RO" smtClean="0"/>
              <a:t>23.11.2012</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270700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A2F4F06F-C72B-4064-A198-0881A8302F6E}" type="datetimeFigureOut">
              <a:rPr lang="ro-RO" smtClean="0"/>
              <a:t>23.11.2012</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3493377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F4F06F-C72B-4064-A198-0881A8302F6E}" type="datetimeFigureOut">
              <a:rPr lang="ro-RO" smtClean="0"/>
              <a:t>23.11.2012</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1813427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F4F06F-C72B-4064-A198-0881A8302F6E}" type="datetimeFigureOut">
              <a:rPr lang="ro-RO" smtClean="0"/>
              <a:t>23.11.2012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1024060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F4F06F-C72B-4064-A198-0881A8302F6E}" type="datetimeFigureOut">
              <a:rPr lang="ro-RO" smtClean="0"/>
              <a:t>23.11.2012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2714783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2F4F06F-C72B-4064-A198-0881A8302F6E}" type="datetimeFigureOut">
              <a:rPr lang="ro-RO" smtClean="0"/>
              <a:t>23.11.2012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992249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A2F4F06F-C72B-4064-A198-0881A8302F6E}" type="datetimeFigureOut">
              <a:rPr lang="ro-RO" smtClean="0"/>
              <a:t>23.11.2012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0CC5545-7DCD-4E1D-BE48-0B6ACBAAE955}" type="slidenum">
              <a:rPr lang="ro-RO" smtClean="0"/>
              <a:t>‹#›</a:t>
            </a:fld>
            <a:endParaRPr lang="ro-RO"/>
          </a:p>
        </p:txBody>
      </p:sp>
    </p:spTree>
    <p:extLst>
      <p:ext uri="{BB962C8B-B14F-4D97-AF65-F5344CB8AC3E}">
        <p14:creationId xmlns:p14="http://schemas.microsoft.com/office/powerpoint/2010/main" val="312492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F4F06F-C72B-4064-A198-0881A8302F6E}" type="datetimeFigureOut">
              <a:rPr lang="ro-RO" smtClean="0"/>
              <a:t>23.11.2012</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CC5545-7DCD-4E1D-BE48-0B6ACBAAE955}" type="slidenum">
              <a:rPr lang="ro-RO" smtClean="0"/>
              <a:t>‹#›</a:t>
            </a:fld>
            <a:endParaRPr lang="ro-RO"/>
          </a:p>
        </p:txBody>
      </p:sp>
    </p:spTree>
    <p:extLst>
      <p:ext uri="{BB962C8B-B14F-4D97-AF65-F5344CB8AC3E}">
        <p14:creationId xmlns:p14="http://schemas.microsoft.com/office/powerpoint/2010/main" val="1996797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jpg"/><Relationship Id="rId1" Type="http://schemas.openxmlformats.org/officeDocument/2006/relationships/slideLayout" Target="../slideLayouts/slideLayout2.xml"/><Relationship Id="rId5" Type="http://schemas.openxmlformats.org/officeDocument/2006/relationships/image" Target="../media/image27.jpg"/><Relationship Id="rId4" Type="http://schemas.openxmlformats.org/officeDocument/2006/relationships/image" Target="../media/image21.jp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g"/><Relationship Id="rId1" Type="http://schemas.openxmlformats.org/officeDocument/2006/relationships/slideLayout" Target="../slideLayouts/slideLayout2.xml"/><Relationship Id="rId4" Type="http://schemas.openxmlformats.org/officeDocument/2006/relationships/image" Target="../media/image34.jpg"/></Relationships>
</file>

<file path=ppt/slides/_rels/slide2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emf"/><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56792"/>
            <a:ext cx="7772400" cy="1470025"/>
          </a:xfrm>
        </p:spPr>
        <p:txBody>
          <a:bodyPr/>
          <a:lstStyle/>
          <a:p>
            <a:r>
              <a:rPr lang="ro-RO" i="1" dirty="0" smtClean="0">
                <a:latin typeface="Adobe Caslon Pro" pitchFamily="18" charset="0"/>
              </a:rPr>
              <a:t>Memoriile</a:t>
            </a:r>
            <a:r>
              <a:rPr lang="ro-RO" dirty="0" smtClean="0">
                <a:latin typeface="Adobe Caslon Pro" pitchFamily="18" charset="0"/>
              </a:rPr>
              <a:t> lui Bauer despre județul Buzău </a:t>
            </a:r>
            <a:endParaRPr lang="ro-RO" dirty="0">
              <a:latin typeface="Adobe Caslon Pro" pitchFamily="18" charset="0"/>
            </a:endParaRPr>
          </a:p>
        </p:txBody>
      </p:sp>
      <p:sp>
        <p:nvSpPr>
          <p:cNvPr id="3" name="Subtitle 2"/>
          <p:cNvSpPr>
            <a:spLocks noGrp="1"/>
          </p:cNvSpPr>
          <p:nvPr>
            <p:ph type="subTitle" idx="1"/>
          </p:nvPr>
        </p:nvSpPr>
        <p:spPr>
          <a:xfrm>
            <a:off x="1371600" y="5013176"/>
            <a:ext cx="6400800" cy="769640"/>
          </a:xfrm>
        </p:spPr>
        <p:txBody>
          <a:bodyPr>
            <a:normAutofit/>
          </a:bodyPr>
          <a:lstStyle/>
          <a:p>
            <a:r>
              <a:rPr lang="ro-RO" sz="2000" dirty="0" smtClean="0">
                <a:solidFill>
                  <a:schemeClr val="tx1">
                    <a:lumMod val="65000"/>
                    <a:lumOff val="35000"/>
                  </a:schemeClr>
                </a:solidFill>
                <a:latin typeface="Adobe Caslon Pro" pitchFamily="18" charset="0"/>
              </a:rPr>
              <a:t>Cezar Buterez</a:t>
            </a:r>
          </a:p>
          <a:p>
            <a:r>
              <a:rPr lang="ro-RO" sz="2000" dirty="0" smtClean="0">
                <a:solidFill>
                  <a:schemeClr val="tx1">
                    <a:lumMod val="65000"/>
                    <a:lumOff val="35000"/>
                  </a:schemeClr>
                </a:solidFill>
                <a:latin typeface="Adobe Caslon Pro" pitchFamily="18" charset="0"/>
              </a:rPr>
              <a:t>Universitatea din București</a:t>
            </a:r>
            <a:endParaRPr lang="ro-RO" sz="2000" dirty="0">
              <a:solidFill>
                <a:schemeClr val="tx1">
                  <a:lumMod val="65000"/>
                  <a:lumOff val="35000"/>
                </a:schemeClr>
              </a:solidFill>
              <a:latin typeface="Adobe Caslon Pro" pitchFamily="18" charset="0"/>
            </a:endParaRPr>
          </a:p>
        </p:txBody>
      </p:sp>
      <p:cxnSp>
        <p:nvCxnSpPr>
          <p:cNvPr id="5" name="Straight Connector 4"/>
          <p:cNvCxnSpPr/>
          <p:nvPr/>
        </p:nvCxnSpPr>
        <p:spPr>
          <a:xfrm>
            <a:off x="2519772" y="5805264"/>
            <a:ext cx="4104456"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0" y="5949280"/>
            <a:ext cx="9036496" cy="584775"/>
          </a:xfrm>
          <a:prstGeom prst="rect">
            <a:avLst/>
          </a:prstGeom>
          <a:noFill/>
        </p:spPr>
        <p:txBody>
          <a:bodyPr wrap="square" rtlCol="0">
            <a:spAutoFit/>
          </a:bodyPr>
          <a:lstStyle/>
          <a:p>
            <a:pPr algn="ctr"/>
            <a:r>
              <a:rPr lang="ro-RO" sz="1600" dirty="0" smtClean="0">
                <a:latin typeface="Adobe Caslon Pro" pitchFamily="18" charset="0"/>
              </a:rPr>
              <a:t>Seminarul </a:t>
            </a:r>
            <a:r>
              <a:rPr lang="ro-RO" sz="1600" dirty="0">
                <a:latin typeface="Adobe Caslon Pro" pitchFamily="18" charset="0"/>
              </a:rPr>
              <a:t>„</a:t>
            </a:r>
            <a:r>
              <a:rPr lang="ro-RO" sz="1600" i="1" dirty="0" smtClean="0">
                <a:latin typeface="Adobe Caslon Pro" pitchFamily="18" charset="0"/>
              </a:rPr>
              <a:t>Soluții libere open source pentru prelucrarea și reprezentarea datelor geospațiale</a:t>
            </a:r>
            <a:r>
              <a:rPr lang="ro-RO" sz="1600" dirty="0" smtClean="0">
                <a:latin typeface="Adobe Caslon Pro" pitchFamily="18" charset="0"/>
              </a:rPr>
              <a:t>”</a:t>
            </a:r>
          </a:p>
          <a:p>
            <a:pPr algn="ctr"/>
            <a:r>
              <a:rPr lang="ro-RO" sz="1600" dirty="0" smtClean="0">
                <a:latin typeface="Adobe Caslon Pro" pitchFamily="18" charset="0"/>
              </a:rPr>
              <a:t>23-24 noiembrie 2012 - Timișoara </a:t>
            </a:r>
            <a:endParaRPr lang="ro-RO" sz="1600" dirty="0">
              <a:latin typeface="Adobe Caslon Pro" pitchFamily="18"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5499" y="2924944"/>
            <a:ext cx="2353001" cy="1757701"/>
          </a:xfrm>
          <a:prstGeom prst="rect">
            <a:avLst/>
          </a:prstGeom>
        </p:spPr>
      </p:pic>
    </p:spTree>
    <p:extLst>
      <p:ext uri="{BB962C8B-B14F-4D97-AF65-F5344CB8AC3E}">
        <p14:creationId xmlns:p14="http://schemas.microsoft.com/office/powerpoint/2010/main" val="2985433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a:stretch/>
        </p:blipFill>
        <p:spPr>
          <a:xfrm>
            <a:off x="0" y="0"/>
            <a:ext cx="9144000" cy="6858000"/>
          </a:xfrm>
        </p:spPr>
      </p:pic>
    </p:spTree>
    <p:extLst>
      <p:ext uri="{BB962C8B-B14F-4D97-AF65-F5344CB8AC3E}">
        <p14:creationId xmlns:p14="http://schemas.microsoft.com/office/powerpoint/2010/main" val="2594922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4918" t="11314" r="23706" b="12607"/>
          <a:stretch/>
        </p:blipFill>
        <p:spPr bwMode="auto">
          <a:xfrm>
            <a:off x="557808" y="0"/>
            <a:ext cx="8028384" cy="6684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58102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Introducere.</a:t>
            </a:r>
            <a:endParaRPr lang="ro-RO" sz="3600" dirty="0">
              <a:latin typeface="Adobe Caslon Pro" pitchFamily="18"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sp>
        <p:nvSpPr>
          <p:cNvPr id="5" name="Content Placeholder 2"/>
          <p:cNvSpPr txBox="1">
            <a:spLocks/>
          </p:cNvSpPr>
          <p:nvPr/>
        </p:nvSpPr>
        <p:spPr>
          <a:xfrm>
            <a:off x="457200" y="2663974"/>
            <a:ext cx="8229600" cy="36724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o-RO" dirty="0" smtClean="0">
                <a:latin typeface="Adobe Caslon Pro" pitchFamily="18" charset="0"/>
              </a:rPr>
              <a:t>Bauer – comandantul armtelor rusești care au ocupat Moldova în octombrie 1769 și Muntenia între noiembrie 1769 și iulie 1774;</a:t>
            </a:r>
          </a:p>
          <a:p>
            <a:r>
              <a:rPr lang="ro-RO" dirty="0" smtClean="0">
                <a:latin typeface="Adobe Caslon Pro" pitchFamily="18" charset="0"/>
              </a:rPr>
              <a:t>Ideile operelor sale au pornit de la necesitățile strategice ale armatelor de ocupație.</a:t>
            </a:r>
            <a:endParaRPr lang="ro-RO" dirty="0">
              <a:latin typeface="Adobe Caslon Pro" pitchFamily="18" charset="0"/>
            </a:endParaRPr>
          </a:p>
        </p:txBody>
      </p:sp>
    </p:spTree>
    <p:extLst>
      <p:ext uri="{BB962C8B-B14F-4D97-AF65-F5344CB8AC3E}">
        <p14:creationId xmlns:p14="http://schemas.microsoft.com/office/powerpoint/2010/main" val="13652909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duotone>
              <a:prstClr val="black"/>
              <a:srgbClr val="D9C3A5">
                <a:tint val="50000"/>
                <a:satMod val="180000"/>
              </a:srgbClr>
            </a:duotone>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0" y="0"/>
            <a:ext cx="9144000" cy="6858000"/>
          </a:xfrm>
        </p:spPr>
      </p:pic>
    </p:spTree>
    <p:extLst>
      <p:ext uri="{BB962C8B-B14F-4D97-AF65-F5344CB8AC3E}">
        <p14:creationId xmlns:p14="http://schemas.microsoft.com/office/powerpoint/2010/main" val="37104779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Sursa datelor.</a:t>
            </a:r>
            <a:endParaRPr lang="ro-RO" sz="3600" dirty="0">
              <a:latin typeface="Adobe Caslon Pro" pitchFamily="18" charset="0"/>
            </a:endParaRPr>
          </a:p>
        </p:txBody>
      </p:sp>
      <p:pic>
        <p:nvPicPr>
          <p:cNvPr id="5"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sp>
        <p:nvSpPr>
          <p:cNvPr id="6" name="Content Placeholder 2"/>
          <p:cNvSpPr txBox="1">
            <a:spLocks/>
          </p:cNvSpPr>
          <p:nvPr/>
        </p:nvSpPr>
        <p:spPr>
          <a:xfrm>
            <a:off x="457200" y="2636912"/>
            <a:ext cx="8229600" cy="36724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ro-RO" dirty="0" smtClean="0">
                <a:latin typeface="Adobe Caslon Pro" pitchFamily="18" charset="0"/>
              </a:rPr>
              <a:t>Cercetări proprii (realizate într-un interval de 5 ani)</a:t>
            </a:r>
          </a:p>
          <a:p>
            <a:r>
              <a:rPr lang="ro-RO" dirty="0" smtClean="0">
                <a:latin typeface="Adobe Caslon Pro" pitchFamily="18" charset="0"/>
              </a:rPr>
              <a:t>Informații oficiale obținute de prințul Cantacuzino (probabil Mihail Cantacuzino) și de la Dumitrache mare logofăt.</a:t>
            </a:r>
            <a:endParaRPr lang="ro-RO" dirty="0">
              <a:latin typeface="Adobe Caslon Pro" pitchFamily="18" charset="0"/>
            </a:endParaRPr>
          </a:p>
        </p:txBody>
      </p:sp>
    </p:spTree>
    <p:extLst>
      <p:ext uri="{BB962C8B-B14F-4D97-AF65-F5344CB8AC3E}">
        <p14:creationId xmlns:p14="http://schemas.microsoft.com/office/powerpoint/2010/main" val="1481842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Cuprinsul </a:t>
            </a:r>
            <a:r>
              <a:rPr lang="ro-RO" sz="3600" i="1" dirty="0" smtClean="0">
                <a:latin typeface="Adobe Caslon Pro" pitchFamily="18" charset="0"/>
              </a:rPr>
              <a:t>Memoriilor</a:t>
            </a:r>
            <a:endParaRPr lang="ro-RO" sz="3600" i="1" dirty="0">
              <a:latin typeface="Adobe Caslon Pro" pitchFamily="18"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sp>
        <p:nvSpPr>
          <p:cNvPr id="5" name="Content Placeholder 2"/>
          <p:cNvSpPr txBox="1">
            <a:spLocks/>
          </p:cNvSpPr>
          <p:nvPr/>
        </p:nvSpPr>
        <p:spPr>
          <a:xfrm>
            <a:off x="457200" y="2564904"/>
            <a:ext cx="8229600" cy="3561259"/>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buFont typeface="+mj-lt"/>
              <a:buAutoNum type="arabicPeriod"/>
            </a:pPr>
            <a:r>
              <a:rPr lang="ro-RO" sz="2800" dirty="0" smtClean="0">
                <a:latin typeface="Adobe Caslon Pro" pitchFamily="18" charset="0"/>
              </a:rPr>
              <a:t>Veritabila situație a provinciei și frontierele sale actuale</a:t>
            </a:r>
          </a:p>
          <a:p>
            <a:pPr marL="514350" indent="-514350">
              <a:buFont typeface="+mj-lt"/>
              <a:buAutoNum type="arabicPeriod"/>
            </a:pPr>
            <a:r>
              <a:rPr lang="ro-RO" sz="2800" dirty="0" smtClean="0">
                <a:latin typeface="Adobe Caslon Pro" pitchFamily="18" charset="0"/>
              </a:rPr>
              <a:t>Descrierea generală a țării</a:t>
            </a:r>
          </a:p>
          <a:p>
            <a:pPr marL="514350" indent="-514350">
              <a:buFont typeface="+mj-lt"/>
              <a:buAutoNum type="arabicPeriod"/>
            </a:pPr>
            <a:r>
              <a:rPr lang="ro-RO" sz="2800" dirty="0" smtClean="0">
                <a:latin typeface="Adobe Caslon Pro" pitchFamily="18" charset="0"/>
              </a:rPr>
              <a:t>Forma de guvernământ  după epoca supunerii Valahiei și Moldovei la puterea despotică a turcilor</a:t>
            </a:r>
          </a:p>
          <a:p>
            <a:pPr marL="514350" indent="-514350">
              <a:buFont typeface="+mj-lt"/>
              <a:buAutoNum type="arabicPeriod"/>
            </a:pPr>
            <a:r>
              <a:rPr lang="ro-RO" sz="2800" dirty="0" smtClean="0">
                <a:latin typeface="Adobe Caslon Pro" pitchFamily="18" charset="0"/>
              </a:rPr>
              <a:t>Câștigurile și cheltuielile anuale</a:t>
            </a:r>
          </a:p>
          <a:p>
            <a:pPr marL="514350" indent="-514350">
              <a:buFont typeface="+mj-lt"/>
              <a:buAutoNum type="arabicPeriod"/>
            </a:pPr>
            <a:r>
              <a:rPr lang="ro-RO" sz="2800" dirty="0" smtClean="0">
                <a:latin typeface="Adobe Caslon Pro" pitchFamily="18" charset="0"/>
              </a:rPr>
              <a:t>Enumerarea orașelor, târgurilor și satelor în ordinea județelor.</a:t>
            </a:r>
            <a:endParaRPr lang="ro-RO" sz="2800" dirty="0">
              <a:latin typeface="Adobe Caslon Pro" pitchFamily="18" charset="0"/>
            </a:endParaRPr>
          </a:p>
        </p:txBody>
      </p:sp>
    </p:spTree>
    <p:extLst>
      <p:ext uri="{BB962C8B-B14F-4D97-AF65-F5344CB8AC3E}">
        <p14:creationId xmlns:p14="http://schemas.microsoft.com/office/powerpoint/2010/main" val="27404117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Muntenia de nord-est și județul Buzău.</a:t>
            </a:r>
            <a:endParaRPr lang="ro-RO" sz="3600" dirty="0">
              <a:latin typeface="Adobe Caslon Pro" pitchFamily="18" charset="0"/>
            </a:endParaRPr>
          </a:p>
        </p:txBody>
      </p:sp>
      <p:pic>
        <p:nvPicPr>
          <p:cNvPr id="5"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pic>
        <p:nvPicPr>
          <p:cNvPr id="6" name="Content Placeholder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3568" y="2729458"/>
            <a:ext cx="5039407" cy="3240360"/>
          </a:xfrm>
          <a:prstGeom prst="rect">
            <a:avLst/>
          </a:prstGeom>
          <a:ln w="57150">
            <a:solidFill>
              <a:schemeClr val="tx1"/>
            </a:solidFill>
          </a:ln>
          <a:effectLst>
            <a:softEdge rad="63500"/>
          </a:effectLst>
        </p:spPr>
      </p:pic>
      <p:sp>
        <p:nvSpPr>
          <p:cNvPr id="9" name="Content Placeholder 2"/>
          <p:cNvSpPr txBox="1">
            <a:spLocks/>
          </p:cNvSpPr>
          <p:nvPr/>
        </p:nvSpPr>
        <p:spPr>
          <a:xfrm>
            <a:off x="5722975" y="3269518"/>
            <a:ext cx="3228565" cy="216024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ro-RO" sz="2000" b="1" dirty="0" smtClean="0">
                <a:latin typeface="Adobe Caslon Pro" pitchFamily="18" charset="0"/>
              </a:rPr>
              <a:t>ATESTĂRI</a:t>
            </a:r>
          </a:p>
          <a:p>
            <a:r>
              <a:rPr lang="ro-RO" sz="2000" dirty="0" smtClean="0">
                <a:latin typeface="Adobe Caslon Pro" pitchFamily="18" charset="0"/>
              </a:rPr>
              <a:t>Buzău 1481</a:t>
            </a:r>
          </a:p>
          <a:p>
            <a:r>
              <a:rPr lang="ro-RO" sz="2000" dirty="0" smtClean="0">
                <a:latin typeface="Adobe Caslon Pro" pitchFamily="18" charset="0"/>
              </a:rPr>
              <a:t>Slam Râmnic 1481</a:t>
            </a:r>
          </a:p>
          <a:p>
            <a:r>
              <a:rPr lang="ro-RO" sz="2000" dirty="0" smtClean="0">
                <a:latin typeface="Adobe Caslon Pro" pitchFamily="18" charset="0"/>
              </a:rPr>
              <a:t>Brăila 1487</a:t>
            </a:r>
          </a:p>
          <a:p>
            <a:r>
              <a:rPr lang="ro-RO" sz="2000" dirty="0" smtClean="0">
                <a:latin typeface="Adobe Caslon Pro" pitchFamily="18" charset="0"/>
              </a:rPr>
              <a:t>Saac 1543</a:t>
            </a:r>
            <a:endParaRPr lang="ro-RO" sz="2000" dirty="0">
              <a:latin typeface="Adobe Caslon Pro" pitchFamily="18" charset="0"/>
            </a:endParaRPr>
          </a:p>
        </p:txBody>
      </p:sp>
    </p:spTree>
    <p:extLst>
      <p:ext uri="{BB962C8B-B14F-4D97-AF65-F5344CB8AC3E}">
        <p14:creationId xmlns:p14="http://schemas.microsoft.com/office/powerpoint/2010/main" val="293491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789040"/>
            <a:ext cx="8229600" cy="2841179"/>
          </a:xfrm>
        </p:spPr>
        <p:txBody>
          <a:bodyPr>
            <a:normAutofit fontScale="85000" lnSpcReduction="20000"/>
          </a:bodyPr>
          <a:lstStyle/>
          <a:p>
            <a:pPr marL="0" indent="0">
              <a:buNone/>
            </a:pPr>
            <a:r>
              <a:rPr lang="ro-RO" sz="2800" b="1" dirty="0" smtClean="0">
                <a:latin typeface="Adobe Caslon Pro" pitchFamily="18" charset="0"/>
              </a:rPr>
              <a:t>10 zile în compania următoarelor:</a:t>
            </a:r>
            <a:endParaRPr lang="ro-RO" sz="2800" b="1" dirty="0" smtClean="0">
              <a:latin typeface="Adobe Caslon Pro" pitchFamily="18" charset="0"/>
            </a:endParaRPr>
          </a:p>
          <a:p>
            <a:pPr>
              <a:buFont typeface="Wingdings" pitchFamily="2" charset="2"/>
              <a:buChar char="v"/>
            </a:pPr>
            <a:r>
              <a:rPr lang="ro-RO" sz="2800" dirty="0">
                <a:latin typeface="Adobe Caslon Pro" pitchFamily="18" charset="0"/>
              </a:rPr>
              <a:t> </a:t>
            </a:r>
            <a:r>
              <a:rPr lang="ro-RO" sz="2800" dirty="0" smtClean="0">
                <a:latin typeface="Adobe Caslon Pro" pitchFamily="18" charset="0"/>
              </a:rPr>
              <a:t>Dicționarul geografic, statistic, economic și istoric al județului Buzău </a:t>
            </a:r>
          </a:p>
          <a:p>
            <a:pPr>
              <a:buFont typeface="Wingdings" pitchFamily="2" charset="2"/>
              <a:buChar char="v"/>
            </a:pPr>
            <a:r>
              <a:rPr lang="ro-RO" sz="2800" dirty="0">
                <a:latin typeface="Adobe Caslon Pro" pitchFamily="18" charset="0"/>
              </a:rPr>
              <a:t> </a:t>
            </a:r>
            <a:r>
              <a:rPr lang="ro-RO" sz="2800" dirty="0" smtClean="0">
                <a:latin typeface="Adobe Caslon Pro" pitchFamily="18" charset="0"/>
              </a:rPr>
              <a:t>Hărțile vechi din colecția </a:t>
            </a:r>
            <a:r>
              <a:rPr lang="ro-RO" sz="2800" dirty="0" smtClean="0">
                <a:latin typeface="Adobe Caslon Pro" pitchFamily="18" charset="0"/>
              </a:rPr>
              <a:t>eHarta</a:t>
            </a:r>
          </a:p>
          <a:p>
            <a:pPr>
              <a:buFont typeface="Wingdings" pitchFamily="2" charset="2"/>
              <a:buChar char="v"/>
            </a:pPr>
            <a:r>
              <a:rPr lang="ro-RO" sz="2800" dirty="0" smtClean="0">
                <a:latin typeface="Adobe Caslon Pro" pitchFamily="18" charset="0"/>
              </a:rPr>
              <a:t>Harta Specht (1790-1) și Charta României Meridionale (1855-7)</a:t>
            </a:r>
            <a:endParaRPr lang="ro-RO" sz="2800" dirty="0" smtClean="0">
              <a:latin typeface="Adobe Caslon Pro" pitchFamily="18" charset="0"/>
            </a:endParaRPr>
          </a:p>
          <a:p>
            <a:pPr>
              <a:buFont typeface="Wingdings" pitchFamily="2" charset="2"/>
              <a:buChar char="v"/>
            </a:pPr>
            <a:r>
              <a:rPr lang="ro-RO" sz="2800" dirty="0" smtClean="0">
                <a:latin typeface="Adobe Caslon Pro" pitchFamily="18" charset="0"/>
              </a:rPr>
              <a:t> Documente istorice din secolele XVI-XVIII</a:t>
            </a:r>
          </a:p>
          <a:p>
            <a:pPr>
              <a:buFont typeface="Wingdings" pitchFamily="2" charset="2"/>
              <a:buChar char="v"/>
            </a:pPr>
            <a:r>
              <a:rPr lang="ro-RO" sz="2800" dirty="0">
                <a:latin typeface="Adobe Caslon Pro" pitchFamily="18" charset="0"/>
              </a:rPr>
              <a:t> </a:t>
            </a:r>
            <a:r>
              <a:rPr lang="ro-RO" sz="2800" dirty="0" smtClean="0">
                <a:latin typeface="Adobe Caslon Pro" pitchFamily="18" charset="0"/>
              </a:rPr>
              <a:t>Quantum GIS 1.8.0 și Inkscape 0.48</a:t>
            </a:r>
          </a:p>
          <a:p>
            <a:pPr>
              <a:buFont typeface="Wingdings" pitchFamily="2" charset="2"/>
              <a:buChar char="v"/>
            </a:pPr>
            <a:endParaRPr lang="ro-RO" sz="2800" dirty="0" smtClean="0">
              <a:latin typeface="Adobe Caslon Pro" pitchFamily="18" charset="0"/>
            </a:endParaRPr>
          </a:p>
          <a:p>
            <a:endParaRPr lang="ro-RO" sz="2800" dirty="0"/>
          </a:p>
        </p:txBody>
      </p:sp>
      <p:sp>
        <p:nvSpPr>
          <p:cNvPr id="4" name="Title 1"/>
          <p:cNvSpPr txBox="1">
            <a:spLocks/>
          </p:cNvSpPr>
          <p:nvPr/>
        </p:nvSpPr>
        <p:spPr>
          <a:xfrm>
            <a:off x="2378" y="1700808"/>
            <a:ext cx="9141621" cy="8640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sz="3600" b="1" dirty="0" smtClean="0">
                <a:latin typeface="Adobe Caslon Pro" pitchFamily="18" charset="0"/>
              </a:rPr>
              <a:t>Bauer descifrat</a:t>
            </a:r>
            <a:endParaRPr lang="ro-RO" sz="3600" b="1" dirty="0">
              <a:latin typeface="Adobe Caslon Pro" pitchFamily="18" charset="0"/>
            </a:endParaRP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a:prstGeom prst="rect">
            <a:avLst/>
          </a:prstGeom>
        </p:spPr>
      </p:pic>
      <p:pic>
        <p:nvPicPr>
          <p:cNvPr id="6" name="Picture 5"/>
          <p:cNvPicPr>
            <a:picLocks noChangeAspect="1"/>
          </p:cNvPicPr>
          <p:nvPr/>
        </p:nvPicPr>
        <p:blipFill rotWithShape="1">
          <a:blip r:embed="rId3" cstate="print">
            <a:duotone>
              <a:schemeClr val="bg2">
                <a:shade val="45000"/>
                <a:satMod val="135000"/>
              </a:schemeClr>
              <a:prstClr val="white"/>
            </a:duotone>
            <a:extLst>
              <a:ext uri="{28A0092B-C50C-407E-A947-70E740481C1C}">
                <a14:useLocalDpi xmlns:a14="http://schemas.microsoft.com/office/drawing/2010/main" val="0"/>
              </a:ext>
            </a:extLst>
          </a:blip>
          <a:srcRect b="50582"/>
          <a:stretch/>
        </p:blipFill>
        <p:spPr>
          <a:xfrm>
            <a:off x="333250" y="2220222"/>
            <a:ext cx="8479876" cy="1540970"/>
          </a:xfrm>
          <a:prstGeom prst="rect">
            <a:avLst/>
          </a:prstGeom>
        </p:spPr>
      </p:pic>
    </p:spTree>
    <p:extLst>
      <p:ext uri="{BB962C8B-B14F-4D97-AF65-F5344CB8AC3E}">
        <p14:creationId xmlns:p14="http://schemas.microsoft.com/office/powerpoint/2010/main" val="22052514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Elemente prezente</a:t>
            </a:r>
            <a:endParaRPr lang="ro-RO" sz="3600" dirty="0">
              <a:latin typeface="Adobe Caslon Pro" pitchFamily="18"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sp>
        <p:nvSpPr>
          <p:cNvPr id="5" name="Content Placeholder 2"/>
          <p:cNvSpPr txBox="1">
            <a:spLocks/>
          </p:cNvSpPr>
          <p:nvPr/>
        </p:nvSpPr>
        <p:spPr>
          <a:xfrm>
            <a:off x="457200" y="2564904"/>
            <a:ext cx="8229600" cy="3561259"/>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v"/>
            </a:pPr>
            <a:r>
              <a:rPr lang="ro-RO" sz="2800" dirty="0" smtClean="0">
                <a:latin typeface="Adobe Caslon Pro" pitchFamily="18" charset="0"/>
              </a:rPr>
              <a:t>Orașe</a:t>
            </a:r>
            <a:endParaRPr lang="ro-RO" sz="2800" dirty="0" smtClean="0">
              <a:latin typeface="Adobe Caslon Pro" pitchFamily="18" charset="0"/>
            </a:endParaRPr>
          </a:p>
          <a:p>
            <a:pPr>
              <a:buFont typeface="Wingdings" pitchFamily="2" charset="2"/>
              <a:buChar char="v"/>
            </a:pPr>
            <a:r>
              <a:rPr lang="ro-RO" sz="2800" dirty="0" smtClean="0">
                <a:latin typeface="Adobe Caslon Pro" pitchFamily="18" charset="0"/>
              </a:rPr>
              <a:t>Sate </a:t>
            </a:r>
            <a:endParaRPr lang="ro-RO" sz="2800" dirty="0" smtClean="0">
              <a:latin typeface="Adobe Caslon Pro" pitchFamily="18" charset="0"/>
            </a:endParaRPr>
          </a:p>
          <a:p>
            <a:pPr>
              <a:buFont typeface="Wingdings" pitchFamily="2" charset="2"/>
              <a:buChar char="v"/>
            </a:pPr>
            <a:r>
              <a:rPr lang="ro-RO" sz="2800" dirty="0" smtClean="0">
                <a:latin typeface="Adobe Caslon Pro" pitchFamily="18" charset="0"/>
              </a:rPr>
              <a:t>Sate părăsite și devastate (Siliști)</a:t>
            </a:r>
            <a:endParaRPr lang="ro-RO" sz="2800" dirty="0" smtClean="0">
              <a:latin typeface="Adobe Caslon Pro" pitchFamily="18" charset="0"/>
            </a:endParaRPr>
          </a:p>
          <a:p>
            <a:pPr>
              <a:buFont typeface="Wingdings" pitchFamily="2" charset="2"/>
              <a:buChar char="v"/>
            </a:pPr>
            <a:r>
              <a:rPr lang="ro-RO" sz="2800" dirty="0" smtClean="0">
                <a:latin typeface="Adobe Caslon Pro" pitchFamily="18" charset="0"/>
              </a:rPr>
              <a:t>Moșii </a:t>
            </a:r>
          </a:p>
          <a:p>
            <a:pPr>
              <a:buFont typeface="Wingdings" pitchFamily="2" charset="2"/>
              <a:buChar char="v"/>
            </a:pPr>
            <a:r>
              <a:rPr lang="ro-RO" sz="2800" dirty="0" smtClean="0">
                <a:latin typeface="Adobe Caslon Pro" pitchFamily="18" charset="0"/>
              </a:rPr>
              <a:t>Teritorii nelocuite</a:t>
            </a:r>
          </a:p>
          <a:p>
            <a:pPr>
              <a:buFont typeface="Wingdings" pitchFamily="2" charset="2"/>
              <a:buChar char="v"/>
            </a:pPr>
            <a:r>
              <a:rPr lang="ro-RO" sz="2800" dirty="0" smtClean="0">
                <a:latin typeface="Adobe Caslon Pro" pitchFamily="18" charset="0"/>
              </a:rPr>
              <a:t>Mănăstiri</a:t>
            </a:r>
          </a:p>
          <a:p>
            <a:pPr>
              <a:buFont typeface="Wingdings" pitchFamily="2" charset="2"/>
              <a:buChar char="v"/>
            </a:pPr>
            <a:r>
              <a:rPr lang="ro-RO" sz="2800" dirty="0" smtClean="0">
                <a:latin typeface="Adobe Caslon Pro" pitchFamily="18" charset="0"/>
              </a:rPr>
              <a:t>Biserici</a:t>
            </a:r>
          </a:p>
          <a:p>
            <a:pPr>
              <a:buFont typeface="Wingdings" pitchFamily="2" charset="2"/>
              <a:buChar char="v"/>
            </a:pPr>
            <a:r>
              <a:rPr lang="ro-RO" sz="2800" dirty="0" smtClean="0">
                <a:latin typeface="Adobe Caslon Pro" pitchFamily="18" charset="0"/>
              </a:rPr>
              <a:t>Munții</a:t>
            </a:r>
          </a:p>
          <a:p>
            <a:pPr>
              <a:buFont typeface="Wingdings" pitchFamily="2" charset="2"/>
              <a:buChar char="v"/>
            </a:pPr>
            <a:r>
              <a:rPr lang="ro-RO" sz="2800" dirty="0" smtClean="0">
                <a:latin typeface="Adobe Caslon Pro" pitchFamily="18" charset="0"/>
              </a:rPr>
              <a:t>Alte informații minore</a:t>
            </a:r>
            <a:endParaRPr lang="ro-RO" sz="2800" dirty="0">
              <a:latin typeface="Adobe Caslon Pro" pitchFamily="18" charset="0"/>
            </a:endParaRPr>
          </a:p>
        </p:txBody>
      </p:sp>
    </p:spTree>
    <p:extLst>
      <p:ext uri="{BB962C8B-B14F-4D97-AF65-F5344CB8AC3E}">
        <p14:creationId xmlns:p14="http://schemas.microsoft.com/office/powerpoint/2010/main" val="28545030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Exemple</a:t>
            </a:r>
            <a:endParaRPr lang="ro-RO" sz="3600" dirty="0">
              <a:latin typeface="Adobe Caslon Pro" pitchFamily="18" charset="0"/>
            </a:endParaRPr>
          </a:p>
        </p:txBody>
      </p:sp>
      <p:pic>
        <p:nvPicPr>
          <p:cNvPr id="5"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graphicFrame>
        <p:nvGraphicFramePr>
          <p:cNvPr id="7" name="Table 6"/>
          <p:cNvGraphicFramePr>
            <a:graphicFrameLocks noGrp="1"/>
          </p:cNvGraphicFramePr>
          <p:nvPr>
            <p:extLst>
              <p:ext uri="{D42A27DB-BD31-4B8C-83A1-F6EECF244321}">
                <p14:modId xmlns:p14="http://schemas.microsoft.com/office/powerpoint/2010/main" val="2259150772"/>
              </p:ext>
            </p:extLst>
          </p:nvPr>
        </p:nvGraphicFramePr>
        <p:xfrm>
          <a:off x="1475656" y="2636913"/>
          <a:ext cx="6606743" cy="1008112"/>
        </p:xfrm>
        <a:graphic>
          <a:graphicData uri="http://schemas.openxmlformats.org/drawingml/2006/table">
            <a:tbl>
              <a:tblPr firstRow="1" firstCol="1" bandRow="1">
                <a:tableStyleId>{D7AC3CCA-C797-4891-BE02-D94E43425B78}</a:tableStyleId>
              </a:tblPr>
              <a:tblGrid>
                <a:gridCol w="2203201"/>
                <a:gridCol w="2231795"/>
                <a:gridCol w="2171747"/>
              </a:tblGrid>
              <a:tr h="1008112">
                <a:tc>
                  <a:txBody>
                    <a:bodyPr/>
                    <a:lstStyle/>
                    <a:p>
                      <a:pPr marL="0" marR="0" algn="ctr">
                        <a:lnSpc>
                          <a:spcPct val="115000"/>
                        </a:lnSpc>
                        <a:spcBef>
                          <a:spcPts val="0"/>
                        </a:spcBef>
                        <a:spcAft>
                          <a:spcPts val="0"/>
                        </a:spcAft>
                      </a:pPr>
                      <a:r>
                        <a:rPr lang="ro-RO" sz="1400" dirty="0">
                          <a:effectLst/>
                          <a:latin typeface="Adobe Caslon Pro" pitchFamily="18" charset="0"/>
                        </a:rPr>
                        <a:t>KINDESCHTI</a:t>
                      </a:r>
                      <a:endParaRPr lang="ro-RO" sz="1100" dirty="0">
                        <a:effectLst/>
                        <a:latin typeface="Adobe Caslon Pro" pitchFamily="18" charset="0"/>
                        <a:ea typeface="Calibri"/>
                        <a:cs typeface="Times New Roman"/>
                      </a:endParaRPr>
                    </a:p>
                  </a:txBody>
                  <a:tcPr marL="68580" marR="68580" marT="0" marB="0"/>
                </a:tc>
                <a:tc>
                  <a:txBody>
                    <a:bodyPr/>
                    <a:lstStyle/>
                    <a:p>
                      <a:pPr marL="0" marR="0" algn="ctr">
                        <a:lnSpc>
                          <a:spcPct val="115000"/>
                        </a:lnSpc>
                        <a:spcBef>
                          <a:spcPts val="0"/>
                        </a:spcBef>
                        <a:spcAft>
                          <a:spcPts val="0"/>
                        </a:spcAft>
                      </a:pPr>
                      <a:r>
                        <a:rPr lang="ro-RO" sz="1400" b="0" dirty="0">
                          <a:effectLst/>
                          <a:latin typeface="Adobe Caslon Pro" pitchFamily="18" charset="0"/>
                        </a:rPr>
                        <a:t>Sat cu o biserică și o casă de cărămidă pe marginea Buzăului. Se face vin bun.</a:t>
                      </a:r>
                      <a:endParaRPr lang="ro-RO" sz="1100" b="0" dirty="0">
                        <a:effectLst/>
                        <a:latin typeface="Adobe Caslon Pro" pitchFamily="18" charset="0"/>
                        <a:ea typeface="Calibri"/>
                        <a:cs typeface="Times New Roman"/>
                      </a:endParaRPr>
                    </a:p>
                  </a:txBody>
                  <a:tcPr marL="68580" marR="68580" marT="0" marB="0"/>
                </a:tc>
                <a:tc>
                  <a:txBody>
                    <a:bodyPr/>
                    <a:lstStyle/>
                    <a:p>
                      <a:pPr marL="0" marR="0" algn="ctr">
                        <a:lnSpc>
                          <a:spcPct val="115000"/>
                        </a:lnSpc>
                        <a:spcBef>
                          <a:spcPts val="0"/>
                        </a:spcBef>
                        <a:spcAft>
                          <a:spcPts val="0"/>
                        </a:spcAft>
                      </a:pPr>
                      <a:r>
                        <a:rPr lang="ro-RO" sz="1400" b="0" dirty="0">
                          <a:effectLst/>
                          <a:latin typeface="Adobe Caslon Pro" pitchFamily="18" charset="0"/>
                        </a:rPr>
                        <a:t>CÂNDEȘTI ●</a:t>
                      </a:r>
                      <a:endParaRPr lang="ro-RO" sz="1100" b="0" dirty="0">
                        <a:effectLst/>
                        <a:latin typeface="Adobe Caslon Pro" pitchFamily="18" charset="0"/>
                        <a:ea typeface="Calibri"/>
                        <a:cs typeface="Times New Roman"/>
                      </a:endParaRPr>
                    </a:p>
                  </a:txBody>
                  <a:tcPr marL="68580" marR="68580" marT="0" marB="0"/>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66108035"/>
              </p:ext>
            </p:extLst>
          </p:nvPr>
        </p:nvGraphicFramePr>
        <p:xfrm>
          <a:off x="1475656" y="3861048"/>
          <a:ext cx="6624736" cy="1368152"/>
        </p:xfrm>
        <a:graphic>
          <a:graphicData uri="http://schemas.openxmlformats.org/drawingml/2006/table">
            <a:tbl>
              <a:tblPr firstRow="1" firstCol="1" bandRow="1">
                <a:tableStyleId>{D7AC3CCA-C797-4891-BE02-D94E43425B78}</a:tableStyleId>
              </a:tblPr>
              <a:tblGrid>
                <a:gridCol w="2209201"/>
                <a:gridCol w="2237873"/>
                <a:gridCol w="2177662"/>
              </a:tblGrid>
              <a:tr h="648072">
                <a:tc>
                  <a:txBody>
                    <a:bodyPr/>
                    <a:lstStyle/>
                    <a:p>
                      <a:pPr marL="0" marR="0" algn="ctr">
                        <a:lnSpc>
                          <a:spcPct val="115000"/>
                        </a:lnSpc>
                        <a:spcBef>
                          <a:spcPts val="0"/>
                        </a:spcBef>
                        <a:spcAft>
                          <a:spcPts val="0"/>
                        </a:spcAft>
                      </a:pPr>
                      <a:r>
                        <a:rPr lang="ro-RO" sz="1400" dirty="0">
                          <a:effectLst/>
                          <a:latin typeface="Adobe Caslon Pro" pitchFamily="18" charset="0"/>
                        </a:rPr>
                        <a:t>SURDITA</a:t>
                      </a:r>
                      <a:endParaRPr lang="ro-RO" sz="1100" dirty="0">
                        <a:effectLst/>
                        <a:latin typeface="Adobe Caslon Pro" pitchFamily="18" charset="0"/>
                        <a:ea typeface="Calibri"/>
                        <a:cs typeface="Times New Roman"/>
                      </a:endParaRPr>
                    </a:p>
                  </a:txBody>
                  <a:tcPr marL="68580" marR="68580" marT="0" marB="0"/>
                </a:tc>
                <a:tc rowSpan="2">
                  <a:txBody>
                    <a:bodyPr/>
                    <a:lstStyle/>
                    <a:p>
                      <a:pPr marL="0" marR="0" algn="ctr">
                        <a:lnSpc>
                          <a:spcPct val="115000"/>
                        </a:lnSpc>
                        <a:spcBef>
                          <a:spcPts val="0"/>
                        </a:spcBef>
                        <a:spcAft>
                          <a:spcPts val="0"/>
                        </a:spcAft>
                      </a:pPr>
                      <a:r>
                        <a:rPr lang="ro-RO" sz="1400" b="0" dirty="0">
                          <a:effectLst/>
                          <a:latin typeface="Adobe Caslon Pro" pitchFamily="18" charset="0"/>
                        </a:rPr>
                        <a:t>Două sate mici ce se învecinează cu raiaua Brăilei, sunt situate pe o câmpie la marginea unui lac.</a:t>
                      </a:r>
                      <a:endParaRPr lang="ro-RO" sz="1100" b="0" dirty="0">
                        <a:effectLst/>
                        <a:latin typeface="Adobe Caslon Pro" pitchFamily="18" charset="0"/>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ro-RO" sz="1400" b="0" dirty="0">
                          <a:effectLst/>
                          <a:latin typeface="Adobe Caslon Pro" pitchFamily="18" charset="0"/>
                        </a:rPr>
                        <a:t>SURDILA ?</a:t>
                      </a:r>
                      <a:endParaRPr lang="ro-RO" sz="1100" b="0" dirty="0">
                        <a:effectLst/>
                        <a:latin typeface="Adobe Caslon Pro" pitchFamily="18" charset="0"/>
                        <a:ea typeface="Calibri"/>
                        <a:cs typeface="Times New Roman"/>
                      </a:endParaRPr>
                    </a:p>
                  </a:txBody>
                  <a:tcPr marL="68580" marR="68580" marT="0" marB="0"/>
                </a:tc>
              </a:tr>
              <a:tr h="720080">
                <a:tc>
                  <a:txBody>
                    <a:bodyPr/>
                    <a:lstStyle/>
                    <a:p>
                      <a:pPr marL="0" marR="0" algn="ctr">
                        <a:lnSpc>
                          <a:spcPct val="115000"/>
                        </a:lnSpc>
                        <a:spcBef>
                          <a:spcPts val="0"/>
                        </a:spcBef>
                        <a:spcAft>
                          <a:spcPts val="0"/>
                        </a:spcAft>
                      </a:pPr>
                      <a:r>
                        <a:rPr lang="ro-RO" sz="1400" dirty="0">
                          <a:effectLst/>
                          <a:latin typeface="Adobe Caslon Pro" pitchFamily="18" charset="0"/>
                        </a:rPr>
                        <a:t>FONDENEI</a:t>
                      </a:r>
                      <a:endParaRPr lang="ro-RO" sz="1100" dirty="0">
                        <a:effectLst/>
                        <a:latin typeface="Adobe Caslon Pro" pitchFamily="18" charset="0"/>
                        <a:ea typeface="Calibri"/>
                        <a:cs typeface="Times New Roman"/>
                      </a:endParaRPr>
                    </a:p>
                  </a:txBody>
                  <a:tcPr marL="68580" marR="68580" marT="0" marB="0"/>
                </a:tc>
                <a:tc vMerge="1">
                  <a:txBody>
                    <a:bodyPr/>
                    <a:lstStyle/>
                    <a:p>
                      <a:endParaRPr lang="ro-RO"/>
                    </a:p>
                  </a:txBody>
                  <a:tcPr/>
                </a:tc>
                <a:tc>
                  <a:txBody>
                    <a:bodyPr/>
                    <a:lstStyle/>
                    <a:p>
                      <a:pPr marL="0" marR="0" algn="ctr">
                        <a:lnSpc>
                          <a:spcPct val="115000"/>
                        </a:lnSpc>
                        <a:spcBef>
                          <a:spcPts val="0"/>
                        </a:spcBef>
                        <a:spcAft>
                          <a:spcPts val="0"/>
                        </a:spcAft>
                      </a:pPr>
                      <a:r>
                        <a:rPr lang="ro-RO" sz="1400" dirty="0">
                          <a:effectLst/>
                          <a:latin typeface="Adobe Caslon Pro" pitchFamily="18" charset="0"/>
                        </a:rPr>
                        <a:t>FĂUREI ?</a:t>
                      </a:r>
                      <a:endParaRPr lang="ro-RO" sz="1100" dirty="0">
                        <a:effectLst/>
                        <a:latin typeface="Adobe Caslon Pro" pitchFamily="18" charset="0"/>
                        <a:ea typeface="Calibri"/>
                        <a:cs typeface="Times New Roman"/>
                      </a:endParaRPr>
                    </a:p>
                  </a:txBody>
                  <a:tcPr marL="68580" marR="68580" marT="0" marB="0"/>
                </a:tc>
              </a:tr>
            </a:tbl>
          </a:graphicData>
        </a:graphic>
      </p:graphicFrame>
      <p:sp>
        <p:nvSpPr>
          <p:cNvPr id="9" name="TextBox 8"/>
          <p:cNvSpPr txBox="1"/>
          <p:nvPr/>
        </p:nvSpPr>
        <p:spPr>
          <a:xfrm>
            <a:off x="3635896" y="5723964"/>
            <a:ext cx="2262158" cy="369332"/>
          </a:xfrm>
          <a:prstGeom prst="rect">
            <a:avLst/>
          </a:prstGeom>
          <a:noFill/>
        </p:spPr>
        <p:txBody>
          <a:bodyPr wrap="none" rtlCol="0">
            <a:spAutoFit/>
          </a:bodyPr>
          <a:lstStyle/>
          <a:p>
            <a:r>
              <a:rPr lang="ro-RO" dirty="0" smtClean="0"/>
              <a:t>....................................</a:t>
            </a:r>
            <a:endParaRPr lang="ro-RO" dirty="0"/>
          </a:p>
        </p:txBody>
      </p:sp>
    </p:spTree>
    <p:extLst>
      <p:ext uri="{BB962C8B-B14F-4D97-AF65-F5344CB8AC3E}">
        <p14:creationId xmlns:p14="http://schemas.microsoft.com/office/powerpoint/2010/main" val="58574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1"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 y="1700808"/>
            <a:ext cx="9141621" cy="864096"/>
          </a:xfrm>
        </p:spPr>
        <p:txBody>
          <a:bodyPr>
            <a:normAutofit/>
          </a:bodyPr>
          <a:lstStyle/>
          <a:p>
            <a:r>
              <a:rPr lang="ro-RO" sz="3600" dirty="0" smtClean="0">
                <a:latin typeface="Adobe Caslon Pro" pitchFamily="18" charset="0"/>
              </a:rPr>
              <a:t>Județul Buzău.</a:t>
            </a:r>
            <a:endParaRPr lang="ro-RO" sz="3600" dirty="0">
              <a:latin typeface="Adobe Caslon Pro" pitchFamily="18"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p:spPr>
      </p:pic>
      <p:graphicFrame>
        <p:nvGraphicFramePr>
          <p:cNvPr id="7" name="Chart 6"/>
          <p:cNvGraphicFramePr/>
          <p:nvPr>
            <p:extLst>
              <p:ext uri="{D42A27DB-BD31-4B8C-83A1-F6EECF244321}">
                <p14:modId xmlns:p14="http://schemas.microsoft.com/office/powerpoint/2010/main" val="3938061725"/>
              </p:ext>
            </p:extLst>
          </p:nvPr>
        </p:nvGraphicFramePr>
        <p:xfrm>
          <a:off x="539552" y="2420888"/>
          <a:ext cx="8460432" cy="4064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869247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4048" y="274638"/>
            <a:ext cx="3682752" cy="1143000"/>
          </a:xfrm>
        </p:spPr>
        <p:txBody>
          <a:bodyPr/>
          <a:lstStyle/>
          <a:p>
            <a:r>
              <a:rPr lang="ro-RO" b="1" dirty="0" smtClean="0">
                <a:latin typeface="Adobe Caslon Pro" pitchFamily="18" charset="0"/>
              </a:rPr>
              <a:t>Harta</a:t>
            </a:r>
            <a:endParaRPr lang="ro-RO" b="1" dirty="0">
              <a:latin typeface="Adobe Caslon Pro" pitchFamily="18" charset="0"/>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74" y="0"/>
            <a:ext cx="4858883" cy="6875742"/>
          </a:xfrm>
        </p:spPr>
      </p:pic>
      <p:sp>
        <p:nvSpPr>
          <p:cNvPr id="5" name="Content Placeholder 2"/>
          <p:cNvSpPr txBox="1">
            <a:spLocks/>
          </p:cNvSpPr>
          <p:nvPr/>
        </p:nvSpPr>
        <p:spPr>
          <a:xfrm>
            <a:off x="5076056" y="1484784"/>
            <a:ext cx="3744416" cy="511256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v"/>
            </a:pPr>
            <a:r>
              <a:rPr lang="ro-RO" sz="2800" dirty="0" smtClean="0">
                <a:latin typeface="Adobe Caslon Pro" pitchFamily="18" charset="0"/>
              </a:rPr>
              <a:t>Sate ce par a aparține altor județe (Săcuieni, Râmnicu Sărat, raiaua Brăilei);</a:t>
            </a:r>
          </a:p>
          <a:p>
            <a:pPr>
              <a:buFont typeface="Wingdings" pitchFamily="2" charset="2"/>
              <a:buChar char="v"/>
            </a:pPr>
            <a:r>
              <a:rPr lang="ro-RO" sz="2800" dirty="0">
                <a:latin typeface="Adobe Caslon Pro" pitchFamily="18" charset="0"/>
              </a:rPr>
              <a:t> </a:t>
            </a:r>
            <a:r>
              <a:rPr lang="ro-RO" sz="2800" dirty="0" smtClean="0">
                <a:latin typeface="Adobe Caslon Pro" pitchFamily="18" charset="0"/>
              </a:rPr>
              <a:t>Continuitatea </a:t>
            </a:r>
            <a:r>
              <a:rPr lang="ro-RO" sz="2800" dirty="0" smtClean="0">
                <a:latin typeface="Adobe Caslon Pro" pitchFamily="18" charset="0"/>
              </a:rPr>
              <a:t>satelor</a:t>
            </a:r>
          </a:p>
          <a:p>
            <a:pPr>
              <a:buFont typeface="Wingdings" pitchFamily="2" charset="2"/>
              <a:buChar char="v"/>
            </a:pPr>
            <a:r>
              <a:rPr lang="ro-RO" sz="2800" dirty="0" smtClean="0">
                <a:latin typeface="Adobe Caslon Pro" pitchFamily="18" charset="0"/>
              </a:rPr>
              <a:t>Menționarea unui număr mare de moșii.</a:t>
            </a:r>
            <a:endParaRPr lang="ro-RO" sz="2800" dirty="0" smtClean="0">
              <a:latin typeface="Adobe Caslon Pro" pitchFamily="18" charset="0"/>
            </a:endParaRPr>
          </a:p>
          <a:p>
            <a:pPr>
              <a:buFont typeface="Wingdings" pitchFamily="2" charset="2"/>
              <a:buChar char="v"/>
            </a:pPr>
            <a:r>
              <a:rPr lang="ro-RO" sz="2800" dirty="0">
                <a:latin typeface="Adobe Caslon Pro" pitchFamily="18" charset="0"/>
              </a:rPr>
              <a:t> </a:t>
            </a:r>
            <a:r>
              <a:rPr lang="ro-RO" sz="2800" dirty="0" smtClean="0">
                <a:latin typeface="Adobe Caslon Pro" pitchFamily="18" charset="0"/>
              </a:rPr>
              <a:t>Menționarea unui număr mic de mănăstiri.</a:t>
            </a:r>
            <a:endParaRPr lang="ro-RO" sz="2800" dirty="0">
              <a:latin typeface="Adobe Caslon Pro" pitchFamily="18" charset="0"/>
            </a:endParaRPr>
          </a:p>
        </p:txBody>
      </p:sp>
    </p:spTree>
    <p:extLst>
      <p:ext uri="{BB962C8B-B14F-4D97-AF65-F5344CB8AC3E}">
        <p14:creationId xmlns:p14="http://schemas.microsoft.com/office/powerpoint/2010/main" val="5751137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6058" y="274638"/>
            <a:ext cx="5580742" cy="1143000"/>
          </a:xfrm>
        </p:spPr>
        <p:txBody>
          <a:bodyPr>
            <a:normAutofit fontScale="90000"/>
          </a:bodyPr>
          <a:lstStyle/>
          <a:p>
            <a:r>
              <a:rPr lang="ro-RO" b="1" dirty="0" smtClean="0">
                <a:latin typeface="Adobe Caslon Pro" pitchFamily="18" charset="0"/>
              </a:rPr>
              <a:t>Continuitatea așezărilor.</a:t>
            </a:r>
            <a:br>
              <a:rPr lang="ro-RO" b="1" dirty="0" smtClean="0">
                <a:latin typeface="Adobe Caslon Pro" pitchFamily="18" charset="0"/>
              </a:rPr>
            </a:br>
            <a:r>
              <a:rPr lang="ro-RO" sz="3600" dirty="0" smtClean="0">
                <a:solidFill>
                  <a:schemeClr val="accent1"/>
                </a:solidFill>
                <a:latin typeface="Adobe Caslon Pro" pitchFamily="18" charset="0"/>
              </a:rPr>
              <a:t>Valea Părului</a:t>
            </a:r>
            <a:endParaRPr lang="ro-RO" sz="3600" dirty="0">
              <a:solidFill>
                <a:schemeClr val="accent1"/>
              </a:solidFill>
            </a:endParaRPr>
          </a:p>
        </p:txBody>
      </p:sp>
      <p:pic>
        <p:nvPicPr>
          <p:cNvPr id="1026" name="Picture 2"/>
          <p:cNvPicPr>
            <a:picLocks noChangeAspect="1" noChangeArrowheads="1"/>
          </p:cNvPicPr>
          <p:nvPr/>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a:stretch/>
        </p:blipFill>
        <p:spPr bwMode="auto">
          <a:xfrm>
            <a:off x="0" y="36285"/>
            <a:ext cx="3106058" cy="1465943"/>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99592" y="1700808"/>
            <a:ext cx="6147581" cy="585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908651" y="2492895"/>
            <a:ext cx="6444343" cy="245291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596336" y="3429051"/>
            <a:ext cx="1375698" cy="584775"/>
          </a:xfrm>
          <a:prstGeom prst="rect">
            <a:avLst/>
          </a:prstGeom>
          <a:noFill/>
        </p:spPr>
        <p:txBody>
          <a:bodyPr wrap="none" rtlCol="0">
            <a:spAutoFit/>
          </a:bodyPr>
          <a:lstStyle/>
          <a:p>
            <a:r>
              <a:rPr lang="ro-RO" sz="3200" b="1" dirty="0" smtClean="0">
                <a:latin typeface="Adobe Caslon Pro" pitchFamily="18" charset="0"/>
              </a:rPr>
              <a:t>1790-1</a:t>
            </a:r>
            <a:endParaRPr lang="ro-RO" sz="3200" b="1" dirty="0">
              <a:latin typeface="Adobe Caslon Pro" pitchFamily="18" charset="0"/>
            </a:endParaRPr>
          </a:p>
        </p:txBody>
      </p:sp>
      <p:pic>
        <p:nvPicPr>
          <p:cNvPr id="1029"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356681" y="5301208"/>
            <a:ext cx="5655214" cy="7772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7781483" y="1700808"/>
            <a:ext cx="1005403" cy="584775"/>
          </a:xfrm>
          <a:prstGeom prst="rect">
            <a:avLst/>
          </a:prstGeom>
          <a:noFill/>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sp>
        <p:nvSpPr>
          <p:cNvPr id="11" name="TextBox 10"/>
          <p:cNvSpPr txBox="1"/>
          <p:nvPr/>
        </p:nvSpPr>
        <p:spPr>
          <a:xfrm>
            <a:off x="7781483" y="5397440"/>
            <a:ext cx="1005403" cy="584775"/>
          </a:xfrm>
          <a:prstGeom prst="rect">
            <a:avLst/>
          </a:prstGeom>
          <a:noFill/>
        </p:spPr>
        <p:txBody>
          <a:bodyPr wrap="none" rtlCol="0">
            <a:spAutoFit/>
          </a:bodyPr>
          <a:lstStyle/>
          <a:p>
            <a:r>
              <a:rPr lang="ro-RO" sz="3200" b="1" dirty="0" smtClean="0">
                <a:latin typeface="Adobe Caslon Pro" pitchFamily="18" charset="0"/>
              </a:rPr>
              <a:t>1835</a:t>
            </a:r>
            <a:endParaRPr lang="ro-RO" sz="3200" b="1" dirty="0">
              <a:latin typeface="Adobe Caslon Pro" pitchFamily="18" charset="0"/>
            </a:endParaRPr>
          </a:p>
        </p:txBody>
      </p:sp>
    </p:spTree>
    <p:extLst>
      <p:ext uri="{BB962C8B-B14F-4D97-AF65-F5344CB8AC3E}">
        <p14:creationId xmlns:p14="http://schemas.microsoft.com/office/powerpoint/2010/main" val="67961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28"/>
                                        </p:tgtEl>
                                        <p:attrNameLst>
                                          <p:attrName>style.visibility</p:attrName>
                                        </p:attrNameLst>
                                      </p:cBhvr>
                                      <p:to>
                                        <p:strVal val="visible"/>
                                      </p:to>
                                    </p:set>
                                    <p:animEffect transition="in" filter="fade">
                                      <p:cBhvr>
                                        <p:cTn id="16" dur="500"/>
                                        <p:tgtEl>
                                          <p:spTgt spid="102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29"/>
                                        </p:tgtEl>
                                        <p:attrNameLst>
                                          <p:attrName>style.visibility</p:attrName>
                                        </p:attrNameLst>
                                      </p:cBhvr>
                                      <p:to>
                                        <p:strVal val="visible"/>
                                      </p:to>
                                    </p:set>
                                    <p:animEffect transition="in" filter="fade">
                                      <p:cBhvr>
                                        <p:cTn id="24" dur="500"/>
                                        <p:tgtEl>
                                          <p:spTgt spid="102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6058" y="274638"/>
            <a:ext cx="5580742" cy="1143000"/>
          </a:xfrm>
        </p:spPr>
        <p:txBody>
          <a:bodyPr>
            <a:normAutofit fontScale="90000"/>
          </a:bodyPr>
          <a:lstStyle/>
          <a:p>
            <a:r>
              <a:rPr lang="ro-RO" b="1" dirty="0" smtClean="0">
                <a:latin typeface="Adobe Caslon Pro" pitchFamily="18" charset="0"/>
              </a:rPr>
              <a:t>Continuitatea așezărilor.</a:t>
            </a:r>
            <a:br>
              <a:rPr lang="ro-RO" b="1" dirty="0" smtClean="0">
                <a:latin typeface="Adobe Caslon Pro" pitchFamily="18" charset="0"/>
              </a:rPr>
            </a:br>
            <a:r>
              <a:rPr lang="ro-RO" sz="3600" dirty="0" smtClean="0">
                <a:solidFill>
                  <a:schemeClr val="accent1"/>
                </a:solidFill>
                <a:latin typeface="Adobe Caslon Pro" pitchFamily="18" charset="0"/>
              </a:rPr>
              <a:t>Lipia</a:t>
            </a:r>
            <a:endParaRPr lang="ro-RO" sz="3600" dirty="0">
              <a:solidFill>
                <a:schemeClr val="accent1"/>
              </a:solidFill>
            </a:endParaRPr>
          </a:p>
        </p:txBody>
      </p:sp>
      <p:sp>
        <p:nvSpPr>
          <p:cNvPr id="5" name="TextBox 4"/>
          <p:cNvSpPr txBox="1"/>
          <p:nvPr/>
        </p:nvSpPr>
        <p:spPr>
          <a:xfrm>
            <a:off x="7565347" y="4535218"/>
            <a:ext cx="1375698" cy="584775"/>
          </a:xfrm>
          <a:prstGeom prst="rect">
            <a:avLst/>
          </a:prstGeom>
          <a:noFill/>
        </p:spPr>
        <p:txBody>
          <a:bodyPr wrap="none" rtlCol="0">
            <a:spAutoFit/>
          </a:bodyPr>
          <a:lstStyle/>
          <a:p>
            <a:r>
              <a:rPr lang="ro-RO" sz="3200" b="1" dirty="0" smtClean="0">
                <a:latin typeface="Adobe Caslon Pro" pitchFamily="18" charset="0"/>
              </a:rPr>
              <a:t>1790-1</a:t>
            </a:r>
            <a:endParaRPr lang="ro-RO" sz="3200" b="1" dirty="0">
              <a:latin typeface="Adobe Caslon Pro" pitchFamily="18" charset="0"/>
            </a:endParaRPr>
          </a:p>
        </p:txBody>
      </p:sp>
      <p:sp>
        <p:nvSpPr>
          <p:cNvPr id="10" name="TextBox 9"/>
          <p:cNvSpPr txBox="1"/>
          <p:nvPr/>
        </p:nvSpPr>
        <p:spPr>
          <a:xfrm>
            <a:off x="7781483" y="1700808"/>
            <a:ext cx="1005403" cy="584775"/>
          </a:xfrm>
          <a:prstGeom prst="rect">
            <a:avLst/>
          </a:prstGeom>
          <a:noFill/>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pic>
        <p:nvPicPr>
          <p:cNvPr id="1030" name="Picture 6"/>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4797" y="63580"/>
            <a:ext cx="2483768" cy="1409868"/>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547664" y="1700808"/>
            <a:ext cx="5328592" cy="1573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763688" y="3448749"/>
            <a:ext cx="5297715" cy="275771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84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31"/>
                                        </p:tgtEl>
                                        <p:attrNameLst>
                                          <p:attrName>style.visibility</p:attrName>
                                        </p:attrNameLst>
                                      </p:cBhvr>
                                      <p:to>
                                        <p:strVal val="visible"/>
                                      </p:to>
                                    </p:set>
                                    <p:animEffect transition="in" filter="fade">
                                      <p:cBhvr>
                                        <p:cTn id="7" dur="500"/>
                                        <p:tgtEl>
                                          <p:spTgt spid="10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32"/>
                                        </p:tgtEl>
                                        <p:attrNameLst>
                                          <p:attrName>style.visibility</p:attrName>
                                        </p:attrNameLst>
                                      </p:cBhvr>
                                      <p:to>
                                        <p:strVal val="visible"/>
                                      </p:to>
                                    </p:set>
                                    <p:animEffect transition="in" filter="fade">
                                      <p:cBhvr>
                                        <p:cTn id="15" dur="500"/>
                                        <p:tgtEl>
                                          <p:spTgt spid="103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136" y="1980281"/>
            <a:ext cx="7264289" cy="2577651"/>
          </a:xfrm>
          <a:prstGeom prst="rect">
            <a:avLst/>
          </a:prstGeom>
          <a:ln>
            <a:solidFill>
              <a:schemeClr val="tx1"/>
            </a:solidFill>
          </a:ln>
        </p:spPr>
      </p:pic>
      <p:sp>
        <p:nvSpPr>
          <p:cNvPr id="2" name="Title 1"/>
          <p:cNvSpPr>
            <a:spLocks noGrp="1"/>
          </p:cNvSpPr>
          <p:nvPr>
            <p:ph type="title"/>
          </p:nvPr>
        </p:nvSpPr>
        <p:spPr>
          <a:xfrm>
            <a:off x="1781629" y="260648"/>
            <a:ext cx="5580742" cy="1143000"/>
          </a:xfrm>
        </p:spPr>
        <p:txBody>
          <a:bodyPr>
            <a:normAutofit fontScale="90000"/>
          </a:bodyPr>
          <a:lstStyle/>
          <a:p>
            <a:r>
              <a:rPr lang="ro-RO" b="1" dirty="0" smtClean="0">
                <a:latin typeface="Adobe Caslon Pro" pitchFamily="18" charset="0"/>
              </a:rPr>
              <a:t>Limitele județelor</a:t>
            </a:r>
            <a:br>
              <a:rPr lang="ro-RO" b="1" dirty="0" smtClean="0">
                <a:latin typeface="Adobe Caslon Pro" pitchFamily="18" charset="0"/>
              </a:rPr>
            </a:br>
            <a:r>
              <a:rPr lang="ro-RO" sz="3600" dirty="0" smtClean="0">
                <a:solidFill>
                  <a:schemeClr val="accent1"/>
                </a:solidFill>
                <a:latin typeface="Adobe Caslon Pro" pitchFamily="18" charset="0"/>
              </a:rPr>
              <a:t>Rușețu</a:t>
            </a:r>
            <a:endParaRPr lang="ro-RO" sz="3600" dirty="0">
              <a:solidFill>
                <a:schemeClr val="accent1"/>
              </a:solidFill>
            </a:endParaRPr>
          </a:p>
        </p:txBody>
      </p:sp>
      <p:sp>
        <p:nvSpPr>
          <p:cNvPr id="10" name="TextBox 9"/>
          <p:cNvSpPr txBox="1"/>
          <p:nvPr/>
        </p:nvSpPr>
        <p:spPr>
          <a:xfrm>
            <a:off x="8122098" y="2216171"/>
            <a:ext cx="1005403" cy="584775"/>
          </a:xfrm>
          <a:prstGeom prst="rect">
            <a:avLst/>
          </a:prstGeom>
          <a:noFill/>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037" y="4557932"/>
            <a:ext cx="7890486" cy="2289468"/>
          </a:xfrm>
          <a:prstGeom prst="rect">
            <a:avLst/>
          </a:prstGeom>
          <a:ln>
            <a:solidFill>
              <a:schemeClr val="tx1"/>
            </a:solidFill>
          </a:ln>
        </p:spPr>
      </p:pic>
      <p:sp>
        <p:nvSpPr>
          <p:cNvPr id="6" name="Oval 5"/>
          <p:cNvSpPr/>
          <p:nvPr/>
        </p:nvSpPr>
        <p:spPr>
          <a:xfrm>
            <a:off x="4541948" y="5229200"/>
            <a:ext cx="2232248" cy="122413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2" name="Oval 11"/>
          <p:cNvSpPr/>
          <p:nvPr/>
        </p:nvSpPr>
        <p:spPr>
          <a:xfrm>
            <a:off x="4941842" y="3269106"/>
            <a:ext cx="2016224" cy="128882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1644671"/>
            <a:ext cx="5495925"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986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429000"/>
            <a:ext cx="8229600" cy="2337123"/>
          </a:xfrm>
        </p:spPr>
        <p:txBody>
          <a:bodyPr>
            <a:normAutofit fontScale="92500" lnSpcReduction="20000"/>
          </a:bodyPr>
          <a:lstStyle/>
          <a:p>
            <a:pPr marL="0" indent="0">
              <a:buNone/>
            </a:pPr>
            <a:r>
              <a:rPr lang="ro-RO" sz="2800" b="1" dirty="0" smtClean="0">
                <a:solidFill>
                  <a:srgbClr val="0070C0"/>
                </a:solidFill>
                <a:latin typeface="Adobe Caslon Pro" pitchFamily="18" charset="0"/>
              </a:rPr>
              <a:t>1829 </a:t>
            </a:r>
            <a:r>
              <a:rPr lang="ro-RO" sz="2800" dirty="0" smtClean="0">
                <a:latin typeface="Adobe Caslon Pro" pitchFamily="18" charset="0"/>
              </a:rPr>
              <a:t>– reînființarea județului Brăila după pacea de la Adrianopol.</a:t>
            </a:r>
            <a:endParaRPr lang="ro-RO" sz="2800" b="1" dirty="0" smtClean="0">
              <a:solidFill>
                <a:srgbClr val="0070C0"/>
              </a:solidFill>
              <a:latin typeface="Adobe Caslon Pro" pitchFamily="18" charset="0"/>
            </a:endParaRPr>
          </a:p>
          <a:p>
            <a:pPr marL="0" indent="0">
              <a:buNone/>
            </a:pPr>
            <a:r>
              <a:rPr lang="ro-RO" sz="2800" b="1" dirty="0" smtClean="0">
                <a:solidFill>
                  <a:srgbClr val="0070C0"/>
                </a:solidFill>
                <a:latin typeface="Adobe Caslon Pro" pitchFamily="18" charset="0"/>
              </a:rPr>
              <a:t>1831</a:t>
            </a:r>
            <a:r>
              <a:rPr lang="ro-RO" sz="2800" dirty="0" smtClean="0">
                <a:latin typeface="Adobe Caslon Pro" pitchFamily="18" charset="0"/>
              </a:rPr>
              <a:t> </a:t>
            </a:r>
            <a:r>
              <a:rPr lang="ro-RO" sz="2800" dirty="0" smtClean="0">
                <a:latin typeface="Adobe Caslon Pro" pitchFamily="18" charset="0"/>
              </a:rPr>
              <a:t>- Rușățu, 108 familii, plasa Câmpului, </a:t>
            </a:r>
            <a:r>
              <a:rPr lang="ro-RO" sz="2800" b="1" dirty="0" smtClean="0">
                <a:latin typeface="Adobe Caslon Pro" pitchFamily="18" charset="0"/>
              </a:rPr>
              <a:t>județul Buzău </a:t>
            </a:r>
            <a:r>
              <a:rPr lang="ro-RO" sz="2800" dirty="0" smtClean="0">
                <a:latin typeface="Adobe Caslon Pro" pitchFamily="18" charset="0"/>
              </a:rPr>
              <a:t>(Donat și colab. 1999, p. 129</a:t>
            </a:r>
            <a:r>
              <a:rPr lang="ro-RO" sz="2800" dirty="0" smtClean="0">
                <a:latin typeface="Adobe Caslon Pro" pitchFamily="18" charset="0"/>
              </a:rPr>
              <a:t>)</a:t>
            </a:r>
            <a:endParaRPr lang="ro-RO" sz="2800" dirty="0" smtClean="0">
              <a:latin typeface="Adobe Caslon Pro" pitchFamily="18" charset="0"/>
            </a:endParaRPr>
          </a:p>
          <a:p>
            <a:pPr marL="0" indent="0">
              <a:buNone/>
            </a:pPr>
            <a:r>
              <a:rPr lang="ro-RO" sz="2800" b="1" dirty="0" smtClean="0">
                <a:solidFill>
                  <a:srgbClr val="0070C0"/>
                </a:solidFill>
                <a:latin typeface="Adobe Caslon Pro" pitchFamily="18" charset="0"/>
              </a:rPr>
              <a:t>1881</a:t>
            </a:r>
            <a:r>
              <a:rPr lang="ro-RO" sz="2800" dirty="0" smtClean="0">
                <a:latin typeface="Adobe Caslon Pro" pitchFamily="18" charset="0"/>
              </a:rPr>
              <a:t> – satul trecuse deja sub administrația județului Brăila (Iorgulescu 1881)</a:t>
            </a:r>
            <a:endParaRPr lang="ro-RO" sz="2800" dirty="0">
              <a:latin typeface="Adobe Caslon Pro"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851298"/>
            <a:ext cx="4064801" cy="569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a:spLocks noGrp="1"/>
          </p:cNvSpPr>
          <p:nvPr>
            <p:ph type="title"/>
          </p:nvPr>
        </p:nvSpPr>
        <p:spPr>
          <a:xfrm>
            <a:off x="1781629" y="260648"/>
            <a:ext cx="5580742" cy="1143000"/>
          </a:xfrm>
        </p:spPr>
        <p:txBody>
          <a:bodyPr>
            <a:normAutofit fontScale="90000"/>
          </a:bodyPr>
          <a:lstStyle/>
          <a:p>
            <a:r>
              <a:rPr lang="ro-RO" b="1" dirty="0" smtClean="0">
                <a:latin typeface="Adobe Caslon Pro" pitchFamily="18" charset="0"/>
              </a:rPr>
              <a:t>Limitele județelor</a:t>
            </a:r>
            <a:br>
              <a:rPr lang="ro-RO" b="1" dirty="0" smtClean="0">
                <a:latin typeface="Adobe Caslon Pro" pitchFamily="18" charset="0"/>
              </a:rPr>
            </a:br>
            <a:r>
              <a:rPr lang="ro-RO" sz="3600" dirty="0" smtClean="0">
                <a:solidFill>
                  <a:schemeClr val="accent1"/>
                </a:solidFill>
                <a:latin typeface="Adobe Caslon Pro" pitchFamily="18" charset="0"/>
              </a:rPr>
              <a:t>Rușețu</a:t>
            </a:r>
            <a:endParaRPr lang="ro-RO" sz="3600" dirty="0">
              <a:solidFill>
                <a:schemeClr val="accent1"/>
              </a:solidFill>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492896"/>
            <a:ext cx="3600400" cy="553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5"/>
          <p:cNvCxnSpPr/>
          <p:nvPr/>
        </p:nvCxnSpPr>
        <p:spPr>
          <a:xfrm>
            <a:off x="827584" y="2492896"/>
            <a:ext cx="309634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15518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9558" b="6219"/>
          <a:stretch/>
        </p:blipFill>
        <p:spPr>
          <a:xfrm>
            <a:off x="-5719" y="1980281"/>
            <a:ext cx="9144000" cy="2577651"/>
          </a:xfrm>
          <a:prstGeom prst="rect">
            <a:avLst/>
          </a:prstGeom>
          <a:ln>
            <a:solidFill>
              <a:schemeClr val="tx1"/>
            </a:solidFill>
          </a:ln>
        </p:spPr>
      </p:pic>
      <p:sp>
        <p:nvSpPr>
          <p:cNvPr id="2" name="Title 1"/>
          <p:cNvSpPr>
            <a:spLocks noGrp="1"/>
          </p:cNvSpPr>
          <p:nvPr>
            <p:ph type="title"/>
          </p:nvPr>
        </p:nvSpPr>
        <p:spPr>
          <a:xfrm>
            <a:off x="3106058" y="274638"/>
            <a:ext cx="5580742" cy="1143000"/>
          </a:xfrm>
        </p:spPr>
        <p:txBody>
          <a:bodyPr>
            <a:normAutofit fontScale="90000"/>
          </a:bodyPr>
          <a:lstStyle/>
          <a:p>
            <a:r>
              <a:rPr lang="ro-RO" b="1" dirty="0" smtClean="0">
                <a:latin typeface="Adobe Caslon Pro" pitchFamily="18" charset="0"/>
              </a:rPr>
              <a:t>Limitele județelor</a:t>
            </a:r>
            <a:br>
              <a:rPr lang="ro-RO" b="1" dirty="0" smtClean="0">
                <a:latin typeface="Adobe Caslon Pro" pitchFamily="18" charset="0"/>
              </a:rPr>
            </a:br>
            <a:r>
              <a:rPr lang="ro-RO" sz="3600" dirty="0" smtClean="0">
                <a:solidFill>
                  <a:schemeClr val="accent1"/>
                </a:solidFill>
                <a:latin typeface="Adobe Caslon Pro" pitchFamily="18" charset="0"/>
              </a:rPr>
              <a:t>Valea Largă</a:t>
            </a:r>
            <a:endParaRPr lang="ro-RO" sz="3600" dirty="0">
              <a:solidFill>
                <a:schemeClr val="accent1"/>
              </a:solidFill>
            </a:endParaRPr>
          </a:p>
        </p:txBody>
      </p:sp>
      <p:pic>
        <p:nvPicPr>
          <p:cNvPr id="1030" name="Picture 6"/>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323528" y="226283"/>
            <a:ext cx="2483768" cy="1084462"/>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8028384" y="2219433"/>
            <a:ext cx="1005403" cy="584775"/>
          </a:xfrm>
          <a:prstGeom prst="rect">
            <a:avLst/>
          </a:prstGeom>
          <a:noFill/>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19604"/>
          <a:stretch/>
        </p:blipFill>
        <p:spPr bwMode="auto">
          <a:xfrm>
            <a:off x="4788024" y="1772529"/>
            <a:ext cx="4340085" cy="446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rotWithShape="1">
          <a:blip r:embed="rId5">
            <a:extLst>
              <a:ext uri="{28A0092B-C50C-407E-A947-70E740481C1C}">
                <a14:useLocalDpi xmlns:a14="http://schemas.microsoft.com/office/drawing/2010/main" val="0"/>
              </a:ext>
            </a:extLst>
          </a:blip>
          <a:srcRect t="16970" r="1285"/>
          <a:stretch/>
        </p:blipFill>
        <p:spPr>
          <a:xfrm>
            <a:off x="-39291" y="4557932"/>
            <a:ext cx="9183291" cy="2352822"/>
          </a:xfrm>
          <a:prstGeom prst="rect">
            <a:avLst/>
          </a:prstGeom>
          <a:ln>
            <a:solidFill>
              <a:schemeClr val="tx1"/>
            </a:solidFill>
          </a:ln>
        </p:spPr>
      </p:pic>
      <p:sp>
        <p:nvSpPr>
          <p:cNvPr id="6" name="Oval 5"/>
          <p:cNvSpPr/>
          <p:nvPr/>
        </p:nvSpPr>
        <p:spPr>
          <a:xfrm>
            <a:off x="873126" y="5306217"/>
            <a:ext cx="2232248" cy="122413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2" name="Oval 11"/>
          <p:cNvSpPr/>
          <p:nvPr/>
        </p:nvSpPr>
        <p:spPr>
          <a:xfrm>
            <a:off x="3105374" y="2116978"/>
            <a:ext cx="2423265" cy="102399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44302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6058" y="274638"/>
            <a:ext cx="5580742" cy="1143000"/>
          </a:xfrm>
        </p:spPr>
        <p:txBody>
          <a:bodyPr>
            <a:normAutofit fontScale="90000"/>
          </a:bodyPr>
          <a:lstStyle/>
          <a:p>
            <a:r>
              <a:rPr lang="ro-RO" b="1" dirty="0" smtClean="0">
                <a:latin typeface="Adobe Caslon Pro" pitchFamily="18" charset="0"/>
              </a:rPr>
              <a:t>Limitele județelor</a:t>
            </a:r>
            <a:br>
              <a:rPr lang="ro-RO" b="1" dirty="0" smtClean="0">
                <a:latin typeface="Adobe Caslon Pro" pitchFamily="18" charset="0"/>
              </a:rPr>
            </a:br>
            <a:r>
              <a:rPr lang="ro-RO" sz="3600" dirty="0" smtClean="0">
                <a:solidFill>
                  <a:schemeClr val="accent1"/>
                </a:solidFill>
                <a:latin typeface="Adobe Caslon Pro" pitchFamily="18" charset="0"/>
              </a:rPr>
              <a:t>Valea Salciei și Modreni</a:t>
            </a:r>
            <a:endParaRPr lang="ro-RO" sz="3600" dirty="0">
              <a:solidFill>
                <a:schemeClr val="accent1"/>
              </a:solidFill>
            </a:endParaRPr>
          </a:p>
        </p:txBody>
      </p:sp>
      <p:sp>
        <p:nvSpPr>
          <p:cNvPr id="5" name="TextBox 4"/>
          <p:cNvSpPr txBox="1"/>
          <p:nvPr/>
        </p:nvSpPr>
        <p:spPr>
          <a:xfrm>
            <a:off x="493632" y="6300609"/>
            <a:ext cx="1226618" cy="523220"/>
          </a:xfrm>
          <a:prstGeom prst="rect">
            <a:avLst/>
          </a:prstGeom>
          <a:noFill/>
        </p:spPr>
        <p:txBody>
          <a:bodyPr wrap="none" rtlCol="0">
            <a:spAutoFit/>
          </a:bodyPr>
          <a:lstStyle/>
          <a:p>
            <a:r>
              <a:rPr lang="ro-RO" sz="2800" b="1" dirty="0" smtClean="0">
                <a:latin typeface="Adobe Caslon Pro" pitchFamily="18" charset="0"/>
              </a:rPr>
              <a:t>1790-1</a:t>
            </a:r>
            <a:endParaRPr lang="ro-RO" sz="2800" b="1" dirty="0">
              <a:latin typeface="Adobe Caslon Pro" pitchFamily="18" charset="0"/>
            </a:endParaRPr>
          </a:p>
        </p:txBody>
      </p:sp>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1951" y="1489902"/>
            <a:ext cx="2987474" cy="48194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473448"/>
            <a:ext cx="5233141" cy="844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7884368" y="2056415"/>
            <a:ext cx="902811" cy="523220"/>
          </a:xfrm>
          <a:prstGeom prst="rect">
            <a:avLst/>
          </a:prstGeom>
          <a:noFill/>
        </p:spPr>
        <p:txBody>
          <a:bodyPr wrap="none" rtlCol="0">
            <a:spAutoFit/>
          </a:bodyPr>
          <a:lstStyle/>
          <a:p>
            <a:r>
              <a:rPr lang="ro-RO" sz="2800" b="1" dirty="0" smtClean="0">
                <a:latin typeface="Adobe Caslon Pro" pitchFamily="18" charset="0"/>
              </a:rPr>
              <a:t>1778</a:t>
            </a:r>
            <a:endParaRPr lang="ro-RO" sz="2800" b="1" dirty="0">
              <a:latin typeface="Adobe Caslon Pro" pitchFamily="18" charset="0"/>
            </a:endParaRPr>
          </a:p>
        </p:txBody>
      </p:sp>
      <p:pic>
        <p:nvPicPr>
          <p:cNvPr id="9" name="Picture 8"/>
          <p:cNvPicPr>
            <a:picLocks noChangeAspect="1"/>
          </p:cNvPicPr>
          <p:nvPr/>
        </p:nvPicPr>
        <p:blipFill rotWithShape="1">
          <a:blip r:embed="rId4">
            <a:duotone>
              <a:schemeClr val="bg2">
                <a:shade val="45000"/>
                <a:satMod val="135000"/>
              </a:schemeClr>
              <a:prstClr val="white"/>
            </a:duotone>
            <a:extLst>
              <a:ext uri="{28A0092B-C50C-407E-A947-70E740481C1C}">
                <a14:useLocalDpi xmlns:a14="http://schemas.microsoft.com/office/drawing/2010/main" val="0"/>
              </a:ext>
            </a:extLst>
          </a:blip>
          <a:srcRect l="41324" t="42167" r="26890" b="25628"/>
          <a:stretch/>
        </p:blipFill>
        <p:spPr>
          <a:xfrm>
            <a:off x="501951" y="290286"/>
            <a:ext cx="2646424" cy="897465"/>
          </a:xfrm>
          <a:prstGeom prst="rect">
            <a:avLst/>
          </a:prstGeom>
          <a:ln>
            <a:solidFill>
              <a:schemeClr val="tx1"/>
            </a:solidFill>
          </a:ln>
          <a:effectLst>
            <a:softEdge rad="63500"/>
          </a:effectLst>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t="9558" b="6219"/>
          <a:stretch/>
        </p:blipFill>
        <p:spPr>
          <a:xfrm>
            <a:off x="3540544" y="2789639"/>
            <a:ext cx="5558406" cy="1566889"/>
          </a:xfrm>
          <a:prstGeom prst="rect">
            <a:avLst/>
          </a:prstGeom>
          <a:ln>
            <a:solidFill>
              <a:schemeClr val="tx1"/>
            </a:solidFill>
          </a:ln>
        </p:spPr>
      </p:pic>
      <p:sp>
        <p:nvSpPr>
          <p:cNvPr id="12" name="Oval 11"/>
          <p:cNvSpPr/>
          <p:nvPr/>
        </p:nvSpPr>
        <p:spPr>
          <a:xfrm>
            <a:off x="5652120" y="3255894"/>
            <a:ext cx="2098374" cy="89318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0545" y="4475477"/>
            <a:ext cx="5554138" cy="1833843"/>
          </a:xfrm>
          <a:prstGeom prst="rect">
            <a:avLst/>
          </a:prstGeom>
          <a:ln>
            <a:solidFill>
              <a:schemeClr val="tx1"/>
            </a:solidFill>
          </a:ln>
        </p:spPr>
      </p:pic>
      <p:sp>
        <p:nvSpPr>
          <p:cNvPr id="13" name="TextBox 12"/>
          <p:cNvSpPr txBox="1"/>
          <p:nvPr/>
        </p:nvSpPr>
        <p:spPr>
          <a:xfrm>
            <a:off x="7737846" y="6309320"/>
            <a:ext cx="1406154" cy="523220"/>
          </a:xfrm>
          <a:prstGeom prst="rect">
            <a:avLst/>
          </a:prstGeom>
          <a:noFill/>
        </p:spPr>
        <p:txBody>
          <a:bodyPr wrap="none" rtlCol="0">
            <a:spAutoFit/>
          </a:bodyPr>
          <a:lstStyle/>
          <a:p>
            <a:r>
              <a:rPr lang="ro-RO" sz="2800" b="1" dirty="0" smtClean="0">
                <a:latin typeface="Adobe Caslon Pro" pitchFamily="18" charset="0"/>
              </a:rPr>
              <a:t>1855-57</a:t>
            </a:r>
            <a:endParaRPr lang="ro-RO" sz="2800" b="1" dirty="0">
              <a:latin typeface="Adobe Caslon Pro" pitchFamily="18" charset="0"/>
            </a:endParaRPr>
          </a:p>
        </p:txBody>
      </p:sp>
      <p:sp>
        <p:nvSpPr>
          <p:cNvPr id="14" name="Oval 13"/>
          <p:cNvSpPr/>
          <p:nvPr/>
        </p:nvSpPr>
        <p:spPr>
          <a:xfrm>
            <a:off x="6213095" y="4797151"/>
            <a:ext cx="2727949" cy="1503457"/>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361171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up)">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32"/>
                                        </p:tgtEl>
                                        <p:attrNameLst>
                                          <p:attrName>style.visibility</p:attrName>
                                        </p:attrNameLst>
                                      </p:cBhvr>
                                      <p:to>
                                        <p:strVal val="visible"/>
                                      </p:to>
                                    </p:set>
                                    <p:animEffect transition="in" filter="fade">
                                      <p:cBhvr>
                                        <p:cTn id="22" dur="500"/>
                                        <p:tgtEl>
                                          <p:spTgt spid="103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2" presetClass="entr" presetSubtype="1" fill="hold" grpId="0" nodeType="afterEffect">
                                  <p:stCondLst>
                                    <p:cond delay="2500"/>
                                  </p:stCondLst>
                                  <p:childTnLst>
                                    <p:set>
                                      <p:cBhvr>
                                        <p:cTn id="36" dur="1" fill="hold">
                                          <p:stCondLst>
                                            <p:cond delay="0"/>
                                          </p:stCondLst>
                                        </p:cTn>
                                        <p:tgtEl>
                                          <p:spTgt spid="14"/>
                                        </p:tgtEl>
                                        <p:attrNameLst>
                                          <p:attrName>style.visibility</p:attrName>
                                        </p:attrNameLst>
                                      </p:cBhvr>
                                      <p:to>
                                        <p:strVal val="visible"/>
                                      </p:to>
                                    </p:set>
                                    <p:animEffect transition="in" filter="wipe(up)">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2" grpId="0" animBg="1"/>
      <p:bldP spid="13" grpId="0"/>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378" y="1700808"/>
            <a:ext cx="9141621" cy="8640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sz="3600" dirty="0" smtClean="0">
                <a:latin typeface="Adobe Caslon Pro" pitchFamily="18" charset="0"/>
              </a:rPr>
              <a:t>Granița de est</a:t>
            </a:r>
            <a:endParaRPr lang="ro-RO" sz="3600" i="1" dirty="0">
              <a:latin typeface="Adobe Caslon Pro" pitchFamily="18" charset="0"/>
            </a:endParaRP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0748" y="10197"/>
            <a:ext cx="3522504" cy="1678950"/>
          </a:xfrm>
          <a:prstGeom prst="rect">
            <a:avLst/>
          </a:prstGeom>
        </p:spPr>
      </p:pic>
      <p:sp>
        <p:nvSpPr>
          <p:cNvPr id="6" name="Content Placeholder 2"/>
          <p:cNvSpPr txBox="1">
            <a:spLocks/>
          </p:cNvSpPr>
          <p:nvPr/>
        </p:nvSpPr>
        <p:spPr>
          <a:xfrm>
            <a:off x="457200" y="2564904"/>
            <a:ext cx="8229600" cy="356125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ro-RO" sz="2800" dirty="0">
              <a:latin typeface="Adobe Caslon Pro"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077511685"/>
              </p:ext>
            </p:extLst>
          </p:nvPr>
        </p:nvGraphicFramePr>
        <p:xfrm>
          <a:off x="611560" y="2461071"/>
          <a:ext cx="7992888" cy="4180369"/>
        </p:xfrm>
        <a:graphic>
          <a:graphicData uri="http://schemas.openxmlformats.org/drawingml/2006/table">
            <a:tbl>
              <a:tblPr firstRow="1" bandRow="1">
                <a:tableStyleId>{E8034E78-7F5D-4C2E-B375-FC64B27BC917}</a:tableStyleId>
              </a:tblPr>
              <a:tblGrid>
                <a:gridCol w="2664296"/>
                <a:gridCol w="2664296"/>
                <a:gridCol w="2664296"/>
              </a:tblGrid>
              <a:tr h="614209">
                <a:tc>
                  <a:txBody>
                    <a:bodyPr/>
                    <a:lstStyle/>
                    <a:p>
                      <a:pPr algn="ctr"/>
                      <a:r>
                        <a:rPr lang="ro-RO" sz="2000" dirty="0" smtClean="0">
                          <a:latin typeface="Adobe Caslon Pro" pitchFamily="18" charset="0"/>
                        </a:rPr>
                        <a:t>an</a:t>
                      </a:r>
                      <a:r>
                        <a:rPr lang="ro-RO" sz="2000" baseline="0" dirty="0" smtClean="0">
                          <a:latin typeface="Adobe Caslon Pro" pitchFamily="18" charset="0"/>
                        </a:rPr>
                        <a:t> </a:t>
                      </a:r>
                      <a:r>
                        <a:rPr lang="ro-RO" sz="2000" dirty="0" smtClean="0">
                          <a:latin typeface="Adobe Caslon Pro" pitchFamily="18" charset="0"/>
                        </a:rPr>
                        <a:t>/ sat</a:t>
                      </a:r>
                      <a:endParaRPr lang="ro-RO" sz="2000" dirty="0">
                        <a:latin typeface="Adobe Caslon Pro" pitchFamily="18" charset="0"/>
                      </a:endParaRPr>
                    </a:p>
                  </a:txBody>
                  <a:tcPr/>
                </a:tc>
                <a:tc>
                  <a:txBody>
                    <a:bodyPr/>
                    <a:lstStyle/>
                    <a:p>
                      <a:pPr algn="ctr"/>
                      <a:r>
                        <a:rPr lang="ro-RO" sz="2000" dirty="0" smtClean="0">
                          <a:latin typeface="Adobe Caslon Pro" pitchFamily="18" charset="0"/>
                        </a:rPr>
                        <a:t>Valea</a:t>
                      </a:r>
                      <a:r>
                        <a:rPr lang="ro-RO" sz="2000" baseline="0" dirty="0" smtClean="0">
                          <a:latin typeface="Adobe Caslon Pro" pitchFamily="18" charset="0"/>
                        </a:rPr>
                        <a:t> Salciei și Modreni</a:t>
                      </a:r>
                      <a:endParaRPr lang="ro-RO" sz="2000" dirty="0">
                        <a:latin typeface="Adobe Caslon Pro" pitchFamily="18" charset="0"/>
                      </a:endParaRPr>
                    </a:p>
                  </a:txBody>
                  <a:tcPr/>
                </a:tc>
                <a:tc>
                  <a:txBody>
                    <a:bodyPr/>
                    <a:lstStyle/>
                    <a:p>
                      <a:pPr algn="ctr"/>
                      <a:r>
                        <a:rPr lang="ro-RO" sz="2000" dirty="0" smtClean="0">
                          <a:latin typeface="Adobe Caslon Pro" pitchFamily="18" charset="0"/>
                        </a:rPr>
                        <a:t>Valea Largă</a:t>
                      </a:r>
                      <a:endParaRPr lang="ro-RO" sz="2000" dirty="0">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1778</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1812</a:t>
                      </a:r>
                      <a:endParaRPr lang="ro-RO" sz="2000" b="1" dirty="0">
                        <a:solidFill>
                          <a:schemeClr val="tx1"/>
                        </a:solidFill>
                        <a:latin typeface="Adobe Caslon Pro" pitchFamily="18" charset="0"/>
                      </a:endParaRPr>
                    </a:p>
                  </a:txBody>
                  <a:tcPr/>
                </a:tc>
                <a:tc gridSpan="2">
                  <a:txBody>
                    <a:bodyPr/>
                    <a:lstStyle/>
                    <a:p>
                      <a:pPr algn="ctr"/>
                      <a:r>
                        <a:rPr lang="ro-RO" sz="2000" b="1" i="1" dirty="0" smtClean="0">
                          <a:solidFill>
                            <a:schemeClr val="tx1"/>
                          </a:solidFill>
                          <a:latin typeface="Adobe Caslon Pro" pitchFamily="18" charset="0"/>
                        </a:rPr>
                        <a:t>nu sunt amintite</a:t>
                      </a:r>
                      <a:endParaRPr lang="ro-RO" sz="2000" b="1" i="1" dirty="0">
                        <a:solidFill>
                          <a:schemeClr val="tx1"/>
                        </a:solidFill>
                        <a:latin typeface="Adobe Caslon Pro" pitchFamily="18" charset="0"/>
                      </a:endParaRPr>
                    </a:p>
                  </a:txBody>
                  <a:tcPr/>
                </a:tc>
                <a:tc hMerge="1">
                  <a:txBody>
                    <a:bodyPr/>
                    <a:lstStyle/>
                    <a:p>
                      <a:pPr algn="ctr"/>
                      <a:endParaRPr lang="ro-RO" sz="24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1831</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c>
                  <a:txBody>
                    <a:bodyPr/>
                    <a:lstStyle/>
                    <a:p>
                      <a:pPr algn="ctr"/>
                      <a:r>
                        <a:rPr lang="ro-RO" sz="2000" b="1" i="1" dirty="0" smtClean="0">
                          <a:solidFill>
                            <a:schemeClr val="tx1"/>
                          </a:solidFill>
                          <a:latin typeface="Adobe Caslon Pro" pitchFamily="18" charset="0"/>
                        </a:rPr>
                        <a:t>nu este amintit</a:t>
                      </a:r>
                      <a:endParaRPr lang="ro-RO" sz="2000" b="1" i="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1855-7</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Râmnicu Sărat</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1892</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Râmnicu</a:t>
                      </a:r>
                      <a:r>
                        <a:rPr lang="ro-RO" sz="2000" b="1" baseline="0" dirty="0" smtClean="0">
                          <a:solidFill>
                            <a:schemeClr val="tx1"/>
                          </a:solidFill>
                          <a:latin typeface="Adobe Caslon Pro" pitchFamily="18" charset="0"/>
                        </a:rPr>
                        <a:t> Sărat</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1912</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Râmnicu Sărat</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1924-5</a:t>
                      </a:r>
                    </a:p>
                  </a:txBody>
                  <a:tcPr/>
                </a:tc>
                <a:tc>
                  <a:txBody>
                    <a:bodyPr/>
                    <a:lstStyle/>
                    <a:p>
                      <a:pPr algn="ctr"/>
                      <a:r>
                        <a:rPr lang="ro-RO" sz="2000" b="1" dirty="0" smtClean="0">
                          <a:solidFill>
                            <a:schemeClr val="tx1"/>
                          </a:solidFill>
                          <a:latin typeface="Adobe Caslon Pro" pitchFamily="18" charset="0"/>
                        </a:rPr>
                        <a:t>Râmnicu Sărat</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1930</a:t>
                      </a:r>
                    </a:p>
                  </a:txBody>
                  <a:tcPr/>
                </a:tc>
                <a:tc>
                  <a:txBody>
                    <a:bodyPr/>
                    <a:lstStyle/>
                    <a:p>
                      <a:pPr algn="ctr"/>
                      <a:r>
                        <a:rPr lang="ro-RO" sz="2000" b="1" dirty="0" smtClean="0">
                          <a:solidFill>
                            <a:schemeClr val="tx1"/>
                          </a:solidFill>
                          <a:latin typeface="Adobe Caslon Pro" pitchFamily="18" charset="0"/>
                        </a:rPr>
                        <a:t>Râmnicu Sărat</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Râmnicu</a:t>
                      </a:r>
                      <a:r>
                        <a:rPr lang="ro-RO" sz="2000" b="1" baseline="0" dirty="0" smtClean="0">
                          <a:solidFill>
                            <a:schemeClr val="tx1"/>
                          </a:solidFill>
                          <a:latin typeface="Adobe Caslon Pro" pitchFamily="18" charset="0"/>
                        </a:rPr>
                        <a:t> Sărat ?</a:t>
                      </a:r>
                      <a:endParaRPr lang="ro-RO" sz="2000" b="1" dirty="0">
                        <a:solidFill>
                          <a:schemeClr val="tx1"/>
                        </a:solidFill>
                        <a:latin typeface="Adobe Caslon Pro" pitchFamily="18" charset="0"/>
                      </a:endParaRPr>
                    </a:p>
                  </a:txBody>
                  <a:tcPr/>
                </a:tc>
              </a:tr>
              <a:tr h="376702">
                <a:tc>
                  <a:txBody>
                    <a:bodyPr/>
                    <a:lstStyle/>
                    <a:p>
                      <a:pPr algn="ctr"/>
                      <a:r>
                        <a:rPr lang="ro-RO" sz="2000" b="1" dirty="0" smtClean="0">
                          <a:solidFill>
                            <a:schemeClr val="tx1"/>
                          </a:solidFill>
                          <a:latin typeface="Adobe Caslon Pro" pitchFamily="18" charset="0"/>
                        </a:rPr>
                        <a:t>1941</a:t>
                      </a:r>
                    </a:p>
                  </a:txBody>
                  <a:tcPr/>
                </a:tc>
                <a:tc>
                  <a:txBody>
                    <a:bodyPr/>
                    <a:lstStyle/>
                    <a:p>
                      <a:pPr algn="ctr"/>
                      <a:r>
                        <a:rPr lang="ro-RO" sz="2000" b="1" dirty="0" smtClean="0">
                          <a:solidFill>
                            <a:schemeClr val="tx1"/>
                          </a:solidFill>
                          <a:latin typeface="Adobe Caslon Pro" pitchFamily="18" charset="0"/>
                        </a:rPr>
                        <a:t>Râmnicu Sărat</a:t>
                      </a:r>
                      <a:endParaRPr lang="ro-RO" sz="2000" b="1" dirty="0">
                        <a:solidFill>
                          <a:schemeClr val="tx1"/>
                        </a:solidFill>
                        <a:latin typeface="Adobe Caslon Pro" pitchFamily="18" charset="0"/>
                      </a:endParaRPr>
                    </a:p>
                  </a:txBody>
                  <a:tcPr/>
                </a:tc>
                <a:tc>
                  <a:txBody>
                    <a:bodyPr/>
                    <a:lstStyle/>
                    <a:p>
                      <a:pPr algn="ctr"/>
                      <a:r>
                        <a:rPr lang="ro-RO" sz="2000" b="1" dirty="0" smtClean="0">
                          <a:solidFill>
                            <a:schemeClr val="tx1"/>
                          </a:solidFill>
                          <a:latin typeface="Adobe Caslon Pro" pitchFamily="18" charset="0"/>
                        </a:rPr>
                        <a:t>Buzău</a:t>
                      </a:r>
                      <a:endParaRPr lang="ro-RO" sz="2000" b="1" dirty="0">
                        <a:solidFill>
                          <a:schemeClr val="tx1"/>
                        </a:solidFill>
                        <a:latin typeface="Adobe Caslon Pro" pitchFamily="18" charset="0"/>
                      </a:endParaRPr>
                    </a:p>
                  </a:txBody>
                  <a:tcPr/>
                </a:tc>
              </a:tr>
            </a:tbl>
          </a:graphicData>
        </a:graphic>
      </p:graphicFrame>
    </p:spTree>
    <p:extLst>
      <p:ext uri="{BB962C8B-B14F-4D97-AF65-F5344CB8AC3E}">
        <p14:creationId xmlns:p14="http://schemas.microsoft.com/office/powerpoint/2010/main" val="13260656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7297" y="274638"/>
            <a:ext cx="6226490" cy="1143000"/>
          </a:xfrm>
        </p:spPr>
        <p:txBody>
          <a:bodyPr>
            <a:normAutofit fontScale="90000"/>
          </a:bodyPr>
          <a:lstStyle/>
          <a:p>
            <a:r>
              <a:rPr lang="ro-RO" b="1" dirty="0" smtClean="0">
                <a:latin typeface="Adobe Caslon Pro" pitchFamily="18" charset="0"/>
              </a:rPr>
              <a:t>Realități sociale și economice</a:t>
            </a:r>
            <a:br>
              <a:rPr lang="ro-RO" b="1" dirty="0" smtClean="0">
                <a:latin typeface="Adobe Caslon Pro" pitchFamily="18" charset="0"/>
              </a:rPr>
            </a:br>
            <a:r>
              <a:rPr lang="ro-RO" sz="3600" dirty="0" smtClean="0">
                <a:solidFill>
                  <a:schemeClr val="accent1"/>
                </a:solidFill>
                <a:latin typeface="Adobe Caslon Pro" pitchFamily="18" charset="0"/>
              </a:rPr>
              <a:t>Vernești</a:t>
            </a:r>
            <a:endParaRPr lang="ro-RO" sz="3600" dirty="0">
              <a:solidFill>
                <a:schemeClr val="accent1"/>
              </a:solidFill>
            </a:endParaRPr>
          </a:p>
        </p:txBody>
      </p:sp>
      <p:pic>
        <p:nvPicPr>
          <p:cNvPr id="1030" name="Picture 6"/>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21882" y="126935"/>
            <a:ext cx="2045796" cy="1194113"/>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2132856"/>
            <a:ext cx="7110988" cy="1045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323528" y="2136823"/>
            <a:ext cx="1005403" cy="584775"/>
          </a:xfrm>
          <a:prstGeom prst="rect">
            <a:avLst/>
          </a:prstGeom>
          <a:solidFill>
            <a:schemeClr val="bg2">
              <a:lumMod val="90000"/>
            </a:schemeClr>
          </a:solidFill>
          <a:ln>
            <a:solidFill>
              <a:schemeClr val="tx1"/>
            </a:solidFill>
          </a:ln>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1719" y="3615945"/>
            <a:ext cx="5248275" cy="1895475"/>
          </a:xfrm>
          <a:prstGeom prst="rect">
            <a:avLst/>
          </a:prstGeom>
          <a:ln>
            <a:solidFill>
              <a:schemeClr val="tx1"/>
            </a:solidFill>
          </a:ln>
        </p:spPr>
      </p:pic>
      <p:sp>
        <p:nvSpPr>
          <p:cNvPr id="9" name="TextBox 8"/>
          <p:cNvSpPr txBox="1"/>
          <p:nvPr/>
        </p:nvSpPr>
        <p:spPr>
          <a:xfrm>
            <a:off x="323527" y="4926645"/>
            <a:ext cx="1375698" cy="584775"/>
          </a:xfrm>
          <a:prstGeom prst="rect">
            <a:avLst/>
          </a:prstGeom>
          <a:solidFill>
            <a:schemeClr val="bg2">
              <a:lumMod val="90000"/>
            </a:schemeClr>
          </a:solidFill>
          <a:ln>
            <a:solidFill>
              <a:schemeClr val="tx1"/>
            </a:solidFill>
          </a:ln>
        </p:spPr>
        <p:txBody>
          <a:bodyPr wrap="none" rtlCol="0">
            <a:spAutoFit/>
          </a:bodyPr>
          <a:lstStyle/>
          <a:p>
            <a:r>
              <a:rPr lang="ro-RO" sz="3200" b="1" dirty="0" smtClean="0">
                <a:latin typeface="Adobe Caslon Pro" pitchFamily="18" charset="0"/>
              </a:rPr>
              <a:t>1790-1</a:t>
            </a:r>
            <a:endParaRPr lang="ro-RO" sz="3200" b="1" dirty="0">
              <a:latin typeface="Adobe Caslon Pro" pitchFamily="18" charset="0"/>
            </a:endParaRPr>
          </a:p>
        </p:txBody>
      </p:sp>
    </p:spTree>
    <p:extLst>
      <p:ext uri="{BB962C8B-B14F-4D97-AF65-F5344CB8AC3E}">
        <p14:creationId xmlns:p14="http://schemas.microsoft.com/office/powerpoint/2010/main" val="75663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noGrp="1"/>
          </p:cNvSpPr>
          <p:nvPr>
            <p:ph idx="1"/>
          </p:nvPr>
        </p:nvSpPr>
        <p:spPr>
          <a:xfrm>
            <a:off x="457200" y="4221088"/>
            <a:ext cx="8229600" cy="1905075"/>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ro-RO" sz="2800" dirty="0" smtClean="0">
                <a:latin typeface="Adobe Caslon Pro" pitchFamily="18" charset="0"/>
              </a:rPr>
              <a:t>„</a:t>
            </a:r>
            <a:r>
              <a:rPr lang="en-US" sz="2800" dirty="0" smtClean="0">
                <a:latin typeface="Adobe Caslon Pro" pitchFamily="18" charset="0"/>
              </a:rPr>
              <a:t>[…]</a:t>
            </a:r>
            <a:r>
              <a:rPr lang="ro-RO" sz="2800" dirty="0" smtClean="0">
                <a:latin typeface="Adobe Caslon Pro" pitchFamily="18" charset="0"/>
              </a:rPr>
              <a:t> </a:t>
            </a:r>
            <a:r>
              <a:rPr lang="ro-RO" sz="2800" i="1" dirty="0" smtClean="0">
                <a:latin typeface="Adobe Caslon Pro" pitchFamily="18" charset="0"/>
              </a:rPr>
              <a:t>apoi două târguri de toamnă, </a:t>
            </a:r>
            <a:r>
              <a:rPr lang="en-US" sz="2800" dirty="0" smtClean="0">
                <a:latin typeface="Adobe Caslon Pro" pitchFamily="18" charset="0"/>
              </a:rPr>
              <a:t>[…] </a:t>
            </a:r>
            <a:r>
              <a:rPr lang="ro-RO" sz="2800" i="1" dirty="0" smtClean="0">
                <a:latin typeface="Adobe Caslon Pro" pitchFamily="18" charset="0"/>
              </a:rPr>
              <a:t>altul pe teritoriul comunei Vernești. Ele încep la 15 Septembrie și țin până la 15 Noembrie, fiind mai animate sâmbăta și duminica. Aici se desface multă butnărie, poame, zarzavaturi de iarnă, etc.” </a:t>
            </a:r>
            <a:r>
              <a:rPr lang="ro-RO" sz="2800" dirty="0" smtClean="0">
                <a:latin typeface="Adobe Caslon Pro" pitchFamily="18" charset="0"/>
              </a:rPr>
              <a:t>(Iorgulescu 1881)</a:t>
            </a:r>
            <a:endParaRPr lang="ro-RO" sz="2800" dirty="0">
              <a:latin typeface="Adobe Caslon Pro"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404664"/>
            <a:ext cx="5741144" cy="3215041"/>
          </a:xfrm>
          <a:prstGeom prst="rect">
            <a:avLst/>
          </a:prstGeom>
          <a:ln>
            <a:solidFill>
              <a:schemeClr val="tx1"/>
            </a:solidFill>
          </a:ln>
        </p:spPr>
      </p:pic>
      <p:sp>
        <p:nvSpPr>
          <p:cNvPr id="6" name="TextBox 5"/>
          <p:cNvSpPr txBox="1"/>
          <p:nvPr/>
        </p:nvSpPr>
        <p:spPr>
          <a:xfrm>
            <a:off x="3039401" y="3635732"/>
            <a:ext cx="3333733" cy="369332"/>
          </a:xfrm>
          <a:prstGeom prst="rect">
            <a:avLst/>
          </a:prstGeom>
          <a:solidFill>
            <a:schemeClr val="bg1"/>
          </a:solidFill>
          <a:ln>
            <a:noFill/>
          </a:ln>
        </p:spPr>
        <p:txBody>
          <a:bodyPr wrap="none" rtlCol="0">
            <a:spAutoFit/>
          </a:bodyPr>
          <a:lstStyle/>
          <a:p>
            <a:pPr algn="ctr"/>
            <a:r>
              <a:rPr lang="ro-RO" dirty="0" smtClean="0">
                <a:latin typeface="Adobe Caslon Pro" pitchFamily="18" charset="0"/>
              </a:rPr>
              <a:t>Ioan Andreescu, Târg de Drăgaică</a:t>
            </a:r>
            <a:endParaRPr lang="ro-RO" dirty="0">
              <a:latin typeface="Adobe Caslon Pro" pitchFamily="18" charset="0"/>
            </a:endParaRPr>
          </a:p>
        </p:txBody>
      </p:sp>
    </p:spTree>
    <p:extLst>
      <p:ext uri="{BB962C8B-B14F-4D97-AF65-F5344CB8AC3E}">
        <p14:creationId xmlns:p14="http://schemas.microsoft.com/office/powerpoint/2010/main" val="40425549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l="-9000" r="-9000"/>
          </a:stretch>
        </a:blip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28531" y="1425576"/>
            <a:ext cx="3683429" cy="2375756"/>
          </a:xfrm>
          <a:ln>
            <a:solidFill>
              <a:schemeClr val="tx1"/>
            </a:solidFill>
          </a:ln>
        </p:spPr>
      </p:pic>
      <p:sp>
        <p:nvSpPr>
          <p:cNvPr id="4" name="Title 1"/>
          <p:cNvSpPr txBox="1">
            <a:spLocks/>
          </p:cNvSpPr>
          <p:nvPr/>
        </p:nvSpPr>
        <p:spPr>
          <a:xfrm>
            <a:off x="1619672" y="282576"/>
            <a:ext cx="5987008"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b="1" dirty="0" smtClean="0">
                <a:latin typeface="Adobe Caslon Pro" pitchFamily="18" charset="0"/>
              </a:rPr>
              <a:t>Mănăstirile</a:t>
            </a:r>
            <a:br>
              <a:rPr lang="ro-RO" b="1" dirty="0" smtClean="0">
                <a:latin typeface="Adobe Caslon Pro" pitchFamily="18" charset="0"/>
              </a:rPr>
            </a:br>
            <a:r>
              <a:rPr lang="ro-RO" sz="3600" dirty="0" smtClean="0">
                <a:latin typeface="Adobe Caslon Pro" pitchFamily="18" charset="0"/>
              </a:rPr>
              <a:t>simbol al Buzăului</a:t>
            </a:r>
            <a:endParaRPr lang="ro-RO" sz="2700" dirty="0">
              <a:solidFill>
                <a:schemeClr val="tx1">
                  <a:lumMod val="75000"/>
                  <a:lumOff val="25000"/>
                </a:schemeClr>
              </a:solidFill>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3962574"/>
            <a:ext cx="3672408" cy="2588933"/>
          </a:xfrm>
          <a:prstGeom prst="rect">
            <a:avLst/>
          </a:prstGeom>
          <a:ln>
            <a:solidFill>
              <a:schemeClr val="tx1"/>
            </a:solidFill>
          </a:ln>
        </p:spPr>
      </p:pic>
    </p:spTree>
    <p:extLst>
      <p:ext uri="{BB962C8B-B14F-4D97-AF65-F5344CB8AC3E}">
        <p14:creationId xmlns:p14="http://schemas.microsoft.com/office/powerpoint/2010/main" val="2763368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792" y="274638"/>
            <a:ext cx="5987008" cy="1143000"/>
          </a:xfrm>
        </p:spPr>
        <p:txBody>
          <a:bodyPr>
            <a:normAutofit fontScale="90000"/>
          </a:bodyPr>
          <a:lstStyle/>
          <a:p>
            <a:r>
              <a:rPr lang="ro-RO" b="1" dirty="0" smtClean="0">
                <a:latin typeface="Adobe Caslon Pro" pitchFamily="18" charset="0"/>
              </a:rPr>
              <a:t>Mănăstirile</a:t>
            </a:r>
            <a:br>
              <a:rPr lang="ro-RO" b="1" dirty="0" smtClean="0">
                <a:latin typeface="Adobe Caslon Pro" pitchFamily="18" charset="0"/>
              </a:rPr>
            </a:br>
            <a:r>
              <a:rPr lang="ro-RO" sz="3600" dirty="0" smtClean="0">
                <a:latin typeface="Adobe Caslon Pro" pitchFamily="18" charset="0"/>
              </a:rPr>
              <a:t>...</a:t>
            </a:r>
            <a:r>
              <a:rPr lang="ro-RO" sz="3600" dirty="0" smtClean="0">
                <a:solidFill>
                  <a:schemeClr val="tx1">
                    <a:lumMod val="75000"/>
                    <a:lumOff val="25000"/>
                  </a:schemeClr>
                </a:solidFill>
                <a:latin typeface="Adobe Caslon Pro" pitchFamily="18" charset="0"/>
              </a:rPr>
              <a:t>prea puține?</a:t>
            </a:r>
            <a:endParaRPr lang="ro-RO" sz="3600" dirty="0">
              <a:solidFill>
                <a:schemeClr val="tx1">
                  <a:lumMod val="75000"/>
                  <a:lumOff val="25000"/>
                </a:schemeClr>
              </a:solidFill>
            </a:endParaRPr>
          </a:p>
        </p:txBody>
      </p:sp>
      <p:pic>
        <p:nvPicPr>
          <p:cNvPr id="1026" name="Picture 2"/>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63857" y="90849"/>
            <a:ext cx="2149221" cy="1465943"/>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Content Placeholder 2"/>
          <p:cNvSpPr txBox="1">
            <a:spLocks/>
          </p:cNvSpPr>
          <p:nvPr/>
        </p:nvSpPr>
        <p:spPr>
          <a:xfrm>
            <a:off x="457200" y="1988840"/>
            <a:ext cx="8229600" cy="413732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ro-RO" sz="2800" dirty="0">
              <a:latin typeface="Adobe Caslon Pro"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380596069"/>
              </p:ext>
            </p:extLst>
          </p:nvPr>
        </p:nvGraphicFramePr>
        <p:xfrm>
          <a:off x="683569" y="3068961"/>
          <a:ext cx="3924436" cy="3057202"/>
        </p:xfrm>
        <a:graphic>
          <a:graphicData uri="http://schemas.openxmlformats.org/drawingml/2006/table">
            <a:tbl>
              <a:tblPr firstRow="1" bandRow="1">
                <a:tableStyleId>{D7AC3CCA-C797-4891-BE02-D94E43425B78}</a:tableStyleId>
              </a:tblPr>
              <a:tblGrid>
                <a:gridCol w="3924436"/>
              </a:tblGrid>
              <a:tr h="454533">
                <a:tc>
                  <a:txBody>
                    <a:bodyPr/>
                    <a:lstStyle/>
                    <a:p>
                      <a:pPr algn="ctr"/>
                      <a:r>
                        <a:rPr lang="ro-RO" sz="2000" b="1" i="0" dirty="0" smtClean="0">
                          <a:latin typeface="Adobe Caslon Pro" pitchFamily="18" charset="0"/>
                        </a:rPr>
                        <a:t>Vintilă Vodă</a:t>
                      </a:r>
                      <a:endParaRPr lang="ro-RO" sz="2000" b="1" i="0" dirty="0">
                        <a:latin typeface="Adobe Caslon Pro" pitchFamily="18" charset="0"/>
                      </a:endParaRPr>
                    </a:p>
                  </a:txBody>
                  <a:tcPr anchor="ctr"/>
                </a:tc>
              </a:tr>
              <a:tr h="454533">
                <a:tc>
                  <a:txBody>
                    <a:bodyPr/>
                    <a:lstStyle/>
                    <a:p>
                      <a:pPr algn="ctr"/>
                      <a:r>
                        <a:rPr lang="ro-RO" sz="2000" b="1" i="0" dirty="0" smtClean="0">
                          <a:latin typeface="Adobe Caslon Pro" pitchFamily="18" charset="0"/>
                        </a:rPr>
                        <a:t>Berca</a:t>
                      </a:r>
                      <a:endParaRPr lang="ro-RO" sz="2000" b="1" i="0" dirty="0">
                        <a:latin typeface="Adobe Caslon Pro" pitchFamily="18" charset="0"/>
                      </a:endParaRPr>
                    </a:p>
                  </a:txBody>
                  <a:tcPr anchor="ctr"/>
                </a:tc>
              </a:tr>
              <a:tr h="454533">
                <a:tc>
                  <a:txBody>
                    <a:bodyPr/>
                    <a:lstStyle/>
                    <a:p>
                      <a:pPr algn="ctr"/>
                      <a:r>
                        <a:rPr lang="ro-RO" sz="2000" b="1" i="0" dirty="0" smtClean="0">
                          <a:latin typeface="Adobe Caslon Pro" pitchFamily="18" charset="0"/>
                        </a:rPr>
                        <a:t>Pinu</a:t>
                      </a:r>
                      <a:endParaRPr lang="ro-RO" sz="2000" b="1" i="0" dirty="0">
                        <a:latin typeface="Adobe Caslon Pro" pitchFamily="18" charset="0"/>
                      </a:endParaRPr>
                    </a:p>
                  </a:txBody>
                  <a:tcPr anchor="ctr"/>
                </a:tc>
              </a:tr>
              <a:tr h="454533">
                <a:tc>
                  <a:txBody>
                    <a:bodyPr/>
                    <a:lstStyle/>
                    <a:p>
                      <a:pPr algn="ctr"/>
                      <a:r>
                        <a:rPr lang="ro-RO" sz="2000" b="1" i="1" dirty="0" smtClean="0">
                          <a:latin typeface="Adobe Caslon Pro" pitchFamily="18" charset="0"/>
                        </a:rPr>
                        <a:t>Maguran</a:t>
                      </a:r>
                      <a:endParaRPr lang="ro-RO" sz="2000" b="1" i="1" dirty="0">
                        <a:latin typeface="Adobe Caslon Pro" pitchFamily="18" charset="0"/>
                      </a:endParaRPr>
                    </a:p>
                  </a:txBody>
                  <a:tcPr anchor="ctr"/>
                </a:tc>
              </a:tr>
              <a:tr h="454533">
                <a:tc>
                  <a:txBody>
                    <a:bodyPr/>
                    <a:lstStyle/>
                    <a:p>
                      <a:pPr algn="ctr"/>
                      <a:r>
                        <a:rPr lang="ro-RO" sz="2000" b="1" i="0" dirty="0" smtClean="0">
                          <a:latin typeface="Adobe Caslon Pro" pitchFamily="18" charset="0"/>
                        </a:rPr>
                        <a:t>Ungurei</a:t>
                      </a:r>
                      <a:endParaRPr lang="ro-RO" sz="2000" b="1" i="0" dirty="0">
                        <a:latin typeface="Adobe Caslon Pro" pitchFamily="18" charset="0"/>
                      </a:endParaRPr>
                    </a:p>
                  </a:txBody>
                  <a:tcPr anchor="ctr"/>
                </a:tc>
              </a:tr>
              <a:tr h="784537">
                <a:tc>
                  <a:txBody>
                    <a:bodyPr/>
                    <a:lstStyle/>
                    <a:p>
                      <a:pPr algn="ctr"/>
                      <a:r>
                        <a:rPr lang="ro-RO" sz="2000" b="1" i="0" dirty="0" smtClean="0">
                          <a:latin typeface="Adobe Caslon Pro" pitchFamily="18" charset="0"/>
                        </a:rPr>
                        <a:t>o</a:t>
                      </a:r>
                      <a:r>
                        <a:rPr lang="ro-RO" sz="2000" b="1" i="0" baseline="0" dirty="0" smtClean="0">
                          <a:latin typeface="Adobe Caslon Pro" pitchFamily="18" charset="0"/>
                        </a:rPr>
                        <a:t> mănăstire nenumită lângă Buzău</a:t>
                      </a:r>
                      <a:endParaRPr lang="ro-RO" sz="2000" b="1" i="0" dirty="0">
                        <a:latin typeface="Adobe Caslon Pro" pitchFamily="18" charset="0"/>
                      </a:endParaRPr>
                    </a:p>
                  </a:txBody>
                  <a:tcPr anchor="ctr"/>
                </a:tc>
              </a:tr>
            </a:tbl>
          </a:graphicData>
        </a:graphic>
      </p:graphicFrame>
      <p:sp>
        <p:nvSpPr>
          <p:cNvPr id="13" name="Content Placeholder 2"/>
          <p:cNvSpPr txBox="1">
            <a:spLocks/>
          </p:cNvSpPr>
          <p:nvPr/>
        </p:nvSpPr>
        <p:spPr>
          <a:xfrm>
            <a:off x="251520" y="1988838"/>
            <a:ext cx="8712968" cy="1008114"/>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v"/>
            </a:pPr>
            <a:r>
              <a:rPr lang="ro-RO" sz="2800" dirty="0" smtClean="0">
                <a:latin typeface="Adobe Caslon Pro" pitchFamily="18" charset="0"/>
              </a:rPr>
              <a:t>6 mănăstiri </a:t>
            </a:r>
            <a:r>
              <a:rPr lang="ro-RO" sz="2800" dirty="0" smtClean="0">
                <a:latin typeface="Adobe Caslon Pro" pitchFamily="18" charset="0"/>
              </a:rPr>
              <a:t>și o capelă menționate </a:t>
            </a:r>
            <a:r>
              <a:rPr lang="ro-RO" sz="2800" dirty="0" smtClean="0">
                <a:latin typeface="Adobe Caslon Pro" pitchFamily="18" charset="0"/>
              </a:rPr>
              <a:t>de Bauer în întreg județul.</a:t>
            </a:r>
          </a:p>
          <a:p>
            <a:pPr>
              <a:buFont typeface="Wingdings" pitchFamily="2" charset="2"/>
              <a:buChar char="v"/>
            </a:pPr>
            <a:r>
              <a:rPr lang="ro-RO" sz="2800" dirty="0" smtClean="0">
                <a:latin typeface="Adobe Caslon Pro" pitchFamily="18" charset="0"/>
              </a:rPr>
              <a:t>15 mănăstiri identificate doar în N județului, între </a:t>
            </a:r>
            <a:r>
              <a:rPr lang="ro-RO" sz="2800" dirty="0">
                <a:latin typeface="Adobe Caslon Pro" pitchFamily="18" charset="0"/>
              </a:rPr>
              <a:t>între </a:t>
            </a:r>
            <a:r>
              <a:rPr lang="ro-RO" sz="2800" dirty="0" smtClean="0">
                <a:latin typeface="Adobe Caslon Pro" pitchFamily="18" charset="0"/>
              </a:rPr>
              <a:t>1700-1799. </a:t>
            </a:r>
            <a:endParaRPr lang="ro-RO" sz="2800" dirty="0">
              <a:latin typeface="Adobe Caslon Pro" pitchFamily="18"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2493637313"/>
              </p:ext>
            </p:extLst>
          </p:nvPr>
        </p:nvGraphicFramePr>
        <p:xfrm>
          <a:off x="683568" y="3068961"/>
          <a:ext cx="5400600" cy="3057202"/>
        </p:xfrm>
        <a:graphic>
          <a:graphicData uri="http://schemas.openxmlformats.org/drawingml/2006/table">
            <a:tbl>
              <a:tblPr firstRow="1" bandRow="1">
                <a:tableStyleId>{D7AC3CCA-C797-4891-BE02-D94E43425B78}</a:tableStyleId>
              </a:tblPr>
              <a:tblGrid>
                <a:gridCol w="3888432"/>
                <a:gridCol w="1512168"/>
              </a:tblGrid>
              <a:tr h="454533">
                <a:tc>
                  <a:txBody>
                    <a:bodyPr/>
                    <a:lstStyle/>
                    <a:p>
                      <a:pPr algn="ctr"/>
                      <a:r>
                        <a:rPr lang="ro-RO" sz="2000" b="1" i="0" dirty="0" smtClean="0">
                          <a:latin typeface="Adobe Caslon Pro" pitchFamily="18" charset="0"/>
                        </a:rPr>
                        <a:t>Vintilă Vodă</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1532</a:t>
                      </a:r>
                      <a:endParaRPr lang="ro-RO" sz="2000" b="1" i="0" dirty="0">
                        <a:latin typeface="Adobe Caslon Pro" pitchFamily="18" charset="0"/>
                      </a:endParaRPr>
                    </a:p>
                  </a:txBody>
                  <a:tcPr anchor="ctr"/>
                </a:tc>
              </a:tr>
              <a:tr h="454533">
                <a:tc>
                  <a:txBody>
                    <a:bodyPr/>
                    <a:lstStyle/>
                    <a:p>
                      <a:pPr algn="ctr"/>
                      <a:r>
                        <a:rPr lang="ro-RO" sz="2000" b="1" i="0" dirty="0" smtClean="0">
                          <a:latin typeface="Adobe Caslon Pro" pitchFamily="18" charset="0"/>
                        </a:rPr>
                        <a:t>Berca</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1694</a:t>
                      </a:r>
                      <a:endParaRPr lang="ro-RO" sz="2000" b="1" i="0" dirty="0">
                        <a:latin typeface="Adobe Caslon Pro" pitchFamily="18" charset="0"/>
                      </a:endParaRPr>
                    </a:p>
                  </a:txBody>
                  <a:tcPr anchor="ctr"/>
                </a:tc>
              </a:tr>
              <a:tr h="454533">
                <a:tc>
                  <a:txBody>
                    <a:bodyPr/>
                    <a:lstStyle/>
                    <a:p>
                      <a:pPr algn="ctr"/>
                      <a:r>
                        <a:rPr lang="ro-RO" sz="2000" b="1" i="0" dirty="0" smtClean="0">
                          <a:latin typeface="Adobe Caslon Pro" pitchFamily="18" charset="0"/>
                        </a:rPr>
                        <a:t>Pinu</a:t>
                      </a:r>
                      <a:endParaRPr lang="ro-RO" sz="2000" b="1" i="0" dirty="0">
                        <a:latin typeface="Adobe Caslon Pro"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2000" b="1" i="0" dirty="0" smtClean="0">
                          <a:latin typeface="Adobe Caslon Pro" pitchFamily="18" charset="0"/>
                        </a:rPr>
                        <a:t>1647-49</a:t>
                      </a:r>
                    </a:p>
                  </a:txBody>
                  <a:tcPr anchor="ctr"/>
                </a:tc>
              </a:tr>
              <a:tr h="454533">
                <a:tc>
                  <a:txBody>
                    <a:bodyPr/>
                    <a:lstStyle/>
                    <a:p>
                      <a:pPr algn="ctr"/>
                      <a:r>
                        <a:rPr lang="ro-RO" sz="2000" b="1" i="1" dirty="0" smtClean="0">
                          <a:latin typeface="Adobe Caslon Pro" pitchFamily="18" charset="0"/>
                        </a:rPr>
                        <a:t>Maguran</a:t>
                      </a:r>
                      <a:endParaRPr lang="ro-RO" sz="2000" b="1" i="1" dirty="0">
                        <a:latin typeface="Adobe Caslon Pro" pitchFamily="18" charset="0"/>
                      </a:endParaRPr>
                    </a:p>
                  </a:txBody>
                  <a:tcPr anchor="ctr"/>
                </a:tc>
                <a:tc>
                  <a:txBody>
                    <a:bodyPr/>
                    <a:lstStyle/>
                    <a:p>
                      <a:pPr algn="ctr"/>
                      <a:r>
                        <a:rPr lang="ro-RO" sz="2000" b="1" i="1" dirty="0" smtClean="0">
                          <a:latin typeface="Adobe Caslon Pro" pitchFamily="18" charset="0"/>
                        </a:rPr>
                        <a:t>-</a:t>
                      </a:r>
                      <a:endParaRPr lang="ro-RO" sz="2000" b="1" i="1" dirty="0">
                        <a:latin typeface="Adobe Caslon Pro" pitchFamily="18" charset="0"/>
                      </a:endParaRPr>
                    </a:p>
                  </a:txBody>
                  <a:tcPr anchor="ctr"/>
                </a:tc>
              </a:tr>
              <a:tr h="454533">
                <a:tc>
                  <a:txBody>
                    <a:bodyPr/>
                    <a:lstStyle/>
                    <a:p>
                      <a:pPr algn="ctr"/>
                      <a:r>
                        <a:rPr lang="ro-RO" sz="2000" b="1" i="0" dirty="0" smtClean="0">
                          <a:latin typeface="Adobe Caslon Pro" pitchFamily="18" charset="0"/>
                        </a:rPr>
                        <a:t>Ungurei</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cca. 1662</a:t>
                      </a:r>
                      <a:endParaRPr lang="ro-RO" sz="2000" b="1" i="0" dirty="0">
                        <a:latin typeface="Adobe Caslon Pro" pitchFamily="18" charset="0"/>
                      </a:endParaRPr>
                    </a:p>
                  </a:txBody>
                  <a:tcPr anchor="ctr"/>
                </a:tc>
              </a:tr>
              <a:tr h="784537">
                <a:tc>
                  <a:txBody>
                    <a:bodyPr/>
                    <a:lstStyle/>
                    <a:p>
                      <a:pPr algn="ctr"/>
                      <a:r>
                        <a:rPr lang="ro-RO" sz="2000" b="1" i="0" dirty="0" smtClean="0">
                          <a:latin typeface="Adobe Caslon Pro" pitchFamily="18" charset="0"/>
                        </a:rPr>
                        <a:t>o</a:t>
                      </a:r>
                      <a:r>
                        <a:rPr lang="ro-RO" sz="2000" b="1" i="0" baseline="0" dirty="0" smtClean="0">
                          <a:latin typeface="Adobe Caslon Pro" pitchFamily="18" charset="0"/>
                        </a:rPr>
                        <a:t> mănăstire nenumită lângă Buzău</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1571</a:t>
                      </a:r>
                      <a:endParaRPr lang="ro-RO" sz="2000" b="1" i="0" dirty="0">
                        <a:latin typeface="Adobe Caslon Pro" pitchFamily="18" charset="0"/>
                      </a:endParaRPr>
                    </a:p>
                  </a:txBody>
                  <a:tcPr anchor="ctr"/>
                </a:tc>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106188685"/>
              </p:ext>
            </p:extLst>
          </p:nvPr>
        </p:nvGraphicFramePr>
        <p:xfrm>
          <a:off x="683568" y="3068960"/>
          <a:ext cx="7632848" cy="3120829"/>
        </p:xfrm>
        <a:graphic>
          <a:graphicData uri="http://schemas.openxmlformats.org/drawingml/2006/table">
            <a:tbl>
              <a:tblPr firstRow="1" bandRow="1">
                <a:tableStyleId>{D7AC3CCA-C797-4891-BE02-D94E43425B78}</a:tableStyleId>
              </a:tblPr>
              <a:tblGrid>
                <a:gridCol w="3888432"/>
                <a:gridCol w="1512168"/>
                <a:gridCol w="2232248"/>
              </a:tblGrid>
              <a:tr h="454533">
                <a:tc>
                  <a:txBody>
                    <a:bodyPr/>
                    <a:lstStyle/>
                    <a:p>
                      <a:pPr algn="ctr"/>
                      <a:r>
                        <a:rPr lang="ro-RO" sz="2000" b="1" i="0" dirty="0" smtClean="0">
                          <a:latin typeface="Adobe Caslon Pro" pitchFamily="18" charset="0"/>
                        </a:rPr>
                        <a:t>Vintilă Vodă</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1532</a:t>
                      </a:r>
                      <a:endParaRPr lang="ro-RO" sz="2000" b="1" i="0" dirty="0">
                        <a:latin typeface="Adobe Caslon Pro" pitchFamily="18" charset="0"/>
                      </a:endParaRPr>
                    </a:p>
                  </a:txBody>
                  <a:tcPr anchor="ctr"/>
                </a:tc>
                <a:tc>
                  <a:txBody>
                    <a:bodyPr/>
                    <a:lstStyle/>
                    <a:p>
                      <a:pPr algn="ctr"/>
                      <a:r>
                        <a:rPr lang="ro-RO" sz="1400" b="0" i="0" dirty="0" smtClean="0">
                          <a:latin typeface="Adobe Caslon Pro" pitchFamily="18" charset="0"/>
                        </a:rPr>
                        <a:t>Vlad Vintilă</a:t>
                      </a:r>
                      <a:endParaRPr lang="ro-RO" sz="1400" b="0" i="0" dirty="0">
                        <a:latin typeface="Adobe Caslon Pro" pitchFamily="18" charset="0"/>
                      </a:endParaRPr>
                    </a:p>
                  </a:txBody>
                  <a:tcPr anchor="ctr"/>
                </a:tc>
              </a:tr>
              <a:tr h="454533">
                <a:tc>
                  <a:txBody>
                    <a:bodyPr/>
                    <a:lstStyle/>
                    <a:p>
                      <a:pPr algn="ctr"/>
                      <a:r>
                        <a:rPr lang="ro-RO" sz="2000" b="1" i="0" dirty="0" smtClean="0">
                          <a:latin typeface="Adobe Caslon Pro" pitchFamily="18" charset="0"/>
                        </a:rPr>
                        <a:t>Berca</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1694</a:t>
                      </a:r>
                      <a:endParaRPr lang="ro-RO" sz="2000" b="1" i="0" dirty="0">
                        <a:latin typeface="Adobe Caslon Pro" pitchFamily="18" charset="0"/>
                      </a:endParaRPr>
                    </a:p>
                  </a:txBody>
                  <a:tcPr anchor="ctr"/>
                </a:tc>
                <a:tc>
                  <a:txBody>
                    <a:bodyPr/>
                    <a:lstStyle/>
                    <a:p>
                      <a:pPr algn="ctr"/>
                      <a:r>
                        <a:rPr lang="ro-RO" sz="1400" b="0" i="0" dirty="0" smtClean="0">
                          <a:latin typeface="Adobe Caslon Pro" pitchFamily="18" charset="0"/>
                        </a:rPr>
                        <a:t>Mihalcea Cândescu</a:t>
                      </a:r>
                      <a:endParaRPr lang="ro-RO" sz="1400" b="0" i="0" dirty="0">
                        <a:latin typeface="Adobe Caslon Pro" pitchFamily="18" charset="0"/>
                      </a:endParaRPr>
                    </a:p>
                  </a:txBody>
                  <a:tcPr anchor="ctr"/>
                </a:tc>
              </a:tr>
              <a:tr h="454533">
                <a:tc>
                  <a:txBody>
                    <a:bodyPr/>
                    <a:lstStyle/>
                    <a:p>
                      <a:pPr algn="ctr"/>
                      <a:r>
                        <a:rPr lang="ro-RO" sz="2000" b="1" i="0" dirty="0" smtClean="0">
                          <a:latin typeface="Adobe Caslon Pro" pitchFamily="18" charset="0"/>
                        </a:rPr>
                        <a:t>Pinu</a:t>
                      </a:r>
                      <a:endParaRPr lang="ro-RO" sz="2000" b="1" i="0" dirty="0">
                        <a:latin typeface="Adobe Caslon Pro"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2000" b="1" i="0" dirty="0" smtClean="0">
                          <a:latin typeface="Adobe Caslon Pro" pitchFamily="18" charset="0"/>
                        </a:rPr>
                        <a:t>1647-49</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1400" b="0" i="0" dirty="0" smtClean="0">
                          <a:latin typeface="Adobe Caslon Pro" pitchFamily="18" charset="0"/>
                        </a:rPr>
                        <a:t>Matei Basarab</a:t>
                      </a:r>
                    </a:p>
                  </a:txBody>
                  <a:tcPr anchor="ctr"/>
                </a:tc>
              </a:tr>
              <a:tr h="454533">
                <a:tc>
                  <a:txBody>
                    <a:bodyPr/>
                    <a:lstStyle/>
                    <a:p>
                      <a:pPr algn="ctr"/>
                      <a:r>
                        <a:rPr lang="ro-RO" sz="2000" b="1" i="1" dirty="0" smtClean="0">
                          <a:latin typeface="Adobe Caslon Pro" pitchFamily="18" charset="0"/>
                        </a:rPr>
                        <a:t>Maguran</a:t>
                      </a:r>
                      <a:endParaRPr lang="ro-RO" sz="2000" b="1" i="1" dirty="0">
                        <a:latin typeface="Adobe Caslon Pro" pitchFamily="18" charset="0"/>
                      </a:endParaRPr>
                    </a:p>
                  </a:txBody>
                  <a:tcPr anchor="ctr"/>
                </a:tc>
                <a:tc>
                  <a:txBody>
                    <a:bodyPr/>
                    <a:lstStyle/>
                    <a:p>
                      <a:pPr algn="ctr"/>
                      <a:r>
                        <a:rPr lang="ro-RO" sz="2000" b="1" i="1" dirty="0" smtClean="0">
                          <a:latin typeface="Adobe Caslon Pro" pitchFamily="18" charset="0"/>
                        </a:rPr>
                        <a:t>-</a:t>
                      </a:r>
                      <a:endParaRPr lang="ro-RO" sz="2000" b="1" i="1" dirty="0">
                        <a:latin typeface="Adobe Caslon Pro" pitchFamily="18" charset="0"/>
                      </a:endParaRPr>
                    </a:p>
                  </a:txBody>
                  <a:tcPr anchor="ctr"/>
                </a:tc>
                <a:tc>
                  <a:txBody>
                    <a:bodyPr/>
                    <a:lstStyle/>
                    <a:p>
                      <a:pPr algn="ctr"/>
                      <a:r>
                        <a:rPr lang="ro-RO" sz="1400" b="0" i="1" dirty="0" smtClean="0">
                          <a:latin typeface="Adobe Caslon Pro" pitchFamily="18" charset="0"/>
                        </a:rPr>
                        <a:t>?</a:t>
                      </a:r>
                      <a:endParaRPr lang="ro-RO" sz="1400" b="0" i="1" dirty="0">
                        <a:latin typeface="Adobe Caslon Pro" pitchFamily="18" charset="0"/>
                      </a:endParaRPr>
                    </a:p>
                  </a:txBody>
                  <a:tcPr anchor="ctr"/>
                </a:tc>
              </a:tr>
              <a:tr h="454533">
                <a:tc>
                  <a:txBody>
                    <a:bodyPr/>
                    <a:lstStyle/>
                    <a:p>
                      <a:pPr algn="ctr"/>
                      <a:r>
                        <a:rPr lang="ro-RO" sz="2000" b="1" i="0" dirty="0" smtClean="0">
                          <a:latin typeface="Adobe Caslon Pro" pitchFamily="18" charset="0"/>
                        </a:rPr>
                        <a:t>Ungurei</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cca. 1662</a:t>
                      </a:r>
                      <a:endParaRPr lang="ro-RO" sz="2000" b="1" i="0" dirty="0">
                        <a:latin typeface="Adobe Caslon Pro" pitchFamily="18" charset="0"/>
                      </a:endParaRPr>
                    </a:p>
                  </a:txBody>
                  <a:tcPr anchor="ctr"/>
                </a:tc>
                <a:tc>
                  <a:txBody>
                    <a:bodyPr/>
                    <a:lstStyle/>
                    <a:p>
                      <a:pPr algn="ctr"/>
                      <a:r>
                        <a:rPr lang="ro-RO" sz="1400" b="0" i="0" dirty="0" smtClean="0">
                          <a:latin typeface="Adobe Caslon Pro" pitchFamily="18" charset="0"/>
                        </a:rPr>
                        <a:t>prob.</a:t>
                      </a:r>
                      <a:r>
                        <a:rPr lang="ro-RO" sz="1400" b="0" i="0" baseline="0" dirty="0" smtClean="0">
                          <a:latin typeface="Adobe Caslon Pro" pitchFamily="18" charset="0"/>
                        </a:rPr>
                        <a:t> un membru al familiei Cândescu</a:t>
                      </a:r>
                      <a:endParaRPr lang="ro-RO" sz="1400" b="0" i="0" dirty="0">
                        <a:latin typeface="Adobe Caslon Pro" pitchFamily="18" charset="0"/>
                      </a:endParaRPr>
                    </a:p>
                  </a:txBody>
                  <a:tcPr anchor="ctr"/>
                </a:tc>
              </a:tr>
              <a:tr h="784537">
                <a:tc>
                  <a:txBody>
                    <a:bodyPr/>
                    <a:lstStyle/>
                    <a:p>
                      <a:pPr algn="ctr"/>
                      <a:r>
                        <a:rPr lang="ro-RO" sz="2000" b="1" i="0" dirty="0" smtClean="0">
                          <a:latin typeface="Adobe Caslon Pro" pitchFamily="18" charset="0"/>
                        </a:rPr>
                        <a:t>o</a:t>
                      </a:r>
                      <a:r>
                        <a:rPr lang="ro-RO" sz="2000" b="1" i="0" baseline="0" dirty="0" smtClean="0">
                          <a:latin typeface="Adobe Caslon Pro" pitchFamily="18" charset="0"/>
                        </a:rPr>
                        <a:t> mănăstire nenumită lângă Buzău</a:t>
                      </a:r>
                      <a:endParaRPr lang="ro-RO" sz="2000" b="1" i="0" dirty="0">
                        <a:latin typeface="Adobe Caslon Pro" pitchFamily="18" charset="0"/>
                      </a:endParaRPr>
                    </a:p>
                  </a:txBody>
                  <a:tcPr anchor="ctr"/>
                </a:tc>
                <a:tc>
                  <a:txBody>
                    <a:bodyPr/>
                    <a:lstStyle/>
                    <a:p>
                      <a:pPr algn="ctr"/>
                      <a:r>
                        <a:rPr lang="ro-RO" sz="2000" b="1" i="0" dirty="0" smtClean="0">
                          <a:latin typeface="Adobe Caslon Pro" pitchFamily="18" charset="0"/>
                        </a:rPr>
                        <a:t>1571</a:t>
                      </a:r>
                      <a:endParaRPr lang="ro-RO" sz="2000" b="1" i="0" dirty="0">
                        <a:latin typeface="Adobe Caslon Pro" pitchFamily="18" charset="0"/>
                      </a:endParaRPr>
                    </a:p>
                  </a:txBody>
                  <a:tcPr anchor="ctr"/>
                </a:tc>
                <a:tc>
                  <a:txBody>
                    <a:bodyPr/>
                    <a:lstStyle/>
                    <a:p>
                      <a:pPr algn="ctr"/>
                      <a:r>
                        <a:rPr lang="ro-RO" sz="1400" b="0" i="0" dirty="0" smtClean="0">
                          <a:latin typeface="Adobe Caslon Pro" pitchFamily="18" charset="0"/>
                        </a:rPr>
                        <a:t>Andronie Cantacuzino</a:t>
                      </a:r>
                      <a:endParaRPr lang="ro-RO" sz="1400" b="0" i="0" dirty="0">
                        <a:latin typeface="Adobe Caslon Pro" pitchFamily="18" charset="0"/>
                      </a:endParaRPr>
                    </a:p>
                  </a:txBody>
                  <a:tcPr anchor="ctr"/>
                </a:tc>
              </a:tr>
            </a:tbl>
          </a:graphicData>
        </a:graphic>
      </p:graphicFrame>
      <p:sp>
        <p:nvSpPr>
          <p:cNvPr id="16" name="Title 1"/>
          <p:cNvSpPr txBox="1">
            <a:spLocks/>
          </p:cNvSpPr>
          <p:nvPr/>
        </p:nvSpPr>
        <p:spPr>
          <a:xfrm>
            <a:off x="2699792" y="269776"/>
            <a:ext cx="5987008"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b="1" dirty="0" smtClean="0">
                <a:latin typeface="Adobe Caslon Pro" pitchFamily="18" charset="0"/>
              </a:rPr>
              <a:t>Mănăstirile</a:t>
            </a:r>
            <a:br>
              <a:rPr lang="ro-RO" b="1" dirty="0" smtClean="0">
                <a:latin typeface="Adobe Caslon Pro" pitchFamily="18" charset="0"/>
              </a:rPr>
            </a:br>
            <a:r>
              <a:rPr lang="ro-RO" sz="3600" b="1" dirty="0" smtClean="0">
                <a:solidFill>
                  <a:srgbClr val="0070C0"/>
                </a:solidFill>
                <a:latin typeface="Adobe Caslon Pro" pitchFamily="18" charset="0"/>
              </a:rPr>
              <a:t>ctitori selecți</a:t>
            </a:r>
            <a:endParaRPr lang="ro-RO" sz="3600" dirty="0">
              <a:solidFill>
                <a:srgbClr val="0070C0"/>
              </a:solidFill>
            </a:endParaRPr>
          </a:p>
        </p:txBody>
      </p:sp>
    </p:spTree>
    <p:extLst>
      <p:ext uri="{BB962C8B-B14F-4D97-AF65-F5344CB8AC3E}">
        <p14:creationId xmlns:p14="http://schemas.microsoft.com/office/powerpoint/2010/main" val="287218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tgtEl>
                                      </p:cBhvr>
                                    </p:animEffect>
                                    <p:set>
                                      <p:cBhvr>
                                        <p:cTn id="17" dur="1" fill="hold">
                                          <p:stCondLst>
                                            <p:cond delay="499"/>
                                          </p:stCondLst>
                                        </p:cTn>
                                        <p:tgtEl>
                                          <p:spTgt spid="2"/>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8755" y="332656"/>
            <a:ext cx="6226490" cy="1143000"/>
          </a:xfrm>
        </p:spPr>
        <p:txBody>
          <a:bodyPr>
            <a:normAutofit fontScale="90000"/>
          </a:bodyPr>
          <a:lstStyle/>
          <a:p>
            <a:r>
              <a:rPr lang="ro-RO" b="1" dirty="0" smtClean="0">
                <a:latin typeface="Adobe Caslon Pro" pitchFamily="18" charset="0"/>
              </a:rPr>
              <a:t>Moșii</a:t>
            </a:r>
            <a:br>
              <a:rPr lang="ro-RO" b="1" dirty="0" smtClean="0">
                <a:latin typeface="Adobe Caslon Pro" pitchFamily="18" charset="0"/>
              </a:rPr>
            </a:br>
            <a:r>
              <a:rPr lang="ro-RO" sz="3600" dirty="0" smtClean="0">
                <a:solidFill>
                  <a:schemeClr val="accent1"/>
                </a:solidFill>
                <a:latin typeface="Adobe Caslon Pro" pitchFamily="18" charset="0"/>
              </a:rPr>
              <a:t>în apropiere de Lopătari (sec. XVIII)</a:t>
            </a:r>
            <a:endParaRPr lang="ro-RO" sz="3600" dirty="0">
              <a:solidFill>
                <a:schemeClr val="accent1"/>
              </a:solidFill>
            </a:endParaRPr>
          </a:p>
        </p:txBody>
      </p:sp>
      <p:sp>
        <p:nvSpPr>
          <p:cNvPr id="10" name="TextBox 9"/>
          <p:cNvSpPr txBox="1"/>
          <p:nvPr/>
        </p:nvSpPr>
        <p:spPr>
          <a:xfrm>
            <a:off x="323528" y="1916832"/>
            <a:ext cx="1005403" cy="584775"/>
          </a:xfrm>
          <a:prstGeom prst="rect">
            <a:avLst/>
          </a:prstGeom>
          <a:solidFill>
            <a:schemeClr val="bg2">
              <a:lumMod val="90000"/>
            </a:schemeClr>
          </a:solidFill>
          <a:ln>
            <a:solidFill>
              <a:schemeClr val="tx1"/>
            </a:solidFill>
          </a:ln>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0481" y="1700808"/>
            <a:ext cx="5519738" cy="1962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3679476"/>
            <a:ext cx="3215829" cy="2772544"/>
          </a:xfrm>
          <a:prstGeom prst="rect">
            <a:avLst/>
          </a:prstGeom>
          <a:ln>
            <a:solidFill>
              <a:schemeClr val="tx1"/>
            </a:solidFill>
          </a:ln>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8" y="3679476"/>
            <a:ext cx="3600400" cy="2799354"/>
          </a:xfrm>
          <a:prstGeom prst="rect">
            <a:avLst/>
          </a:prstGeom>
          <a:ln>
            <a:solidFill>
              <a:schemeClr val="tx1"/>
            </a:solidFill>
          </a:ln>
        </p:spPr>
      </p:pic>
    </p:spTree>
    <p:extLst>
      <p:ext uri="{BB962C8B-B14F-4D97-AF65-F5344CB8AC3E}">
        <p14:creationId xmlns:p14="http://schemas.microsoft.com/office/powerpoint/2010/main" val="27267114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1692097"/>
            <a:ext cx="7010673" cy="3568382"/>
          </a:xfrm>
          <a:ln>
            <a:solidFill>
              <a:schemeClr val="tx1"/>
            </a:solidFill>
          </a:ln>
        </p:spPr>
      </p:pic>
      <p:sp>
        <p:nvSpPr>
          <p:cNvPr id="5" name="Title 1"/>
          <p:cNvSpPr>
            <a:spLocks noGrp="1"/>
          </p:cNvSpPr>
          <p:nvPr>
            <p:ph type="title"/>
          </p:nvPr>
        </p:nvSpPr>
        <p:spPr>
          <a:xfrm>
            <a:off x="1458755" y="332656"/>
            <a:ext cx="6226490" cy="1143000"/>
          </a:xfrm>
        </p:spPr>
        <p:txBody>
          <a:bodyPr>
            <a:normAutofit fontScale="90000"/>
          </a:bodyPr>
          <a:lstStyle/>
          <a:p>
            <a:r>
              <a:rPr lang="ro-RO" b="1" dirty="0" smtClean="0">
                <a:latin typeface="Adobe Caslon Pro" pitchFamily="18" charset="0"/>
              </a:rPr>
              <a:t>Moșii</a:t>
            </a:r>
            <a:br>
              <a:rPr lang="ro-RO" b="1" dirty="0" smtClean="0">
                <a:latin typeface="Adobe Caslon Pro" pitchFamily="18" charset="0"/>
              </a:rPr>
            </a:br>
            <a:r>
              <a:rPr lang="ro-RO" sz="3600" dirty="0" smtClean="0">
                <a:solidFill>
                  <a:schemeClr val="accent1"/>
                </a:solidFill>
                <a:latin typeface="Adobe Caslon Pro" pitchFamily="18" charset="0"/>
              </a:rPr>
              <a:t>în apropiere de Lopătari (sec. XIX)</a:t>
            </a:r>
            <a:endParaRPr lang="ro-RO" sz="3600" dirty="0">
              <a:solidFill>
                <a:schemeClr val="accent1"/>
              </a:solidFill>
            </a:endParaRPr>
          </a:p>
        </p:txBody>
      </p:sp>
      <p:sp>
        <p:nvSpPr>
          <p:cNvPr id="6" name="TextBox 5"/>
          <p:cNvSpPr txBox="1"/>
          <p:nvPr/>
        </p:nvSpPr>
        <p:spPr>
          <a:xfrm>
            <a:off x="7596336" y="1692097"/>
            <a:ext cx="1375698" cy="584775"/>
          </a:xfrm>
          <a:prstGeom prst="rect">
            <a:avLst/>
          </a:prstGeom>
          <a:solidFill>
            <a:schemeClr val="bg2">
              <a:lumMod val="90000"/>
            </a:schemeClr>
          </a:solidFill>
          <a:ln>
            <a:solidFill>
              <a:schemeClr val="tx1"/>
            </a:solidFill>
          </a:ln>
        </p:spPr>
        <p:txBody>
          <a:bodyPr wrap="none" rtlCol="0">
            <a:spAutoFit/>
          </a:bodyPr>
          <a:lstStyle/>
          <a:p>
            <a:r>
              <a:rPr lang="ro-RO" sz="3200" b="1" dirty="0" smtClean="0">
                <a:latin typeface="Adobe Caslon Pro" pitchFamily="18" charset="0"/>
              </a:rPr>
              <a:t>1855-7</a:t>
            </a:r>
            <a:endParaRPr lang="ro-RO" sz="3200" b="1" dirty="0">
              <a:latin typeface="Adobe Caslon Pro" pitchFamily="18" charset="0"/>
            </a:endParaRPr>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4170" t="37715" r="14817" b="23923"/>
          <a:stretch/>
        </p:blipFill>
        <p:spPr bwMode="auto">
          <a:xfrm>
            <a:off x="1979712" y="3645024"/>
            <a:ext cx="6637283" cy="280626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539574" y="5866511"/>
            <a:ext cx="1440138" cy="584775"/>
          </a:xfrm>
          <a:prstGeom prst="rect">
            <a:avLst/>
          </a:prstGeom>
          <a:solidFill>
            <a:schemeClr val="bg2">
              <a:lumMod val="90000"/>
            </a:schemeClr>
          </a:solidFill>
          <a:ln>
            <a:solidFill>
              <a:schemeClr val="tx1"/>
            </a:solidFill>
          </a:ln>
        </p:spPr>
        <p:txBody>
          <a:bodyPr wrap="none" rtlCol="0">
            <a:spAutoFit/>
          </a:bodyPr>
          <a:lstStyle/>
          <a:p>
            <a:r>
              <a:rPr lang="ro-RO" sz="3200" b="1" dirty="0">
                <a:latin typeface="Adobe Caslon Pro" pitchFamily="18" charset="0"/>
              </a:rPr>
              <a:t>s</a:t>
            </a:r>
            <a:r>
              <a:rPr lang="ro-RO" sz="3200" b="1" dirty="0" smtClean="0">
                <a:latin typeface="Adobe Caslon Pro" pitchFamily="18" charset="0"/>
              </a:rPr>
              <a:t>ec. XX</a:t>
            </a:r>
            <a:endParaRPr lang="ro-RO" sz="3200" b="1" dirty="0">
              <a:latin typeface="Adobe Caslon Pro" pitchFamily="18" charset="0"/>
            </a:endParaRPr>
          </a:p>
        </p:txBody>
      </p:sp>
    </p:spTree>
    <p:extLst>
      <p:ext uri="{BB962C8B-B14F-4D97-AF65-F5344CB8AC3E}">
        <p14:creationId xmlns:p14="http://schemas.microsoft.com/office/powerpoint/2010/main" val="964164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8755" y="332656"/>
            <a:ext cx="6226490" cy="1143000"/>
          </a:xfrm>
        </p:spPr>
        <p:txBody>
          <a:bodyPr>
            <a:normAutofit fontScale="90000"/>
          </a:bodyPr>
          <a:lstStyle/>
          <a:p>
            <a:r>
              <a:rPr lang="ro-RO" b="1" dirty="0" smtClean="0">
                <a:latin typeface="Adobe Caslon Pro" pitchFamily="18" charset="0"/>
              </a:rPr>
              <a:t>Vechimea așezărilor</a:t>
            </a:r>
            <a:br>
              <a:rPr lang="ro-RO" b="1" dirty="0" smtClean="0">
                <a:latin typeface="Adobe Caslon Pro" pitchFamily="18" charset="0"/>
              </a:rPr>
            </a:br>
            <a:r>
              <a:rPr lang="ro-RO" sz="3600" dirty="0" smtClean="0">
                <a:solidFill>
                  <a:schemeClr val="accent1"/>
                </a:solidFill>
                <a:latin typeface="Adobe Caslon Pro" pitchFamily="18" charset="0"/>
              </a:rPr>
              <a:t>în bazinul Buzăului</a:t>
            </a:r>
            <a:endParaRPr lang="ro-RO" sz="3600" dirty="0">
              <a:solidFill>
                <a:schemeClr val="accent1"/>
              </a:solidFill>
            </a:endParaRPr>
          </a:p>
        </p:txBody>
      </p:sp>
      <p:sp>
        <p:nvSpPr>
          <p:cNvPr id="10" name="TextBox 9"/>
          <p:cNvSpPr txBox="1"/>
          <p:nvPr/>
        </p:nvSpPr>
        <p:spPr>
          <a:xfrm>
            <a:off x="323528" y="1710945"/>
            <a:ext cx="1005403" cy="584775"/>
          </a:xfrm>
          <a:prstGeom prst="rect">
            <a:avLst/>
          </a:prstGeom>
          <a:solidFill>
            <a:schemeClr val="bg2">
              <a:lumMod val="90000"/>
            </a:schemeClr>
          </a:solidFill>
          <a:ln>
            <a:solidFill>
              <a:schemeClr val="tx1"/>
            </a:solidFill>
          </a:ln>
        </p:spPr>
        <p:txBody>
          <a:bodyPr wrap="none" rtlCol="0">
            <a:spAutoFit/>
          </a:bodyPr>
          <a:lstStyle/>
          <a:p>
            <a:r>
              <a:rPr lang="ro-RO" sz="3200" b="1" dirty="0" smtClean="0">
                <a:latin typeface="Adobe Caslon Pro" pitchFamily="18" charset="0"/>
              </a:rPr>
              <a:t>1778</a:t>
            </a:r>
            <a:endParaRPr lang="ro-RO" sz="3200" b="1" dirty="0">
              <a:latin typeface="Adobe Caslon Pro" pitchFamily="18" charset="0"/>
            </a:endParaRPr>
          </a:p>
        </p:txBody>
      </p:sp>
      <p:pic>
        <p:nvPicPr>
          <p:cNvPr id="5" name="Picture 4"/>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2267744" y="2852936"/>
            <a:ext cx="4716016" cy="3167781"/>
          </a:xfrm>
          <a:prstGeom prst="rect">
            <a:avLst/>
          </a:prstGeom>
          <a:ln>
            <a:solidFill>
              <a:schemeClr val="tx1"/>
            </a:solidFill>
          </a:ln>
        </p:spPr>
      </p:pic>
      <p:sp>
        <p:nvSpPr>
          <p:cNvPr id="6" name="TextBox 5"/>
          <p:cNvSpPr txBox="1"/>
          <p:nvPr/>
        </p:nvSpPr>
        <p:spPr>
          <a:xfrm>
            <a:off x="3941911" y="2996952"/>
            <a:ext cx="1367682" cy="3154710"/>
          </a:xfrm>
          <a:prstGeom prst="rect">
            <a:avLst/>
          </a:prstGeom>
          <a:noFill/>
        </p:spPr>
        <p:txBody>
          <a:bodyPr wrap="none" rtlCol="0">
            <a:spAutoFit/>
          </a:bodyPr>
          <a:lstStyle/>
          <a:p>
            <a:r>
              <a:rPr lang="ro-RO" sz="19900" b="1" dirty="0" smtClean="0">
                <a:solidFill>
                  <a:srgbClr val="002060"/>
                </a:solidFill>
              </a:rPr>
              <a:t>?</a:t>
            </a:r>
            <a:endParaRPr lang="ro-RO" sz="19900" b="1" dirty="0">
              <a:solidFill>
                <a:srgbClr val="00206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1604818"/>
            <a:ext cx="4176464" cy="1224136"/>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2267744" y="2056492"/>
            <a:ext cx="2088232" cy="292388"/>
          </a:xfrm>
          <a:prstGeom prst="rect">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344116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755" t="45905" r="28753" b="29742"/>
          <a:stretch/>
        </p:blipFill>
        <p:spPr bwMode="auto">
          <a:xfrm>
            <a:off x="435132" y="116632"/>
            <a:ext cx="8261132" cy="1781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7591" t="70151" r="28432" b="10021"/>
          <a:stretch/>
        </p:blipFill>
        <p:spPr bwMode="auto">
          <a:xfrm>
            <a:off x="435132" y="1916832"/>
            <a:ext cx="8324193" cy="1450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521582" y="2492896"/>
            <a:ext cx="2088232" cy="292388"/>
          </a:xfrm>
          <a:prstGeom prst="rect">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3076" name="Picture 4"/>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l="8966" t="17709" r="8154" b="23490"/>
          <a:stretch/>
        </p:blipFill>
        <p:spPr bwMode="auto">
          <a:xfrm>
            <a:off x="435132" y="3409260"/>
            <a:ext cx="8097308" cy="322983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7"/>
          <p:cNvSpPr/>
          <p:nvPr/>
        </p:nvSpPr>
        <p:spPr>
          <a:xfrm>
            <a:off x="5004048" y="3355402"/>
            <a:ext cx="2098374" cy="89318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4" name="TextBox 3"/>
          <p:cNvSpPr txBox="1"/>
          <p:nvPr/>
        </p:nvSpPr>
        <p:spPr>
          <a:xfrm>
            <a:off x="5271402" y="6115875"/>
            <a:ext cx="367408" cy="523220"/>
          </a:xfrm>
          <a:prstGeom prst="rect">
            <a:avLst/>
          </a:prstGeom>
          <a:noFill/>
        </p:spPr>
        <p:txBody>
          <a:bodyPr wrap="none" rtlCol="0">
            <a:spAutoFit/>
          </a:bodyPr>
          <a:lstStyle/>
          <a:p>
            <a:r>
              <a:rPr lang="ro-RO" sz="2800" b="1" dirty="0" smtClean="0">
                <a:solidFill>
                  <a:srgbClr val="FF0000"/>
                </a:solidFill>
              </a:rPr>
              <a:t>1</a:t>
            </a:r>
            <a:endParaRPr lang="ro-RO" sz="2800" b="1" dirty="0">
              <a:solidFill>
                <a:srgbClr val="FF0000"/>
              </a:solidFill>
            </a:endParaRPr>
          </a:p>
        </p:txBody>
      </p:sp>
      <p:sp>
        <p:nvSpPr>
          <p:cNvPr id="11" name="TextBox 10"/>
          <p:cNvSpPr txBox="1"/>
          <p:nvPr/>
        </p:nvSpPr>
        <p:spPr>
          <a:xfrm>
            <a:off x="1619672" y="5737506"/>
            <a:ext cx="367408" cy="523220"/>
          </a:xfrm>
          <a:prstGeom prst="rect">
            <a:avLst/>
          </a:prstGeom>
          <a:noFill/>
        </p:spPr>
        <p:txBody>
          <a:bodyPr wrap="none" rtlCol="0">
            <a:spAutoFit/>
          </a:bodyPr>
          <a:lstStyle/>
          <a:p>
            <a:r>
              <a:rPr lang="ro-RO" sz="2800" b="1" dirty="0" smtClean="0">
                <a:solidFill>
                  <a:srgbClr val="FF0000"/>
                </a:solidFill>
              </a:rPr>
              <a:t>2</a:t>
            </a:r>
            <a:endParaRPr lang="ro-RO" sz="2800" b="1" dirty="0">
              <a:solidFill>
                <a:srgbClr val="FF0000"/>
              </a:solidFill>
            </a:endParaRPr>
          </a:p>
        </p:txBody>
      </p:sp>
      <p:sp>
        <p:nvSpPr>
          <p:cNvPr id="12" name="TextBox 11"/>
          <p:cNvSpPr txBox="1"/>
          <p:nvPr/>
        </p:nvSpPr>
        <p:spPr>
          <a:xfrm>
            <a:off x="7740352" y="3725368"/>
            <a:ext cx="367408" cy="523220"/>
          </a:xfrm>
          <a:prstGeom prst="rect">
            <a:avLst/>
          </a:prstGeom>
          <a:noFill/>
        </p:spPr>
        <p:txBody>
          <a:bodyPr wrap="none" rtlCol="0">
            <a:spAutoFit/>
          </a:bodyPr>
          <a:lstStyle/>
          <a:p>
            <a:r>
              <a:rPr lang="ro-RO" sz="2800" b="1" dirty="0">
                <a:solidFill>
                  <a:srgbClr val="FF0000"/>
                </a:solidFill>
              </a:rPr>
              <a:t>3</a:t>
            </a:r>
          </a:p>
        </p:txBody>
      </p:sp>
      <p:sp>
        <p:nvSpPr>
          <p:cNvPr id="13" name="TextBox 12"/>
          <p:cNvSpPr txBox="1"/>
          <p:nvPr/>
        </p:nvSpPr>
        <p:spPr>
          <a:xfrm>
            <a:off x="2832130" y="4762567"/>
            <a:ext cx="1378904" cy="523220"/>
          </a:xfrm>
          <a:prstGeom prst="rect">
            <a:avLst/>
          </a:prstGeom>
          <a:noFill/>
        </p:spPr>
        <p:txBody>
          <a:bodyPr wrap="none" rtlCol="0">
            <a:spAutoFit/>
          </a:bodyPr>
          <a:lstStyle/>
          <a:p>
            <a:r>
              <a:rPr lang="ro-RO" sz="2800" b="1" dirty="0" smtClean="0">
                <a:solidFill>
                  <a:srgbClr val="FF0000"/>
                </a:solidFill>
              </a:rPr>
              <a:t>Mierlari</a:t>
            </a:r>
            <a:endParaRPr lang="ro-RO" sz="2800" b="1" dirty="0">
              <a:solidFill>
                <a:srgbClr val="FF0000"/>
              </a:solidFill>
            </a:endParaRPr>
          </a:p>
        </p:txBody>
      </p:sp>
    </p:spTree>
    <p:extLst>
      <p:ext uri="{BB962C8B-B14F-4D97-AF65-F5344CB8AC3E}">
        <p14:creationId xmlns:p14="http://schemas.microsoft.com/office/powerpoint/2010/main" val="265993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500"/>
                                        <p:tgtEl>
                                          <p:spTgt spid="307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up)">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4" grpId="0"/>
      <p:bldP spid="11" grpId="0"/>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5160" y="1556793"/>
            <a:ext cx="3877320" cy="1800200"/>
          </a:xfrm>
        </p:spPr>
        <p:txBody>
          <a:bodyPr>
            <a:normAutofit fontScale="62500" lnSpcReduction="20000"/>
          </a:bodyPr>
          <a:lstStyle/>
          <a:p>
            <a:pPr marL="0" indent="0">
              <a:buNone/>
            </a:pPr>
            <a:r>
              <a:rPr lang="ro-RO" b="1" dirty="0" smtClean="0">
                <a:latin typeface="Adobe Caslon Pro" pitchFamily="18" charset="0"/>
              </a:rPr>
              <a:t>Buzău</a:t>
            </a:r>
            <a:r>
              <a:rPr lang="ro-RO" dirty="0" smtClean="0">
                <a:latin typeface="Adobe Caslon Pro" pitchFamily="18" charset="0"/>
              </a:rPr>
              <a:t> </a:t>
            </a:r>
            <a:r>
              <a:rPr lang="en-US" dirty="0" smtClean="0">
                <a:latin typeface="Adobe Caslon Pro" pitchFamily="18" charset="0"/>
              </a:rPr>
              <a:t>- </a:t>
            </a:r>
            <a:r>
              <a:rPr lang="ro-RO" dirty="0" smtClean="0">
                <a:latin typeface="Adobe Caslon Pro" pitchFamily="18" charset="0"/>
              </a:rPr>
              <a:t>oraș </a:t>
            </a:r>
            <a:r>
              <a:rPr lang="ro-RO" dirty="0">
                <a:latin typeface="Adobe Caslon Pro" pitchFamily="18" charset="0"/>
              </a:rPr>
              <a:t>aparținând </a:t>
            </a:r>
            <a:r>
              <a:rPr lang="ro-RO" dirty="0" smtClean="0">
                <a:latin typeface="Adobe Caslon Pro" pitchFamily="18" charset="0"/>
              </a:rPr>
              <a:t>Domnului, există </a:t>
            </a:r>
            <a:r>
              <a:rPr lang="en-US" dirty="0" smtClean="0">
                <a:latin typeface="Adobe Caslon Pro" pitchFamily="18" charset="0"/>
              </a:rPr>
              <a:t>&lt;</a:t>
            </a:r>
            <a:r>
              <a:rPr lang="ro-RO" dirty="0" smtClean="0">
                <a:latin typeface="Adobe Caslon Pro" pitchFamily="18" charset="0"/>
              </a:rPr>
              <a:t>râul</a:t>
            </a:r>
            <a:r>
              <a:rPr lang="en-US" dirty="0" smtClean="0">
                <a:latin typeface="Adobe Caslon Pro" pitchFamily="18" charset="0"/>
              </a:rPr>
              <a:t>&gt;</a:t>
            </a:r>
            <a:r>
              <a:rPr lang="ro-RO" dirty="0" smtClean="0">
                <a:latin typeface="Adobe Caslon Pro" pitchFamily="18" charset="0"/>
              </a:rPr>
              <a:t> Buzău, </a:t>
            </a:r>
            <a:r>
              <a:rPr lang="ro-RO" dirty="0">
                <a:latin typeface="Adobe Caslon Pro" pitchFamily="18" charset="0"/>
              </a:rPr>
              <a:t>reședința </a:t>
            </a:r>
            <a:r>
              <a:rPr lang="ro-RO" dirty="0" smtClean="0">
                <a:latin typeface="Adobe Caslon Pro" pitchFamily="18" charset="0"/>
              </a:rPr>
              <a:t>Episcopului, </a:t>
            </a:r>
            <a:r>
              <a:rPr lang="ro-RO" dirty="0">
                <a:latin typeface="Adobe Caslon Pro" pitchFamily="18" charset="0"/>
              </a:rPr>
              <a:t>de cărămidă, o capelă, două biserici de cărămidă, o biserică în afara locului Banul, o mănăstire de cărămidă, patru case de boieri, 40 de buticuri și două iazuri</a:t>
            </a:r>
            <a:endParaRPr lang="ro-RO" dirty="0">
              <a:latin typeface="Adobe Caslon Pro" pitchFamily="18" charset="0"/>
            </a:endParaRPr>
          </a:p>
        </p:txBody>
      </p:sp>
      <p:sp>
        <p:nvSpPr>
          <p:cNvPr id="4" name="Title 1"/>
          <p:cNvSpPr>
            <a:spLocks noGrp="1"/>
          </p:cNvSpPr>
          <p:nvPr>
            <p:ph type="title"/>
          </p:nvPr>
        </p:nvSpPr>
        <p:spPr>
          <a:xfrm>
            <a:off x="1691680" y="260648"/>
            <a:ext cx="5987008" cy="1143000"/>
          </a:xfrm>
        </p:spPr>
        <p:txBody>
          <a:bodyPr>
            <a:normAutofit fontScale="90000"/>
          </a:bodyPr>
          <a:lstStyle/>
          <a:p>
            <a:r>
              <a:rPr lang="ro-RO" b="1" dirty="0" smtClean="0">
                <a:latin typeface="Adobe Caslon Pro" pitchFamily="18" charset="0"/>
              </a:rPr>
              <a:t>Centre urbane</a:t>
            </a:r>
            <a:br>
              <a:rPr lang="ro-RO" b="1" dirty="0" smtClean="0">
                <a:latin typeface="Adobe Caslon Pro" pitchFamily="18" charset="0"/>
              </a:rPr>
            </a:br>
            <a:r>
              <a:rPr lang="ro-RO" sz="3600" dirty="0" smtClean="0">
                <a:solidFill>
                  <a:schemeClr val="tx1">
                    <a:lumMod val="50000"/>
                    <a:lumOff val="50000"/>
                  </a:schemeClr>
                </a:solidFill>
                <a:latin typeface="Adobe Caslon Pro" pitchFamily="18" charset="0"/>
              </a:rPr>
              <a:t>Buzăul</a:t>
            </a:r>
            <a:endParaRPr lang="ro-RO" sz="3600" dirty="0">
              <a:solidFill>
                <a:schemeClr val="tx1">
                  <a:lumMod val="50000"/>
                  <a:lumOff val="50000"/>
                </a:schemeClr>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556792"/>
            <a:ext cx="461962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071" y="3400028"/>
            <a:ext cx="4240553" cy="2790416"/>
          </a:xfrm>
          <a:prstGeom prst="rect">
            <a:avLst/>
          </a:prstGeom>
          <a:ln>
            <a:solidFill>
              <a:schemeClr val="tx1"/>
            </a:solidFill>
          </a:ln>
        </p:spPr>
      </p:pic>
      <p:sp>
        <p:nvSpPr>
          <p:cNvPr id="6" name="TextBox 5"/>
          <p:cNvSpPr txBox="1"/>
          <p:nvPr/>
        </p:nvSpPr>
        <p:spPr>
          <a:xfrm>
            <a:off x="5015161" y="3717032"/>
            <a:ext cx="3611951" cy="369332"/>
          </a:xfrm>
          <a:prstGeom prst="rect">
            <a:avLst/>
          </a:prstGeom>
          <a:noFill/>
        </p:spPr>
        <p:txBody>
          <a:bodyPr wrap="none" rtlCol="0">
            <a:spAutoFit/>
          </a:bodyPr>
          <a:lstStyle/>
          <a:p>
            <a:pPr marL="285750" indent="-285750">
              <a:buFont typeface="Arial" pitchFamily="34" charset="0"/>
              <a:buChar char="•"/>
            </a:pPr>
            <a:r>
              <a:rPr lang="ro-RO" dirty="0" smtClean="0">
                <a:latin typeface="Adobe Caslon Pro" pitchFamily="18" charset="0"/>
              </a:rPr>
              <a:t>Scaun episcopal încă din cca 1500</a:t>
            </a:r>
            <a:endParaRPr lang="ro-RO" dirty="0">
              <a:latin typeface="Adobe Caslon Pro" pitchFamily="18" charset="0"/>
            </a:endParaRPr>
          </a:p>
        </p:txBody>
      </p:sp>
      <p:sp>
        <p:nvSpPr>
          <p:cNvPr id="8" name="TextBox 7"/>
          <p:cNvSpPr txBox="1"/>
          <p:nvPr/>
        </p:nvSpPr>
        <p:spPr>
          <a:xfrm>
            <a:off x="5038353" y="4126746"/>
            <a:ext cx="3926135" cy="2031325"/>
          </a:xfrm>
          <a:prstGeom prst="rect">
            <a:avLst/>
          </a:prstGeom>
          <a:noFill/>
        </p:spPr>
        <p:txBody>
          <a:bodyPr wrap="square" rtlCol="0">
            <a:spAutoFit/>
          </a:bodyPr>
          <a:lstStyle/>
          <a:p>
            <a:pPr marL="285750" indent="-285750">
              <a:buFont typeface="Arial" pitchFamily="34" charset="0"/>
              <a:buChar char="•"/>
            </a:pPr>
            <a:r>
              <a:rPr lang="ro-RO" dirty="0" smtClean="0">
                <a:latin typeface="Adobe Caslon Pro" pitchFamily="18" charset="0"/>
              </a:rPr>
              <a:t>Bisericile existente:</a:t>
            </a:r>
          </a:p>
          <a:p>
            <a:r>
              <a:rPr lang="ro-RO" dirty="0" smtClean="0">
                <a:latin typeface="Adobe Caslon Pro" pitchFamily="18" charset="0"/>
              </a:rPr>
              <a:t>Sf. Îngeri, Broșteni, Negustori, </a:t>
            </a:r>
            <a:r>
              <a:rPr lang="ro-RO" b="1" dirty="0" smtClean="0">
                <a:latin typeface="Adobe Caslon Pro" pitchFamily="18" charset="0"/>
              </a:rPr>
              <a:t>Banu</a:t>
            </a:r>
            <a:r>
              <a:rPr lang="ro-RO" dirty="0" smtClean="0">
                <a:latin typeface="Adobe Caslon Pro" pitchFamily="18" charset="0"/>
              </a:rPr>
              <a:t>, </a:t>
            </a:r>
          </a:p>
          <a:p>
            <a:r>
              <a:rPr lang="ro-RO" dirty="0" smtClean="0">
                <a:solidFill>
                  <a:schemeClr val="tx2"/>
                </a:solidFill>
                <a:latin typeface="Adobe Caslon Pro" pitchFamily="18" charset="0"/>
              </a:rPr>
              <a:t>Gârlași (1780)</a:t>
            </a:r>
          </a:p>
          <a:p>
            <a:pPr marL="285750" indent="-285750">
              <a:buFont typeface="Arial" pitchFamily="34" charset="0"/>
              <a:buChar char="•"/>
            </a:pPr>
            <a:r>
              <a:rPr lang="ro-RO" dirty="0" smtClean="0">
                <a:latin typeface="Adobe Caslon Pro" pitchFamily="18" charset="0"/>
              </a:rPr>
              <a:t>Alte biserici atestate în sec. XVI-XVII, deja dispărute (biserica Popii Mihai, biserica  Popii Nistor</a:t>
            </a:r>
          </a:p>
          <a:p>
            <a:pPr marL="285750" indent="-285750">
              <a:buFont typeface="Arial" pitchFamily="34" charset="0"/>
              <a:buChar char="•"/>
            </a:pPr>
            <a:r>
              <a:rPr lang="ro-RO" dirty="0" smtClean="0">
                <a:latin typeface="Adobe Caslon Pro" pitchFamily="18" charset="0"/>
              </a:rPr>
              <a:t>La nord de Episcopie, Iazul Morilor.</a:t>
            </a:r>
            <a:endParaRPr lang="ro-RO" dirty="0">
              <a:latin typeface="Adobe Caslon Pro" pitchFamily="18" charset="0"/>
            </a:endParaRPr>
          </a:p>
        </p:txBody>
      </p:sp>
    </p:spTree>
    <p:extLst>
      <p:ext uri="{BB962C8B-B14F-4D97-AF65-F5344CB8AC3E}">
        <p14:creationId xmlns:p14="http://schemas.microsoft.com/office/powerpoint/2010/main" val="8191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69" y="2420888"/>
            <a:ext cx="9141621" cy="864096"/>
          </a:xfrm>
        </p:spPr>
        <p:txBody>
          <a:bodyPr>
            <a:normAutofit/>
          </a:bodyPr>
          <a:lstStyle/>
          <a:p>
            <a:r>
              <a:rPr lang="ro-RO" sz="3600" dirty="0" smtClean="0">
                <a:latin typeface="Adobe Caslon Pro" pitchFamily="18" charset="0"/>
              </a:rPr>
              <a:t>Vă mulțumesc!</a:t>
            </a:r>
            <a:endParaRPr lang="ro-RO" sz="3600" dirty="0">
              <a:latin typeface="Adobe Caslon Pro" pitchFamily="18"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3828" y="3284984"/>
            <a:ext cx="3096344" cy="2692474"/>
          </a:xfrm>
        </p:spPr>
      </p:pic>
    </p:spTree>
    <p:extLst>
      <p:ext uri="{BB962C8B-B14F-4D97-AF65-F5344CB8AC3E}">
        <p14:creationId xmlns:p14="http://schemas.microsoft.com/office/powerpoint/2010/main" val="41590967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1649</TotalTime>
  <Words>709</Words>
  <Application>Microsoft Office PowerPoint</Application>
  <PresentationFormat>On-screen Show (4:3)</PresentationFormat>
  <Paragraphs>172</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Memoriile lui Bauer despre județul Buzău </vt:lpstr>
      <vt:lpstr>PowerPoint Presentation</vt:lpstr>
      <vt:lpstr>PowerPoint Presentation</vt:lpstr>
      <vt:lpstr>Introducere.</vt:lpstr>
      <vt:lpstr>PowerPoint Presentation</vt:lpstr>
      <vt:lpstr>Sursa datelor.</vt:lpstr>
      <vt:lpstr>Cuprinsul Memoriilor</vt:lpstr>
      <vt:lpstr>Muntenia de nord-est și județul Buzău.</vt:lpstr>
      <vt:lpstr>PowerPoint Presentation</vt:lpstr>
      <vt:lpstr>Elemente prezente</vt:lpstr>
      <vt:lpstr>Exemple</vt:lpstr>
      <vt:lpstr>Județul Buzău.</vt:lpstr>
      <vt:lpstr>Harta</vt:lpstr>
      <vt:lpstr>Continuitatea așezărilor. Valea Părului</vt:lpstr>
      <vt:lpstr>Continuitatea așezărilor. Lipia</vt:lpstr>
      <vt:lpstr>Limitele județelor Rușețu</vt:lpstr>
      <vt:lpstr>Limitele județelor Rușețu</vt:lpstr>
      <vt:lpstr>Limitele județelor Valea Largă</vt:lpstr>
      <vt:lpstr>Limitele județelor Valea Salciei și Modreni</vt:lpstr>
      <vt:lpstr>PowerPoint Presentation</vt:lpstr>
      <vt:lpstr>Realități sociale și economice Vernești</vt:lpstr>
      <vt:lpstr>PowerPoint Presentation</vt:lpstr>
      <vt:lpstr>PowerPoint Presentation</vt:lpstr>
      <vt:lpstr>Mănăstirile ...prea puține?</vt:lpstr>
      <vt:lpstr>Moșii în apropiere de Lopătari (sec. XVIII)</vt:lpstr>
      <vt:lpstr>Moșii în apropiere de Lopătari (sec. XIX)</vt:lpstr>
      <vt:lpstr>Vechimea așezărilor în bazinul Buzăului</vt:lpstr>
      <vt:lpstr>PowerPoint Presentation</vt:lpstr>
      <vt:lpstr>Centre urbane Buzăul</vt:lpstr>
      <vt:lpstr>Vă mulțumesc!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Memoriile lui Bauer despre județul Buzău</dc:title>
  <dc:creator>Cezar</dc:creator>
  <cp:lastModifiedBy>Cezar</cp:lastModifiedBy>
  <cp:revision>108</cp:revision>
  <dcterms:created xsi:type="dcterms:W3CDTF">2012-11-18T22:35:36Z</dcterms:created>
  <dcterms:modified xsi:type="dcterms:W3CDTF">2012-11-23T10:08:19Z</dcterms:modified>
</cp:coreProperties>
</file>