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7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50" r:id="rId17"/>
    <p:sldId id="349" r:id="rId18"/>
    <p:sldId id="351" r:id="rId19"/>
    <p:sldId id="352" r:id="rId20"/>
    <p:sldId id="353" r:id="rId21"/>
    <p:sldId id="354" r:id="rId22"/>
    <p:sldId id="355" r:id="rId23"/>
    <p:sldId id="356" r:id="rId24"/>
    <p:sldId id="335" r:id="rId25"/>
  </p:sldIdLst>
  <p:sldSz cx="9144000" cy="6858000" type="screen4x3"/>
  <p:notesSz cx="7315200" cy="96012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72015" autoAdjust="0"/>
  </p:normalViewPr>
  <p:slideViewPr>
    <p:cSldViewPr snapToGrid="0">
      <p:cViewPr>
        <p:scale>
          <a:sx n="50" d="100"/>
          <a:sy n="50" d="100"/>
        </p:scale>
        <p:origin x="-194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7716063" cy="777160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6DF375BB-2BD9-4227-A13F-F158979AF50C}" type="datetime1">
              <a:rPr lang="en-US"/>
              <a:pPr>
                <a:defRPr/>
              </a:pPr>
              <a:t>22-Nov-12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94CFC07E-D23C-489C-8EA4-2186C8D7FF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A8D6D1A0-0E0A-454F-97F8-B6B9C2E67F3C}" type="datetime1">
              <a:rPr lang="en-US"/>
              <a:pPr>
                <a:defRPr/>
              </a:pPr>
              <a:t>22-Nov-12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6661" tIns="48331" rIns="96661" bIns="48331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itchFamily="34" charset="0"/>
              </a:defRPr>
            </a:lvl1pPr>
          </a:lstStyle>
          <a:p>
            <a:pPr>
              <a:defRPr/>
            </a:pPr>
            <a:fld id="{42D34CD7-1453-4B65-BC81-9115873EE7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ヒラギノ角ゴ Pro W3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ヒラギノ角ゴ Pro W3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257300" y="720725"/>
            <a:ext cx="4800600" cy="3600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Eumetsat -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European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Organisation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for the Exploitation of Meteorological Satellites</a:t>
            </a:r>
            <a:r>
              <a:rPr lang="ro-RO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;</a:t>
            </a:r>
            <a:r>
              <a:rPr lang="ro-RO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de exemplu seria Meteosat</a:t>
            </a:r>
            <a:endParaRPr lang="ro-RO" sz="1200" kern="120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GOCE – lansat 17 martie 2009 – primul din seria Earth Explorer</a:t>
            </a:r>
          </a:p>
          <a:p>
            <a:r>
              <a:rPr lang="ro-RO" dirty="0" smtClean="0"/>
              <a:t>ADM-Aeolus – spre lansare in 2014</a:t>
            </a:r>
          </a:p>
          <a:p>
            <a:r>
              <a:rPr lang="ro-RO" dirty="0" smtClean="0"/>
              <a:t>EarthCARE – spre lansare in 2015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SMOS – lansat 2 noiembrie 2009</a:t>
            </a:r>
            <a:r>
              <a:rPr lang="ro-RO" baseline="0" dirty="0" smtClean="0"/>
              <a:t> – a doua misiune Earth Explorer lansata</a:t>
            </a:r>
          </a:p>
          <a:p>
            <a:r>
              <a:rPr lang="ro-RO" baseline="0" dirty="0" smtClean="0"/>
              <a:t>CryoSat – lansat pe 8 aprilie 2010</a:t>
            </a:r>
          </a:p>
          <a:p>
            <a:r>
              <a:rPr lang="ro-RO" baseline="0" dirty="0" smtClean="0"/>
              <a:t>Swarm – trebuia sa fie lansat in 2012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SMOS – lansat 2 noiembrie 2009</a:t>
            </a:r>
            <a:r>
              <a:rPr lang="ro-RO" baseline="0" dirty="0" smtClean="0"/>
              <a:t> – a doua misiune Earth Explorer </a:t>
            </a:r>
            <a:r>
              <a:rPr lang="ro-RO" baseline="0" dirty="0" smtClean="0"/>
              <a:t>lansata</a:t>
            </a:r>
            <a:endParaRPr lang="en-US" baseline="0" dirty="0" smtClean="0"/>
          </a:p>
          <a:p>
            <a:r>
              <a:rPr lang="en-US" baseline="0" dirty="0" err="1" smtClean="0"/>
              <a:t>Masuratori</a:t>
            </a:r>
            <a:r>
              <a:rPr lang="en-US" baseline="0" dirty="0" smtClean="0"/>
              <a:t> in-situ rare</a:t>
            </a:r>
            <a:endParaRPr lang="ro-RO" baseline="0" dirty="0" smtClean="0"/>
          </a:p>
          <a:p>
            <a:r>
              <a:rPr lang="ro-RO" sz="1200" dirty="0" smtClean="0"/>
              <a:t>Salinitate - </a:t>
            </a:r>
            <a:r>
              <a:rPr lang="en-US" sz="1200" dirty="0" smtClean="0"/>
              <a:t>(</a:t>
            </a:r>
            <a:r>
              <a:rPr lang="ro-RO" sz="1200" dirty="0" smtClean="0"/>
              <a:t>împreună cu temperatura determină</a:t>
            </a:r>
            <a:r>
              <a:rPr lang="en-US" sz="1200" dirty="0" smtClean="0"/>
              <a:t> </a:t>
            </a:r>
            <a:r>
              <a:rPr lang="en-US" sz="1200" dirty="0" err="1" smtClean="0"/>
              <a:t>densitate</a:t>
            </a:r>
            <a:r>
              <a:rPr lang="ro-RO" sz="1200" dirty="0" smtClean="0"/>
              <a:t>a apei care este principalul factor al circulatiei apei in oceane</a:t>
            </a:r>
            <a:r>
              <a:rPr lang="en-US" sz="1200" dirty="0" smtClean="0"/>
              <a:t>)</a:t>
            </a:r>
            <a:r>
              <a:rPr lang="ro-RO" sz="1200" dirty="0" smtClean="0"/>
              <a:t> – controlata de evaporatie, precipitatii si inghet-dezghet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Emisivitatea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solului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apei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scade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odata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cu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cresterea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umiditatii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</a:rPr>
              <a:t> 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</a:rPr>
              <a:t>salinitatii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Semanul</a:t>
            </a:r>
            <a:r>
              <a:rPr lang="en-US" dirty="0" smtClean="0"/>
              <a:t> </a:t>
            </a:r>
            <a:r>
              <a:rPr lang="en-US" dirty="0" err="1" smtClean="0"/>
              <a:t>primit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transmis</a:t>
            </a:r>
            <a:r>
              <a:rPr lang="en-US" dirty="0" smtClean="0"/>
              <a:t> la o </a:t>
            </a:r>
            <a:r>
              <a:rPr lang="en-US" dirty="0" err="1" smtClean="0"/>
              <a:t>unitate</a:t>
            </a:r>
            <a:r>
              <a:rPr lang="en-US" dirty="0" smtClean="0"/>
              <a:t> </a:t>
            </a:r>
            <a:r>
              <a:rPr lang="en-US" dirty="0" err="1" smtClean="0"/>
              <a:t>centrala</a:t>
            </a:r>
            <a:r>
              <a:rPr lang="en-US" dirty="0" smtClean="0"/>
              <a:t> </a:t>
            </a:r>
            <a:r>
              <a:rPr lang="en-US" dirty="0" err="1" smtClean="0"/>
              <a:t>corelatoare</a:t>
            </a:r>
            <a:r>
              <a:rPr lang="en-US" dirty="0" smtClean="0"/>
              <a:t>,</a:t>
            </a:r>
            <a:r>
              <a:rPr lang="en-US" baseline="0" dirty="0" smtClean="0"/>
              <a:t> care </a:t>
            </a:r>
            <a:r>
              <a:rPr lang="en-US" baseline="0" dirty="0" err="1" smtClean="0"/>
              <a:t>realizeaza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corelatii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interferometrice</a:t>
            </a:r>
            <a:r>
              <a:rPr lang="en-US" baseline="0" dirty="0" smtClean="0"/>
              <a:t> ale </a:t>
            </a:r>
            <a:r>
              <a:rPr lang="en-US" baseline="0" dirty="0" err="1" smtClean="0"/>
              <a:t>semnalelor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toate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combinatiile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posibile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perechi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receptori</a:t>
            </a:r>
            <a:r>
              <a:rPr lang="en-US" baseline="0" dirty="0" smtClean="0"/>
              <a:t>.</a:t>
            </a:r>
          </a:p>
          <a:p>
            <a:r>
              <a:rPr lang="en-US" baseline="0" dirty="0" err="1" smtClean="0"/>
              <a:t>Prin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aceasta</a:t>
            </a:r>
            <a:r>
              <a:rPr lang="en-US" baseline="0" dirty="0" smtClean="0"/>
              <a:t> pre-</a:t>
            </a:r>
            <a:r>
              <a:rPr lang="en-US" baseline="0" dirty="0" err="1" smtClean="0"/>
              <a:t>procesare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bord</a:t>
            </a:r>
            <a:r>
              <a:rPr lang="en-US" baseline="0" dirty="0" smtClean="0"/>
              <a:t> se </a:t>
            </a:r>
            <a:r>
              <a:rPr lang="en-US" baseline="0" dirty="0" err="1" smtClean="0"/>
              <a:t>micsoareaza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cantitatea</a:t>
            </a:r>
            <a:r>
              <a:rPr lang="en-US" baseline="0" dirty="0" smtClean="0"/>
              <a:t> de date </a:t>
            </a:r>
            <a:r>
              <a:rPr lang="en-US" baseline="0" dirty="0" err="1" smtClean="0"/>
              <a:t>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trebuie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transmisa</a:t>
            </a:r>
            <a:r>
              <a:rPr lang="en-US" baseline="0" dirty="0" smtClean="0"/>
              <a:t> la sol</a:t>
            </a:r>
            <a:endParaRPr lang="en-US" dirty="0" smtClean="0"/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Each LICEF antenna weighs 190 g, is 165 mm in diameter and is 19 mm high.</a:t>
            </a:r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The acquired signal is then transmitted to a central </a:t>
            </a:r>
            <a:r>
              <a:rPr lang="en-US" dirty="0" err="1" smtClean="0"/>
              <a:t>correlator</a:t>
            </a:r>
            <a:r>
              <a:rPr lang="en-US" dirty="0" smtClean="0"/>
              <a:t> unit, which performs </a:t>
            </a:r>
            <a:r>
              <a:rPr lang="en-US" dirty="0" err="1" smtClean="0"/>
              <a:t>interferometry</a:t>
            </a:r>
            <a:r>
              <a:rPr lang="en-US" dirty="0" smtClean="0"/>
              <a:t> cross-correlations of the signals between all possible combinations of receiver pairs. By pre-processing the calculations on-board, the amount of data that has to be transmitted to the ground is significantly reduced.</a:t>
            </a:r>
          </a:p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DPGS </a:t>
            </a:r>
            <a:r>
              <a:rPr lang="ro-RO" baseline="0" dirty="0" smtClean="0"/>
              <a:t>– </a:t>
            </a:r>
            <a:r>
              <a:rPr lang="en-US" dirty="0" err="1" smtClean="0"/>
              <a:t>dezvoltat</a:t>
            </a:r>
            <a:r>
              <a:rPr lang="en-US" dirty="0" smtClean="0"/>
              <a:t> in </a:t>
            </a:r>
            <a:r>
              <a:rPr lang="en-US" dirty="0" err="1" smtClean="0"/>
              <a:t>cooperare</a:t>
            </a:r>
            <a:r>
              <a:rPr lang="en-US" dirty="0" smtClean="0"/>
              <a:t> cu </a:t>
            </a:r>
            <a:r>
              <a:rPr lang="en-US" dirty="0" smtClean="0"/>
              <a:t>CDTI (Centro </a:t>
            </a:r>
            <a:r>
              <a:rPr lang="en-US" dirty="0" err="1" smtClean="0"/>
              <a:t>para</a:t>
            </a:r>
            <a:r>
              <a:rPr lang="en-US" dirty="0" smtClean="0"/>
              <a:t> el </a:t>
            </a:r>
            <a:r>
              <a:rPr lang="en-US" dirty="0" err="1" smtClean="0"/>
              <a:t>Desarrollo</a:t>
            </a:r>
            <a:r>
              <a:rPr lang="en-US" dirty="0" smtClean="0"/>
              <a:t> </a:t>
            </a:r>
            <a:r>
              <a:rPr lang="en-US" dirty="0" err="1" smtClean="0"/>
              <a:t>Technologico</a:t>
            </a:r>
            <a:r>
              <a:rPr lang="en-US" dirty="0" smtClean="0"/>
              <a:t> Industrial</a:t>
            </a:r>
            <a:r>
              <a:rPr lang="en-US" dirty="0" smtClean="0"/>
              <a:t>) din </a:t>
            </a:r>
            <a:r>
              <a:rPr lang="en-US" dirty="0" err="1" smtClean="0"/>
              <a:t>Spania</a:t>
            </a:r>
            <a:endParaRPr lang="ro-RO" dirty="0" smtClean="0"/>
          </a:p>
          <a:p>
            <a:r>
              <a:rPr lang="en-US" baseline="0" dirty="0" smtClean="0"/>
              <a:t>NRT – </a:t>
            </a:r>
            <a:r>
              <a:rPr lang="en-US" baseline="0" dirty="0" err="1" smtClean="0"/>
              <a:t>disponibile</a:t>
            </a:r>
            <a:r>
              <a:rPr lang="en-US" baseline="0" dirty="0" smtClean="0"/>
              <a:t> in 3 ore</a:t>
            </a:r>
          </a:p>
          <a:p>
            <a:r>
              <a:rPr lang="en-US" baseline="0" dirty="0" err="1" smtClean="0"/>
              <a:t>Reprocesare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datorita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imbunatatirii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cunoasterii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datelor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dezvoltarii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noi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algoritmi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Esrin, kiruna, esac</a:t>
            </a:r>
            <a:endParaRPr lang="ro-RO" dirty="0" smtClean="0"/>
          </a:p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Date brute – format original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(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pachete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CCSDS) – date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obervate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la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gramada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cu date de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telemetrie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(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referitoare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la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functionarea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satelitului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)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Level 0 –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impartite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categorii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sortate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cronologic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Level 1a –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observatiile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calibrate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exprimate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in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unitati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ingineresti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(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inainte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de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aplicarea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reconstructiei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imaginii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cu date de la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toate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antenele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)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Level 1b –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dupa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reconstructia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imaginii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- 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Fourier components of brightness temperatures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Level 1c –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produse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geolocate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diferentiate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: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apa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uscat</a:t>
            </a:r>
            <a:endParaRPr lang="en-US" sz="1200" kern="1200" baseline="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  <a:p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Nivel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2 – SM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si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OS swath based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ヒラギノ角ゴ Pro W3" charset="-128"/>
              <a:cs typeface="ヒラギノ角ゴ Pro W3" charset="-128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Nivel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3 – global cu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masuratori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de la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un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singur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instrument.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Nivel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4 – multi-instrument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Soil moisture 25 septembrie 2012</a:t>
            </a:r>
            <a:endParaRPr lang="en-US" baseline="0" dirty="0" smtClean="0"/>
          </a:p>
          <a:p>
            <a:r>
              <a:rPr lang="en-US" baseline="0" dirty="0" err="1" smtClean="0"/>
              <a:t>Orbita</a:t>
            </a:r>
            <a:r>
              <a:rPr lang="en-US" baseline="0" dirty="0" smtClean="0"/>
              <a:t> – ascending </a:t>
            </a:r>
            <a:r>
              <a:rPr lang="en-US" baseline="0" dirty="0" err="1" smtClean="0"/>
              <a:t>sau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desceding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BEAM</a:t>
            </a:r>
          </a:p>
          <a:p>
            <a:r>
              <a:rPr lang="ro-RO" baseline="0" dirty="0" smtClean="0"/>
              <a:t>3 algoritmi diferiti pentru </a:t>
            </a:r>
            <a:r>
              <a:rPr lang="ro-RO" baseline="0" dirty="0" smtClean="0"/>
              <a:t>SSS</a:t>
            </a:r>
            <a:endParaRPr lang="en-US" baseline="0" dirty="0" smtClean="0"/>
          </a:p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practical salinity units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psu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)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accuracy of 0.5-1.5 practical salinity units (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psu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) for a single observation </a:t>
            </a:r>
          </a:p>
          <a:p>
            <a:pPr lvl="0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accuracy of 0.1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psu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ヒラギノ角ゴ Pro W3" charset="-128"/>
                <a:cs typeface="ヒラギノ角ゴ Pro W3" charset="-128"/>
              </a:rPr>
              <a:t> for a 10-30 day average for an open ocean area of 200 km x 200 km</a:t>
            </a:r>
          </a:p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CESBIO – Centre d</a:t>
            </a:r>
            <a:r>
              <a:rPr lang="en-US" baseline="0" dirty="0" smtClean="0"/>
              <a:t>’Etudes </a:t>
            </a:r>
            <a:r>
              <a:rPr lang="en-US" baseline="0" dirty="0" err="1" smtClean="0"/>
              <a:t>Spatiales</a:t>
            </a:r>
            <a:r>
              <a:rPr lang="en-US" baseline="0" dirty="0" smtClean="0"/>
              <a:t> de la Biosphere</a:t>
            </a:r>
          </a:p>
          <a:p>
            <a:r>
              <a:rPr lang="en-US" baseline="0" dirty="0" smtClean="0"/>
              <a:t>IFREMER – </a:t>
            </a:r>
            <a:r>
              <a:rPr lang="en-US" baseline="0" dirty="0" err="1" smtClean="0"/>
              <a:t>Institut</a:t>
            </a:r>
            <a:r>
              <a:rPr lang="en-US" baseline="0" dirty="0" smtClean="0"/>
              <a:t> </a:t>
            </a:r>
            <a:r>
              <a:rPr lang="fr-FR" dirty="0" smtClean="0"/>
              <a:t>français de recherche pour l'exploitation de la mer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Soil moisture – din </a:t>
            </a:r>
            <a:r>
              <a:rPr lang="en-US" baseline="0" dirty="0" err="1" smtClean="0"/>
              <a:t>produse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lunare</a:t>
            </a:r>
            <a:r>
              <a:rPr lang="en-US" baseline="0" dirty="0" smtClean="0"/>
              <a:t> de la </a:t>
            </a:r>
            <a:r>
              <a:rPr lang="en-US" baseline="0" dirty="0" smtClean="0"/>
              <a:t>CATDS</a:t>
            </a:r>
          </a:p>
          <a:p>
            <a:r>
              <a:rPr lang="en-US" baseline="0" dirty="0" err="1" smtClean="0"/>
              <a:t>Medii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</a:t>
            </a:r>
            <a:r>
              <a:rPr lang="en-US" baseline="0" dirty="0" smtClean="0"/>
              <a:t> 3 </a:t>
            </a:r>
            <a:r>
              <a:rPr lang="en-US" baseline="0" dirty="0" err="1" smtClean="0"/>
              <a:t>zile</a:t>
            </a:r>
            <a:r>
              <a:rPr lang="en-US" baseline="0" dirty="0" smtClean="0"/>
              <a:t>, 10 </a:t>
            </a:r>
            <a:r>
              <a:rPr lang="en-US" baseline="0" dirty="0" err="1" smtClean="0"/>
              <a:t>zile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saptamanale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lunare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anuale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50 km </a:t>
            </a:r>
            <a:r>
              <a:rPr lang="en-US" baseline="0" dirty="0" err="1" smtClean="0"/>
              <a:t>rez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spatiala</a:t>
            </a:r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Finantat de ESA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Finantat de ESA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D34CD7-1453-4B65-BC81-9115873EE79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7400" y="4213412"/>
            <a:ext cx="5029200" cy="1447800"/>
          </a:xfrm>
          <a:effectLst/>
        </p:spPr>
        <p:txBody>
          <a:bodyPr/>
          <a:lstStyle>
            <a:lvl1pPr marL="0" indent="0" algn="ctr" defTabSz="914400" rtl="0" eaLnBrk="1" latinLnBrk="0" hangingPunct="1">
              <a:spcBef>
                <a:spcPts val="2000"/>
              </a:spcBef>
              <a:buSzPct val="80000"/>
              <a:buFont typeface="Wingdings" pitchFamily="2" charset="2"/>
              <a:buNone/>
              <a:defRPr sz="2000" b="1" kern="1200">
                <a:solidFill>
                  <a:schemeClr val="bg1"/>
                </a:solidFill>
                <a:effectLst/>
                <a:latin typeface="ApexNew-Medium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914402" y="2949388"/>
            <a:ext cx="7313613" cy="1264024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2" y="2407024"/>
            <a:ext cx="7313613" cy="36441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398" y="2271714"/>
            <a:ext cx="3566160" cy="37929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8471" y="2271714"/>
            <a:ext cx="3566160" cy="3792911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91672" y="1264024"/>
            <a:ext cx="3807293" cy="968189"/>
          </a:xfr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anchor="b"/>
          <a:lstStyle>
            <a:lvl1pPr algn="l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3600" b="1" kern="1200" baseline="0">
                <a:solidFill>
                  <a:srgbClr val="000000"/>
                </a:solidFill>
                <a:effectLst/>
                <a:latin typeface="ApexNew-Medium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591672" y="2514600"/>
            <a:ext cx="3807293" cy="2819400"/>
          </a:xfrm>
          <a:effectLst/>
        </p:spPr>
        <p:txBody>
          <a:bodyPr/>
          <a:lstStyle>
            <a:lvl1pPr marL="0" indent="0">
              <a:lnSpc>
                <a:spcPct val="110000"/>
              </a:lnSpc>
              <a:buNone/>
              <a:defRPr sz="2000" kern="1200">
                <a:solidFill>
                  <a:srgbClr val="000000"/>
                </a:solidFill>
                <a:effectLst/>
                <a:latin typeface="ApexNew-Medium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/>
          </p:nvPr>
        </p:nvSpPr>
        <p:spPr>
          <a:xfrm>
            <a:off x="4800600" y="1264021"/>
            <a:ext cx="3810000" cy="4831979"/>
          </a:xfrm>
          <a:prstGeom prst="roundRect">
            <a:avLst>
              <a:gd name="adj" fmla="val 4391"/>
            </a:avLst>
          </a:prstGeom>
          <a:noFill/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none"/>
        </p:style>
        <p:txBody>
          <a:bodyPr rtlCol="0">
            <a:noAutofit/>
            <a:scene3d>
              <a:camera prst="orthographicFront"/>
              <a:lightRig rig="chilly" dir="t"/>
            </a:scene3d>
            <a:sp3d extrusionH="6350">
              <a:bevelT w="19050" h="12700" prst="softRound"/>
              <a:extrusionClr>
                <a:schemeClr val="bg1"/>
              </a:extrusionClr>
            </a:sp3d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SzPct val="80000"/>
              <a:buFont typeface="Wingdings" pitchFamily="2" charset="2"/>
              <a:buNone/>
              <a:defRPr sz="2400" kern="1200">
                <a:gradFill>
                  <a:gsLst>
                    <a:gs pos="50000">
                      <a:schemeClr val="tx1">
                        <a:lumMod val="65000"/>
                        <a:lumOff val="3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0"/>
                </a:gradFill>
                <a:effectLst>
                  <a:innerShdw blurRad="63500" dist="25400" dir="10800000">
                    <a:schemeClr val="bg1">
                      <a:alpha val="50000"/>
                    </a:schemeClr>
                  </a:innerShdw>
                </a:effectLst>
                <a:latin typeface="ApexNew-Medium"/>
                <a:ea typeface="+mn-ea"/>
                <a:cs typeface="+mn-cs"/>
              </a:defRPr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914402" y="2689412"/>
            <a:ext cx="7313613" cy="1264024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1" y="1143000"/>
            <a:ext cx="7313613" cy="1263651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14401" y="2590801"/>
            <a:ext cx="7313613" cy="3460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latin typeface="ApexNew-Medium"/>
          <a:ea typeface="ヒラギノ角ゴ Pro W3" charset="-128"/>
          <a:cs typeface="ヒラギノ角ゴ Pro W3" charset="-128"/>
        </a:defRPr>
      </a:lvl1pPr>
      <a:lvl2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2pPr>
      <a:lvl3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3pPr>
      <a:lvl4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4pPr>
      <a:lvl5pPr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5pPr>
      <a:lvl6pPr marL="4572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6pPr>
      <a:lvl7pPr marL="9144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7pPr>
      <a:lvl8pPr marL="13716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8pPr>
      <a:lvl9pPr marL="1828800" algn="ctr" rtl="0" eaLnBrk="1" fontAlgn="base" hangingPunct="1">
        <a:lnSpc>
          <a:spcPts val="5600"/>
        </a:lnSpc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ApexNew-Medium" charset="0"/>
          <a:ea typeface="ヒラギノ角ゴ Pro W3" charset="-128"/>
          <a:cs typeface="ヒラギノ角ゴ Pro W3" charset="-128"/>
        </a:defRPr>
      </a:lvl9pPr>
    </p:titleStyle>
    <p:bodyStyle>
      <a:lvl1pPr marL="342900" indent="-342900" algn="l" rtl="0" eaLnBrk="1" fontAlgn="base" hangingPunct="1">
        <a:spcBef>
          <a:spcPts val="2000"/>
        </a:spcBef>
        <a:spcAft>
          <a:spcPct val="0"/>
        </a:spcAft>
        <a:buSzPct val="80000"/>
        <a:buFont typeface="Wingdings" pitchFamily="2" charset="2"/>
        <a:buChar char="l"/>
        <a:defRPr sz="2400" kern="1200">
          <a:solidFill>
            <a:schemeClr val="tx1"/>
          </a:solidFill>
          <a:latin typeface="ApexNew-Medium"/>
          <a:ea typeface="ヒラギノ角ゴ Pro W3" charset="-128"/>
          <a:cs typeface="ヒラギノ角ゴ Pro W3" charset="-128"/>
        </a:defRPr>
      </a:lvl1pPr>
      <a:lvl2pPr marL="685800" indent="-3365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2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2pPr>
      <a:lvl3pPr marL="1035050" indent="-3492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3pPr>
      <a:lvl4pPr marL="1371600" indent="-3365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4pPr>
      <a:lvl5pPr marL="1720850" indent="-349250" algn="l" rtl="0" eaLnBrk="1" fontAlgn="base" hangingPunct="1">
        <a:spcBef>
          <a:spcPct val="20000"/>
        </a:spcBef>
        <a:spcAft>
          <a:spcPct val="0"/>
        </a:spcAft>
        <a:buSzPct val="80000"/>
        <a:buFont typeface="Wingdings" pitchFamily="2" charset="2"/>
        <a:buChar char="l"/>
        <a:defRPr sz="2000" kern="1200">
          <a:solidFill>
            <a:schemeClr val="tx1"/>
          </a:solidFill>
          <a:latin typeface="ApexNew-Medium"/>
          <a:ea typeface="ヒラギノ角ゴ Pro W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3" Type="http://schemas.openxmlformats.org/officeDocument/2006/relationships/image" Target="../media/image3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8.jpeg"/><Relationship Id="rId3" Type="http://schemas.openxmlformats.org/officeDocument/2006/relationships/image" Target="../media/image3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5" Type="http://schemas.openxmlformats.org/officeDocument/2006/relationships/image" Target="../media/image5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Relationship Id="rId14" Type="http://schemas.openxmlformats.org/officeDocument/2006/relationships/image" Target="../media/image4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2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57944" y="1571172"/>
            <a:ext cx="7313613" cy="2844799"/>
          </a:xfrm>
        </p:spPr>
        <p:txBody>
          <a:bodyPr/>
          <a:lstStyle/>
          <a:p>
            <a:pPr marL="0" lvl="8">
              <a:lnSpc>
                <a:spcPct val="100000"/>
              </a:lnSpc>
              <a:defRPr/>
            </a:pPr>
            <a:r>
              <a:rPr lang="it-IT" sz="32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Soil Moisture and Ocean Salinity (SMOS) – o misiune de succes a Agentiei Spa</a:t>
            </a:r>
            <a:r>
              <a:rPr lang="ro-RO" sz="32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țiale Europene</a:t>
            </a:r>
            <a:r>
              <a:rPr lang="en-US" sz="3600" dirty="0" smtClean="0">
                <a:solidFill>
                  <a:srgbClr val="E0E6EF"/>
                </a:solidFill>
              </a:rPr>
              <a:t/>
            </a:r>
            <a:br>
              <a:rPr lang="en-US" sz="3600" dirty="0" smtClean="0">
                <a:solidFill>
                  <a:srgbClr val="E0E6EF"/>
                </a:solidFill>
              </a:rPr>
            </a:br>
            <a:endParaRPr lang="en-US" dirty="0" smtClean="0">
              <a:latin typeface="ApexNew-Medium" charset="0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914401" y="4648200"/>
            <a:ext cx="7619999" cy="1955799"/>
          </a:xfrm>
          <a:prstGeom prst="rect">
            <a:avLst/>
          </a:prstGeom>
          <a:scene3d>
            <a:camera prst="orthographicFront"/>
            <a:lightRig rig="chilly" dir="t"/>
          </a:scene3d>
          <a:sp3d extrusionH="12700">
            <a:extrusionClr>
              <a:schemeClr val="bg1"/>
            </a:extrusionClr>
          </a:sp3d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b="1" kern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Sorin Constantin</a:t>
            </a:r>
          </a:p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o-RO" b="1" kern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Soluții open source pentru prelucrarea și reprezentarea datelor spațiale</a:t>
            </a:r>
            <a:endParaRPr kumimoji="0" lang="ro-RO" b="1" i="0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0" marR="0" lvl="8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r>
              <a:rPr kumimoji="0" lang="ro-RO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6</a:t>
            </a:r>
            <a:r>
              <a:rPr kumimoji="0" lang="ro-RO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noiembrie</a:t>
            </a:r>
            <a:r>
              <a:rPr kumimoji="0" lang="it-IT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ro-RO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2012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E0E6EF"/>
                </a:solidFill>
                <a:effectLst/>
                <a:uLnTx/>
                <a:uFillTx/>
                <a:latin typeface="ApexNew-Medium" charset="0"/>
                <a:ea typeface="ヒラギノ角ゴ Pro W3" charset="-128"/>
                <a:cs typeface="ヒラギノ角ゴ Pro W3" charset="-128"/>
              </a:rPr>
              <a:t/>
            </a:r>
            <a:b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E0E6EF"/>
                </a:solidFill>
                <a:effectLst/>
                <a:uLnTx/>
                <a:uFillTx/>
                <a:latin typeface="ApexNew-Medium" charset="0"/>
                <a:ea typeface="ヒラギノ角ゴ Pro W3" charset="-128"/>
                <a:cs typeface="ヒラギノ角ゴ Pro W3" charset="-128"/>
              </a:rPr>
            </a:br>
            <a:endParaRPr kumimoji="0" lang="en-US" sz="40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 charset="0"/>
              <a:ea typeface="ヒラギノ角ゴ Pro W3" charset="-128"/>
              <a:cs typeface="ヒラギノ角ゴ Pro W3" charset="-128"/>
            </a:endParaRPr>
          </a:p>
        </p:txBody>
      </p:sp>
      <p:pic>
        <p:nvPicPr>
          <p:cNvPr id="6" name="Picture 5" descr="geospatial_logo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438301" y="6225883"/>
            <a:ext cx="611186" cy="63211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49487" y="6410549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Cambria" pitchFamily="18" charset="0"/>
              </a:rPr>
              <a:t>geo-spatial.org</a:t>
            </a:r>
            <a:endParaRPr lang="en-US" b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10782" y="583336"/>
            <a:ext cx="4119727" cy="4400819"/>
          </a:xfrm>
        </p:spPr>
        <p:txBody>
          <a:bodyPr/>
          <a:lstStyle/>
          <a:p>
            <a:pPr>
              <a:buNone/>
            </a:pPr>
            <a:r>
              <a:rPr lang="en-US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Curpinsul</a:t>
            </a:r>
            <a:r>
              <a:rPr lang="en-US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prezent</a:t>
            </a:r>
            <a:r>
              <a:rPr lang="ro-RO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ării:</a:t>
            </a:r>
          </a:p>
          <a:p>
            <a:pPr>
              <a:buNone/>
            </a:pPr>
            <a:endParaRPr lang="en-US" sz="20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1. </a:t>
            </a:r>
            <a:r>
              <a:rPr lang="en-US" sz="20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Programul</a:t>
            </a:r>
            <a:r>
              <a:rPr lang="en-US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ESA Living Planet</a:t>
            </a:r>
            <a:endParaRPr lang="ro-RO" sz="20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ro-RO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2. Misiunile Earth Explorer</a:t>
            </a:r>
          </a:p>
          <a:p>
            <a:pPr>
              <a:buNone/>
            </a:pPr>
            <a:r>
              <a:rPr lang="ro-RO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3. SMOS – utilitatea misiunii</a:t>
            </a:r>
          </a:p>
          <a:p>
            <a:pPr>
              <a:buNone/>
            </a:pPr>
            <a:r>
              <a:rPr lang="ro-RO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4. SMOS – date generale</a:t>
            </a:r>
          </a:p>
          <a:p>
            <a:pPr lvl="0">
              <a:buNone/>
            </a:pPr>
            <a:r>
              <a:rPr lang="ro-RO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5. MIRAS</a:t>
            </a:r>
          </a:p>
          <a:p>
            <a:pPr>
              <a:buNone/>
            </a:pPr>
            <a:endParaRPr lang="ro-RO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6" descr="geospatial_logo.jpg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32814" y="0"/>
            <a:ext cx="611186" cy="6321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24707" y="0"/>
            <a:ext cx="1763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chemeClr val="bg1"/>
                </a:solidFill>
                <a:latin typeface="Cambria" pitchFamily="18" charset="0"/>
              </a:rPr>
              <a:t>geo-spatial.org</a:t>
            </a:r>
            <a:endParaRPr lang="en-US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4772024" y="1727713"/>
            <a:ext cx="4371976" cy="3435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0" lang="ro-RO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6.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Componentele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 la sol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0" lang="ro-RO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7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.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 2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Tx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 3 (</a:t>
            </a:r>
            <a:r>
              <a:rPr kumimoji="0" lang="ro-RO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Soil Moisture și Ocean Salinity)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kumimoji="0" lang="ro-RO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8. Servicii și produse derivate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lang="ro-RO" sz="20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9. Concluzii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1224" y="827077"/>
            <a:ext cx="7822873" cy="2972413"/>
          </a:xfrm>
        </p:spPr>
        <p:txBody>
          <a:bodyPr/>
          <a:lstStyle/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Alcătuit din d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ou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ă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componente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1.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Misiunile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Earth Explorer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2.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Misiunile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Earth Watch –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programe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meteorologice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dezvoltate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împreună cu Eumetsat (sateliți geostaționari)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7" name="Picture 6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0" y="214836"/>
            <a:ext cx="6038193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kumimoji="0" lang="ro-RO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1.</a:t>
            </a:r>
            <a:r>
              <a:rPr kumimoji="0" lang="ro-RO" sz="2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Programul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ESA Living Planet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Picture 8" descr="msg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278474" y="2744145"/>
            <a:ext cx="3876851" cy="3334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5012310" y="5557843"/>
            <a:ext cx="3936999" cy="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http://www.cnes.fr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2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6038193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2. Misiunile Earth Explorer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911224" y="827077"/>
            <a:ext cx="7822873" cy="4911571"/>
          </a:xfrm>
        </p:spPr>
        <p:txBody>
          <a:bodyPr/>
          <a:lstStyle/>
          <a:p>
            <a:pPr marL="0" algn="just">
              <a:spcBef>
                <a:spcPts val="0"/>
              </a:spcBef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Au ca scop principal abordarea unor probleme cheie identificate de către comunitatea științifică și în același timp demonstrarea unor noi capabilități tehnologice de măsurare în domeniul observării Pământului.</a:t>
            </a:r>
          </a:p>
          <a:p>
            <a:pPr algn="just"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Misiunile Earth Explorer sunt împărțite în două categorii:</a:t>
            </a:r>
          </a:p>
          <a:p>
            <a:pPr marL="457200" indent="-457200" algn="just">
              <a:buAutoNum type="arabicPeriod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Core Missions (misiuni nucleu) – răspund direct unor domenii de interes public și sunt selectate în urma unui proces indelungat de consultare cu comunitatea științifică</a:t>
            </a:r>
          </a:p>
          <a:p>
            <a:pPr marL="457200" indent="-457200" algn="just">
              <a:buAutoNum type="arabicPeriod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Oportunity Missions (misiuni secundare) – mai mici ca și anvergură, cu sateliți mai puțin costisitori, dar care adresează probleme stringente de mediu.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914290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2. Misiunile Earth Explorer – Core Missions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189186" y="732484"/>
            <a:ext cx="4855780" cy="5384536"/>
          </a:xfrm>
        </p:spPr>
        <p:txBody>
          <a:bodyPr/>
          <a:lstStyle/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GOCE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gravity mission (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Gravity field and steady-state Ocean Circulation Explorer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) – măsurători precise are variațiilor câmpului gravitațional la nivel mondial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ADM-Aeolus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wind mission (Atmospheric Dynamics Mission) – profile verticale ale caracteristicilor vântului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EarthCARE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(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Earth Clouds Aerosols and Radiation Explorer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) – va îmbunătăți întelegerea balanței radiative a Pământului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Picture 8" descr="GOCE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101256" y="677918"/>
            <a:ext cx="2821404" cy="1994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adm_aeolus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839981" y="2419642"/>
            <a:ext cx="2790529" cy="2196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earthCAR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4282" y="4283951"/>
            <a:ext cx="2784121" cy="2369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ontent Placeholder 4"/>
          <p:cNvSpPr txBox="1">
            <a:spLocks/>
          </p:cNvSpPr>
          <p:nvPr/>
        </p:nvSpPr>
        <p:spPr bwMode="auto">
          <a:xfrm>
            <a:off x="7567448" y="3839403"/>
            <a:ext cx="1576552" cy="49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http://www.esa.int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8607972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2. Misiunile Earth Explorer – Oportunity Missions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283780" y="748250"/>
            <a:ext cx="4351283" cy="5384536"/>
          </a:xfrm>
        </p:spPr>
        <p:txBody>
          <a:bodyPr/>
          <a:lstStyle/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SMOS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water mission (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Soil Moisture and Ocean Salinity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)  - lansat pentru observații referitoare la umiditatea suprafețelor continentale și nivelul salinității apelor marine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CryoSat-2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ice mission – monitorizează schimbările grosimii gheții la nivelul calotelor glaciare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Swarm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măsurători ale câmpului magnetic al Pământului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3" name="Picture 12" descr="smos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138203" y="770097"/>
            <a:ext cx="2438238" cy="2279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cryosat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766442" y="2666089"/>
            <a:ext cx="2879834" cy="2284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 descr="Swarm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6144822" y="4492490"/>
            <a:ext cx="2794226" cy="18802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Content Placeholder 4"/>
          <p:cNvSpPr txBox="1">
            <a:spLocks/>
          </p:cNvSpPr>
          <p:nvPr/>
        </p:nvSpPr>
        <p:spPr bwMode="auto">
          <a:xfrm>
            <a:off x="7567448" y="3839403"/>
            <a:ext cx="1576552" cy="49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http://www.esa.int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3. SMOS – utilitatea misiunii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536028" y="700954"/>
            <a:ext cx="8087710" cy="4186357"/>
          </a:xfrm>
        </p:spPr>
        <p:txBody>
          <a:bodyPr/>
          <a:lstStyle/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Scop principal -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cunoasterea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mai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detaliata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a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circuitului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apei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la nivel global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prognoza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vremii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a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evenimentelor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extreme,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prognoze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climatic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sezoniere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achiziția unor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noi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observatii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asupra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zonelor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acoperite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cu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zapada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gheata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Umiditatea solului – datele obținute sunt folosite în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studii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hidrologice</a:t>
            </a:r>
            <a:endParaRPr lang="ro-RO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Salinitate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măsurătorile ajută la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o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mai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buna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ro-RO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î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ntelegere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a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modelelor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circula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ț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oceanic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ă</a:t>
            </a:r>
            <a:endParaRPr lang="en-US" sz="2100" dirty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Picture 8" descr="ocean_circ_sss_4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245" y="3970281"/>
            <a:ext cx="5302472" cy="2651236"/>
          </a:xfrm>
          <a:prstGeom prst="rect">
            <a:avLst/>
          </a:prstGeom>
        </p:spPr>
      </p:pic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7141779" y="5242534"/>
            <a:ext cx="1576552" cy="49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http://www.esa.int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4. SMOS – 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date generale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71414" y="1058917"/>
          <a:ext cx="7931151" cy="4416972"/>
        </p:xfrm>
        <a:graphic>
          <a:graphicData uri="http://schemas.openxmlformats.org/drawingml/2006/table">
            <a:tbl>
              <a:tblPr/>
              <a:tblGrid>
                <a:gridCol w="2272237"/>
                <a:gridCol w="5658914"/>
              </a:tblGrid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vi-VN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 lansării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 noiembrie 2009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Durata misiunii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minim 3 ani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Instrument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Microwave Imaging Radiometer using Aperture Synthesis - MIRAS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vi-VN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Rezoluție spațială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t-IT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 km în centrul zonei vizibile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vi-VN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Rezoluție temporală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zile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la </a:t>
                      </a:r>
                      <a:r>
                        <a:rPr lang="en-US" sz="20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Ecuator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Masa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vi-VN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 kg în total (platformă 275 kg, senzor 355 kg, combustibil 28 kg)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Altitudine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758 km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529787">
                <a:tc>
                  <a:txBody>
                    <a:bodyPr/>
                    <a:lstStyle/>
                    <a:p>
                      <a:pPr algn="ctr" fontAlgn="b"/>
                      <a:r>
                        <a:rPr lang="vi-VN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Platformă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Proteus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5. MIRAS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315309" y="811312"/>
            <a:ext cx="8513379" cy="2767460"/>
          </a:xfrm>
        </p:spPr>
        <p:txBody>
          <a:bodyPr/>
          <a:lstStyle/>
          <a:p>
            <a:pPr>
              <a:buNone/>
            </a:pP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Radiometru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interferometric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se m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ăsoară diferența de fază ale undelor electromagnetice la mai mulți receptori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enzor capabil de a înregistra radiația microundelor în cadrul zonei din spectrul electromagnetic de 1400 - 1427 MHz (banda L)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dirty="0"/>
          </a:p>
        </p:txBody>
      </p:sp>
      <p:pic>
        <p:nvPicPr>
          <p:cNvPr id="9" name="Picture 8" descr="smos_interferom_4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3722" y="2894943"/>
            <a:ext cx="6186181" cy="3758105"/>
          </a:xfrm>
          <a:prstGeom prst="rect">
            <a:avLst/>
          </a:prstGeom>
        </p:spPr>
      </p:pic>
      <p:sp>
        <p:nvSpPr>
          <p:cNvPr id="10" name="Content Placeholder 4"/>
          <p:cNvSpPr txBox="1">
            <a:spLocks/>
          </p:cNvSpPr>
          <p:nvPr/>
        </p:nvSpPr>
        <p:spPr bwMode="auto">
          <a:xfrm>
            <a:off x="7567448" y="5274064"/>
            <a:ext cx="1576552" cy="49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http://www.esa.int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5. MIRAS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863927" y="921671"/>
            <a:ext cx="7349908" cy="1222439"/>
          </a:xfrm>
        </p:spPr>
        <p:txBody>
          <a:bodyPr/>
          <a:lstStyle/>
          <a:p>
            <a:pPr marL="0"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Este compus din trei antene (brațe) pe care sunt montate un număr de 69 de elemente, denumite receptori LICEF, distribuite în mod egal.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None/>
            </a:pPr>
            <a:endParaRPr lang="en-US" sz="2000" dirty="0"/>
          </a:p>
        </p:txBody>
      </p:sp>
      <p:pic>
        <p:nvPicPr>
          <p:cNvPr id="10" name="Picture 9" descr="licef_400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8228" y="2171699"/>
            <a:ext cx="1363472" cy="3564633"/>
          </a:xfrm>
          <a:prstGeom prst="rect">
            <a:avLst/>
          </a:prstGeom>
        </p:spPr>
      </p:pic>
      <p:pic>
        <p:nvPicPr>
          <p:cNvPr id="11" name="Picture 10" descr="miras_400.jpe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6000" y="2221116"/>
            <a:ext cx="4406562" cy="3481184"/>
          </a:xfrm>
          <a:prstGeom prst="rect">
            <a:avLst/>
          </a:prstGeom>
        </p:spPr>
      </p:pic>
      <p:sp>
        <p:nvSpPr>
          <p:cNvPr id="12" name="Content Placeholder 4"/>
          <p:cNvSpPr txBox="1">
            <a:spLocks/>
          </p:cNvSpPr>
          <p:nvPr/>
        </p:nvSpPr>
        <p:spPr bwMode="auto">
          <a:xfrm>
            <a:off x="7567448" y="5274064"/>
            <a:ext cx="1576552" cy="49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ro-RO" sz="11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Sursa: http://www.esa.int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6.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Componentele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la sol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268014" y="874373"/>
            <a:ext cx="8686799" cy="5384536"/>
          </a:xfrm>
        </p:spPr>
        <p:txBody>
          <a:bodyPr/>
          <a:lstStyle/>
          <a:p>
            <a:pPr>
              <a:buNone/>
            </a:pP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Data Processing Ground Segment (DPGS)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din cadrul 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European Space Astronomy Centre (ESAC)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din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Villafranca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Spa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nia, se ocupă de recepția și procesarea datelor care vin de la satelit</a:t>
            </a:r>
          </a:p>
          <a:p>
            <a:pPr>
              <a:buNone/>
            </a:pP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Satellite Operations Ground Segment (SOGS)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apaținând de CNES (Agenția Spațială Franceză), este însărcinată cu operarea satelitului.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Alte stații de recepție aparținând Agenției Spațiale Europene: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tația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de achiziție near-real time (NRT) - 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Svalbard, Nor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vegia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Centru de arhivare pe termen lung și reprocesare – Kiruna, Suedia</a:t>
            </a:r>
          </a:p>
          <a:p>
            <a:pPr>
              <a:spcBef>
                <a:spcPts val="600"/>
              </a:spcBef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Centrul pentru Cercetarea Observării Pământului – Frascati, Italia (se ocupă de solicitările de date)</a:t>
            </a:r>
            <a:endParaRPr lang="en-US" sz="2100" dirty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esr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57" y="959304"/>
            <a:ext cx="7620000" cy="3743325"/>
          </a:xfrm>
          <a:prstGeom prst="rect">
            <a:avLst/>
          </a:prstGeom>
        </p:spPr>
      </p:pic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6.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Componentele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la sol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2" name="Picture 11" descr="kiruna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794362" y="1079001"/>
            <a:ext cx="8134552" cy="5437235"/>
          </a:xfrm>
          <a:prstGeom prst="rect">
            <a:avLst/>
          </a:prstGeom>
        </p:spPr>
      </p:pic>
      <p:pic>
        <p:nvPicPr>
          <p:cNvPr id="10" name="Picture 9" descr="esac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1570388" y="1167297"/>
            <a:ext cx="7573612" cy="56907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769333" y="1236980"/>
            <a:ext cx="3834198" cy="3508440"/>
          </a:xfrm>
        </p:spPr>
        <p:txBody>
          <a:bodyPr/>
          <a:lstStyle/>
          <a:p>
            <a:pPr>
              <a:buNone/>
            </a:pP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Tipuri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date:</a:t>
            </a:r>
          </a:p>
          <a:p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Date brute</a:t>
            </a:r>
          </a:p>
          <a:p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0 </a:t>
            </a:r>
          </a:p>
          <a:p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1A</a:t>
            </a:r>
          </a:p>
          <a:p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1B</a:t>
            </a:r>
          </a:p>
          <a:p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1C</a:t>
            </a:r>
          </a:p>
          <a:p>
            <a:pPr>
              <a:buNone/>
            </a:pPr>
            <a:endParaRPr lang="en-US" sz="2000" b="1" dirty="0" smtClean="0"/>
          </a:p>
          <a:p>
            <a:pPr>
              <a:buNone/>
            </a:pPr>
            <a:endParaRPr lang="en-US" sz="2000" b="1" dirty="0" smtClean="0"/>
          </a:p>
          <a:p>
            <a:pPr>
              <a:buNone/>
            </a:pPr>
            <a:endParaRPr lang="en-US" sz="2000" b="1" dirty="0" smtClean="0"/>
          </a:p>
          <a:p>
            <a:pPr>
              <a:buNone/>
            </a:pPr>
            <a:endParaRPr lang="en-US" sz="2000" dirty="0"/>
          </a:p>
        </p:txBody>
      </p:sp>
      <p:sp>
        <p:nvSpPr>
          <p:cNvPr id="13" name="Content Placeholder 4"/>
          <p:cNvSpPr txBox="1">
            <a:spLocks/>
          </p:cNvSpPr>
          <p:nvPr/>
        </p:nvSpPr>
        <p:spPr bwMode="auto">
          <a:xfrm>
            <a:off x="4642395" y="1878113"/>
            <a:ext cx="3834198" cy="234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defTabSz="914400" latinLnBrk="0">
              <a:lnSpc>
                <a:spcPct val="100000"/>
              </a:lnSpc>
              <a:spcBef>
                <a:spcPts val="2000"/>
              </a:spcBef>
              <a:buClrTx/>
              <a:buSzPct val="80000"/>
              <a:buFont typeface="Wingdings" pitchFamily="2" charset="2"/>
              <a:buChar char="l"/>
              <a:tabLst/>
              <a:defRPr/>
            </a:pP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2</a:t>
            </a:r>
          </a:p>
          <a:p>
            <a:pPr marL="342900" marR="0" lvl="0" indent="-342900" defTabSz="914400" latinLnBrk="0">
              <a:lnSpc>
                <a:spcPct val="100000"/>
              </a:lnSpc>
              <a:spcBef>
                <a:spcPts val="2000"/>
              </a:spcBef>
              <a:buClrTx/>
              <a:buSzPct val="80000"/>
              <a:buFont typeface="Wingdings" pitchFamily="2" charset="2"/>
              <a:buChar char="l"/>
              <a:tabLst/>
              <a:defRPr/>
            </a:pP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3 </a:t>
            </a: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ș</a:t>
            </a: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4</a:t>
            </a:r>
            <a:endParaRPr lang="ro-RO" sz="21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defTabSz="914400" latinLnBrk="0">
              <a:lnSpc>
                <a:spcPct val="100000"/>
              </a:lnSpc>
              <a:spcBef>
                <a:spcPts val="2000"/>
              </a:spcBef>
              <a:buClrTx/>
              <a:buSzPct val="80000"/>
              <a:buFont typeface="Wingdings" pitchFamily="2" charset="2"/>
              <a:buChar char="l"/>
              <a:tabLst/>
              <a:defRPr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 în timp aproape real</a:t>
            </a:r>
          </a:p>
          <a:p>
            <a:pPr marL="342900" marR="0" lvl="0" indent="-342900" defTabSz="914400" latinLnBrk="0">
              <a:lnSpc>
                <a:spcPct val="100000"/>
              </a:lnSpc>
              <a:spcBef>
                <a:spcPts val="2000"/>
              </a:spcBef>
              <a:buClrTx/>
              <a:buSzPct val="80000"/>
              <a:buFont typeface="Wingdings" pitchFamily="2" charset="2"/>
              <a:buChar char="l"/>
              <a:tabLst/>
              <a:defRPr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Date auxiliare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2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9" descr="eolis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186" y="764846"/>
            <a:ext cx="8748951" cy="5809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2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0" y="1188124"/>
            <a:ext cx="9144000" cy="5449158"/>
            <a:chOff x="0" y="1188124"/>
            <a:chExt cx="9144000" cy="5449158"/>
          </a:xfrm>
        </p:grpSpPr>
        <p:pic>
          <p:nvPicPr>
            <p:cNvPr id="13" name="Picture 12" descr="Soil_Moisture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1188124"/>
              <a:ext cx="9144000" cy="5449158"/>
            </a:xfrm>
            <a:prstGeom prst="rect">
              <a:avLst/>
            </a:prstGeom>
          </p:spPr>
        </p:pic>
        <p:pic>
          <p:nvPicPr>
            <p:cNvPr id="12" name="Picture 11" descr="legend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43600" y="5559972"/>
              <a:ext cx="3200400" cy="10668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2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3" name="Group 10"/>
          <p:cNvGrpSpPr/>
          <p:nvPr/>
        </p:nvGrpSpPr>
        <p:grpSpPr>
          <a:xfrm>
            <a:off x="0" y="796815"/>
            <a:ext cx="9144000" cy="6061185"/>
            <a:chOff x="0" y="796815"/>
            <a:chExt cx="9144000" cy="6061185"/>
          </a:xfrm>
        </p:grpSpPr>
        <p:pic>
          <p:nvPicPr>
            <p:cNvPr id="8" name="Picture 7" descr="salinity_1.jp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>
            <a:xfrm>
              <a:off x="0" y="796815"/>
              <a:ext cx="9144000" cy="6061185"/>
            </a:xfrm>
            <a:prstGeom prst="rect">
              <a:avLst/>
            </a:prstGeom>
          </p:spPr>
        </p:pic>
        <p:pic>
          <p:nvPicPr>
            <p:cNvPr id="9" name="Picture 8" descr="salinity_1_color.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198115" y="5707117"/>
              <a:ext cx="3945885" cy="11508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2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9" descr="salinity_MN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67104" y="754520"/>
            <a:ext cx="7520152" cy="51319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–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3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236483" y="639642"/>
            <a:ext cx="8718331" cy="2824267"/>
          </a:xfrm>
        </p:spPr>
        <p:txBody>
          <a:bodyPr/>
          <a:lstStyle/>
          <a:p>
            <a:pPr>
              <a:buNone/>
            </a:pP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Sunt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realizate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la </a:t>
            </a:r>
            <a:r>
              <a:rPr lang="en-US" sz="2100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nivel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global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și reprezintă derivări și medieri pe baza produselor de nivel 2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Sunt dezvoltate de către grupuri de lucru diferite de cel aparținând de ESA, din cadrul 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Data Processing Ground Segment (DPGS)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L</a:t>
            </a:r>
            <a:r>
              <a:rPr lang="en-US" sz="21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evel</a:t>
            </a: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3 and 4 Production Centre (CP34)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proiect finanțat în cadrul Programului Național pentru Spațiu 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din 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Spani</a:t>
            </a:r>
            <a:r>
              <a:rPr lang="en-US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</a:t>
            </a:r>
          </a:p>
        </p:txBody>
      </p:sp>
      <p:pic>
        <p:nvPicPr>
          <p:cNvPr id="9" name="Picture 8" descr="catds30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771" y="4631872"/>
            <a:ext cx="2428875" cy="990600"/>
          </a:xfrm>
          <a:prstGeom prst="rect">
            <a:avLst/>
          </a:prstGeom>
        </p:spPr>
      </p:pic>
      <p:pic>
        <p:nvPicPr>
          <p:cNvPr id="11" name="Picture 10" descr="CP3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6052" y="3430862"/>
            <a:ext cx="5833741" cy="948637"/>
          </a:xfrm>
          <a:prstGeom prst="rect">
            <a:avLst/>
          </a:prstGeom>
        </p:spPr>
      </p:pic>
      <p:sp>
        <p:nvSpPr>
          <p:cNvPr id="12" name="Content Placeholder 4"/>
          <p:cNvSpPr txBox="1">
            <a:spLocks/>
          </p:cNvSpPr>
          <p:nvPr/>
        </p:nvSpPr>
        <p:spPr bwMode="auto">
          <a:xfrm>
            <a:off x="362607" y="4461904"/>
            <a:ext cx="4891565" cy="1750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Centre Aval de Traitement des Donnees SMOS (CATDS)</a:t>
            </a: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, dezvoltat de CNES în colaborare cu CESBIO și IFREMER</a:t>
            </a:r>
            <a:endParaRPr lang="en-US" sz="2100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pexNew-Medium"/>
              <a:ea typeface="ヒラギノ角ゴ Pro W3" charset="-128"/>
              <a:cs typeface="ヒラギノ角ゴ Pro W3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.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3 – Soil Moisture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620548" y="970578"/>
            <a:ext cx="7890266" cy="58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en-US" sz="1100" dirty="0" smtClean="0"/>
              <a:t>These data were obtained from the "Centre </a:t>
            </a:r>
            <a:r>
              <a:rPr lang="en-US" sz="1100" dirty="0" err="1" smtClean="0"/>
              <a:t>Aval</a:t>
            </a:r>
            <a:r>
              <a:rPr lang="en-US" sz="1100" dirty="0" smtClean="0"/>
              <a:t> de </a:t>
            </a:r>
            <a:r>
              <a:rPr lang="en-US" sz="1100" dirty="0" err="1" smtClean="0"/>
              <a:t>Traitement</a:t>
            </a:r>
            <a:r>
              <a:rPr lang="en-US" sz="1100" dirty="0" smtClean="0"/>
              <a:t> des </a:t>
            </a:r>
            <a:r>
              <a:rPr lang="en-US" sz="1100" dirty="0" err="1" smtClean="0"/>
              <a:t>Données</a:t>
            </a:r>
            <a:r>
              <a:rPr lang="en-US" sz="1100" dirty="0" smtClean="0"/>
              <a:t> SMOS" (CATDS), operated for the "Centre National </a:t>
            </a:r>
            <a:r>
              <a:rPr lang="en-US" sz="1100" dirty="0" err="1" smtClean="0"/>
              <a:t>d'Etudes</a:t>
            </a:r>
            <a:r>
              <a:rPr lang="en-US" sz="1100" dirty="0" smtClean="0"/>
              <a:t> </a:t>
            </a:r>
            <a:r>
              <a:rPr lang="en-US" sz="1100" dirty="0" err="1" smtClean="0"/>
              <a:t>Spatiales</a:t>
            </a:r>
            <a:r>
              <a:rPr lang="en-US" sz="1100" dirty="0" smtClean="0"/>
              <a:t>" (CNES, France) by IFREMER (Brest, France)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9" name="Picture 8" descr="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0" name="Picture 9" descr="2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1" name="Picture 10" descr="3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2" name="Picture 11" descr="4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3" name="Picture 12" descr="5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4" name="Picture 13" descr="6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5" name="Picture 14" descr="7.jpg"/>
          <p:cNvPicPr>
            <a:picLocks noChangeAspect="1"/>
          </p:cNvPicPr>
          <p:nvPr/>
        </p:nvPicPr>
        <p:blipFill>
          <a:blip r:embed="rId10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6" name="Picture 15" descr="8.jpg"/>
          <p:cNvPicPr>
            <a:picLocks noChangeAspect="1"/>
          </p:cNvPicPr>
          <p:nvPr/>
        </p:nvPicPr>
        <p:blipFill>
          <a:blip r:embed="rId11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7" name="Picture 16" descr="9.jpg"/>
          <p:cNvPicPr>
            <a:picLocks noChangeAspect="1"/>
          </p:cNvPicPr>
          <p:nvPr/>
        </p:nvPicPr>
        <p:blipFill>
          <a:blip r:embed="rId12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8" name="Picture 17" descr="10.jpg"/>
          <p:cNvPicPr>
            <a:picLocks noChangeAspect="1"/>
          </p:cNvPicPr>
          <p:nvPr/>
        </p:nvPicPr>
        <p:blipFill>
          <a:blip r:embed="rId13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9" name="Picture 18" descr="11.jpg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0" name="Picture 19" descr="12.jpg"/>
          <p:cNvPicPr>
            <a:picLocks noChangeAspect="1"/>
          </p:cNvPicPr>
          <p:nvPr/>
        </p:nvPicPr>
        <p:blipFill>
          <a:blip r:embed="rId15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8166538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7.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2400" b="1" dirty="0" err="1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disponibile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. N</a:t>
            </a: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ivel </a:t>
            </a:r>
            <a:r>
              <a:rPr lang="en-US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3 – Ocean Salinity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3" name="Picture 12" descr="s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4" name="Picture 13" descr="s2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5" name="Picture 14" descr="s3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6" name="Picture 15" descr="s4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7" name="Picture 16" descr="s5.jp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8" name="Picture 17" descr="s6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19" name="Picture 18" descr="s7.jpg"/>
          <p:cNvPicPr>
            <a:picLocks noChangeAspect="1"/>
          </p:cNvPicPr>
          <p:nvPr/>
        </p:nvPicPr>
        <p:blipFill>
          <a:blip r:embed="rId10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0" name="Picture 19" descr="s8.jpg"/>
          <p:cNvPicPr>
            <a:picLocks noChangeAspect="1"/>
          </p:cNvPicPr>
          <p:nvPr/>
        </p:nvPicPr>
        <p:blipFill>
          <a:blip r:embed="rId11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1" name="Picture 20" descr="s9.jpg"/>
          <p:cNvPicPr>
            <a:picLocks noChangeAspect="1"/>
          </p:cNvPicPr>
          <p:nvPr/>
        </p:nvPicPr>
        <p:blipFill>
          <a:blip r:embed="rId12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2" name="Picture 21" descr="s10.jpg"/>
          <p:cNvPicPr>
            <a:picLocks noChangeAspect="1"/>
          </p:cNvPicPr>
          <p:nvPr/>
        </p:nvPicPr>
        <p:blipFill>
          <a:blip r:embed="rId13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3" name="Picture 22" descr="s11.jpg"/>
          <p:cNvPicPr>
            <a:picLocks noChangeAspect="1"/>
          </p:cNvPicPr>
          <p:nvPr/>
        </p:nvPicPr>
        <p:blipFill>
          <a:blip r:embed="rId14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pic>
        <p:nvPicPr>
          <p:cNvPr id="24" name="Picture 23" descr="s12.jpg"/>
          <p:cNvPicPr>
            <a:picLocks noChangeAspect="1"/>
          </p:cNvPicPr>
          <p:nvPr/>
        </p:nvPicPr>
        <p:blipFill>
          <a:blip r:embed="rId15" cstate="screen"/>
          <a:stretch>
            <a:fillRect/>
          </a:stretch>
        </p:blipFill>
        <p:spPr>
          <a:xfrm>
            <a:off x="0" y="1671928"/>
            <a:ext cx="9144000" cy="5186072"/>
          </a:xfrm>
          <a:prstGeom prst="rect">
            <a:avLst/>
          </a:prstGeom>
        </p:spPr>
      </p:pic>
      <p:sp>
        <p:nvSpPr>
          <p:cNvPr id="25" name="Content Placeholder 4"/>
          <p:cNvSpPr txBox="1">
            <a:spLocks/>
          </p:cNvSpPr>
          <p:nvPr/>
        </p:nvSpPr>
        <p:spPr bwMode="auto">
          <a:xfrm>
            <a:off x="620548" y="970578"/>
            <a:ext cx="7890266" cy="58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en-US" sz="1100" dirty="0" smtClean="0"/>
              <a:t>These data were obtained from the "Centre </a:t>
            </a:r>
            <a:r>
              <a:rPr lang="en-US" sz="1100" dirty="0" err="1" smtClean="0"/>
              <a:t>Aval</a:t>
            </a:r>
            <a:r>
              <a:rPr lang="en-US" sz="1100" dirty="0" smtClean="0"/>
              <a:t> de </a:t>
            </a:r>
            <a:r>
              <a:rPr lang="en-US" sz="1100" dirty="0" err="1" smtClean="0"/>
              <a:t>Traitement</a:t>
            </a:r>
            <a:r>
              <a:rPr lang="en-US" sz="1100" dirty="0" smtClean="0"/>
              <a:t> des </a:t>
            </a:r>
            <a:r>
              <a:rPr lang="en-US" sz="1100" dirty="0" err="1" smtClean="0"/>
              <a:t>Données</a:t>
            </a:r>
            <a:r>
              <a:rPr lang="en-US" sz="1100" dirty="0" smtClean="0"/>
              <a:t> SMOS" (CATDS), operated for the "Centre National </a:t>
            </a:r>
            <a:r>
              <a:rPr lang="en-US" sz="1100" dirty="0" err="1" smtClean="0"/>
              <a:t>d'Etudes</a:t>
            </a:r>
            <a:r>
              <a:rPr lang="en-US" sz="1100" dirty="0" smtClean="0"/>
              <a:t> </a:t>
            </a:r>
            <a:r>
              <a:rPr lang="en-US" sz="1100" dirty="0" err="1" smtClean="0"/>
              <a:t>Spatiales</a:t>
            </a:r>
            <a:r>
              <a:rPr lang="en-US" sz="1100" dirty="0" smtClean="0"/>
              <a:t>" (CNES, France) by IFREMER (Brest, France)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8. Servicii și produse derivate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220717" y="789790"/>
            <a:ext cx="8734097" cy="2533982"/>
          </a:xfrm>
        </p:spPr>
        <p:txBody>
          <a:bodyPr/>
          <a:lstStyle/>
          <a:p>
            <a:pPr>
              <a:buNone/>
            </a:pP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SMOS Global Drought Monitor – CATDS L4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- Utilizează produse de nivel 4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- Este creat un index care reprezintă cantitatea de apă de la nivelul rădăcinii plantelor</a:t>
            </a:r>
          </a:p>
          <a:p>
            <a:pPr>
              <a:buNone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- Se urmărește dezvoltarea unui nou indice pe baza datelor SMOS</a:t>
            </a:r>
          </a:p>
          <a:p>
            <a:pPr>
              <a:buNone/>
            </a:pPr>
            <a:endParaRPr lang="en-US" sz="2000" b="1" dirty="0" smtClean="0"/>
          </a:p>
        </p:txBody>
      </p:sp>
      <p:pic>
        <p:nvPicPr>
          <p:cNvPr id="10" name="Picture 9" descr="drought_monit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607922"/>
            <a:ext cx="7982857" cy="3250078"/>
          </a:xfrm>
          <a:prstGeom prst="rect">
            <a:avLst/>
          </a:prstGeom>
        </p:spPr>
      </p:pic>
      <p:sp>
        <p:nvSpPr>
          <p:cNvPr id="13" name="Content Placeholder 4"/>
          <p:cNvSpPr txBox="1">
            <a:spLocks/>
          </p:cNvSpPr>
          <p:nvPr/>
        </p:nvSpPr>
        <p:spPr bwMode="auto">
          <a:xfrm>
            <a:off x="1984891" y="3350922"/>
            <a:ext cx="4909395" cy="37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-342900" defTabSz="914400">
              <a:spcBef>
                <a:spcPts val="2000"/>
              </a:spcBef>
              <a:buSzPct val="80000"/>
            </a:pPr>
            <a:r>
              <a:rPr lang="en-US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http://www.cesbio.ups-tlse.fr/SMOS_blog/?page_id=2589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8. Servicii și produse derivate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649963" y="1120866"/>
            <a:ext cx="7980529" cy="3797976"/>
          </a:xfrm>
        </p:spPr>
        <p:txBody>
          <a:bodyPr/>
          <a:lstStyle/>
          <a:p>
            <a:pPr>
              <a:buNone/>
            </a:pPr>
            <a:r>
              <a:rPr lang="en-US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SMOS </a:t>
            </a: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Hydrology Study</a:t>
            </a:r>
            <a:endParaRPr lang="en-US" sz="21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Proiect ce promovează utilizarea datelor SMOS de către cei care activează în domeniul hidrologiei și managementul resurselor de apă</a:t>
            </a:r>
          </a:p>
          <a:p>
            <a:pPr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Urmărește dezvoltarea de noi metodologii în această direcție</a:t>
            </a:r>
          </a:p>
          <a:p>
            <a:pPr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Vor fi implementate studii de caz pentru evidențierea utilității datelor satelitare în predicția inundațiilor</a:t>
            </a:r>
          </a:p>
          <a:p>
            <a:pPr>
              <a:buFontTx/>
              <a:buChar char="-"/>
            </a:pPr>
            <a:r>
              <a:rPr lang="ro-RO" sz="2100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Adresa proiectului: http://www.hydro-smos.be/</a:t>
            </a:r>
          </a:p>
          <a:p>
            <a:pPr>
              <a:buFontTx/>
              <a:buChar char="-"/>
            </a:pPr>
            <a:endParaRPr lang="en-US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5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7" name="Content Placeholder 4"/>
          <p:cNvSpPr txBox="1">
            <a:spLocks/>
          </p:cNvSpPr>
          <p:nvPr/>
        </p:nvSpPr>
        <p:spPr bwMode="auto">
          <a:xfrm>
            <a:off x="0" y="214836"/>
            <a:ext cx="7646276" cy="612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indent="-342900" defTabSz="914400">
              <a:spcBef>
                <a:spcPts val="2000"/>
              </a:spcBef>
              <a:buSzPct val="80000"/>
              <a:defRPr/>
            </a:pPr>
            <a:r>
              <a:rPr lang="ro-RO" sz="24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9. Concluzii</a:t>
            </a:r>
            <a:endParaRPr lang="en-US" sz="2400" b="1" dirty="0" smtClean="0">
              <a:latin typeface="Bookman Old Style" pitchFamily="18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endParaRPr kumimoji="0" lang="ro-RO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697260" y="1451942"/>
            <a:ext cx="7980529" cy="3797976"/>
          </a:xfrm>
        </p:spPr>
        <p:txBody>
          <a:bodyPr/>
          <a:lstStyle/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Misiunea Agenției Spațiale Europene pentru măsurători ale umidității solului și salinității apelor oceanice vine să continue și să completeze alte misiuni similare ale ESA sau altor agenții spațiale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Produsele SMOS, în continuă îmbunătățire, contribuie la o mai bună înțelegere a proceselor care au loc la nivel regional și global în cea ce privește circuitul apei în natură</a:t>
            </a:r>
          </a:p>
          <a:p>
            <a:pPr>
              <a:buNone/>
            </a:pPr>
            <a:r>
              <a:rPr lang="ro-RO" sz="2100" b="1" dirty="0" smtClean="0">
                <a:latin typeface="Bookman Old Style" pitchFamily="18" charset="0"/>
                <a:ea typeface="Verdana" pitchFamily="34" charset="0"/>
                <a:cs typeface="Verdana" pitchFamily="34" charset="0"/>
              </a:rPr>
              <a:t>Datele SMOS sunt disponibile în mod gratuit și pot fi utilizate de către comunitatea științifică</a:t>
            </a:r>
          </a:p>
          <a:p>
            <a:pPr>
              <a:buFontTx/>
              <a:buChar char="-"/>
            </a:pPr>
            <a:endParaRPr lang="en-US" sz="2000" b="1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6824707" y="0"/>
            <a:ext cx="2319293" cy="632117"/>
            <a:chOff x="6824707" y="0"/>
            <a:chExt cx="2319293" cy="632117"/>
          </a:xfrm>
        </p:grpSpPr>
        <p:pic>
          <p:nvPicPr>
            <p:cNvPr id="5" name="Picture 4" descr="geospatial_logo.jpg"/>
            <p:cNvPicPr>
              <a:picLocks noChangeAspect="1"/>
            </p:cNvPicPr>
            <p:nvPr/>
          </p:nvPicPr>
          <p:blipFill>
            <a:blip r:embed="rId4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532814" y="0"/>
              <a:ext cx="611186" cy="632117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6824707" y="0"/>
              <a:ext cx="17636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b="1" dirty="0" smtClean="0">
                  <a:solidFill>
                    <a:schemeClr val="bg1"/>
                  </a:solidFill>
                  <a:latin typeface="Cambria" pitchFamily="18" charset="0"/>
                </a:rPr>
                <a:t>geo-spatial.org</a:t>
              </a:r>
              <a:endParaRPr lang="en-US" b="1" dirty="0">
                <a:solidFill>
                  <a:schemeClr val="bg1"/>
                </a:solidFill>
                <a:latin typeface="Cambria" pitchFamily="18" charset="0"/>
              </a:endParaRPr>
            </a:p>
          </p:txBody>
        </p:sp>
      </p:grpSp>
      <p:sp>
        <p:nvSpPr>
          <p:cNvPr id="9" name="Content Placeholder 4"/>
          <p:cNvSpPr txBox="1">
            <a:spLocks/>
          </p:cNvSpPr>
          <p:nvPr/>
        </p:nvSpPr>
        <p:spPr bwMode="auto">
          <a:xfrm>
            <a:off x="1480312" y="1024995"/>
            <a:ext cx="6059606" cy="150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36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Vă mulțumesc pentru atenție!</a:t>
            </a:r>
            <a:endParaRPr kumimoji="0" lang="en-US" sz="3600" b="1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2000"/>
              </a:spcBef>
              <a:spcAft>
                <a:spcPct val="0"/>
              </a:spcAft>
              <a:buClrTx/>
              <a:buSzPct val="80000"/>
              <a:tabLst/>
              <a:defRPr/>
            </a:pPr>
            <a:r>
              <a:rPr lang="ro-RO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</p:txBody>
      </p:sp>
      <p:pic>
        <p:nvPicPr>
          <p:cNvPr id="7" name="Picture 6" descr="smo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74741" y="2562614"/>
            <a:ext cx="3194984" cy="29868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_ASRC">
  <a:themeElements>
    <a:clrScheme name="Metal">
      <a:dk1>
        <a:sysClr val="windowText" lastClr="000000"/>
      </a:dk1>
      <a:lt1>
        <a:sysClr val="window" lastClr="FFFFFF"/>
      </a:lt1>
      <a:dk2>
        <a:srgbClr val="32363B"/>
      </a:dk2>
      <a:lt2>
        <a:srgbClr val="CACFD3"/>
      </a:lt2>
      <a:accent1>
        <a:srgbClr val="6283AD"/>
      </a:accent1>
      <a:accent2>
        <a:srgbClr val="324966"/>
      </a:accent2>
      <a:accent3>
        <a:srgbClr val="5B9EA4"/>
      </a:accent3>
      <a:accent4>
        <a:srgbClr val="1D5B57"/>
      </a:accent4>
      <a:accent5>
        <a:srgbClr val="1B4430"/>
      </a:accent5>
      <a:accent6>
        <a:srgbClr val="2F3C35"/>
      </a:accent6>
      <a:hlink>
        <a:srgbClr val="ED7307"/>
      </a:hlink>
      <a:folHlink>
        <a:srgbClr val="6D6F71"/>
      </a:folHlink>
    </a:clrScheme>
    <a:fontScheme name="Studio">
      <a:majorFont>
        <a:latin typeface="Corbel"/>
        <a:ea typeface=""/>
        <a:cs typeface=""/>
        <a:font script="Jpan" typeface="ＭＳ Ｐゴシック"/>
      </a:majorFont>
      <a:minorFont>
        <a:latin typeface="Corbel"/>
        <a:ea typeface=""/>
        <a:cs typeface=""/>
        <a:font script="Jpan" typeface="ＭＳ Ｐゴシック"/>
      </a:minorFont>
    </a:fontScheme>
    <a:fmtScheme name="Studio">
      <a:fillStyleLst>
        <a:solidFill>
          <a:schemeClr val="phClr"/>
        </a:solidFill>
        <a:gradFill rotWithShape="1">
          <a:gsLst>
            <a:gs pos="3800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</a:schemeClr>
            </a:gs>
            <a:gs pos="60000">
              <a:schemeClr val="phClr">
                <a:tint val="100000"/>
                <a:shade val="60000"/>
                <a:alpha val="100000"/>
                <a:satMod val="100000"/>
                <a:lumMod val="100000"/>
              </a:schemeClr>
            </a:gs>
            <a:gs pos="100000">
              <a:schemeClr val="phClr">
                <a:shade val="20000"/>
                <a:satMod val="100000"/>
                <a:lumMod val="100000"/>
              </a:schemeClr>
            </a:gs>
          </a:gsLst>
          <a:lin ang="5400000" scaled="0"/>
        </a:gradFill>
      </a:fillStyleLst>
      <a:lnStyleLst>
        <a:ln w="2857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7625" cap="flat" cmpd="sng" algn="ctr">
          <a:solidFill>
            <a:schemeClr val="phClr"/>
          </a:solidFill>
          <a:prstDash val="solid"/>
        </a:ln>
        <a:ln w="476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01600" stA="26000" endPos="20000" dist="12700" dir="5400000" sy="-100000" rotWithShape="0"/>
          </a:effectLst>
        </a:effectStyle>
        <a:effectStyle>
          <a:effectLst>
            <a:outerShdw blurRad="444500" dist="317500" dir="5400000" sx="90000" sy="-25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chilly" dir="t"/>
          </a:scene3d>
          <a:sp3d contourW="12700" prstMaterial="softEdge">
            <a:bevelT w="63500" h="2540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30000">
              <a:schemeClr val="phClr">
                <a:tint val="10000"/>
                <a:alpha val="80000"/>
                <a:satMod val="300000"/>
              </a:schemeClr>
            </a:gs>
            <a:gs pos="100000">
              <a:schemeClr val="phClr">
                <a:tint val="80000"/>
                <a:shade val="100000"/>
                <a:alpha val="100000"/>
                <a:satMod val="200000"/>
              </a:schemeClr>
            </a:gs>
          </a:gsLst>
          <a:lin ang="5400000" scaled="1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Metal">
    <a:dk1>
      <a:sysClr val="windowText" lastClr="000000"/>
    </a:dk1>
    <a:lt1>
      <a:sysClr val="window" lastClr="FFFFFF"/>
    </a:lt1>
    <a:dk2>
      <a:srgbClr val="32363B"/>
    </a:dk2>
    <a:lt2>
      <a:srgbClr val="CACFD3"/>
    </a:lt2>
    <a:accent1>
      <a:srgbClr val="6283AD"/>
    </a:accent1>
    <a:accent2>
      <a:srgbClr val="324966"/>
    </a:accent2>
    <a:accent3>
      <a:srgbClr val="5B9EA4"/>
    </a:accent3>
    <a:accent4>
      <a:srgbClr val="1D5B57"/>
    </a:accent4>
    <a:accent5>
      <a:srgbClr val="1B4430"/>
    </a:accent5>
    <a:accent6>
      <a:srgbClr val="2F3C35"/>
    </a:accent6>
    <a:hlink>
      <a:srgbClr val="ED7307"/>
    </a:hlink>
    <a:folHlink>
      <a:srgbClr val="6D6F7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4557</TotalTime>
  <Words>1668</Words>
  <Application>Microsoft Office PowerPoint</Application>
  <PresentationFormat>On-screen Show (4:3)</PresentationFormat>
  <Paragraphs>207</Paragraphs>
  <Slides>24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Template_ASRC</vt:lpstr>
      <vt:lpstr>Soil Moisture and Ocean Salinity (SMOS) – o misiune de succes a Agentiei Spațiale Europene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Monitorizarea deformării terenului prin Interferometria Radar (InSAR)</dc:title>
  <dc:creator>Mirela</dc:creator>
  <cp:lastModifiedBy>sorin</cp:lastModifiedBy>
  <cp:revision>427</cp:revision>
  <dcterms:created xsi:type="dcterms:W3CDTF">2012-05-31T08:26:21Z</dcterms:created>
  <dcterms:modified xsi:type="dcterms:W3CDTF">2012-11-22T16:52:29Z</dcterms:modified>
</cp:coreProperties>
</file>