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E2E1"/>
    <a:srgbClr val="DD716B"/>
    <a:srgbClr val="555555"/>
    <a:srgbClr val="C2D8EC"/>
    <a:srgbClr val="347C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1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046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2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324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995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750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32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3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382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70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471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468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293AB-76E6-0245-A0E7-6054E3609244}" type="datetimeFigureOut">
              <a:rPr lang="en-US" smtClean="0"/>
              <a:t>11/21/12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1DA77-C4C2-194A-ACDC-D06B36FDE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7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354" y="2724707"/>
            <a:ext cx="9012996" cy="875743"/>
          </a:xfrm>
          <a:solidFill>
            <a:srgbClr val="555555"/>
          </a:solidFill>
        </p:spPr>
        <p:txBody>
          <a:bodyPr>
            <a:noAutofit/>
          </a:bodyPr>
          <a:lstStyle/>
          <a:p>
            <a:r>
              <a:rPr lang="en-US" sz="5000" b="1" dirty="0" err="1" smtClean="0">
                <a:solidFill>
                  <a:schemeClr val="bg1"/>
                </a:solidFill>
              </a:rPr>
              <a:t>TileMill</a:t>
            </a:r>
            <a:r>
              <a:rPr lang="en-US" sz="5000" b="1" dirty="0" smtClean="0">
                <a:solidFill>
                  <a:schemeClr val="bg1"/>
                </a:solidFill>
              </a:rPr>
              <a:t>: </a:t>
            </a:r>
            <a:r>
              <a:rPr lang="en-US" sz="5000" b="1" dirty="0" err="1" smtClean="0">
                <a:solidFill>
                  <a:schemeClr val="bg1"/>
                </a:solidFill>
              </a:rPr>
              <a:t>uzina</a:t>
            </a:r>
            <a:r>
              <a:rPr lang="en-US" sz="5000" b="1" dirty="0" smtClean="0">
                <a:solidFill>
                  <a:schemeClr val="bg1"/>
                </a:solidFill>
              </a:rPr>
              <a:t> de </a:t>
            </a:r>
            <a:r>
              <a:rPr lang="en-US" sz="5000" b="1" dirty="0" err="1" smtClean="0">
                <a:solidFill>
                  <a:schemeClr val="bg1"/>
                </a:solidFill>
              </a:rPr>
              <a:t>hărți</a:t>
            </a:r>
            <a:r>
              <a:rPr lang="en-US" sz="5000" b="1" dirty="0" smtClean="0">
                <a:solidFill>
                  <a:schemeClr val="bg1"/>
                </a:solidFill>
              </a:rPr>
              <a:t> </a:t>
            </a:r>
            <a:r>
              <a:rPr lang="en-US" sz="5000" b="1" dirty="0" err="1" smtClean="0">
                <a:solidFill>
                  <a:schemeClr val="bg1"/>
                </a:solidFill>
              </a:rPr>
              <a:t>frumoase</a:t>
            </a:r>
            <a:endParaRPr lang="en-US" sz="5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Vasile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Crăciunescu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logo-tilemil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82" y="135618"/>
            <a:ext cx="1668425" cy="166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84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este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TileMill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?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aplicație</a:t>
            </a:r>
            <a:r>
              <a:rPr lang="en-US" dirty="0" smtClean="0"/>
              <a:t> open source de </a:t>
            </a:r>
            <a:r>
              <a:rPr lang="en-US" dirty="0" err="1" smtClean="0"/>
              <a:t>realizare</a:t>
            </a:r>
            <a:r>
              <a:rPr lang="en-US" dirty="0" smtClean="0"/>
              <a:t> a </a:t>
            </a:r>
            <a:r>
              <a:rPr lang="en-US" dirty="0" err="1" smtClean="0"/>
              <a:t>hărților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Gîndită</a:t>
            </a:r>
            <a:r>
              <a:rPr lang="en-US" dirty="0" smtClean="0"/>
              <a:t> special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cartografia</a:t>
            </a:r>
            <a:r>
              <a:rPr lang="en-US" dirty="0" smtClean="0"/>
              <a:t> web;</a:t>
            </a:r>
          </a:p>
          <a:p>
            <a:r>
              <a:rPr lang="en-US" dirty="0"/>
              <a:t>Motor de </a:t>
            </a:r>
            <a:r>
              <a:rPr lang="en-US" dirty="0" err="1"/>
              <a:t>randare</a:t>
            </a:r>
            <a:r>
              <a:rPr lang="en-US" dirty="0"/>
              <a:t> </a:t>
            </a:r>
            <a:r>
              <a:rPr lang="en-US" dirty="0" err="1"/>
              <a:t>bazat</a:t>
            </a:r>
            <a:r>
              <a:rPr lang="en-US" dirty="0"/>
              <a:t>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 smtClean="0"/>
              <a:t>Mapnik</a:t>
            </a:r>
            <a:endParaRPr lang="en-US" dirty="0" smtClean="0"/>
          </a:p>
          <a:p>
            <a:r>
              <a:rPr lang="en-US" dirty="0" err="1" smtClean="0"/>
              <a:t>Interfață</a:t>
            </a:r>
            <a:r>
              <a:rPr lang="en-US" dirty="0" smtClean="0"/>
              <a:t> </a:t>
            </a:r>
            <a:r>
              <a:rPr lang="en-US" dirty="0" err="1" smtClean="0"/>
              <a:t>simplă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elegantă</a:t>
            </a:r>
            <a:r>
              <a:rPr lang="en-US" dirty="0" smtClean="0"/>
              <a:t>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02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este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TileMill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?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4" name="Picture 3" descr="screen-tilemill-ms-pain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9144000" cy="672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1792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este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TileMill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?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 descr="screen-denver-vasil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9144000" cy="6722838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3242706" y="1960263"/>
            <a:ext cx="838418" cy="83841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65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este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TileMill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?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4" name="Picture 3" descr="screen-tilemill-ms-pain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9144000" cy="6722838"/>
          </a:xfrm>
          <a:prstGeom prst="rect">
            <a:avLst/>
          </a:prstGeom>
        </p:spPr>
      </p:pic>
      <p:pic>
        <p:nvPicPr>
          <p:cNvPr id="6" name="Picture 5" descr="screen-avenz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400"/>
            <a:ext cx="9144000" cy="527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27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este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TileMill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?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72" y="1344828"/>
            <a:ext cx="8606117" cy="521743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O </a:t>
            </a:r>
            <a:r>
              <a:rPr lang="en-US" dirty="0" err="1" smtClean="0"/>
              <a:t>aplicație</a:t>
            </a:r>
            <a:r>
              <a:rPr lang="en-US" dirty="0" smtClean="0"/>
              <a:t> open source de </a:t>
            </a:r>
            <a:r>
              <a:rPr lang="en-US" dirty="0" err="1" smtClean="0"/>
              <a:t>realizare</a:t>
            </a:r>
            <a:r>
              <a:rPr lang="en-US" dirty="0" smtClean="0"/>
              <a:t> a </a:t>
            </a:r>
            <a:r>
              <a:rPr lang="en-US" dirty="0" err="1" smtClean="0"/>
              <a:t>hărților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Gîndită</a:t>
            </a:r>
            <a:r>
              <a:rPr lang="en-US" dirty="0" smtClean="0"/>
              <a:t> special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cartografia</a:t>
            </a:r>
            <a:r>
              <a:rPr lang="en-US" dirty="0" smtClean="0"/>
              <a:t> web;</a:t>
            </a:r>
          </a:p>
          <a:p>
            <a:r>
              <a:rPr lang="en-US" dirty="0"/>
              <a:t>Motor de </a:t>
            </a:r>
            <a:r>
              <a:rPr lang="en-US" dirty="0" err="1"/>
              <a:t>randare</a:t>
            </a:r>
            <a:r>
              <a:rPr lang="en-US" dirty="0"/>
              <a:t> </a:t>
            </a:r>
            <a:r>
              <a:rPr lang="en-US" dirty="0" err="1"/>
              <a:t>bazat</a:t>
            </a:r>
            <a:r>
              <a:rPr lang="en-US" dirty="0"/>
              <a:t>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 smtClean="0"/>
              <a:t>Mapnik</a:t>
            </a:r>
            <a:endParaRPr lang="en-US" dirty="0" smtClean="0"/>
          </a:p>
          <a:p>
            <a:r>
              <a:rPr lang="en-US" dirty="0" err="1" smtClean="0"/>
              <a:t>Interfață</a:t>
            </a:r>
            <a:r>
              <a:rPr lang="en-US" dirty="0" smtClean="0"/>
              <a:t> </a:t>
            </a:r>
            <a:r>
              <a:rPr lang="en-US" dirty="0" err="1" smtClean="0"/>
              <a:t>simplă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elegantă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Dezvoltată</a:t>
            </a:r>
            <a:r>
              <a:rPr lang="en-US" dirty="0" smtClean="0"/>
              <a:t> </a:t>
            </a: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JavScript</a:t>
            </a:r>
            <a:r>
              <a:rPr lang="en-US" dirty="0" smtClean="0"/>
              <a:t> (</a:t>
            </a:r>
            <a:r>
              <a:rPr lang="en-US" dirty="0" err="1" smtClean="0"/>
              <a:t>node.js</a:t>
            </a:r>
            <a:r>
              <a:rPr lang="en-US" dirty="0" smtClean="0"/>
              <a:t>) </a:t>
            </a:r>
            <a:r>
              <a:rPr lang="en-US" dirty="0" err="1" smtClean="0"/>
              <a:t>și</a:t>
            </a:r>
            <a:r>
              <a:rPr lang="en-US" dirty="0" smtClean="0"/>
              <a:t> C++ (</a:t>
            </a:r>
            <a:r>
              <a:rPr lang="en-US" dirty="0" err="1" smtClean="0"/>
              <a:t>Mapnik</a:t>
            </a:r>
            <a:r>
              <a:rPr lang="en-US" dirty="0" smtClean="0"/>
              <a:t>);</a:t>
            </a:r>
          </a:p>
          <a:p>
            <a:r>
              <a:rPr lang="en-US" dirty="0" smtClean="0"/>
              <a:t>Cross platform: Windows, </a:t>
            </a:r>
            <a:r>
              <a:rPr lang="en-US" dirty="0" err="1" smtClean="0"/>
              <a:t>MacOS</a:t>
            </a:r>
            <a:r>
              <a:rPr lang="en-US" dirty="0" smtClean="0"/>
              <a:t> X, GNU-Linux</a:t>
            </a:r>
            <a:r>
              <a:rPr lang="en-US" dirty="0" smtClean="0"/>
              <a:t>;</a:t>
            </a:r>
          </a:p>
          <a:p>
            <a:r>
              <a:rPr lang="en-US" dirty="0" smtClean="0"/>
              <a:t>Input: CSV, SHP, </a:t>
            </a:r>
            <a:r>
              <a:rPr lang="en-US" dirty="0" err="1" smtClean="0"/>
              <a:t>GeoJSON</a:t>
            </a:r>
            <a:r>
              <a:rPr lang="en-US" dirty="0" smtClean="0"/>
              <a:t>, KML, </a:t>
            </a:r>
            <a:r>
              <a:rPr lang="en-US" dirty="0" err="1" smtClean="0"/>
              <a:t>GeoTiff</a:t>
            </a:r>
            <a:r>
              <a:rPr lang="en-US" dirty="0" smtClean="0"/>
              <a:t>, </a:t>
            </a:r>
            <a:r>
              <a:rPr lang="en-US" dirty="0" err="1" smtClean="0"/>
              <a:t>PostGIS</a:t>
            </a:r>
            <a:r>
              <a:rPr lang="en-US" dirty="0" smtClean="0"/>
              <a:t>, SQLite;</a:t>
            </a:r>
            <a:endParaRPr lang="en-US" dirty="0" smtClean="0"/>
          </a:p>
          <a:p>
            <a:r>
              <a:rPr lang="en-US" dirty="0" smtClean="0"/>
              <a:t>Output: PDF, PNG, SVG, JPEG, </a:t>
            </a:r>
            <a:r>
              <a:rPr lang="en-US" dirty="0" err="1" smtClean="0"/>
              <a:t>MBTiles</a:t>
            </a:r>
            <a:r>
              <a:rPr lang="en-US" dirty="0" smtClean="0"/>
              <a:t>, </a:t>
            </a:r>
            <a:r>
              <a:rPr lang="en-US" dirty="0" err="1" smtClean="0"/>
              <a:t>Mapnik</a:t>
            </a:r>
            <a:r>
              <a:rPr lang="en-US" dirty="0" smtClean="0"/>
              <a:t> XML.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793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Interfața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grafică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93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80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Interfața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grafică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93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10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Interfața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grafică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93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52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Interfața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grafică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93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83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3722562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Interfața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grafică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093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695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4660328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Simbolizarea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datelor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72" y="1600200"/>
            <a:ext cx="8606117" cy="486244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Line </a:t>
            </a:r>
            <a:r>
              <a:rPr lang="en-US" dirty="0" smtClean="0"/>
              <a:t>(</a:t>
            </a:r>
            <a:r>
              <a:rPr lang="en-US" dirty="0" err="1" smtClean="0"/>
              <a:t>linii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poligoane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Polygon </a:t>
            </a:r>
            <a:r>
              <a:rPr lang="en-US" dirty="0" smtClean="0"/>
              <a:t>(</a:t>
            </a:r>
            <a:r>
              <a:rPr lang="en-US" dirty="0" err="1" smtClean="0"/>
              <a:t>poligoane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Point </a:t>
            </a:r>
            <a:r>
              <a:rPr lang="en-US" dirty="0" smtClean="0"/>
              <a:t>(</a:t>
            </a:r>
            <a:r>
              <a:rPr lang="en-US" dirty="0" err="1" smtClean="0"/>
              <a:t>puncte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Text </a:t>
            </a:r>
            <a:r>
              <a:rPr lang="en-US" dirty="0" smtClean="0"/>
              <a:t>(text)</a:t>
            </a:r>
            <a:endParaRPr lang="en-US" dirty="0"/>
          </a:p>
          <a:p>
            <a:r>
              <a:rPr lang="en-US" dirty="0"/>
              <a:t>Shield </a:t>
            </a:r>
            <a:r>
              <a:rPr lang="en-US" dirty="0" smtClean="0"/>
              <a:t>(</a:t>
            </a:r>
            <a:r>
              <a:rPr lang="en-US" dirty="0" err="1" smtClean="0"/>
              <a:t>puncte</a:t>
            </a:r>
            <a:r>
              <a:rPr lang="en-US" dirty="0" smtClean="0"/>
              <a:t>, </a:t>
            </a:r>
            <a:r>
              <a:rPr lang="en-US" dirty="0" err="1" smtClean="0"/>
              <a:t>linii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Line Pattern </a:t>
            </a:r>
            <a:r>
              <a:rPr lang="en-US" dirty="0" smtClean="0"/>
              <a:t>(</a:t>
            </a:r>
            <a:r>
              <a:rPr lang="en-US" dirty="0" err="1" smtClean="0"/>
              <a:t>linii</a:t>
            </a:r>
            <a:r>
              <a:rPr lang="en-US" dirty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poligoane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Polygon Pattern </a:t>
            </a:r>
            <a:r>
              <a:rPr lang="en-US" dirty="0" smtClean="0"/>
              <a:t>(</a:t>
            </a:r>
            <a:r>
              <a:rPr lang="en-US" dirty="0" err="1" smtClean="0"/>
              <a:t>poligoane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Raster </a:t>
            </a:r>
            <a:r>
              <a:rPr lang="en-US" dirty="0" smtClean="0"/>
              <a:t>(raster)</a:t>
            </a:r>
            <a:endParaRPr lang="en-US" dirty="0"/>
          </a:p>
          <a:p>
            <a:r>
              <a:rPr lang="en-US" dirty="0"/>
              <a:t>Markers </a:t>
            </a:r>
            <a:r>
              <a:rPr lang="en-US" dirty="0" smtClean="0"/>
              <a:t>(</a:t>
            </a:r>
            <a:r>
              <a:rPr lang="en-US" dirty="0" err="1" smtClean="0"/>
              <a:t>puncte</a:t>
            </a:r>
            <a:r>
              <a:rPr lang="en-US" dirty="0" smtClean="0"/>
              <a:t>, </a:t>
            </a:r>
            <a:r>
              <a:rPr lang="en-US" dirty="0" err="1" smtClean="0"/>
              <a:t>linii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poligoane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Buildings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883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2194950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Carto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CSS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 descr="screen-tilemill-carto-cs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281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87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0216" y="6052419"/>
            <a:ext cx="3726473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SLD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vs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CartoCSS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72" y="1"/>
            <a:ext cx="8606117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&lt;?xml version="1.0" encoding="UTF-8"?&gt;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&lt;</a:t>
            </a:r>
            <a:r>
              <a:rPr lang="en-US" sz="800" dirty="0" err="1" smtClean="0">
                <a:solidFill>
                  <a:srgbClr val="008000"/>
                </a:solidFill>
              </a:rPr>
              <a:t>sld:UserStyle</a:t>
            </a:r>
            <a:r>
              <a:rPr lang="en-US" sz="800" dirty="0" smtClean="0">
                <a:solidFill>
                  <a:srgbClr val="008000"/>
                </a:solidFill>
              </a:rPr>
              <a:t> </a:t>
            </a:r>
            <a:r>
              <a:rPr lang="en-US" sz="800" dirty="0" err="1" smtClean="0">
                <a:solidFill>
                  <a:srgbClr val="008000"/>
                </a:solidFill>
              </a:rPr>
              <a:t>xmlns</a:t>
            </a:r>
            <a:r>
              <a:rPr lang="en-US" sz="800" dirty="0" smtClean="0">
                <a:solidFill>
                  <a:srgbClr val="008000"/>
                </a:solidFill>
              </a:rPr>
              <a:t>="http://</a:t>
            </a:r>
            <a:r>
              <a:rPr lang="en-US" sz="800" dirty="0" err="1" smtClean="0">
                <a:solidFill>
                  <a:srgbClr val="008000"/>
                </a:solidFill>
              </a:rPr>
              <a:t>www.opengis.net</a:t>
            </a:r>
            <a:r>
              <a:rPr lang="en-US" sz="800" dirty="0" smtClean="0">
                <a:solidFill>
                  <a:srgbClr val="008000"/>
                </a:solidFill>
              </a:rPr>
              <a:t>/</a:t>
            </a:r>
            <a:r>
              <a:rPr lang="en-US" sz="800" dirty="0" err="1" smtClean="0">
                <a:solidFill>
                  <a:srgbClr val="008000"/>
                </a:solidFill>
              </a:rPr>
              <a:t>sld</a:t>
            </a:r>
            <a:r>
              <a:rPr lang="en-US" sz="800" dirty="0" smtClean="0">
                <a:solidFill>
                  <a:srgbClr val="008000"/>
                </a:solidFill>
              </a:rPr>
              <a:t>" </a:t>
            </a:r>
            <a:r>
              <a:rPr lang="en-US" sz="800" dirty="0" err="1" smtClean="0">
                <a:solidFill>
                  <a:srgbClr val="008000"/>
                </a:solidFill>
              </a:rPr>
              <a:t>xmlns:sld</a:t>
            </a:r>
            <a:r>
              <a:rPr lang="en-US" sz="800" dirty="0" smtClean="0">
                <a:solidFill>
                  <a:srgbClr val="008000"/>
                </a:solidFill>
              </a:rPr>
              <a:t>="http://</a:t>
            </a:r>
            <a:r>
              <a:rPr lang="en-US" sz="800" dirty="0" err="1" smtClean="0">
                <a:solidFill>
                  <a:srgbClr val="008000"/>
                </a:solidFill>
              </a:rPr>
              <a:t>www.opengis.net</a:t>
            </a:r>
            <a:r>
              <a:rPr lang="en-US" sz="800" dirty="0" smtClean="0">
                <a:solidFill>
                  <a:srgbClr val="008000"/>
                </a:solidFill>
              </a:rPr>
              <a:t>/</a:t>
            </a:r>
            <a:r>
              <a:rPr lang="en-US" sz="800" dirty="0" err="1" smtClean="0">
                <a:solidFill>
                  <a:srgbClr val="008000"/>
                </a:solidFill>
              </a:rPr>
              <a:t>sld</a:t>
            </a:r>
            <a:r>
              <a:rPr lang="en-US" sz="800" dirty="0" smtClean="0">
                <a:solidFill>
                  <a:srgbClr val="008000"/>
                </a:solidFill>
              </a:rPr>
              <a:t>" </a:t>
            </a:r>
            <a:r>
              <a:rPr lang="en-US" sz="800" dirty="0" err="1" smtClean="0">
                <a:solidFill>
                  <a:srgbClr val="008000"/>
                </a:solidFill>
              </a:rPr>
              <a:t>xmlns:ogc</a:t>
            </a:r>
            <a:r>
              <a:rPr lang="en-US" sz="800" dirty="0" smtClean="0">
                <a:solidFill>
                  <a:srgbClr val="008000"/>
                </a:solidFill>
              </a:rPr>
              <a:t>="http://</a:t>
            </a:r>
            <a:r>
              <a:rPr lang="en-US" sz="800" dirty="0" err="1" smtClean="0">
                <a:solidFill>
                  <a:srgbClr val="008000"/>
                </a:solidFill>
              </a:rPr>
              <a:t>www.opengis.net</a:t>
            </a:r>
            <a:r>
              <a:rPr lang="en-US" sz="800" dirty="0" smtClean="0">
                <a:solidFill>
                  <a:srgbClr val="008000"/>
                </a:solidFill>
              </a:rPr>
              <a:t>/</a:t>
            </a:r>
            <a:r>
              <a:rPr lang="en-US" sz="800" dirty="0" err="1" smtClean="0">
                <a:solidFill>
                  <a:srgbClr val="008000"/>
                </a:solidFill>
              </a:rPr>
              <a:t>ogc</a:t>
            </a:r>
            <a:r>
              <a:rPr lang="en-US" sz="800" dirty="0" smtClean="0">
                <a:solidFill>
                  <a:srgbClr val="008000"/>
                </a:solidFill>
              </a:rPr>
              <a:t>" </a:t>
            </a:r>
            <a:r>
              <a:rPr lang="en-US" sz="800" dirty="0" err="1" smtClean="0">
                <a:solidFill>
                  <a:srgbClr val="008000"/>
                </a:solidFill>
              </a:rPr>
              <a:t>xmlns:gml</a:t>
            </a:r>
            <a:r>
              <a:rPr lang="en-US" sz="800" dirty="0" smtClean="0">
                <a:solidFill>
                  <a:srgbClr val="008000"/>
                </a:solidFill>
              </a:rPr>
              <a:t>="http://</a:t>
            </a:r>
            <a:r>
              <a:rPr lang="en-US" sz="800" dirty="0" err="1" smtClean="0">
                <a:solidFill>
                  <a:srgbClr val="008000"/>
                </a:solidFill>
              </a:rPr>
              <a:t>www.opengis.net</a:t>
            </a:r>
            <a:r>
              <a:rPr lang="en-US" sz="800" dirty="0" smtClean="0">
                <a:solidFill>
                  <a:srgbClr val="008000"/>
                </a:solidFill>
              </a:rPr>
              <a:t>/</a:t>
            </a:r>
            <a:r>
              <a:rPr lang="en-US" sz="800" dirty="0" err="1" smtClean="0">
                <a:solidFill>
                  <a:srgbClr val="008000"/>
                </a:solidFill>
              </a:rPr>
              <a:t>gml</a:t>
            </a:r>
            <a:r>
              <a:rPr lang="en-US" sz="800" dirty="0" smtClean="0">
                <a:solidFill>
                  <a:srgbClr val="008000"/>
                </a:solidFill>
              </a:rPr>
              <a:t>"&gt;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&lt;</a:t>
            </a:r>
            <a:r>
              <a:rPr lang="en-US" sz="800" dirty="0" err="1" smtClean="0">
                <a:solidFill>
                  <a:srgbClr val="008000"/>
                </a:solidFill>
              </a:rPr>
              <a:t>sld:FeatureTypeStyle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sld:Name</a:t>
            </a:r>
            <a:r>
              <a:rPr lang="en-US" sz="800" dirty="0" smtClean="0">
                <a:solidFill>
                  <a:srgbClr val="008000"/>
                </a:solidFill>
              </a:rPr>
              <a:t>&gt;name&lt;/</a:t>
            </a:r>
            <a:r>
              <a:rPr lang="en-US" sz="800" dirty="0" err="1" smtClean="0">
                <a:solidFill>
                  <a:srgbClr val="008000"/>
                </a:solidFill>
              </a:rPr>
              <a:t>sld:Name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&gt;species&lt;/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&gt;oriole&lt;/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name="fill"&gt;#ffa500&lt;/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name="fill-opacity"&gt;0.7&lt;/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&gt;species&lt;/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&gt;robin&lt;/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name="fill"&gt;#ff000&lt;/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name="fill-opacity"&gt;0.7&lt;/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&gt;species&lt;/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&gt;bluebird&lt;/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ogc:PropertyName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ogc:PropertyIsEqualTo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ogc:Filter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name="fill"&gt;#0000ff&lt;/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    &lt;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 name="fill-opacity"&gt;0.7&lt;/</a:t>
            </a:r>
            <a:r>
              <a:rPr lang="en-US" sz="800" dirty="0" err="1" smtClean="0">
                <a:solidFill>
                  <a:srgbClr val="008000"/>
                </a:solidFill>
              </a:rPr>
              <a:t>sld:CssParameter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sld:Fill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sld:PolygonSymbolizer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    &lt;/</a:t>
            </a:r>
            <a:r>
              <a:rPr lang="en-US" sz="800" dirty="0" err="1" smtClean="0">
                <a:solidFill>
                  <a:srgbClr val="008000"/>
                </a:solidFill>
              </a:rPr>
              <a:t>sld:Rule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    &lt;/</a:t>
            </a:r>
            <a:r>
              <a:rPr lang="en-US" sz="800" dirty="0" err="1" smtClean="0">
                <a:solidFill>
                  <a:srgbClr val="008000"/>
                </a:solidFill>
              </a:rPr>
              <a:t>sld:FeatureTypeStyle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</a:p>
          <a:p>
            <a:pPr marL="0" indent="0">
              <a:buNone/>
            </a:pPr>
            <a:r>
              <a:rPr lang="en-US" sz="800" dirty="0" smtClean="0">
                <a:solidFill>
                  <a:srgbClr val="008000"/>
                </a:solidFill>
              </a:rPr>
              <a:t>&lt;/</a:t>
            </a:r>
            <a:r>
              <a:rPr lang="en-US" sz="800" dirty="0" err="1" smtClean="0">
                <a:solidFill>
                  <a:srgbClr val="008000"/>
                </a:solidFill>
              </a:rPr>
              <a:t>sld:UserStyle</a:t>
            </a:r>
            <a:r>
              <a:rPr lang="en-US" sz="800" dirty="0" smtClean="0">
                <a:solidFill>
                  <a:srgbClr val="008000"/>
                </a:solidFill>
              </a:rPr>
              <a:t>&gt;</a:t>
            </a:r>
            <a:endParaRPr lang="en-US" sz="8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840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0216" y="6052419"/>
            <a:ext cx="3726473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SLD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vs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CartoCSS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72" y="1"/>
            <a:ext cx="8606117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[species="bluebird"] {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fill: blue;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}</a:t>
            </a:r>
          </a:p>
          <a:p>
            <a:pPr marL="0" indent="0">
              <a:buNone/>
            </a:pPr>
            <a:endParaRPr lang="en-US" sz="800" dirty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[species="oriole"] {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fill: orange;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}</a:t>
            </a:r>
          </a:p>
          <a:p>
            <a:pPr marL="0" indent="0">
              <a:buNone/>
            </a:pPr>
            <a:endParaRPr lang="en-US" sz="800" dirty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[species="robin"] {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fill: brown;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800" dirty="0">
                <a:solidFill>
                  <a:srgbClr val="008000"/>
                </a:solidFill>
              </a:rPr>
              <a:t>}</a:t>
            </a:r>
            <a:endParaRPr lang="en-US" sz="8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66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0216" y="6052419"/>
            <a:ext cx="3726473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SLD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vs</a:t>
            </a:r>
            <a:r>
              <a:rPr lang="en-US" b="1" dirty="0" smtClean="0">
                <a:solidFill>
                  <a:srgbClr val="C2D8EC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CartoCSS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72" y="1"/>
            <a:ext cx="8606117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[species="bluebird"] {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fill: blue;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}</a:t>
            </a:r>
          </a:p>
          <a:p>
            <a:pPr marL="0" indent="0">
              <a:buNone/>
            </a:pPr>
            <a:endParaRPr lang="en-US" sz="2500" dirty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[species="oriole"] {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fill: orange;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}</a:t>
            </a:r>
          </a:p>
          <a:p>
            <a:pPr marL="0" indent="0">
              <a:buNone/>
            </a:pPr>
            <a:endParaRPr lang="en-US" sz="2500" dirty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[species="robin"] {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fill: brown;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    fill-opacity: 70%;</a:t>
            </a:r>
          </a:p>
          <a:p>
            <a:pPr marL="0" indent="0">
              <a:buNone/>
            </a:pPr>
            <a:r>
              <a:rPr lang="en-US" sz="2500" dirty="0">
                <a:solidFill>
                  <a:srgbClr val="008000"/>
                </a:solidFill>
              </a:rPr>
              <a:t>}</a:t>
            </a:r>
            <a:endParaRPr lang="en-US" sz="25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89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2362201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Rezultate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281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83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2006601" cy="637706"/>
          </a:xfrm>
          <a:solidFill>
            <a:srgbClr val="347CBF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C2D8EC"/>
                </a:solidFill>
                <a:latin typeface="Calibri"/>
                <a:cs typeface="Calibri"/>
              </a:rPr>
              <a:t>MapBox</a:t>
            </a:r>
            <a:endParaRPr lang="en-US" b="1" dirty="0">
              <a:solidFill>
                <a:srgbClr val="C2D8EC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3281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20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6299201" cy="637706"/>
          </a:xfrm>
          <a:solidFill>
            <a:srgbClr val="DD716B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Exemple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utilizatori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: </a:t>
            </a:r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Evernote</a:t>
            </a:r>
            <a:endParaRPr lang="en-US" b="1" dirty="0">
              <a:solidFill>
                <a:srgbClr val="F8E2E1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" y="1273281"/>
            <a:ext cx="9132969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14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6858001" cy="637706"/>
          </a:xfrm>
          <a:solidFill>
            <a:srgbClr val="DD716B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Exemple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utilizatori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: Foursquare</a:t>
            </a:r>
            <a:endParaRPr lang="en-US" b="1" dirty="0">
              <a:solidFill>
                <a:srgbClr val="F8E2E1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" y="1276452"/>
            <a:ext cx="9132969" cy="525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765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6934201" cy="637706"/>
          </a:xfrm>
          <a:solidFill>
            <a:srgbClr val="DD716B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Exemple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utilizatori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: Greenpeace</a:t>
            </a:r>
            <a:endParaRPr lang="en-US" b="1" dirty="0">
              <a:solidFill>
                <a:srgbClr val="F8E2E1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" y="1276452"/>
            <a:ext cx="9132968" cy="525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66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9"/>
            <a:ext cx="7302501" cy="637706"/>
          </a:xfrm>
          <a:solidFill>
            <a:srgbClr val="DD716B"/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Exemple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 </a:t>
            </a:r>
            <a:r>
              <a:rPr lang="en-US" b="1" dirty="0" err="1" smtClean="0">
                <a:solidFill>
                  <a:srgbClr val="F8E2E1"/>
                </a:solidFill>
                <a:latin typeface="Calibri"/>
                <a:cs typeface="Calibri"/>
              </a:rPr>
              <a:t>utilizatori</a:t>
            </a:r>
            <a:r>
              <a:rPr lang="en-US" b="1" dirty="0" smtClean="0">
                <a:solidFill>
                  <a:srgbClr val="F8E2E1"/>
                </a:solidFill>
                <a:latin typeface="Calibri"/>
                <a:cs typeface="Calibri"/>
              </a:rPr>
              <a:t>: The Guardian</a:t>
            </a:r>
            <a:endParaRPr lang="en-US" b="1" dirty="0">
              <a:solidFill>
                <a:srgbClr val="F8E2E1"/>
              </a:solidFill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" y="1276452"/>
            <a:ext cx="9132968" cy="525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45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354" y="2724707"/>
            <a:ext cx="9012996" cy="875743"/>
          </a:xfrm>
          <a:solidFill>
            <a:srgbClr val="555555"/>
          </a:solidFill>
        </p:spPr>
        <p:txBody>
          <a:bodyPr>
            <a:noAutofit/>
          </a:bodyPr>
          <a:lstStyle/>
          <a:p>
            <a:r>
              <a:rPr lang="en-US" sz="5000" b="1" dirty="0" err="1" smtClean="0">
                <a:solidFill>
                  <a:schemeClr val="bg1"/>
                </a:solidFill>
              </a:rPr>
              <a:t>Vă</a:t>
            </a:r>
            <a:r>
              <a:rPr lang="en-US" sz="5000" b="1" dirty="0" smtClean="0">
                <a:solidFill>
                  <a:schemeClr val="bg1"/>
                </a:solidFill>
              </a:rPr>
              <a:t> </a:t>
            </a:r>
            <a:r>
              <a:rPr lang="en-US" sz="5000" b="1" dirty="0" err="1" smtClean="0">
                <a:solidFill>
                  <a:schemeClr val="bg1"/>
                </a:solidFill>
              </a:rPr>
              <a:t>mulțumesc</a:t>
            </a:r>
            <a:r>
              <a:rPr lang="en-US" sz="5000" b="1" dirty="0" smtClean="0">
                <a:solidFill>
                  <a:schemeClr val="bg1"/>
                </a:solidFill>
              </a:rPr>
              <a:t> </a:t>
            </a:r>
            <a:r>
              <a:rPr lang="en-US" sz="5000" b="1" dirty="0" err="1" smtClean="0">
                <a:solidFill>
                  <a:schemeClr val="bg1"/>
                </a:solidFill>
              </a:rPr>
              <a:t>pentru</a:t>
            </a:r>
            <a:r>
              <a:rPr lang="en-US" sz="5000" b="1" dirty="0" smtClean="0">
                <a:solidFill>
                  <a:schemeClr val="bg1"/>
                </a:solidFill>
              </a:rPr>
              <a:t> </a:t>
            </a:r>
            <a:r>
              <a:rPr lang="en-US" sz="5000" b="1" dirty="0" err="1" smtClean="0">
                <a:solidFill>
                  <a:schemeClr val="bg1"/>
                </a:solidFill>
              </a:rPr>
              <a:t>atenție</a:t>
            </a:r>
            <a:r>
              <a:rPr lang="en-US" sz="5000" b="1" dirty="0" smtClean="0">
                <a:solidFill>
                  <a:schemeClr val="bg1"/>
                </a:solidFill>
              </a:rPr>
              <a:t>!</a:t>
            </a:r>
            <a:endParaRPr lang="en-US" sz="5000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Întrebări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logo-tilemil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82" y="135618"/>
            <a:ext cx="1668425" cy="166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340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735</Words>
  <Application>Microsoft Macintosh PowerPoint</Application>
  <PresentationFormat>On-screen Show (4:3)</PresentationFormat>
  <Paragraphs>123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TileMill: uzina de hărți frumoase</vt:lpstr>
      <vt:lpstr>Ce este TileMill?</vt:lpstr>
      <vt:lpstr>Ce este TileMill?</vt:lpstr>
      <vt:lpstr>Ce este TileMill?</vt:lpstr>
      <vt:lpstr>Ce este TileMill?</vt:lpstr>
      <vt:lpstr>Ce este TileMill?</vt:lpstr>
      <vt:lpstr>Interfața grafică</vt:lpstr>
      <vt:lpstr>Interfața grafică</vt:lpstr>
      <vt:lpstr>Interfața grafică</vt:lpstr>
      <vt:lpstr>Interfața grafică</vt:lpstr>
      <vt:lpstr>Interfața grafică</vt:lpstr>
      <vt:lpstr>Simbolizarea datelor</vt:lpstr>
      <vt:lpstr>Carto CSS</vt:lpstr>
      <vt:lpstr>SLD vs CartoCSS</vt:lpstr>
      <vt:lpstr>SLD vs CartoCSS</vt:lpstr>
      <vt:lpstr>SLD vs CartoCSS</vt:lpstr>
      <vt:lpstr>Rezultate</vt:lpstr>
      <vt:lpstr>MapBox</vt:lpstr>
      <vt:lpstr>Exemple utilizatori: Evernote</vt:lpstr>
      <vt:lpstr>Exemple utilizatori: Foursquare</vt:lpstr>
      <vt:lpstr>Exemple utilizatori: Greenpeace</vt:lpstr>
      <vt:lpstr>Exemple utilizatori: The Guardian</vt:lpstr>
      <vt:lpstr>Vă mulțumesc pentru atenție!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TileMill: uzina de hărți frumoase</dc:title>
  <dc:creator>Home</dc:creator>
  <cp:lastModifiedBy>Home</cp:lastModifiedBy>
  <cp:revision>19</cp:revision>
  <dcterms:created xsi:type="dcterms:W3CDTF">2012-11-20T22:38:52Z</dcterms:created>
  <dcterms:modified xsi:type="dcterms:W3CDTF">2012-11-21T23:41:05Z</dcterms:modified>
</cp:coreProperties>
</file>